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51" autoAdjust="0"/>
  </p:normalViewPr>
  <p:slideViewPr>
    <p:cSldViewPr snapToGrid="0">
      <p:cViewPr varScale="1">
        <p:scale>
          <a:sx n="75" d="100"/>
          <a:sy n="75" d="100"/>
        </p:scale>
        <p:origin x="112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50497-792D-4E93-983D-D54758934ADF}" type="datetimeFigureOut">
              <a:rPr lang="fr-BE" smtClean="0"/>
              <a:t>30-10-23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63A52-E785-4939-B423-F4908370A650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90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5196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5729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3126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5629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8808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340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3640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350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8553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363A52-E785-4939-B423-F4908370A650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58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219E3-2231-4BA4-9B5A-C3A62EDF6A02}" type="datetime1">
              <a:rPr lang="fr-BE" smtClean="0"/>
              <a:t>30-10-23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1200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C869-F9D2-4B56-A7EA-68AC6CE4AE98}" type="datetime1">
              <a:rPr lang="fr-BE" smtClean="0"/>
              <a:t>30-10-23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951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5F47-8777-430F-9723-C4748ED5EE54}" type="datetime1">
              <a:rPr lang="fr-BE" smtClean="0"/>
              <a:t>30-10-23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45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4844-501E-41F3-B5DA-4915EA05DA58}" type="datetime1">
              <a:rPr lang="fr-BE" smtClean="0"/>
              <a:t>30-10-23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772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0242B-2164-46F6-8D80-E67FD96E7177}" type="datetime1">
              <a:rPr lang="fr-BE" smtClean="0"/>
              <a:t>30-10-23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033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17DE-E002-4256-A3CA-E281D0355A6E}" type="datetime1">
              <a:rPr lang="fr-BE" smtClean="0"/>
              <a:t>30-10-23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4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F0E83-F46D-429A-B178-DB63E6F7AFF9}" type="datetime1">
              <a:rPr lang="fr-BE" smtClean="0"/>
              <a:t>30-10-23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116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A8C9-59D5-4C09-B576-17D4F6A15430}" type="datetime1">
              <a:rPr lang="fr-BE" smtClean="0"/>
              <a:t>30-10-23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927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D5FC-EC44-41F5-BE24-44AAF761051C}" type="datetime1">
              <a:rPr lang="fr-BE" smtClean="0"/>
              <a:t>30-10-23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2902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84D1-EE40-4C72-88E3-37804C66D374}" type="datetime1">
              <a:rPr lang="fr-BE" smtClean="0"/>
              <a:t>30-10-23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1651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277A-7537-4C81-8C30-9A3D64229DC6}" type="datetime1">
              <a:rPr lang="fr-BE" smtClean="0"/>
              <a:t>30-10-23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851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4BAE-5746-4792-B42A-47DC9030214F}" type="datetime1">
              <a:rPr lang="fr-BE" smtClean="0"/>
              <a:t>30-10-23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A8FC-6C4C-4301-A8F5-A7792EEE51B8}" type="slidenum">
              <a:rPr lang="fr-BE" smtClean="0"/>
              <a:t>‹nr.›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141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SQL </a:t>
            </a:r>
            <a:r>
              <a:rPr lang="en-US" dirty="0"/>
              <a:t>reeks</a:t>
            </a:r>
            <a:r>
              <a:rPr lang="en-BE" dirty="0"/>
              <a:t> 2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Combinatie </a:t>
            </a:r>
            <a:r>
              <a:rPr lang="en-US" dirty="0"/>
              <a:t>van </a:t>
            </a:r>
            <a:r>
              <a:rPr lang="en-US" dirty="0" err="1"/>
              <a:t>meerdere</a:t>
            </a:r>
            <a:r>
              <a:rPr lang="en-US" dirty="0"/>
              <a:t> </a:t>
            </a:r>
            <a:r>
              <a:rPr lang="en-US" dirty="0" err="1"/>
              <a:t>tabellen</a:t>
            </a:r>
            <a:endParaRPr lang="fr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898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Join-condit</a:t>
            </a:r>
            <a:r>
              <a:rPr lang="en-US" dirty="0" err="1"/>
              <a:t>ie</a:t>
            </a:r>
            <a:endParaRPr lang="fr-B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05749"/>
            <a:ext cx="10515600" cy="16718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Opgelet</a:t>
            </a:r>
            <a:r>
              <a:rPr lang="en-US" sz="2400" dirty="0"/>
              <a:t>!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gelijkheidsoperator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: in </a:t>
            </a:r>
            <a:r>
              <a:rPr lang="en-US" sz="2400" dirty="0" err="1"/>
              <a:t>feite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booleaanse</a:t>
            </a:r>
            <a:r>
              <a:rPr lang="en-US" sz="2400" dirty="0"/>
              <a:t> </a:t>
            </a:r>
            <a:r>
              <a:rPr lang="en-US" sz="2400" dirty="0" err="1"/>
              <a:t>propositie</a:t>
            </a:r>
            <a:r>
              <a:rPr lang="en-US" sz="2400" dirty="0"/>
              <a:t> (</a:t>
            </a:r>
            <a:r>
              <a:rPr lang="en-BE" sz="2400" dirty="0"/>
              <a:t>met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functie</a:t>
            </a:r>
            <a:r>
              <a:rPr lang="en-BE" sz="2400" dirty="0"/>
              <a:t>, </a:t>
            </a:r>
            <a:r>
              <a:rPr lang="en-US" sz="2400" dirty="0" err="1"/>
              <a:t>elke</a:t>
            </a:r>
            <a:r>
              <a:rPr lang="en-US" sz="2400" dirty="0"/>
              <a:t> operator</a:t>
            </a:r>
            <a:r>
              <a:rPr lang="en-BE" sz="2400" dirty="0"/>
              <a:t> en elke tabel- en kolomcombinatie</a:t>
            </a:r>
            <a:r>
              <a:rPr lang="en-US" sz="2400" dirty="0"/>
              <a:t>) in </a:t>
            </a:r>
            <a:r>
              <a:rPr lang="en-US" sz="2400" dirty="0" err="1"/>
              <a:t>een</a:t>
            </a:r>
            <a:r>
              <a:rPr lang="en-US" sz="2400" dirty="0"/>
              <a:t>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BE" sz="2400" dirty="0"/>
              <a:t>SELECT * FROM A AS A1 </a:t>
            </a:r>
            <a:r>
              <a:rPr lang="en-BE" sz="2400" b="1" dirty="0"/>
              <a:t>INNER JOIN</a:t>
            </a:r>
            <a:r>
              <a:rPr lang="en-BE" sz="2400" dirty="0"/>
              <a:t> A AS A2 </a:t>
            </a:r>
            <a:r>
              <a:rPr lang="en-BE" sz="2400" b="1" dirty="0"/>
              <a:t>ON A1.X != A2.X</a:t>
            </a:r>
            <a:r>
              <a:rPr lang="en-BE" sz="2400" dirty="0"/>
              <a:t>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53884"/>
              </p:ext>
            </p:extLst>
          </p:nvPr>
        </p:nvGraphicFramePr>
        <p:xfrm>
          <a:off x="478335" y="3742990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8335" y="3372904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A1</a:t>
            </a:r>
            <a:endParaRPr lang="fr-BE" dirty="0"/>
          </a:p>
        </p:txBody>
      </p:sp>
      <p:sp>
        <p:nvSpPr>
          <p:cNvPr id="18" name="TextBox 17"/>
          <p:cNvSpPr txBox="1"/>
          <p:nvPr/>
        </p:nvSpPr>
        <p:spPr>
          <a:xfrm>
            <a:off x="4237468" y="3376534"/>
            <a:ext cx="98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A2</a:t>
            </a:r>
            <a:endParaRPr lang="fr-BE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3035"/>
              </p:ext>
            </p:extLst>
          </p:nvPr>
        </p:nvGraphicFramePr>
        <p:xfrm>
          <a:off x="8659900" y="3148849"/>
          <a:ext cx="344845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A1.X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A1.Y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A2.X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A2.Y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23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9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726998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01506" y="4202623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INNER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76247" y="4484670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4916" y="3606064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b="1" dirty="0"/>
              <a:t>ON </a:t>
            </a:r>
          </a:p>
          <a:p>
            <a:pPr algn="ctr"/>
            <a:r>
              <a:rPr lang="en-BE" sz="2400" b="1" dirty="0"/>
              <a:t>A1.X != A2.X</a:t>
            </a:r>
            <a:endParaRPr lang="fr-BE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10</a:t>
            </a:fld>
            <a:endParaRPr lang="fr-BE"/>
          </a:p>
        </p:txBody>
      </p:sp>
      <p:sp>
        <p:nvSpPr>
          <p:cNvPr id="23" name="TextBox 22"/>
          <p:cNvSpPr txBox="1"/>
          <p:nvPr/>
        </p:nvSpPr>
        <p:spPr>
          <a:xfrm>
            <a:off x="8610600" y="2779517"/>
            <a:ext cx="1232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A1A2</a:t>
            </a:r>
            <a:endParaRPr lang="fr-BE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7604"/>
              </p:ext>
            </p:extLst>
          </p:nvPr>
        </p:nvGraphicFramePr>
        <p:xfrm>
          <a:off x="4237468" y="3738608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A28ED2B0-4E8F-5A1A-7C65-0A41CBA94974}"/>
              </a:ext>
            </a:extLst>
          </p:cNvPr>
          <p:cNvSpPr txBox="1"/>
          <p:nvPr/>
        </p:nvSpPr>
        <p:spPr>
          <a:xfrm>
            <a:off x="740186" y="5798412"/>
            <a:ext cx="743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Zal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BE" dirty="0"/>
              <a:t>LEFT/RIGHT/FULL JOIN </a:t>
            </a:r>
            <a:r>
              <a:rPr lang="en-US" dirty="0"/>
              <a:t>in </a:t>
            </a:r>
            <a:r>
              <a:rPr lang="en-US" dirty="0" err="1"/>
              <a:t>bovenstaand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veranderen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resultaat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908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CROSS JOIN</a:t>
            </a:r>
            <a:endParaRPr lang="fr-BE" dirty="0"/>
          </a:p>
        </p:txBody>
      </p:sp>
      <p:sp>
        <p:nvSpPr>
          <p:cNvPr id="7" name="TextBox 6"/>
          <p:cNvSpPr txBox="1"/>
          <p:nvPr/>
        </p:nvSpPr>
        <p:spPr>
          <a:xfrm>
            <a:off x="417671" y="407019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11" name="TextBox 10"/>
          <p:cNvSpPr txBox="1"/>
          <p:nvPr/>
        </p:nvSpPr>
        <p:spPr>
          <a:xfrm>
            <a:off x="3120695" y="4971841"/>
            <a:ext cx="997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CROSS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16086" y="5288526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14680" y="1410512"/>
            <a:ext cx="8007332" cy="2586302"/>
          </a:xfrm>
        </p:spPr>
        <p:txBody>
          <a:bodyPr>
            <a:normAutofit/>
          </a:bodyPr>
          <a:lstStyle/>
          <a:p>
            <a:r>
              <a:rPr lang="en-US" sz="2400" dirty="0" err="1"/>
              <a:t>Combineert</a:t>
            </a:r>
            <a:r>
              <a:rPr lang="en-US" sz="2400" dirty="0"/>
              <a:t> </a:t>
            </a:r>
            <a:r>
              <a:rPr lang="en-US" sz="2400" dirty="0" err="1"/>
              <a:t>simpelweg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rijen</a:t>
            </a:r>
            <a:r>
              <a:rPr lang="en-US" sz="2400" dirty="0"/>
              <a:t> van </a:t>
            </a:r>
            <a:r>
              <a:rPr lang="en-US" sz="2400" dirty="0" err="1"/>
              <a:t>beide</a:t>
            </a:r>
            <a:r>
              <a:rPr lang="en-US" sz="2400" dirty="0"/>
              <a:t> </a:t>
            </a:r>
            <a:r>
              <a:rPr lang="en-US" sz="2400" dirty="0" err="1"/>
              <a:t>tabellen</a:t>
            </a:r>
            <a:r>
              <a:rPr lang="en-US" sz="2400" dirty="0"/>
              <a:t> (</a:t>
            </a:r>
            <a:r>
              <a:rPr lang="en-US" sz="2400" dirty="0" err="1"/>
              <a:t>cartesisch</a:t>
            </a:r>
            <a:r>
              <a:rPr lang="en-US" sz="2400" dirty="0"/>
              <a:t> product).</a:t>
            </a:r>
          </a:p>
          <a:p>
            <a:r>
              <a:rPr lang="en-US" sz="2400" dirty="0"/>
              <a:t>Join-</a:t>
            </a:r>
            <a:r>
              <a:rPr lang="en-US" sz="2400" dirty="0" err="1"/>
              <a:t>conditie</a:t>
            </a:r>
            <a:r>
              <a:rPr lang="en-US" sz="2400" dirty="0"/>
              <a:t> is </a:t>
            </a:r>
            <a:r>
              <a:rPr lang="en-US" sz="2400" dirty="0" err="1"/>
              <a:t>gelijk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</a:t>
            </a:r>
            <a:r>
              <a:rPr lang="en-BE" sz="2400" dirty="0"/>
              <a:t>‘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en-BE" sz="2400" dirty="0"/>
              <a:t>waar’</a:t>
            </a:r>
            <a:r>
              <a:rPr lang="en-US" sz="2400" dirty="0"/>
              <a:t>.</a:t>
            </a:r>
            <a:endParaRPr lang="en-BE" sz="2400" dirty="0"/>
          </a:p>
          <a:p>
            <a:r>
              <a:rPr lang="en-BE" sz="2400" dirty="0"/>
              <a:t>Let op, zeer zware operatie en vaak niet noodzakelijk.</a:t>
            </a:r>
            <a:endParaRPr lang="en-US" sz="2400" dirty="0"/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CROSS JOIN </a:t>
            </a:r>
            <a:r>
              <a:rPr lang="en-BE" sz="2400" dirty="0"/>
              <a:t>B;</a:t>
            </a:r>
          </a:p>
          <a:p>
            <a:pPr marL="0" indent="0">
              <a:buNone/>
            </a:pPr>
            <a:r>
              <a:rPr lang="en-BE" sz="2400" dirty="0"/>
              <a:t>SELECT * FROM A, B;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63446"/>
              </p:ext>
            </p:extLst>
          </p:nvPr>
        </p:nvGraphicFramePr>
        <p:xfrm>
          <a:off x="410041" y="449458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381923"/>
              </p:ext>
            </p:extLst>
          </p:nvPr>
        </p:nvGraphicFramePr>
        <p:xfrm>
          <a:off x="4185660" y="43091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85660" y="3876365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14183"/>
              </p:ext>
            </p:extLst>
          </p:nvPr>
        </p:nvGraphicFramePr>
        <p:xfrm>
          <a:off x="8622012" y="1690688"/>
          <a:ext cx="3448456" cy="482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Z.Y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4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26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24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20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3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855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2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620516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11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622012" y="1321356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9750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</a:t>
            </a:r>
            <a:r>
              <a:rPr lang="en-US" dirty="0" err="1"/>
              <a:t>eerdere</a:t>
            </a:r>
            <a:r>
              <a:rPr lang="en-BE" dirty="0"/>
              <a:t> joins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12184"/>
              </p:ext>
            </p:extLst>
          </p:nvPr>
        </p:nvGraphicFramePr>
        <p:xfrm>
          <a:off x="336483" y="267514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859267"/>
              </p:ext>
            </p:extLst>
          </p:nvPr>
        </p:nvGraphicFramePr>
        <p:xfrm>
          <a:off x="336483" y="48598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6483" y="230505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336483" y="448522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8514"/>
              </p:ext>
            </p:extLst>
          </p:nvPr>
        </p:nvGraphicFramePr>
        <p:xfrm>
          <a:off x="4199901" y="2709156"/>
          <a:ext cx="2385288" cy="193587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6322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596322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596322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596322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87175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8717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31983" y="3264277"/>
            <a:ext cx="865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5000" dirty="0"/>
              <a:t>...</a:t>
            </a:r>
            <a:endParaRPr lang="fr-BE" sz="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2041" y="4183366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i="1" dirty="0"/>
              <a:t>JOIN</a:t>
            </a:r>
            <a:endParaRPr lang="fr-BE" sz="2400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83861" y="3788107"/>
            <a:ext cx="844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54250" y="3322870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...</a:t>
            </a:r>
            <a:endParaRPr lang="fr-BE" sz="2400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614680" y="1313234"/>
            <a:ext cx="10515600" cy="1035181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Het </a:t>
            </a:r>
            <a:r>
              <a:rPr lang="en-US" sz="2400" dirty="0" err="1"/>
              <a:t>resultaat</a:t>
            </a:r>
            <a:r>
              <a:rPr lang="en-US" sz="2400" dirty="0"/>
              <a:t> van </a:t>
            </a:r>
            <a:r>
              <a:rPr lang="en-US" sz="2400" dirty="0" err="1"/>
              <a:t>een</a:t>
            </a:r>
            <a:r>
              <a:rPr lang="en-US" sz="2400" dirty="0"/>
              <a:t> join is </a:t>
            </a:r>
            <a:r>
              <a:rPr lang="en-US" sz="2400" dirty="0" err="1"/>
              <a:t>opnieuw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(</a:t>
            </a:r>
            <a:r>
              <a:rPr lang="en-US" sz="2400" i="1" dirty="0"/>
              <a:t>closure</a:t>
            </a:r>
            <a:r>
              <a:rPr lang="en-US" sz="2400" dirty="0"/>
              <a:t>),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zelf</a:t>
            </a:r>
            <a:r>
              <a:rPr lang="en-US" sz="2400" dirty="0"/>
              <a:t> </a:t>
            </a:r>
            <a:r>
              <a:rPr lang="en-US" sz="2400" dirty="0" err="1"/>
              <a:t>opnieuw</a:t>
            </a:r>
            <a:r>
              <a:rPr lang="en-US" sz="2400" dirty="0"/>
              <a:t> </a:t>
            </a:r>
            <a:r>
              <a:rPr lang="en-US" sz="2400" dirty="0" err="1"/>
              <a:t>ge</a:t>
            </a:r>
            <a:r>
              <a:rPr lang="en-BE" sz="2400" dirty="0"/>
              <a:t>combineerd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met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derde</a:t>
            </a:r>
            <a:r>
              <a:rPr lang="en-US" sz="2400" dirty="0"/>
              <a:t> table, </a:t>
            </a:r>
            <a:r>
              <a:rPr lang="en-US" sz="2400" dirty="0" err="1"/>
              <a:t>enzo</a:t>
            </a:r>
            <a:r>
              <a:rPr lang="en-BE" sz="2400" dirty="0"/>
              <a:t>voort</a:t>
            </a:r>
            <a:r>
              <a:rPr lang="en-US" sz="2400" dirty="0"/>
              <a:t>…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bv</a:t>
            </a:r>
            <a:r>
              <a:rPr lang="en-US" sz="2400" dirty="0"/>
              <a:t>. </a:t>
            </a:r>
            <a:r>
              <a:rPr lang="en-BE" sz="2400" dirty="0"/>
              <a:t>SELECT * FROM A </a:t>
            </a:r>
            <a:r>
              <a:rPr lang="en-BE" sz="2400" i="1" dirty="0"/>
              <a:t>JOIN </a:t>
            </a:r>
            <a:r>
              <a:rPr lang="en-BE" sz="2400" dirty="0"/>
              <a:t>B ON ... </a:t>
            </a:r>
            <a:r>
              <a:rPr lang="en-BE" sz="2400" i="1" dirty="0"/>
              <a:t>JOIN </a:t>
            </a:r>
            <a:r>
              <a:rPr lang="en-BE" sz="2400" dirty="0"/>
              <a:t>C ON ...;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9629" y="2339825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432986"/>
              </p:ext>
            </p:extLst>
          </p:nvPr>
        </p:nvGraphicFramePr>
        <p:xfrm>
          <a:off x="4199629" y="5268955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W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W1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W2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W3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199629" y="4894322"/>
            <a:ext cx="85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C</a:t>
            </a:r>
            <a:endParaRPr lang="fr-BE" dirty="0"/>
          </a:p>
        </p:txBody>
      </p:sp>
      <p:sp>
        <p:nvSpPr>
          <p:cNvPr id="19" name="TextBox 18"/>
          <p:cNvSpPr txBox="1"/>
          <p:nvPr/>
        </p:nvSpPr>
        <p:spPr>
          <a:xfrm>
            <a:off x="5270531" y="4726161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i="1" dirty="0"/>
              <a:t>JOIN</a:t>
            </a:r>
            <a:endParaRPr lang="fr-BE" sz="2400" i="1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6942589" y="4799341"/>
            <a:ext cx="960268" cy="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58772" y="432244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  <a:r>
              <a:rPr lang="en-BE" sz="2400" i="1" dirty="0"/>
              <a:t>...</a:t>
            </a:r>
            <a:endParaRPr lang="fr-BE" sz="2400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22911"/>
              </p:ext>
            </p:extLst>
          </p:nvPr>
        </p:nvGraphicFramePr>
        <p:xfrm>
          <a:off x="8054777" y="3526162"/>
          <a:ext cx="3299023" cy="22377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13474">
                  <a:extLst>
                    <a:ext uri="{9D8B030D-6E8A-4147-A177-3AD203B41FA5}">
                      <a16:colId xmlns:a16="http://schemas.microsoft.com/office/drawing/2014/main" val="159162511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3337234516"/>
                    </a:ext>
                  </a:extLst>
                </a:gridCol>
                <a:gridCol w="56076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533781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526739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654397">
                <a:tc>
                  <a:txBody>
                    <a:bodyPr/>
                    <a:lstStyle/>
                    <a:p>
                      <a:r>
                        <a:rPr lang="en-BE" dirty="0"/>
                        <a:t>C.W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C.X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95835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8053012" y="3161297"/>
            <a:ext cx="111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ABC</a:t>
            </a:r>
            <a:endParaRPr lang="fr-BE" dirty="0"/>
          </a:p>
        </p:txBody>
      </p:sp>
      <p:sp>
        <p:nvSpPr>
          <p:cNvPr id="25" name="TextBox 24"/>
          <p:cNvSpPr txBox="1"/>
          <p:nvPr/>
        </p:nvSpPr>
        <p:spPr>
          <a:xfrm>
            <a:off x="9420623" y="4244447"/>
            <a:ext cx="865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5000" dirty="0"/>
              <a:t>...</a:t>
            </a:r>
            <a:endParaRPr lang="fr-BE" sz="5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354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Joins</a:t>
            </a:r>
            <a:endParaRPr lang="fr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Combineer</a:t>
            </a:r>
            <a:r>
              <a:rPr lang="en-US" dirty="0"/>
              <a:t> </a:t>
            </a:r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tabellen</a:t>
            </a:r>
            <a:r>
              <a:rPr lang="en-US" dirty="0"/>
              <a:t>.</a:t>
            </a:r>
          </a:p>
          <a:p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gecombineerd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BE" dirty="0"/>
              <a:t> booleaanse</a:t>
            </a:r>
            <a:r>
              <a:rPr lang="en-US" dirty="0"/>
              <a:t> </a:t>
            </a:r>
            <a:r>
              <a:rPr lang="en-US" dirty="0" err="1"/>
              <a:t>conditie</a:t>
            </a:r>
            <a:r>
              <a:rPr lang="en-US" dirty="0"/>
              <a:t> (=</a:t>
            </a:r>
            <a:r>
              <a:rPr lang="en-BE" dirty="0"/>
              <a:t> </a:t>
            </a:r>
            <a:r>
              <a:rPr lang="en-US" dirty="0"/>
              <a:t>de join-</a:t>
            </a:r>
            <a:r>
              <a:rPr lang="en-US" dirty="0" err="1"/>
              <a:t>conditie</a:t>
            </a:r>
            <a:r>
              <a:rPr lang="en-US" dirty="0"/>
              <a:t>) </a:t>
            </a:r>
            <a:r>
              <a:rPr lang="en-US" dirty="0" err="1"/>
              <a:t>voldaan</a:t>
            </a:r>
            <a:r>
              <a:rPr lang="en-BE" dirty="0"/>
              <a:t> is</a:t>
            </a:r>
            <a:r>
              <a:rPr lang="en-US" dirty="0"/>
              <a:t>. </a:t>
            </a:r>
          </a:p>
          <a:p>
            <a:r>
              <a:rPr lang="en-US" dirty="0"/>
              <a:t>Join-</a:t>
            </a:r>
            <a:r>
              <a:rPr lang="en-US" dirty="0" err="1"/>
              <a:t>condities</a:t>
            </a:r>
            <a:r>
              <a:rPr lang="en-US" dirty="0"/>
              <a:t> </a:t>
            </a:r>
            <a:r>
              <a:rPr lang="en-US" dirty="0" err="1"/>
              <a:t>voldoen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regels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condities</a:t>
            </a:r>
            <a:r>
              <a:rPr lang="en-US" dirty="0"/>
              <a:t> in de WHERE-</a:t>
            </a:r>
            <a:r>
              <a:rPr lang="en-US" dirty="0" err="1"/>
              <a:t>claus</a:t>
            </a:r>
            <a:r>
              <a:rPr lang="en-BE" dirty="0"/>
              <a:t>ule en zijn</a:t>
            </a:r>
            <a:r>
              <a:rPr lang="en-US" dirty="0"/>
              <a:t> </a:t>
            </a:r>
            <a:r>
              <a:rPr lang="en-BE" dirty="0"/>
              <a:t>dus </a:t>
            </a:r>
            <a:r>
              <a:rPr lang="en-US" dirty="0" err="1"/>
              <a:t>booleaanse</a:t>
            </a:r>
            <a:r>
              <a:rPr lang="en-US" dirty="0"/>
              <a:t> </a:t>
            </a:r>
            <a:r>
              <a:rPr lang="en-US" dirty="0" err="1"/>
              <a:t>proposities</a:t>
            </a:r>
            <a:r>
              <a:rPr lang="en-US" dirty="0"/>
              <a:t>.</a:t>
            </a:r>
          </a:p>
          <a:p>
            <a:r>
              <a:rPr lang="en-US" dirty="0"/>
              <a:t>Join-</a:t>
            </a:r>
            <a:r>
              <a:rPr lang="en-US" dirty="0" err="1"/>
              <a:t>condities</a:t>
            </a:r>
            <a:r>
              <a:rPr lang="en-US" dirty="0"/>
              <a:t>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operatoren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bevatten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BE" dirty="0"/>
              <a:t>de operatoren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BE" dirty="0"/>
              <a:t>functies</a:t>
            </a:r>
            <a:r>
              <a:rPr lang="en-US" dirty="0"/>
              <a:t> die </a:t>
            </a:r>
            <a:r>
              <a:rPr lang="en-US" dirty="0" err="1"/>
              <a:t>aangeleerd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in reeks 1.</a:t>
            </a:r>
          </a:p>
          <a:p>
            <a:r>
              <a:rPr lang="en-US" dirty="0"/>
              <a:t>Er </a:t>
            </a:r>
            <a:r>
              <a:rPr lang="en-US" dirty="0" err="1"/>
              <a:t>bestaan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soorten</a:t>
            </a:r>
            <a:r>
              <a:rPr lang="en-US" dirty="0"/>
              <a:t> joins: inner, left, right, full, cross…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573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Joins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412464"/>
              </p:ext>
            </p:extLst>
          </p:nvPr>
        </p:nvGraphicFramePr>
        <p:xfrm>
          <a:off x="306003" y="297994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82216"/>
              </p:ext>
            </p:extLst>
          </p:nvPr>
        </p:nvGraphicFramePr>
        <p:xfrm>
          <a:off x="4073819" y="279452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6003" y="260985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073819" y="241988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12512"/>
              </p:ext>
            </p:extLst>
          </p:nvPr>
        </p:nvGraphicFramePr>
        <p:xfrm>
          <a:off x="8571210" y="2794522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058788" y="3424187"/>
            <a:ext cx="8655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000" dirty="0"/>
              <a:t>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37377" y="3498319"/>
            <a:ext cx="76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 i="1" dirty="0"/>
              <a:t>JOIN</a:t>
            </a:r>
            <a:endParaRPr lang="fr-BE" sz="2400" i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03915" y="372162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787489" y="2843016"/>
            <a:ext cx="17338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</a:p>
          <a:p>
            <a:pPr algn="ctr"/>
            <a:r>
              <a:rPr lang="en-BE" sz="2400" i="1" dirty="0"/>
              <a:t>join-conditi</a:t>
            </a:r>
            <a:r>
              <a:rPr lang="en-US" sz="2400" i="1" dirty="0"/>
              <a:t>e</a:t>
            </a:r>
            <a:endParaRPr lang="fr-BE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3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521297" y="241988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3921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INNER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22330"/>
              </p:ext>
            </p:extLst>
          </p:nvPr>
        </p:nvGraphicFramePr>
        <p:xfrm>
          <a:off x="346643" y="501194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593140"/>
              </p:ext>
            </p:extLst>
          </p:nvPr>
        </p:nvGraphicFramePr>
        <p:xfrm>
          <a:off x="4114459" y="482652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6643" y="464185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14459" y="445188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571423"/>
              </p:ext>
            </p:extLst>
          </p:nvPr>
        </p:nvGraphicFramePr>
        <p:xfrm>
          <a:off x="8611852" y="5011188"/>
          <a:ext cx="3448456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69814" y="5471575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INNER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44555" y="575362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1501" y="4875016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</a:p>
          <a:p>
            <a:pPr algn="ctr"/>
            <a:r>
              <a:rPr lang="en-BE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81820"/>
            <a:ext cx="10515600" cy="329244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Neem de </a:t>
            </a:r>
            <a:r>
              <a:rPr lang="en-US" sz="2400" dirty="0" err="1"/>
              <a:t>eerste</a:t>
            </a:r>
            <a:r>
              <a:rPr lang="en-US" sz="2400" dirty="0"/>
              <a:t> </a:t>
            </a:r>
            <a:r>
              <a:rPr lang="en-US" sz="2400" dirty="0" err="1"/>
              <a:t>rij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A.</a:t>
            </a:r>
          </a:p>
          <a:p>
            <a:r>
              <a:rPr lang="en-US" sz="2400" dirty="0" err="1"/>
              <a:t>Verifieer</a:t>
            </a:r>
            <a:r>
              <a:rPr lang="en-US" sz="2400" dirty="0"/>
              <a:t> of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BE" sz="2400" dirty="0"/>
              <a:t>of meerdere </a:t>
            </a:r>
            <a:r>
              <a:rPr lang="en-US" sz="2400" dirty="0" err="1"/>
              <a:t>rij</a:t>
            </a:r>
            <a:r>
              <a:rPr lang="en-BE" sz="2400" dirty="0"/>
              <a:t>en</a:t>
            </a:r>
            <a:r>
              <a:rPr lang="en-US" sz="2400" dirty="0"/>
              <a:t> in </a:t>
            </a:r>
            <a:r>
              <a:rPr lang="en-US" sz="2400" dirty="0" err="1"/>
              <a:t>tabel</a:t>
            </a:r>
            <a:r>
              <a:rPr lang="en-US" sz="2400" dirty="0"/>
              <a:t> B </a:t>
            </a:r>
            <a:r>
              <a:rPr lang="en-US" sz="2400" dirty="0" err="1"/>
              <a:t>bestaa</a:t>
            </a:r>
            <a:r>
              <a:rPr lang="en-BE" sz="2400" dirty="0"/>
              <a:t>n</a:t>
            </a:r>
            <a:r>
              <a:rPr lang="en-US" sz="2400" dirty="0"/>
              <a:t> </a:t>
            </a:r>
            <a:r>
              <a:rPr lang="en-US" sz="2400" dirty="0" err="1"/>
              <a:t>waarvoor</a:t>
            </a:r>
            <a:r>
              <a:rPr lang="en-US" sz="2400" dirty="0"/>
              <a:t> de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BE" sz="2400" dirty="0"/>
              <a:t>(A.Y = B.Y)</a:t>
            </a:r>
            <a:r>
              <a:rPr lang="en-US" sz="2400" dirty="0"/>
              <a:t> </a:t>
            </a:r>
            <a:r>
              <a:rPr lang="en-US" sz="2400" dirty="0" err="1"/>
              <a:t>voldaan</a:t>
            </a:r>
            <a:r>
              <a:rPr lang="en-BE" sz="2400" dirty="0"/>
              <a:t> is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Indien</a:t>
            </a:r>
            <a:r>
              <a:rPr lang="en-US" sz="2400" dirty="0"/>
              <a:t> </a:t>
            </a:r>
            <a:r>
              <a:rPr lang="en-US" sz="2400" dirty="0" err="1"/>
              <a:t>dit</a:t>
            </a:r>
            <a:r>
              <a:rPr lang="en-US" sz="2400" dirty="0"/>
              <a:t> zo is, combine</a:t>
            </a:r>
            <a:r>
              <a:rPr lang="en-BE" sz="2400" dirty="0"/>
              <a:t>e</a:t>
            </a:r>
            <a:r>
              <a:rPr lang="en-US" sz="2400" dirty="0"/>
              <a:t>r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BE" sz="2400" dirty="0"/>
              <a:t>deze rijen</a:t>
            </a:r>
            <a:r>
              <a:rPr lang="en-US" sz="2400" dirty="0"/>
              <a:t>.</a:t>
            </a:r>
          </a:p>
          <a:p>
            <a:r>
              <a:rPr lang="en-US" sz="2400" dirty="0"/>
              <a:t>Doe </a:t>
            </a:r>
            <a:r>
              <a:rPr lang="en-US" sz="2400" dirty="0" err="1"/>
              <a:t>dit</a:t>
            </a:r>
            <a:r>
              <a:rPr lang="en-US" sz="2400" dirty="0"/>
              <a:t> </a:t>
            </a:r>
            <a:r>
              <a:rPr lang="en-US" sz="2400" dirty="0" err="1"/>
              <a:t>vervolgens</a:t>
            </a:r>
            <a:r>
              <a:rPr lang="en-US" sz="2400" dirty="0"/>
              <a:t> </a:t>
            </a:r>
            <a:r>
              <a:rPr lang="en-US" sz="2400" dirty="0" err="1"/>
              <a:t>opnieuw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alle</a:t>
            </a:r>
            <a:r>
              <a:rPr lang="en-US" sz="2400" dirty="0"/>
              <a:t> </a:t>
            </a:r>
            <a:r>
              <a:rPr lang="en-US" sz="2400" dirty="0" err="1"/>
              <a:t>andere</a:t>
            </a:r>
            <a:r>
              <a:rPr lang="en-US" sz="2400" dirty="0"/>
              <a:t> </a:t>
            </a:r>
            <a:r>
              <a:rPr lang="en-US" sz="2400" dirty="0" err="1"/>
              <a:t>rijen</a:t>
            </a:r>
            <a:r>
              <a:rPr lang="en-US" sz="2400" dirty="0"/>
              <a:t> in </a:t>
            </a:r>
            <a:r>
              <a:rPr lang="en-US" sz="2400" dirty="0" err="1"/>
              <a:t>tabel</a:t>
            </a:r>
            <a:r>
              <a:rPr lang="en-US" sz="2400" dirty="0"/>
              <a:t> A.</a:t>
            </a:r>
          </a:p>
          <a:p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er</a:t>
            </a:r>
            <a:r>
              <a:rPr lang="en-US" sz="2400" dirty="0"/>
              <a:t> </a:t>
            </a:r>
            <a:r>
              <a:rPr lang="en-US" sz="2400" dirty="0" err="1"/>
              <a:t>geen</a:t>
            </a:r>
            <a:r>
              <a:rPr lang="en-US" sz="2400" dirty="0"/>
              <a:t> match </a:t>
            </a:r>
            <a:r>
              <a:rPr lang="en-US" sz="2400" dirty="0" err="1"/>
              <a:t>bestaat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bepaalde</a:t>
            </a:r>
            <a:r>
              <a:rPr lang="en-US" sz="2400" dirty="0"/>
              <a:t> </a:t>
            </a:r>
            <a:r>
              <a:rPr lang="en-US" sz="2400" dirty="0" err="1"/>
              <a:t>rij</a:t>
            </a:r>
            <a:r>
              <a:rPr lang="en-US" sz="2400" dirty="0"/>
              <a:t>,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deze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weergegeven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.</a:t>
            </a:r>
            <a:endParaRPr lang="nl-BE" sz="2400" dirty="0"/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INNER JOIN</a:t>
            </a:r>
            <a:r>
              <a:rPr lang="en-BE" sz="2400" dirty="0"/>
              <a:t> B </a:t>
            </a:r>
            <a:r>
              <a:rPr lang="en-BE" sz="2400" b="1" dirty="0"/>
              <a:t>ON A.Y = B.Y</a:t>
            </a:r>
            <a:r>
              <a:rPr lang="en-BE" sz="24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4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528394" y="4641856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2678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LEFT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358651"/>
              </p:ext>
            </p:extLst>
          </p:nvPr>
        </p:nvGraphicFramePr>
        <p:xfrm>
          <a:off x="328480" y="4900855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67788"/>
              </p:ext>
            </p:extLst>
          </p:nvPr>
        </p:nvGraphicFramePr>
        <p:xfrm>
          <a:off x="4134779" y="4748539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8480" y="4417612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34779" y="4399068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50242"/>
              </p:ext>
            </p:extLst>
          </p:nvPr>
        </p:nvGraphicFramePr>
        <p:xfrm>
          <a:off x="8632172" y="4300537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283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97535" y="5263157"/>
            <a:ext cx="761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LEFT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34354" y="5610236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8111" y="4748539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</a:p>
          <a:p>
            <a:pPr algn="ctr"/>
            <a:r>
              <a:rPr lang="en-BE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>
            <a:normAutofit fontScale="92500"/>
          </a:bodyPr>
          <a:lstStyle/>
          <a:p>
            <a:r>
              <a:rPr lang="en-US" sz="2400" dirty="0" err="1"/>
              <a:t>Verschil</a:t>
            </a:r>
            <a:r>
              <a:rPr lang="en-US" sz="2400" dirty="0"/>
              <a:t> met INNER JOIN: alle </a:t>
            </a:r>
            <a:r>
              <a:rPr lang="en-US" sz="2400" dirty="0" err="1"/>
              <a:t>rijen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A </a:t>
            </a:r>
            <a:r>
              <a:rPr lang="en-BE" sz="2400" dirty="0"/>
              <a:t>(linkse tabel)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getoond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, </a:t>
            </a:r>
            <a:r>
              <a:rPr lang="en-US" sz="2400" dirty="0" err="1"/>
              <a:t>ook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er </a:t>
            </a:r>
            <a:r>
              <a:rPr lang="en-US" sz="2400" dirty="0" err="1"/>
              <a:t>geen</a:t>
            </a:r>
            <a:r>
              <a:rPr lang="en-US" sz="2400" dirty="0"/>
              <a:t> </a:t>
            </a:r>
            <a:r>
              <a:rPr lang="en-US" sz="2400" dirty="0" err="1"/>
              <a:t>rij</a:t>
            </a:r>
            <a:r>
              <a:rPr lang="en-US" sz="2400" dirty="0"/>
              <a:t> in </a:t>
            </a:r>
            <a:r>
              <a:rPr lang="en-US" sz="2400" dirty="0" err="1"/>
              <a:t>tabel</a:t>
            </a:r>
            <a:r>
              <a:rPr lang="en-US" sz="2400" dirty="0"/>
              <a:t> B </a:t>
            </a:r>
            <a:r>
              <a:rPr lang="en-US" sz="2400" dirty="0" err="1"/>
              <a:t>bestaat</a:t>
            </a:r>
            <a:r>
              <a:rPr lang="en-US" sz="2400" dirty="0"/>
              <a:t> </a:t>
            </a:r>
            <a:r>
              <a:rPr lang="en-US" sz="2400" dirty="0" err="1"/>
              <a:t>waarvoor</a:t>
            </a:r>
            <a:r>
              <a:rPr lang="en-US" sz="2400" dirty="0"/>
              <a:t> de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BE" sz="2400" dirty="0"/>
              <a:t>v</a:t>
            </a:r>
            <a:r>
              <a:rPr lang="en-US" sz="2400" dirty="0" err="1"/>
              <a:t>oldaan</a:t>
            </a:r>
            <a:r>
              <a:rPr lang="en-BE" sz="2400" dirty="0"/>
              <a:t> is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Rijen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A </a:t>
            </a:r>
            <a:r>
              <a:rPr lang="en-US" sz="2400" dirty="0" err="1"/>
              <a:t>zonder</a:t>
            </a:r>
            <a:r>
              <a:rPr lang="en-US" sz="2400" dirty="0"/>
              <a:t> match </a:t>
            </a:r>
            <a:r>
              <a:rPr lang="en-US" sz="2400" dirty="0" err="1"/>
              <a:t>worden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 </a:t>
            </a:r>
            <a:r>
              <a:rPr lang="en-US" sz="2400" dirty="0" err="1"/>
              <a:t>opgevuld</a:t>
            </a:r>
            <a:r>
              <a:rPr lang="en-US" sz="2400" dirty="0"/>
              <a:t> met NULL-</a:t>
            </a:r>
            <a:r>
              <a:rPr lang="en-US" sz="2400" dirty="0" err="1"/>
              <a:t>waarden</a:t>
            </a:r>
            <a:r>
              <a:rPr lang="en-US" sz="2400" dirty="0"/>
              <a:t> </a:t>
            </a:r>
            <a:r>
              <a:rPr lang="en-US" sz="2400" dirty="0" err="1"/>
              <a:t>voor</a:t>
            </a:r>
            <a:r>
              <a:rPr lang="en-US" sz="2400" dirty="0"/>
              <a:t> de </a:t>
            </a:r>
            <a:r>
              <a:rPr lang="en-US" sz="2400" dirty="0" err="1"/>
              <a:t>attributen</a:t>
            </a:r>
            <a:r>
              <a:rPr lang="en-US" sz="2400" dirty="0"/>
              <a:t> die </a:t>
            </a:r>
            <a:r>
              <a:rPr lang="en-US" sz="2400" dirty="0" err="1"/>
              <a:t>behoren</a:t>
            </a:r>
            <a:r>
              <a:rPr lang="en-US" sz="2400" dirty="0"/>
              <a:t> tot </a:t>
            </a:r>
            <a:r>
              <a:rPr lang="en-US" sz="2400" dirty="0" err="1"/>
              <a:t>tabel</a:t>
            </a:r>
            <a:r>
              <a:rPr lang="en-US" sz="2400" dirty="0"/>
              <a:t> B.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LEFT JOIN </a:t>
            </a:r>
            <a:r>
              <a:rPr lang="en-BE" sz="2400" dirty="0"/>
              <a:t>B </a:t>
            </a:r>
            <a:r>
              <a:rPr lang="en-BE" sz="2400" b="1" dirty="0"/>
              <a:t>ON A.Y = B.Y</a:t>
            </a:r>
            <a:r>
              <a:rPr lang="en-BE" sz="24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5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565700" y="397922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2726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RIGHT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83625"/>
              </p:ext>
            </p:extLst>
          </p:nvPr>
        </p:nvGraphicFramePr>
        <p:xfrm>
          <a:off x="356803" y="398578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8521"/>
              </p:ext>
            </p:extLst>
          </p:nvPr>
        </p:nvGraphicFramePr>
        <p:xfrm>
          <a:off x="4124619" y="38003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803" y="361569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24619" y="342572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52726"/>
              </p:ext>
            </p:extLst>
          </p:nvPr>
        </p:nvGraphicFramePr>
        <p:xfrm>
          <a:off x="8622012" y="3764842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283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085584" y="4445415"/>
            <a:ext cx="96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RIGHT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54715" y="472746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1661" y="3848856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</a:p>
          <a:p>
            <a:pPr algn="ctr"/>
            <a:r>
              <a:rPr lang="en-BE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>
            <a:normAutofit/>
          </a:bodyPr>
          <a:lstStyle/>
          <a:p>
            <a:r>
              <a:rPr lang="en-US" sz="2400" dirty="0" err="1"/>
              <a:t>Identiek</a:t>
            </a:r>
            <a:r>
              <a:rPr lang="en-US" sz="2400" dirty="0"/>
              <a:t> </a:t>
            </a:r>
            <a:r>
              <a:rPr lang="en-US" sz="2400" dirty="0" err="1"/>
              <a:t>aan</a:t>
            </a:r>
            <a:r>
              <a:rPr lang="en-US" sz="2400" dirty="0"/>
              <a:t> LEFT JOIN, </a:t>
            </a:r>
            <a:r>
              <a:rPr lang="en-US" sz="2400" dirty="0" err="1"/>
              <a:t>behalve</a:t>
            </a:r>
            <a:r>
              <a:rPr lang="en-US" sz="2400" dirty="0"/>
              <a:t> </a:t>
            </a:r>
            <a:r>
              <a:rPr lang="en-US" sz="2400" dirty="0" err="1"/>
              <a:t>dat</a:t>
            </a:r>
            <a:r>
              <a:rPr lang="en-US" sz="2400" dirty="0"/>
              <a:t> alle </a:t>
            </a:r>
            <a:r>
              <a:rPr lang="en-US" sz="2400" dirty="0" err="1"/>
              <a:t>rijen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B</a:t>
            </a:r>
            <a:r>
              <a:rPr lang="en-BE" sz="2400" dirty="0"/>
              <a:t> (rechtse tab</a:t>
            </a:r>
            <a:r>
              <a:rPr lang="nl-BE" sz="2400" dirty="0"/>
              <a:t>el</a:t>
            </a:r>
            <a:r>
              <a:rPr lang="en-US" sz="2400" dirty="0"/>
              <a:t>,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tabel</a:t>
            </a:r>
            <a:r>
              <a:rPr lang="en-US" sz="2400" dirty="0"/>
              <a:t> A</a:t>
            </a:r>
            <a:r>
              <a:rPr lang="en-BE" sz="2400" dirty="0"/>
              <a:t>)</a:t>
            </a:r>
            <a:r>
              <a:rPr lang="en-US" sz="2400" dirty="0"/>
              <a:t> nu in het </a:t>
            </a:r>
            <a:r>
              <a:rPr lang="en-US" sz="2400" dirty="0" err="1"/>
              <a:t>eindresultaat</a:t>
            </a:r>
            <a:r>
              <a:rPr lang="en-US" sz="2400" dirty="0"/>
              <a:t> </a:t>
            </a:r>
            <a:r>
              <a:rPr lang="en-US" sz="2400" dirty="0" err="1"/>
              <a:t>voorkomen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RIGHT JOI</a:t>
            </a:r>
            <a:r>
              <a:rPr lang="en-US" sz="2400" b="1" dirty="0"/>
              <a:t>N</a:t>
            </a:r>
            <a:r>
              <a:rPr lang="en-BE" sz="2400" b="1" dirty="0"/>
              <a:t> </a:t>
            </a:r>
            <a:r>
              <a:rPr lang="en-BE" sz="2400" dirty="0"/>
              <a:t>B </a:t>
            </a:r>
            <a:r>
              <a:rPr lang="en-BE" sz="2400" b="1" dirty="0"/>
              <a:t>ON A.Y = B.Y</a:t>
            </a:r>
            <a:r>
              <a:rPr lang="en-BE" sz="24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6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610600" y="3425729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8619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FULL JOIN</a:t>
            </a:r>
            <a:endParaRPr lang="fr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364471"/>
              </p:ext>
            </p:extLst>
          </p:nvPr>
        </p:nvGraphicFramePr>
        <p:xfrm>
          <a:off x="356803" y="3985782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722800"/>
              </p:ext>
            </p:extLst>
          </p:nvPr>
        </p:nvGraphicFramePr>
        <p:xfrm>
          <a:off x="4124619" y="3800362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6803" y="3615696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8" name="TextBox 7"/>
          <p:cNvSpPr txBox="1"/>
          <p:nvPr/>
        </p:nvSpPr>
        <p:spPr>
          <a:xfrm>
            <a:off x="4124619" y="342572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772042"/>
              </p:ext>
            </p:extLst>
          </p:nvPr>
        </p:nvGraphicFramePr>
        <p:xfrm>
          <a:off x="8622012" y="3592122"/>
          <a:ext cx="3448456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NULL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7538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76955" y="4445415"/>
            <a:ext cx="782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FULL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054715" y="4727462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91661" y="3848856"/>
            <a:ext cx="1227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ON </a:t>
            </a:r>
          </a:p>
          <a:p>
            <a:pPr algn="ctr"/>
            <a:r>
              <a:rPr lang="en-BE" sz="2400" dirty="0"/>
              <a:t>A.Y = B.Y</a:t>
            </a:r>
            <a:endParaRPr lang="fr-BE" sz="24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9975"/>
          </a:xfrm>
        </p:spPr>
        <p:txBody>
          <a:bodyPr>
            <a:normAutofit/>
          </a:bodyPr>
          <a:lstStyle/>
          <a:p>
            <a:r>
              <a:rPr lang="en-US" sz="2400" dirty="0" err="1"/>
              <a:t>Combinatie</a:t>
            </a:r>
            <a:r>
              <a:rPr lang="en-US" sz="2400" dirty="0"/>
              <a:t> van LEFT JOIN </a:t>
            </a:r>
            <a:r>
              <a:rPr lang="en-US" sz="2400" dirty="0" err="1"/>
              <a:t>en</a:t>
            </a:r>
            <a:r>
              <a:rPr lang="en-US" sz="2400" dirty="0"/>
              <a:t> RIGHT JOIN</a:t>
            </a:r>
            <a:r>
              <a:rPr lang="en-BE" sz="2400" dirty="0"/>
              <a:t>, alle rijen worden getoond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FULL JOIN </a:t>
            </a:r>
            <a:r>
              <a:rPr lang="en-BE" sz="2400" dirty="0"/>
              <a:t>B </a:t>
            </a:r>
            <a:r>
              <a:rPr lang="en-BE" sz="2400" b="1" dirty="0"/>
              <a:t>ON A.Y = B.Y</a:t>
            </a:r>
            <a:r>
              <a:rPr lang="en-BE" sz="2400" dirty="0"/>
              <a:t>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7</a:t>
            </a:fld>
            <a:endParaRPr lang="fr-BE"/>
          </a:p>
        </p:txBody>
      </p:sp>
      <p:sp>
        <p:nvSpPr>
          <p:cNvPr id="15" name="TextBox 14"/>
          <p:cNvSpPr txBox="1"/>
          <p:nvPr/>
        </p:nvSpPr>
        <p:spPr>
          <a:xfrm>
            <a:off x="8610600" y="3222790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6006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Join-conditi</a:t>
            </a:r>
            <a:r>
              <a:rPr lang="en-US" dirty="0"/>
              <a:t>e</a:t>
            </a:r>
            <a:endParaRPr lang="fr-B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637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Vaak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in </a:t>
            </a:r>
            <a:r>
              <a:rPr lang="en-US" sz="2400" dirty="0" err="1"/>
              <a:t>een</a:t>
            </a:r>
            <a:r>
              <a:rPr lang="en-US" sz="2400" dirty="0"/>
              <a:t>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US" sz="2400" dirty="0" err="1"/>
              <a:t>getest</a:t>
            </a:r>
            <a:r>
              <a:rPr lang="en-US" sz="2400" dirty="0"/>
              <a:t> op het </a:t>
            </a:r>
            <a:r>
              <a:rPr lang="en-US" sz="2400" dirty="0" err="1"/>
              <a:t>feit</a:t>
            </a:r>
            <a:r>
              <a:rPr lang="en-US" sz="2400" dirty="0"/>
              <a:t> of </a:t>
            </a:r>
            <a:r>
              <a:rPr lang="en-BE" sz="2400" dirty="0"/>
              <a:t>de waarden van </a:t>
            </a:r>
            <a:r>
              <a:rPr lang="nl-BE" sz="2400" dirty="0"/>
              <a:t>twee</a:t>
            </a:r>
            <a:r>
              <a:rPr lang="en-BE" sz="2400" dirty="0"/>
              <a:t> kolommen</a:t>
            </a:r>
            <a:r>
              <a:rPr lang="nl-BE" sz="2400" dirty="0"/>
              <a:t> met dezelfde naam</a:t>
            </a:r>
            <a:r>
              <a:rPr lang="en-BE" sz="2400" dirty="0"/>
              <a:t> (bv. A.Y en B.Y) </a:t>
            </a:r>
            <a:r>
              <a:rPr lang="en-US" sz="2400" dirty="0" err="1"/>
              <a:t>gelijk</a:t>
            </a:r>
            <a:r>
              <a:rPr lang="en-US" sz="2400" dirty="0"/>
              <a:t> </a:t>
            </a:r>
            <a:r>
              <a:rPr lang="en-US" sz="2400" dirty="0" err="1"/>
              <a:t>zijn</a:t>
            </a:r>
            <a:r>
              <a:rPr lang="en-US" sz="2400" dirty="0"/>
              <a:t>.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zo’n</a:t>
            </a:r>
            <a:r>
              <a:rPr lang="en-US" sz="2400" dirty="0"/>
              <a:t> </a:t>
            </a:r>
            <a:r>
              <a:rPr lang="en-US" sz="2400" dirty="0" err="1"/>
              <a:t>geval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BE" sz="2400" dirty="0"/>
              <a:t>ON A.Y = B.Y </a:t>
            </a:r>
            <a:r>
              <a:rPr lang="en-US" sz="2400" dirty="0" err="1"/>
              <a:t>vervangen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door USING(Y), </a:t>
            </a:r>
            <a:r>
              <a:rPr lang="en-US" sz="2400" dirty="0" err="1"/>
              <a:t>waarbij</a:t>
            </a:r>
            <a:r>
              <a:rPr lang="en-US" sz="2400" dirty="0"/>
              <a:t> de </a:t>
            </a:r>
            <a:r>
              <a:rPr lang="en-US" sz="2400" dirty="0" err="1"/>
              <a:t>kolommen</a:t>
            </a:r>
            <a:r>
              <a:rPr lang="en-US" sz="2400" dirty="0"/>
              <a:t> met naam Y </a:t>
            </a:r>
            <a:r>
              <a:rPr lang="en-US" sz="2400" dirty="0" err="1"/>
              <a:t>samengevoegd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tot 1 </a:t>
            </a:r>
            <a:r>
              <a:rPr lang="en-US" sz="2400" dirty="0" err="1"/>
              <a:t>kolom</a:t>
            </a:r>
            <a:r>
              <a:rPr lang="en-US" sz="2400" dirty="0"/>
              <a:t> in het </a:t>
            </a:r>
            <a:r>
              <a:rPr lang="en-US" sz="2400" dirty="0" err="1"/>
              <a:t>eindresultaat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INNER JOIN </a:t>
            </a:r>
            <a:r>
              <a:rPr lang="en-BE" sz="2400" dirty="0"/>
              <a:t>B </a:t>
            </a:r>
            <a:r>
              <a:rPr lang="en-BE" sz="2400" b="1" dirty="0"/>
              <a:t>USING(Y)</a:t>
            </a:r>
            <a:r>
              <a:rPr lang="en-BE" sz="2400" dirty="0"/>
              <a:t>;</a:t>
            </a:r>
          </a:p>
          <a:p>
            <a:pPr marL="0" indent="0">
              <a:buNone/>
            </a:pPr>
            <a:endParaRPr lang="en-BE" sz="24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39199"/>
              </p:ext>
            </p:extLst>
          </p:nvPr>
        </p:nvGraphicFramePr>
        <p:xfrm>
          <a:off x="502249" y="4626709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7377"/>
              </p:ext>
            </p:extLst>
          </p:nvPr>
        </p:nvGraphicFramePr>
        <p:xfrm>
          <a:off x="4270065" y="4441289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Y4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02249" y="4256623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26" name="TextBox 25"/>
          <p:cNvSpPr txBox="1"/>
          <p:nvPr/>
        </p:nvSpPr>
        <p:spPr>
          <a:xfrm>
            <a:off x="4270065" y="4066656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74269"/>
              </p:ext>
            </p:extLst>
          </p:nvPr>
        </p:nvGraphicFramePr>
        <p:xfrm>
          <a:off x="8767458" y="4625955"/>
          <a:ext cx="258634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225420" y="5086342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INNER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7200161" y="5368389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9287" y="4905970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b="1" dirty="0"/>
              <a:t>USING(Y)</a:t>
            </a:r>
            <a:endParaRPr lang="fr-BE" sz="24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8</a:t>
            </a:fld>
            <a:endParaRPr lang="fr-BE"/>
          </a:p>
        </p:txBody>
      </p:sp>
      <p:sp>
        <p:nvSpPr>
          <p:cNvPr id="14" name="TextBox 13"/>
          <p:cNvSpPr txBox="1"/>
          <p:nvPr/>
        </p:nvSpPr>
        <p:spPr>
          <a:xfrm>
            <a:off x="8767458" y="4242894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4106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Join-condit</a:t>
            </a:r>
            <a:r>
              <a:rPr lang="en-US" dirty="0" err="1"/>
              <a:t>ie</a:t>
            </a:r>
            <a:endParaRPr lang="fr-BE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05749"/>
            <a:ext cx="10515600" cy="167188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err="1"/>
              <a:t>Opgelet</a:t>
            </a:r>
            <a:r>
              <a:rPr lang="en-US" sz="2400" dirty="0"/>
              <a:t>! </a:t>
            </a:r>
            <a:r>
              <a:rPr lang="en-US" sz="2400" dirty="0" err="1"/>
              <a:t>Niet</a:t>
            </a:r>
            <a:r>
              <a:rPr lang="en-US" sz="2400" dirty="0"/>
              <a:t> </a:t>
            </a:r>
            <a:r>
              <a:rPr lang="en-US" sz="2400" dirty="0" err="1"/>
              <a:t>altijd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een</a:t>
            </a:r>
            <a:r>
              <a:rPr lang="en-US" sz="2400" dirty="0"/>
              <a:t> </a:t>
            </a:r>
            <a:r>
              <a:rPr lang="en-US" sz="2400" dirty="0" err="1"/>
              <a:t>gelijkheidsoperator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: in </a:t>
            </a:r>
            <a:r>
              <a:rPr lang="en-US" sz="2400" dirty="0" err="1"/>
              <a:t>feite</a:t>
            </a:r>
            <a:r>
              <a:rPr lang="en-US" sz="2400" dirty="0"/>
              <a:t> </a:t>
            </a:r>
            <a:r>
              <a:rPr lang="en-US" sz="2400" dirty="0" err="1"/>
              <a:t>kan</a:t>
            </a:r>
            <a:r>
              <a:rPr lang="en-US" sz="2400" dirty="0"/>
              <a:t>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booleaanse</a:t>
            </a:r>
            <a:r>
              <a:rPr lang="en-US" sz="2400" dirty="0"/>
              <a:t> </a:t>
            </a:r>
            <a:r>
              <a:rPr lang="en-US" sz="2400" dirty="0" err="1"/>
              <a:t>propositie</a:t>
            </a:r>
            <a:r>
              <a:rPr lang="en-US" sz="2400" dirty="0"/>
              <a:t> (</a:t>
            </a:r>
            <a:r>
              <a:rPr lang="en-BE" sz="2400" dirty="0"/>
              <a:t>met </a:t>
            </a: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functie</a:t>
            </a:r>
            <a:r>
              <a:rPr lang="en-BE" sz="2400" dirty="0"/>
              <a:t>, </a:t>
            </a:r>
            <a:r>
              <a:rPr lang="en-US" sz="2400" dirty="0" err="1"/>
              <a:t>elke</a:t>
            </a:r>
            <a:r>
              <a:rPr lang="en-US" sz="2400" dirty="0"/>
              <a:t> operator</a:t>
            </a:r>
            <a:r>
              <a:rPr lang="en-BE" sz="2400" dirty="0"/>
              <a:t> en elke tabel- en kolomcombinatie</a:t>
            </a:r>
            <a:r>
              <a:rPr lang="en-US" sz="2400" dirty="0"/>
              <a:t>) in </a:t>
            </a:r>
            <a:r>
              <a:rPr lang="en-US" sz="2400" dirty="0" err="1"/>
              <a:t>een</a:t>
            </a:r>
            <a:r>
              <a:rPr lang="en-US" sz="2400" dirty="0"/>
              <a:t> join-</a:t>
            </a:r>
            <a:r>
              <a:rPr lang="en-US" sz="2400" dirty="0" err="1"/>
              <a:t>conditie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gebruikt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BE" sz="2400" dirty="0"/>
              <a:t>SELECT * FROM A </a:t>
            </a:r>
            <a:r>
              <a:rPr lang="en-BE" sz="2400" b="1" dirty="0"/>
              <a:t>INNER JOIN</a:t>
            </a:r>
            <a:r>
              <a:rPr lang="en-BE" sz="2400" dirty="0"/>
              <a:t> B </a:t>
            </a:r>
            <a:r>
              <a:rPr lang="en-BE" sz="2400" b="1" dirty="0"/>
              <a:t>ON A.Y </a:t>
            </a:r>
            <a:r>
              <a:rPr lang="nl-BE" sz="2400" b="1" dirty="0"/>
              <a:t>&lt;</a:t>
            </a:r>
            <a:r>
              <a:rPr lang="en-BE" sz="2400" b="1" dirty="0"/>
              <a:t> B.Y</a:t>
            </a:r>
            <a:r>
              <a:rPr lang="en-BE" sz="2400" dirty="0"/>
              <a:t>;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925456"/>
              </p:ext>
            </p:extLst>
          </p:nvPr>
        </p:nvGraphicFramePr>
        <p:xfrm>
          <a:off x="478335" y="3742990"/>
          <a:ext cx="266375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10145"/>
              </p:ext>
            </p:extLst>
          </p:nvPr>
        </p:nvGraphicFramePr>
        <p:xfrm>
          <a:off x="4246151" y="3557570"/>
          <a:ext cx="2663758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31879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1331879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Z1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Z2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5406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78335" y="3372904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</a:t>
            </a:r>
            <a:endParaRPr lang="fr-BE" dirty="0"/>
          </a:p>
        </p:txBody>
      </p:sp>
      <p:sp>
        <p:nvSpPr>
          <p:cNvPr id="18" name="TextBox 17"/>
          <p:cNvSpPr txBox="1"/>
          <p:nvPr/>
        </p:nvSpPr>
        <p:spPr>
          <a:xfrm>
            <a:off x="4246151" y="3182937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abe</a:t>
            </a:r>
            <a:r>
              <a:rPr lang="en-US" dirty="0"/>
              <a:t>l</a:t>
            </a:r>
            <a:r>
              <a:rPr lang="en-BE" dirty="0"/>
              <a:t> B</a:t>
            </a:r>
            <a:endParaRPr lang="fr-BE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65136"/>
              </p:ext>
            </p:extLst>
          </p:nvPr>
        </p:nvGraphicFramePr>
        <p:xfrm>
          <a:off x="8641944" y="3512887"/>
          <a:ext cx="3448456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2114">
                  <a:extLst>
                    <a:ext uri="{9D8B030D-6E8A-4147-A177-3AD203B41FA5}">
                      <a16:colId xmlns:a16="http://schemas.microsoft.com/office/drawing/2014/main" val="1920748223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3809323556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299433898"/>
                    </a:ext>
                  </a:extLst>
                </a:gridCol>
                <a:gridCol w="862114">
                  <a:extLst>
                    <a:ext uri="{9D8B030D-6E8A-4147-A177-3AD203B41FA5}">
                      <a16:colId xmlns:a16="http://schemas.microsoft.com/office/drawing/2014/main" val="244773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A.X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A.Y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B.Y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/>
                        <a:t>B.Z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93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Z3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0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X1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fr-BE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1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X2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fr-BE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</a:t>
                      </a:r>
                      <a:r>
                        <a:rPr lang="nl-BE" dirty="0"/>
                        <a:t>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8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/>
                        <a:t>X3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endParaRPr lang="fr-B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4</a:t>
                      </a:r>
                      <a:endParaRPr lang="fr-B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BE" dirty="0"/>
                        <a:t>Z4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94550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01506" y="4202623"/>
            <a:ext cx="976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dirty="0"/>
              <a:t>INNER</a:t>
            </a:r>
          </a:p>
          <a:p>
            <a:pPr algn="ctr"/>
            <a:r>
              <a:rPr lang="en-BE" sz="2400" dirty="0"/>
              <a:t>JOIN</a:t>
            </a:r>
            <a:endParaRPr lang="fr-BE" sz="2400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76247" y="4484670"/>
            <a:ext cx="1362000" cy="7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193638" y="3606064"/>
            <a:ext cx="12661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2400" b="1" dirty="0"/>
              <a:t>ON </a:t>
            </a:r>
          </a:p>
          <a:p>
            <a:pPr algn="ctr"/>
            <a:r>
              <a:rPr lang="en-BE" sz="2400" b="1" dirty="0"/>
              <a:t>A.Y </a:t>
            </a:r>
            <a:r>
              <a:rPr lang="nl-BE" sz="2400" b="1" dirty="0"/>
              <a:t>&lt;</a:t>
            </a:r>
            <a:r>
              <a:rPr lang="en-BE" sz="2400" b="1" dirty="0"/>
              <a:t> B.Y</a:t>
            </a:r>
            <a:endParaRPr lang="fr-BE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40186" y="5798412"/>
            <a:ext cx="743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Zal</a:t>
            </a:r>
            <a:r>
              <a:rPr lang="en-US" dirty="0"/>
              <a:t> het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BE" dirty="0"/>
              <a:t>LEFT/RIGHT/FULL JOIN </a:t>
            </a:r>
            <a:r>
              <a:rPr lang="en-US" dirty="0"/>
              <a:t>in </a:t>
            </a:r>
            <a:r>
              <a:rPr lang="en-US" dirty="0" err="1"/>
              <a:t>bovenstaand</a:t>
            </a:r>
            <a:r>
              <a:rPr lang="en-US" dirty="0"/>
              <a:t>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veranderen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resultaat</a:t>
            </a:r>
            <a:r>
              <a:rPr lang="en-US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SQL - Combinatie van meerdere tabellen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BA8FC-6C4C-4301-A8F5-A7792EEE51B8}" type="slidenum">
              <a:rPr lang="fr-BE" smtClean="0"/>
              <a:t>9</a:t>
            </a:fld>
            <a:endParaRPr lang="fr-BE" dirty="0"/>
          </a:p>
        </p:txBody>
      </p:sp>
      <p:sp>
        <p:nvSpPr>
          <p:cNvPr id="23" name="TextBox 22"/>
          <p:cNvSpPr txBox="1"/>
          <p:nvPr/>
        </p:nvSpPr>
        <p:spPr>
          <a:xfrm>
            <a:off x="8610600" y="3069126"/>
            <a:ext cx="99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T</a:t>
            </a:r>
            <a:r>
              <a:rPr lang="en-BE" dirty="0"/>
              <a:t>ab</a:t>
            </a:r>
            <a:r>
              <a:rPr lang="en-US" dirty="0"/>
              <a:t>el</a:t>
            </a:r>
            <a:r>
              <a:rPr lang="en-BE" dirty="0"/>
              <a:t> AB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0941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1436</Words>
  <Application>Microsoft Office PowerPoint</Application>
  <PresentationFormat>Breedbeeld</PresentationFormat>
  <Paragraphs>548</Paragraphs>
  <Slides>12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SQL reeks 2</vt:lpstr>
      <vt:lpstr>Joins</vt:lpstr>
      <vt:lpstr>Joins</vt:lpstr>
      <vt:lpstr>INNER JOIN</vt:lpstr>
      <vt:lpstr>LEFT JOIN</vt:lpstr>
      <vt:lpstr>RIGHT JOIN</vt:lpstr>
      <vt:lpstr>FULL JOIN</vt:lpstr>
      <vt:lpstr>Join-conditie</vt:lpstr>
      <vt:lpstr>Join-conditie</vt:lpstr>
      <vt:lpstr>Join-conditie</vt:lpstr>
      <vt:lpstr>CROSS JOIN</vt:lpstr>
      <vt:lpstr>Meerdere 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series 1</dc:title>
  <dc:creator>tboeckli</dc:creator>
  <cp:lastModifiedBy>Toon Boeckling</cp:lastModifiedBy>
  <cp:revision>291</cp:revision>
  <dcterms:created xsi:type="dcterms:W3CDTF">2021-02-12T08:46:18Z</dcterms:created>
  <dcterms:modified xsi:type="dcterms:W3CDTF">2023-10-30T16:24:37Z</dcterms:modified>
</cp:coreProperties>
</file>