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6" r:id="rId5"/>
    <p:sldId id="257" r:id="rId6"/>
    <p:sldId id="285" r:id="rId7"/>
    <p:sldId id="286" r:id="rId8"/>
    <p:sldId id="287" r:id="rId9"/>
    <p:sldId id="288"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37" autoAdjust="0"/>
  </p:normalViewPr>
  <p:slideViewPr>
    <p:cSldViewPr snapToGrid="0">
      <p:cViewPr varScale="1">
        <p:scale>
          <a:sx n="77" d="100"/>
          <a:sy n="77" d="100"/>
        </p:scale>
        <p:origin x="16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61" Type="http://schemas.microsoft.com/office/2015/10/relationships/revisionInfo" Target="revisionInfo.xml"/><Relationship Id="rId10"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14-09-20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smtClean="0"/>
              <a:t>Eerste stap van het ontwerpproces,</a:t>
            </a:r>
            <a:r>
              <a:rPr lang="en-BE" baseline="0" dirty="0" smtClean="0"/>
              <a:t> nog geen databankkennis vereist</a:t>
            </a:r>
          </a:p>
          <a:p>
            <a:pPr marL="228600" indent="-228600">
              <a:buAutoNum type="arabicPeriod"/>
            </a:pPr>
            <a:r>
              <a:rPr lang="en-BE" baseline="0" dirty="0" smtClean="0"/>
              <a:t>Aanvulling op de theorielessen</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a:t>
            </a:fld>
            <a:endParaRPr lang="fr-BE"/>
          </a:p>
        </p:txBody>
      </p:sp>
    </p:spTree>
    <p:extLst>
      <p:ext uri="{BB962C8B-B14F-4D97-AF65-F5344CB8AC3E}">
        <p14:creationId xmlns:p14="http://schemas.microsoft.com/office/powerpoint/2010/main" val="30897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Inleidende</a:t>
            </a:r>
            <a:r>
              <a:rPr lang="en-BE" baseline="0"/>
              <a:t> probleemstelling: korte schets van waaruit we vertrekken en wat we hiermee willen bereiken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299931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Algemeen</a:t>
            </a:r>
            <a:r>
              <a:rPr lang="en-BE" baseline="0"/>
              <a:t> overzicht van de verschillende fases van het databankontwerpproces, hierna gaan we dieper in op elke fase en bekijken we het resultaat van elke 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40420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Tijdens</a:t>
            </a:r>
            <a:r>
              <a:rPr lang="en-BE" baseline="0"/>
              <a:t> de informatievergaring wil je zoveel mogelijk wensen van de klant in kaart brengen. Dit resulteert in 3 zaken:</a:t>
            </a:r>
          </a:p>
          <a:p>
            <a:pPr marL="171450" indent="-171450">
              <a:buFont typeface="Arial" panose="020B0604020202020204" pitchFamily="34" charset="0"/>
              <a:buChar char="•"/>
            </a:pPr>
            <a:r>
              <a:rPr lang="en-BE" baseline="0"/>
              <a:t>domeinanalyse: betekenis en context van de data, kennis van het probleemdomein</a:t>
            </a:r>
          </a:p>
          <a:p>
            <a:pPr marL="171450" indent="-171450">
              <a:buFont typeface="Arial" panose="020B0604020202020204" pitchFamily="34" charset="0"/>
              <a:buChar char="•"/>
            </a:pPr>
            <a:r>
              <a:rPr lang="en-BE" baseline="0"/>
              <a:t>functionele analyse: welke functies moeten er mogelijk zijn, herkomst en verwerking van data</a:t>
            </a:r>
          </a:p>
          <a:p>
            <a:pPr marL="171450" indent="-171450">
              <a:buFont typeface="Arial" panose="020B0604020202020204" pitchFamily="34" charset="0"/>
              <a:buChar char="•"/>
            </a:pPr>
            <a:r>
              <a:rPr lang="en-BE" baseline="0"/>
              <a:t>behoefteanalyse: hoe zal de database gebruikt worden (applicaties, gebruikers,...)</a:t>
            </a:r>
          </a:p>
          <a:p>
            <a:pPr marL="171450" indent="-171450">
              <a:buFont typeface="Arial" panose="020B0604020202020204" pitchFamily="34" charset="0"/>
              <a:buChar char="•"/>
            </a:pPr>
            <a:endParaRPr lang="en-BE" baseline="0"/>
          </a:p>
          <a:p>
            <a:pPr marL="0" indent="0">
              <a:buFont typeface="Arial" panose="020B0604020202020204" pitchFamily="34" charset="0"/>
              <a:buNone/>
            </a:pPr>
            <a:r>
              <a:rPr lang="en-BE" baseline="0"/>
              <a:t>Meestal samengevat in 1 tekst van waaruit we vertrekken</a:t>
            </a:r>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76505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Tijdens het</a:t>
            </a:r>
            <a:r>
              <a:rPr lang="en-BE" baseline="0"/>
              <a:t> conceptuele ontwerp: abstractie van de vereisten door middel van een EER-diagram dat onafhankelijk is van een databasemodel.</a:t>
            </a:r>
          </a:p>
          <a:p>
            <a:r>
              <a:rPr lang="en-BE" baseline="0"/>
              <a:t>Zo weinig mogelijk, liefst geen, informatie verloren laten gaan.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233208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DB0F90-EA97-4F9A-90DA-1971C1188109}"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Eerste stappen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23544-E4A8-4C5C-AC60-A7831166A56A}"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Eerste stappen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445D92-B9CD-43DC-926E-D8DCD8627446}"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Eerste stappen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2CB22-218F-43D5-9E54-AE56E3176D45}"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Eerste stappen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980D2-6487-4FA8-94EB-39B21A457749}"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Eerste stappen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C522E7-1B55-45C5-8679-39C2913E4402}"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Eerste stappen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94709D-D85E-45E6-AFF2-8CFC9E115DC3}" type="datetime1">
              <a:rPr lang="en-US" smtClean="0"/>
              <a:t>9/14/2020</a:t>
            </a:fld>
            <a:endParaRPr lang="fr-BE"/>
          </a:p>
        </p:txBody>
      </p:sp>
      <p:sp>
        <p:nvSpPr>
          <p:cNvPr id="8" name="Footer Placeholder 7"/>
          <p:cNvSpPr>
            <a:spLocks noGrp="1"/>
          </p:cNvSpPr>
          <p:nvPr>
            <p:ph type="ftr" sz="quarter" idx="11"/>
          </p:nvPr>
        </p:nvSpPr>
        <p:spPr/>
        <p:txBody>
          <a:bodyPr/>
          <a:lstStyle/>
          <a:p>
            <a:r>
              <a:rPr lang="fr-BE" smtClean="0"/>
              <a:t>Conceptueel ontwerp - Eerste stappen</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E7C4DC-69B5-468E-BB83-31E9D22F1CAC}" type="datetime1">
              <a:rPr lang="en-US" smtClean="0"/>
              <a:t>9/14/2020</a:t>
            </a:fld>
            <a:endParaRPr lang="fr-BE"/>
          </a:p>
        </p:txBody>
      </p:sp>
      <p:sp>
        <p:nvSpPr>
          <p:cNvPr id="4" name="Footer Placeholder 3"/>
          <p:cNvSpPr>
            <a:spLocks noGrp="1"/>
          </p:cNvSpPr>
          <p:nvPr>
            <p:ph type="ftr" sz="quarter" idx="11"/>
          </p:nvPr>
        </p:nvSpPr>
        <p:spPr/>
        <p:txBody>
          <a:bodyPr/>
          <a:lstStyle/>
          <a:p>
            <a:r>
              <a:rPr lang="fr-BE" smtClean="0"/>
              <a:t>Conceptueel ontwerp - Eerste stappen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347C5-C497-4D60-8779-0FF44A101387}" type="datetime1">
              <a:rPr lang="en-US" smtClean="0"/>
              <a:t>9/14/2020</a:t>
            </a:fld>
            <a:endParaRPr lang="fr-BE"/>
          </a:p>
        </p:txBody>
      </p:sp>
      <p:sp>
        <p:nvSpPr>
          <p:cNvPr id="3" name="Footer Placeholder 2"/>
          <p:cNvSpPr>
            <a:spLocks noGrp="1"/>
          </p:cNvSpPr>
          <p:nvPr>
            <p:ph type="ftr" sz="quarter" idx="11"/>
          </p:nvPr>
        </p:nvSpPr>
        <p:spPr/>
        <p:txBody>
          <a:bodyPr/>
          <a:lstStyle/>
          <a:p>
            <a:r>
              <a:rPr lang="fr-BE" smtClean="0"/>
              <a:t>Conceptueel ontwerp - Eerste stappen</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15A66-4870-48A0-8F79-D29DA85F9FAE}"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Eerste stappen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B7EA03-4400-41FE-ADE4-4F4AB96B6493}"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Eerste stappen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53F40-FA44-4071-9FCB-68D01C98ED71}" type="datetime1">
              <a:rPr lang="en-US" smtClean="0"/>
              <a:t>9/14/2020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Eerste stappen</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a:t>
            </a:r>
            <a:r>
              <a:rPr lang="en-BE" dirty="0" smtClean="0"/>
              <a:t>ontwerp – Eerste stappen</a:t>
            </a:r>
            <a:endParaRPr lang="fr-B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Eerste stappen</a:t>
            </a:r>
            <a:endParaRPr lang="fr-BE" dirty="0"/>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a:t>Probleemstelling</a:t>
            </a:r>
            <a:endParaRPr lang="fr-BE"/>
          </a:p>
        </p:txBody>
      </p:sp>
      <p:sp>
        <p:nvSpPr>
          <p:cNvPr id="3" name="TextBox 2"/>
          <p:cNvSpPr txBox="1"/>
          <p:nvPr/>
        </p:nvSpPr>
        <p:spPr>
          <a:xfrm>
            <a:off x="1549014" y="3033919"/>
            <a:ext cx="6045973" cy="707886"/>
          </a:xfrm>
          <a:prstGeom prst="rect">
            <a:avLst/>
          </a:prstGeom>
          <a:noFill/>
        </p:spPr>
        <p:txBody>
          <a:bodyPr wrap="square" rtlCol="0">
            <a:spAutoFit/>
          </a:bodyPr>
          <a:lstStyle/>
          <a:p>
            <a:pPr algn="ctr"/>
            <a:r>
              <a:rPr lang="en-BE" sz="2000"/>
              <a:t>Een jeugdvereniging wil een digitaal systeem voor haar ledenadministratie en functioneren</a:t>
            </a:r>
            <a:endParaRPr lang="fr-BE" sz="2000"/>
          </a:p>
        </p:txBody>
      </p:sp>
      <p:sp>
        <p:nvSpPr>
          <p:cNvPr id="4" name="Footer Placeholder 3">
            <a:extLst>
              <a:ext uri="{FF2B5EF4-FFF2-40B4-BE49-F238E27FC236}">
                <a16:creationId xmlns:a16="http://schemas.microsoft.com/office/drawing/2014/main" id="{E22C2946-FAD6-EC47-82C9-30CE1F0C7D47}"/>
              </a:ext>
            </a:extLst>
          </p:cNvPr>
          <p:cNvSpPr>
            <a:spLocks noGrp="1"/>
          </p:cNvSpPr>
          <p:nvPr>
            <p:ph type="ftr" sz="quarter" idx="11"/>
          </p:nvPr>
        </p:nvSpPr>
        <p:spPr/>
        <p:txBody>
          <a:bodyPr/>
          <a:lstStyle/>
          <a:p>
            <a:r>
              <a:rPr lang="fr-BE" smtClean="0"/>
              <a:t>Conceptueel ontwerp - Eerste stappen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703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a:t>Het databankontwerpproces</a:t>
            </a:r>
            <a:endParaRPr lang="fr-BE"/>
          </a:p>
        </p:txBody>
      </p:sp>
      <p:sp>
        <p:nvSpPr>
          <p:cNvPr id="3" name="TextBox 2"/>
          <p:cNvSpPr txBox="1"/>
          <p:nvPr/>
        </p:nvSpPr>
        <p:spPr>
          <a:xfrm>
            <a:off x="3227421" y="2185159"/>
            <a:ext cx="1580946" cy="300082"/>
          </a:xfrm>
          <a:prstGeom prst="rect">
            <a:avLst/>
          </a:prstGeom>
          <a:no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no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5" y="4385732"/>
            <a:ext cx="203946" cy="627999"/>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03947"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1056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a:t>
            </a:r>
            <a:r>
              <a:rPr lang="en-BE" sz="975" dirty="0" smtClean="0"/>
              <a:t>(bv. </a:t>
            </a:r>
            <a:r>
              <a:rPr lang="en-BE" sz="975" dirty="0"/>
              <a:t>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smtClean="0"/>
              <a:t>databankmodel-</a:t>
            </a:r>
            <a:endParaRPr lang="en-BE" sz="975" dirty="0"/>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62282549-AF7B-EF4A-AB9C-B46AD7C0E6C6}"/>
              </a:ext>
            </a:extLst>
          </p:cNvPr>
          <p:cNvSpPr>
            <a:spLocks noGrp="1"/>
          </p:cNvSpPr>
          <p:nvPr>
            <p:ph type="ftr" sz="quarter" idx="11"/>
          </p:nvPr>
        </p:nvSpPr>
        <p:spPr/>
        <p:txBody>
          <a:bodyPr/>
          <a:lstStyle/>
          <a:p>
            <a:r>
              <a:rPr lang="fr-BE" smtClean="0"/>
              <a:t>Conceptueel ontwerp - Eerste stappen</a:t>
            </a:r>
            <a:endParaRPr lang="fr-BE"/>
          </a:p>
        </p:txBody>
      </p:sp>
      <p:sp>
        <p:nvSpPr>
          <p:cNvPr id="16" name="Slide Number Placeholder 15"/>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194679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Informatievergaring</a:t>
            </a:r>
          </a:p>
        </p:txBody>
      </p:sp>
      <p:sp>
        <p:nvSpPr>
          <p:cNvPr id="3" name="TextBox 2"/>
          <p:cNvSpPr txBox="1"/>
          <p:nvPr/>
        </p:nvSpPr>
        <p:spPr>
          <a:xfrm>
            <a:off x="3227421" y="2185159"/>
            <a:ext cx="1580946"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no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5" y="2462158"/>
            <a:ext cx="214685" cy="665858"/>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416093" cy="542456"/>
          </a:xfrm>
          <a:prstGeom prst="rect">
            <a:avLst/>
          </a:prstGeom>
          <a:noFill/>
        </p:spPr>
        <p:txBody>
          <a:bodyPr wrap="none" rtlCol="0">
            <a:spAutoFit/>
          </a:bodyPr>
          <a:lstStyle/>
          <a:p>
            <a:pPr marL="214313" indent="-214313">
              <a:buFont typeface="Arial" panose="020B0604020202020204" pitchFamily="34" charset="0"/>
              <a:buChar char="•"/>
            </a:pPr>
            <a:r>
              <a:rPr lang="en-BE" sz="975" b="1"/>
              <a:t>domeinanalyse</a:t>
            </a:r>
          </a:p>
          <a:p>
            <a:pPr marL="214313" indent="-214313">
              <a:buFont typeface="Arial" panose="020B0604020202020204" pitchFamily="34" charset="0"/>
              <a:buChar char="•"/>
            </a:pPr>
            <a:r>
              <a:rPr lang="en-BE" sz="975" b="1"/>
              <a:t>functionele analyse</a:t>
            </a:r>
          </a:p>
          <a:p>
            <a:pPr marL="214313" indent="-214313">
              <a:buFont typeface="Arial" panose="020B0604020202020204" pitchFamily="34" charset="0"/>
              <a:buChar char="•"/>
            </a:pPr>
            <a:r>
              <a:rPr lang="en-BE" sz="975" b="1"/>
              <a:t>behoefteanalyse</a:t>
            </a:r>
            <a:endParaRPr lang="fr-BE" sz="975" b="1"/>
          </a:p>
        </p:txBody>
      </p:sp>
      <p:sp>
        <p:nvSpPr>
          <p:cNvPr id="13" name="TextBox 12"/>
          <p:cNvSpPr txBox="1"/>
          <p:nvPr/>
        </p:nvSpPr>
        <p:spPr>
          <a:xfrm>
            <a:off x="4282658" y="3553279"/>
            <a:ext cx="231056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a:t>
            </a:r>
            <a:r>
              <a:rPr lang="en-BE" sz="975" dirty="0" smtClean="0"/>
              <a:t>(bv. </a:t>
            </a:r>
            <a:r>
              <a:rPr lang="en-BE" sz="975" dirty="0"/>
              <a:t>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smtClean="0"/>
              <a:t>databankmodel-</a:t>
            </a:r>
            <a:endParaRPr lang="en-BE" sz="975" dirty="0"/>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DF5FD989-0303-7140-8895-8BB67C592B68}"/>
              </a:ext>
            </a:extLst>
          </p:cNvPr>
          <p:cNvSpPr>
            <a:spLocks noGrp="1"/>
          </p:cNvSpPr>
          <p:nvPr>
            <p:ph type="ftr" sz="quarter" idx="11"/>
          </p:nvPr>
        </p:nvSpPr>
        <p:spPr/>
        <p:txBody>
          <a:bodyPr/>
          <a:lstStyle/>
          <a:p>
            <a:r>
              <a:rPr lang="fr-BE" smtClean="0"/>
              <a:t>Conceptueel ontwerp - Eerste stappen</a:t>
            </a:r>
            <a:endParaRPr lang="fr-BE"/>
          </a:p>
        </p:txBody>
      </p:sp>
      <p:sp>
        <p:nvSpPr>
          <p:cNvPr id="16" name="Slide Number Placeholder 15"/>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43804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a:t>
            </a:r>
            <a:r>
              <a:rPr lang="en-BE" sz="2000" dirty="0" smtClean="0"/>
              <a:t>databank opzetten </a:t>
            </a:r>
            <a:r>
              <a:rPr lang="en-BE" sz="2000" dirty="0"/>
              <a:t>ter ondersteuning van haar ledenadministratie en functioneren. Daarbij moet je rekening houden met de volgende aspecten. Bij de inschrijving krijgt elk lid een uniek lidnummer. Gegevens zoals naam, voornaam, adres (straat, nummer, postcode), </a:t>
            </a:r>
            <a:r>
              <a:rPr lang="en-BE" sz="2000" dirty="0" smtClean="0"/>
              <a:t>geslacht (optioneel) </a:t>
            </a:r>
            <a:r>
              <a:rPr lang="en-BE" sz="2000"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smtClean="0"/>
              <a:t>Er worden allerhande activiteiten georganiseerd voor de leden. </a:t>
            </a:r>
            <a:r>
              <a:rPr lang="en-BE" sz="2000" dirty="0"/>
              <a:t>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smtClean="0"/>
              <a:t>Conceptueel ontwerp - Eerste stappen</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68041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Conceptueel</a:t>
            </a:r>
            <a:r>
              <a:rPr lang="fr-BE">
                <a:cs typeface="Calibri Light"/>
              </a:rPr>
              <a:t> </a:t>
            </a:r>
            <a:r>
              <a:rPr lang="fr-BE" err="1">
                <a:cs typeface="Calibri Light"/>
              </a:rPr>
              <a:t>ontwerp</a:t>
            </a: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49041"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conceptueel model </a:t>
            </a:r>
            <a:r>
              <a:rPr lang="en-BE" sz="975" b="1" dirty="0" smtClean="0"/>
              <a:t>(bv. </a:t>
            </a:r>
            <a:r>
              <a:rPr lang="en-BE" sz="975" b="1" dirty="0"/>
              <a:t>EER-diagram)</a:t>
            </a:r>
          </a:p>
          <a:p>
            <a:pPr marL="214313" indent="-214313">
              <a:buFont typeface="Arial" panose="020B0604020202020204" pitchFamily="34" charset="0"/>
              <a:buChar char="•"/>
            </a:pPr>
            <a:r>
              <a:rPr lang="en-BE" sz="975" b="1" dirty="0"/>
              <a:t>functionele beschrijving</a:t>
            </a:r>
            <a:endParaRPr lang="fr-BE" sz="975" b="1"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smtClean="0"/>
              <a:t>databankmodel-</a:t>
            </a:r>
            <a:endParaRPr lang="en-BE" sz="975" dirty="0"/>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BC6F851D-6A85-D047-9A39-76E26D4E87C7}"/>
              </a:ext>
            </a:extLst>
          </p:cNvPr>
          <p:cNvSpPr>
            <a:spLocks noGrp="1"/>
          </p:cNvSpPr>
          <p:nvPr>
            <p:ph type="ftr" sz="quarter" idx="11"/>
          </p:nvPr>
        </p:nvSpPr>
        <p:spPr/>
        <p:txBody>
          <a:bodyPr/>
          <a:lstStyle/>
          <a:p>
            <a:r>
              <a:rPr lang="fr-BE" smtClean="0"/>
              <a:t>Conceptueel ontwerp - Eerste stappen</a:t>
            </a:r>
            <a:endParaRPr lang="fr-BE"/>
          </a:p>
        </p:txBody>
      </p:sp>
      <p:sp>
        <p:nvSpPr>
          <p:cNvPr id="16" name="Slide Number Placeholder 15"/>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2668740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466F1F08-1444-4A47-A1D3-DD481B8857A5}"/>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933</TotalTime>
  <Words>458</Words>
  <Application>Microsoft Office PowerPoint</Application>
  <PresentationFormat>On-screen Show (4:3)</PresentationFormat>
  <Paragraphs>91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Databanken</vt:lpstr>
      <vt:lpstr>Probleemstelling</vt:lpstr>
      <vt:lpstr>Het databankontwerpproces</vt:lpstr>
      <vt:lpstr>Informatievergaring</vt:lpstr>
      <vt:lpstr>PowerPoint Presentation</vt:lpstr>
      <vt:lpstr>Conceptueel ontwerp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Toon Boeckling</cp:lastModifiedBy>
  <cp:revision>141</cp:revision>
  <dcterms:created xsi:type="dcterms:W3CDTF">2019-08-19T14:14:21Z</dcterms:created>
  <dcterms:modified xsi:type="dcterms:W3CDTF">2020-09-14T08:34:21Z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