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56" r:id="rId5"/>
    <p:sldId id="287" r:id="rId6"/>
    <p:sldId id="334" r:id="rId7"/>
    <p:sldId id="335" r:id="rId8"/>
    <p:sldId id="336"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37" autoAdjust="0"/>
  </p:normalViewPr>
  <p:slideViewPr>
    <p:cSldViewPr snapToGrid="0">
      <p:cViewPr varScale="1">
        <p:scale>
          <a:sx n="77" d="100"/>
          <a:sy n="77" d="100"/>
        </p:scale>
        <p:origin x="16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61" Type="http://schemas.microsoft.com/office/2015/10/relationships/revisionInfo" Target="revisionInfo.xml"/><Relationship Id="rId10" Type="http://schemas.openxmlformats.org/officeDocument/2006/relationships/notesMaster" Target="notesMasters/notesMaster1.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1572-0501-4B64-A79C-38FB8B090773}" type="datetimeFigureOut">
              <a:rPr lang="fr-BE" smtClean="0"/>
              <a:t>04-09-20</a:t>
            </a:fld>
            <a:endParaRPr lang="fr-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Voorbeeld van het resultaat</a:t>
            </a:r>
            <a:r>
              <a:rPr lang="en-BE" baseline="0"/>
              <a:t> van de</a:t>
            </a:r>
            <a:r>
              <a:rPr lang="en-BE"/>
              <a:t> informatievergaringsfase</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190922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a:t>Voorstelling + uitleg enkelwaardig</a:t>
            </a:r>
            <a:r>
              <a:rPr lang="en-BE" baseline="0" dirty="0"/>
              <a:t> vs meerwaardige </a:t>
            </a:r>
            <a:r>
              <a:rPr lang="en-BE" baseline="0" dirty="0" smtClean="0"/>
              <a:t>attributen</a:t>
            </a:r>
            <a:endParaRPr lang="en-BE" baseline="0" dirty="0"/>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428816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Voorstelling + uitleg enkelvoudige + samengestelde</a:t>
            </a:r>
            <a:r>
              <a:rPr lang="en-BE" baseline="0"/>
              <a:t> attributen</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36489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Voorstelling + uitleg afgeleid attribuut</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46483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D8E9A5-DF71-49A3-A078-E78B1EC9C78C}" type="datetime1">
              <a:rPr lang="en-US" smtClean="0"/>
              <a:t>9/4/2020</a:t>
            </a:fld>
            <a:endParaRPr lang="fr-BE"/>
          </a:p>
        </p:txBody>
      </p:sp>
      <p:sp>
        <p:nvSpPr>
          <p:cNvPr id="5" name="Footer Placeholder 4"/>
          <p:cNvSpPr>
            <a:spLocks noGrp="1"/>
          </p:cNvSpPr>
          <p:nvPr>
            <p:ph type="ftr" sz="quarter" idx="11"/>
          </p:nvPr>
        </p:nvSpPr>
        <p:spPr/>
        <p:txBody>
          <a:bodyPr/>
          <a:lstStyle/>
          <a:p>
            <a:r>
              <a:rPr lang="fr-BE" smtClean="0"/>
              <a:t>Conceptueel ontwerp - Attributen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88EAB-AB78-4273-9F21-B6199A1216AD}" type="datetime1">
              <a:rPr lang="en-US" smtClean="0"/>
              <a:t>9/4/2020</a:t>
            </a:fld>
            <a:endParaRPr lang="fr-BE"/>
          </a:p>
        </p:txBody>
      </p:sp>
      <p:sp>
        <p:nvSpPr>
          <p:cNvPr id="5" name="Footer Placeholder 4"/>
          <p:cNvSpPr>
            <a:spLocks noGrp="1"/>
          </p:cNvSpPr>
          <p:nvPr>
            <p:ph type="ftr" sz="quarter" idx="11"/>
          </p:nvPr>
        </p:nvSpPr>
        <p:spPr/>
        <p:txBody>
          <a:bodyPr/>
          <a:lstStyle/>
          <a:p>
            <a:r>
              <a:rPr lang="fr-BE" smtClean="0"/>
              <a:t>Conceptueel ontwerp - Attributen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A7AEA-BB87-4E9A-81B7-348FF5D992FD}" type="datetime1">
              <a:rPr lang="en-US" smtClean="0"/>
              <a:t>9/4/2020</a:t>
            </a:fld>
            <a:endParaRPr lang="fr-BE"/>
          </a:p>
        </p:txBody>
      </p:sp>
      <p:sp>
        <p:nvSpPr>
          <p:cNvPr id="5" name="Footer Placeholder 4"/>
          <p:cNvSpPr>
            <a:spLocks noGrp="1"/>
          </p:cNvSpPr>
          <p:nvPr>
            <p:ph type="ftr" sz="quarter" idx="11"/>
          </p:nvPr>
        </p:nvSpPr>
        <p:spPr/>
        <p:txBody>
          <a:bodyPr/>
          <a:lstStyle/>
          <a:p>
            <a:r>
              <a:rPr lang="fr-BE" smtClean="0"/>
              <a:t>Conceptueel ontwerp - Attributen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EA1124-41DD-4700-9554-C31880637A50}" type="datetime1">
              <a:rPr lang="en-US" smtClean="0"/>
              <a:t>9/4/2020</a:t>
            </a:fld>
            <a:endParaRPr lang="fr-BE"/>
          </a:p>
        </p:txBody>
      </p:sp>
      <p:sp>
        <p:nvSpPr>
          <p:cNvPr id="5" name="Footer Placeholder 4"/>
          <p:cNvSpPr>
            <a:spLocks noGrp="1"/>
          </p:cNvSpPr>
          <p:nvPr>
            <p:ph type="ftr" sz="quarter" idx="11"/>
          </p:nvPr>
        </p:nvSpPr>
        <p:spPr/>
        <p:txBody>
          <a:bodyPr/>
          <a:lstStyle/>
          <a:p>
            <a:r>
              <a:rPr lang="fr-BE" smtClean="0"/>
              <a:t>Conceptueel ontwerp - Attributen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CC5A70-0A19-40AD-8FD6-C6097F5AF4E5}" type="datetime1">
              <a:rPr lang="en-US" smtClean="0"/>
              <a:t>9/4/2020</a:t>
            </a:fld>
            <a:endParaRPr lang="fr-BE"/>
          </a:p>
        </p:txBody>
      </p:sp>
      <p:sp>
        <p:nvSpPr>
          <p:cNvPr id="5" name="Footer Placeholder 4"/>
          <p:cNvSpPr>
            <a:spLocks noGrp="1"/>
          </p:cNvSpPr>
          <p:nvPr>
            <p:ph type="ftr" sz="quarter" idx="11"/>
          </p:nvPr>
        </p:nvSpPr>
        <p:spPr/>
        <p:txBody>
          <a:bodyPr/>
          <a:lstStyle/>
          <a:p>
            <a:r>
              <a:rPr lang="fr-BE" smtClean="0"/>
              <a:t>Conceptueel ontwerp - Attributen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6FAC38-4583-4AC3-BF70-C040137802BF}" type="datetime1">
              <a:rPr lang="en-US" smtClean="0"/>
              <a:t>9/4/2020</a:t>
            </a:fld>
            <a:endParaRPr lang="fr-BE"/>
          </a:p>
        </p:txBody>
      </p:sp>
      <p:sp>
        <p:nvSpPr>
          <p:cNvPr id="6" name="Footer Placeholder 5"/>
          <p:cNvSpPr>
            <a:spLocks noGrp="1"/>
          </p:cNvSpPr>
          <p:nvPr>
            <p:ph type="ftr" sz="quarter" idx="11"/>
          </p:nvPr>
        </p:nvSpPr>
        <p:spPr/>
        <p:txBody>
          <a:bodyPr/>
          <a:lstStyle/>
          <a:p>
            <a:r>
              <a:rPr lang="fr-BE" smtClean="0"/>
              <a:t>Conceptueel ontwerp - Attributen</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6D958B-635E-4B4A-8292-B4D7FF3ACB99}" type="datetime1">
              <a:rPr lang="en-US" smtClean="0"/>
              <a:t>9/4/2020</a:t>
            </a:fld>
            <a:endParaRPr lang="fr-BE"/>
          </a:p>
        </p:txBody>
      </p:sp>
      <p:sp>
        <p:nvSpPr>
          <p:cNvPr id="8" name="Footer Placeholder 7"/>
          <p:cNvSpPr>
            <a:spLocks noGrp="1"/>
          </p:cNvSpPr>
          <p:nvPr>
            <p:ph type="ftr" sz="quarter" idx="11"/>
          </p:nvPr>
        </p:nvSpPr>
        <p:spPr/>
        <p:txBody>
          <a:bodyPr/>
          <a:lstStyle/>
          <a:p>
            <a:r>
              <a:rPr lang="fr-BE" smtClean="0"/>
              <a:t>Conceptueel ontwerp - Attributen</a:t>
            </a:r>
            <a:endParaRPr lang="fr-BE"/>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39DB4F-B96B-482C-9C3B-A97A34FF743F}" type="datetime1">
              <a:rPr lang="en-US" smtClean="0"/>
              <a:t>9/4/2020</a:t>
            </a:fld>
            <a:endParaRPr lang="fr-BE"/>
          </a:p>
        </p:txBody>
      </p:sp>
      <p:sp>
        <p:nvSpPr>
          <p:cNvPr id="4" name="Footer Placeholder 3"/>
          <p:cNvSpPr>
            <a:spLocks noGrp="1"/>
          </p:cNvSpPr>
          <p:nvPr>
            <p:ph type="ftr" sz="quarter" idx="11"/>
          </p:nvPr>
        </p:nvSpPr>
        <p:spPr/>
        <p:txBody>
          <a:bodyPr/>
          <a:lstStyle/>
          <a:p>
            <a:r>
              <a:rPr lang="fr-BE" smtClean="0"/>
              <a:t>Conceptueel ontwerp - Attributen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C64E3-437F-407E-8CE8-770459B8D763}" type="datetime1">
              <a:rPr lang="en-US" smtClean="0"/>
              <a:t>9/4/2020</a:t>
            </a:fld>
            <a:endParaRPr lang="fr-BE"/>
          </a:p>
        </p:txBody>
      </p:sp>
      <p:sp>
        <p:nvSpPr>
          <p:cNvPr id="3" name="Footer Placeholder 2"/>
          <p:cNvSpPr>
            <a:spLocks noGrp="1"/>
          </p:cNvSpPr>
          <p:nvPr>
            <p:ph type="ftr" sz="quarter" idx="11"/>
          </p:nvPr>
        </p:nvSpPr>
        <p:spPr/>
        <p:txBody>
          <a:bodyPr/>
          <a:lstStyle/>
          <a:p>
            <a:r>
              <a:rPr lang="fr-BE" smtClean="0"/>
              <a:t>Conceptueel ontwerp - Attributen</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C3496C-E1B5-4C59-8812-54160649AFDC}" type="datetime1">
              <a:rPr lang="en-US" smtClean="0"/>
              <a:t>9/4/2020</a:t>
            </a:fld>
            <a:endParaRPr lang="fr-BE"/>
          </a:p>
        </p:txBody>
      </p:sp>
      <p:sp>
        <p:nvSpPr>
          <p:cNvPr id="6" name="Footer Placeholder 5"/>
          <p:cNvSpPr>
            <a:spLocks noGrp="1"/>
          </p:cNvSpPr>
          <p:nvPr>
            <p:ph type="ftr" sz="quarter" idx="11"/>
          </p:nvPr>
        </p:nvSpPr>
        <p:spPr/>
        <p:txBody>
          <a:bodyPr/>
          <a:lstStyle/>
          <a:p>
            <a:r>
              <a:rPr lang="fr-BE" smtClean="0"/>
              <a:t>Conceptueel ontwerp - Attributen</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23819-5763-444A-BB04-6468B8B58EAD}" type="datetime1">
              <a:rPr lang="en-US" smtClean="0"/>
              <a:t>9/4/2020</a:t>
            </a:fld>
            <a:endParaRPr lang="fr-BE"/>
          </a:p>
        </p:txBody>
      </p:sp>
      <p:sp>
        <p:nvSpPr>
          <p:cNvPr id="6" name="Footer Placeholder 5"/>
          <p:cNvSpPr>
            <a:spLocks noGrp="1"/>
          </p:cNvSpPr>
          <p:nvPr>
            <p:ph type="ftr" sz="quarter" idx="11"/>
          </p:nvPr>
        </p:nvSpPr>
        <p:spPr/>
        <p:txBody>
          <a:bodyPr/>
          <a:lstStyle/>
          <a:p>
            <a:r>
              <a:rPr lang="fr-BE" smtClean="0"/>
              <a:t>Conceptueel ontwerp - Attributen</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23972-C41E-4A3C-80D5-9F504A4E85AD}" type="datetime1">
              <a:rPr lang="en-US" smtClean="0"/>
              <a:t>9/4/2020</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Conceptueel ontwerp - Attributen</a:t>
            </a:r>
            <a:endParaRPr lang="fr-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a:t>Databanken</a:t>
            </a:r>
            <a:endParaRPr lang="fr-BE"/>
          </a:p>
        </p:txBody>
      </p:sp>
      <p:sp>
        <p:nvSpPr>
          <p:cNvPr id="3" name="Subtitle 2"/>
          <p:cNvSpPr>
            <a:spLocks noGrp="1"/>
          </p:cNvSpPr>
          <p:nvPr>
            <p:ph type="subTitle" idx="1"/>
          </p:nvPr>
        </p:nvSpPr>
        <p:spPr/>
        <p:txBody>
          <a:bodyPr/>
          <a:lstStyle/>
          <a:p>
            <a:r>
              <a:rPr lang="en-BE" dirty="0"/>
              <a:t>Conceptueel </a:t>
            </a:r>
            <a:r>
              <a:rPr lang="en-BE" dirty="0" smtClean="0"/>
              <a:t>ontwerp - Attributen</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smtClean="0"/>
              <a:t>Conceptueel ontwerp - Attributen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8490" y="732234"/>
            <a:ext cx="8230870" cy="5016758"/>
          </a:xfrm>
          <a:prstGeom prst="rect">
            <a:avLst/>
          </a:prstGeom>
          <a:noFill/>
        </p:spPr>
        <p:txBody>
          <a:bodyPr wrap="square" rtlCol="0" anchor="t">
            <a:spAutoFit/>
          </a:bodyPr>
          <a:lstStyle/>
          <a:p>
            <a:r>
              <a:rPr lang="en-BE" sz="2000" dirty="0"/>
              <a:t>Een jeugdvereniging wil een </a:t>
            </a:r>
            <a:r>
              <a:rPr lang="en-BE" sz="2000" dirty="0" smtClean="0"/>
              <a:t>databank opzetten </a:t>
            </a:r>
            <a:r>
              <a:rPr lang="en-BE" sz="2000" dirty="0"/>
              <a:t>ter ondersteuning van haar ledenadministratie en functioneren. Daarbij moet je rekening houden met de volgende aspecten. Bij de inschrijving krijgt elk lid een uniek lidnummer. Gegevens zoals naam, voornaam, adres (straat, nummer, postcode</a:t>
            </a:r>
            <a:r>
              <a:rPr lang="en-BE" sz="2000"/>
              <a:t>), </a:t>
            </a:r>
            <a:r>
              <a:rPr lang="en-BE" sz="2000" smtClean="0"/>
              <a:t>geslacht (optioneel) </a:t>
            </a:r>
            <a:r>
              <a:rPr lang="en-BE" sz="2000" dirty="0"/>
              <a:t>en geboortedatum worden geregistreerd.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sz="2000" dirty="0">
              <a:cs typeface="Calibri"/>
            </a:endParaRPr>
          </a:p>
          <a:p>
            <a:r>
              <a:rPr lang="en-BE" sz="2000" dirty="0" smtClean="0"/>
              <a:t>Er worden allerhande activiteiten georganiseerd voor de leden. </a:t>
            </a:r>
            <a:r>
              <a:rPr lang="en-BE" sz="2000" dirty="0"/>
              <a:t>Een activiteit heeft </a:t>
            </a:r>
            <a:r>
              <a:rPr lang="en-BE" sz="2000" dirty="0">
                <a:solidFill>
                  <a:srgbClr val="FF0000"/>
                </a:solidFill>
              </a:rPr>
              <a:t>één of meerdere omschrijvingen</a:t>
            </a:r>
            <a:r>
              <a:rPr lang="en-BE" sz="2000" dirty="0"/>
              <a:t>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sz="2000" dirty="0">
              <a:cs typeface="Calibri"/>
            </a:endParaRPr>
          </a:p>
        </p:txBody>
      </p:sp>
      <p:sp>
        <p:nvSpPr>
          <p:cNvPr id="2" name="Footer Placeholder 1">
            <a:extLst>
              <a:ext uri="{FF2B5EF4-FFF2-40B4-BE49-F238E27FC236}">
                <a16:creationId xmlns:a16="http://schemas.microsoft.com/office/drawing/2014/main" id="{1A86B969-2660-1347-86F9-44E2A1EE8386}"/>
              </a:ext>
            </a:extLst>
          </p:cNvPr>
          <p:cNvSpPr>
            <a:spLocks noGrp="1"/>
          </p:cNvSpPr>
          <p:nvPr>
            <p:ph type="ftr" sz="quarter" idx="11"/>
          </p:nvPr>
        </p:nvSpPr>
        <p:spPr/>
        <p:txBody>
          <a:bodyPr/>
          <a:lstStyle/>
          <a:p>
            <a:r>
              <a:rPr lang="fr-BE" smtClean="0"/>
              <a:t>Conceptueel ontwerp - Attributen</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2</a:t>
            </a:fld>
            <a:endParaRPr lang="fr-BE"/>
          </a:p>
        </p:txBody>
      </p:sp>
    </p:spTree>
    <p:extLst>
      <p:ext uri="{BB962C8B-B14F-4D97-AF65-F5344CB8AC3E}">
        <p14:creationId xmlns:p14="http://schemas.microsoft.com/office/powerpoint/2010/main" val="68041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8" name="Oval 7"/>
          <p:cNvSpPr/>
          <p:nvPr/>
        </p:nvSpPr>
        <p:spPr>
          <a:xfrm>
            <a:off x="2449548" y="183911"/>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9" name="Oval 8"/>
          <p:cNvSpPr/>
          <p:nvPr/>
        </p:nvSpPr>
        <p:spPr>
          <a:xfrm>
            <a:off x="3113004" y="640920"/>
            <a:ext cx="1022312" cy="31831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10" name="Oval 9"/>
          <p:cNvSpPr/>
          <p:nvPr/>
        </p:nvSpPr>
        <p:spPr>
          <a:xfrm>
            <a:off x="3710541" y="1003550"/>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461796" y="145411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3416557" y="1837380"/>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16" name="Straight Connector 15"/>
          <p:cNvCxnSpPr>
            <a:stCxn id="7" idx="5"/>
            <a:endCxn id="5" idx="0"/>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8" idx="4"/>
            <a:endCxn id="5" idx="0"/>
          </p:cNvCxnSpPr>
          <p:nvPr/>
        </p:nvCxnSpPr>
        <p:spPr>
          <a:xfrm flipH="1">
            <a:off x="2388557" y="530816"/>
            <a:ext cx="813664" cy="130656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9" idx="3"/>
            <a:endCxn id="5" idx="0"/>
          </p:cNvCxnSpPr>
          <p:nvPr/>
        </p:nvCxnSpPr>
        <p:spPr>
          <a:xfrm flipH="1">
            <a:off x="2388557" y="912620"/>
            <a:ext cx="874161" cy="92476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2"/>
            <a:endCxn id="5" idx="0"/>
          </p:cNvCxnSpPr>
          <p:nvPr/>
        </p:nvCxnSpPr>
        <p:spPr>
          <a:xfrm flipH="1">
            <a:off x="2388557" y="1153739"/>
            <a:ext cx="1321984" cy="683641"/>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3"/>
            <a:endCxn id="5" idx="0"/>
          </p:cNvCxnSpPr>
          <p:nvPr/>
        </p:nvCxnSpPr>
        <p:spPr>
          <a:xfrm flipH="1">
            <a:off x="2388557" y="1745887"/>
            <a:ext cx="1249216" cy="91493"/>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5" idx="3"/>
          </p:cNvCxnSpPr>
          <p:nvPr/>
        </p:nvCxnSpPr>
        <p:spPr>
          <a:xfrm flipH="1" flipV="1">
            <a:off x="2987886" y="1998963"/>
            <a:ext cx="428671" cy="1016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74125" y="2787937"/>
            <a:ext cx="1183792" cy="100558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77874"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77464" cy="627392"/>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05" name="Oval 104"/>
          <p:cNvSpPr/>
          <p:nvPr/>
        </p:nvSpPr>
        <p:spPr>
          <a:xfrm>
            <a:off x="3582687" y="3922026"/>
            <a:ext cx="1121895"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betaald</a:t>
            </a:r>
            <a:endParaRPr lang="fr-BE" sz="1500">
              <a:solidFill>
                <a:schemeClr val="tx1"/>
              </a:solidFill>
            </a:endParaRPr>
          </a:p>
        </p:txBody>
      </p:sp>
      <p:cxnSp>
        <p:nvCxnSpPr>
          <p:cNvPr id="106" name="Straight Connector 105"/>
          <p:cNvCxnSpPr>
            <a:stCxn id="105" idx="4"/>
            <a:endCxn id="83" idx="0"/>
          </p:cNvCxnSpPr>
          <p:nvPr/>
        </p:nvCxnSpPr>
        <p:spPr>
          <a:xfrm>
            <a:off x="4143635" y="4251092"/>
            <a:ext cx="162368" cy="209337"/>
          </a:xfrm>
          <a:prstGeom prst="line">
            <a:avLst/>
          </a:prstGeom>
        </p:spPr>
        <p:style>
          <a:lnRef idx="1">
            <a:schemeClr val="dk1"/>
          </a:lnRef>
          <a:fillRef idx="0">
            <a:schemeClr val="dk1"/>
          </a:fillRef>
          <a:effectRef idx="0">
            <a:schemeClr val="dk1"/>
          </a:effectRef>
          <a:fontRef idx="minor">
            <a:schemeClr val="tx1"/>
          </a:fontRef>
        </p:style>
      </p:cxnSp>
      <p:sp>
        <p:nvSpPr>
          <p:cNvPr id="111" name="Oval 110"/>
          <p:cNvSpPr/>
          <p:nvPr/>
        </p:nvSpPr>
        <p:spPr>
          <a:xfrm>
            <a:off x="4826937" y="3272358"/>
            <a:ext cx="955764" cy="329066"/>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58" name="Oval 57"/>
          <p:cNvSpPr/>
          <p:nvPr/>
        </p:nvSpPr>
        <p:spPr>
          <a:xfrm>
            <a:off x="6456347" y="3350070"/>
            <a:ext cx="1516824" cy="29748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sp>
        <p:nvSpPr>
          <p:cNvPr id="59" name="TextBox 58"/>
          <p:cNvSpPr txBox="1"/>
          <p:nvPr/>
        </p:nvSpPr>
        <p:spPr>
          <a:xfrm>
            <a:off x="5075116" y="1495559"/>
            <a:ext cx="3158942" cy="861774"/>
          </a:xfrm>
          <a:prstGeom prst="rect">
            <a:avLst/>
          </a:prstGeom>
          <a:noFill/>
        </p:spPr>
        <p:txBody>
          <a:bodyPr wrap="none" rtlCol="0">
            <a:spAutoFit/>
          </a:bodyPr>
          <a:lstStyle/>
          <a:p>
            <a:r>
              <a:rPr lang="en-BE" sz="2500">
                <a:solidFill>
                  <a:srgbClr val="00B050"/>
                </a:solidFill>
              </a:rPr>
              <a:t>Enkelwaardig attribuut</a:t>
            </a:r>
          </a:p>
          <a:p>
            <a:r>
              <a:rPr lang="en-BE" sz="2500">
                <a:solidFill>
                  <a:srgbClr val="FF0000"/>
                </a:solidFill>
              </a:rPr>
              <a:t>Meerwaardig attribuut</a:t>
            </a:r>
            <a:endParaRPr lang="fr-BE" sz="2500">
              <a:solidFill>
                <a:srgbClr val="FF0000"/>
              </a:solidFill>
            </a:endParaRPr>
          </a:p>
        </p:txBody>
      </p: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smtClean="0"/>
              <a:t>Conceptueel ontwerp - Attributen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3</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63" name="Oval 62"/>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64" name="Straight Connector 63"/>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stCxn id="63"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255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10" name="Oval 9"/>
          <p:cNvSpPr/>
          <p:nvPr/>
        </p:nvSpPr>
        <p:spPr>
          <a:xfrm>
            <a:off x="5344491" y="764843"/>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5009364" y="1187231"/>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23" name="Straight Connector 22"/>
          <p:cNvCxnSpPr>
            <a:stCxn id="10" idx="2"/>
            <a:endCxn id="71" idx="7"/>
          </p:cNvCxnSpPr>
          <p:nvPr/>
        </p:nvCxnSpPr>
        <p:spPr>
          <a:xfrm flipH="1">
            <a:off x="3942390" y="915032"/>
            <a:ext cx="1402101" cy="65656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4"/>
            <a:endCxn id="71" idx="7"/>
          </p:cNvCxnSpPr>
          <p:nvPr/>
        </p:nvCxnSpPr>
        <p:spPr>
          <a:xfrm flipH="1">
            <a:off x="3942390" y="1061807"/>
            <a:ext cx="471000" cy="50979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71" idx="7"/>
          </p:cNvCxnSpPr>
          <p:nvPr/>
        </p:nvCxnSpPr>
        <p:spPr>
          <a:xfrm flipH="1">
            <a:off x="3942390" y="1358981"/>
            <a:ext cx="1066974" cy="21262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96533" y="2775812"/>
            <a:ext cx="1161383" cy="1017711"/>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89078"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88668" cy="615267"/>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05" name="Oval 104"/>
          <p:cNvSpPr/>
          <p:nvPr/>
        </p:nvSpPr>
        <p:spPr>
          <a:xfrm>
            <a:off x="3582687" y="3922026"/>
            <a:ext cx="1121895"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betaald</a:t>
            </a:r>
            <a:endParaRPr lang="fr-BE" sz="1500">
              <a:solidFill>
                <a:schemeClr val="tx1"/>
              </a:solidFill>
            </a:endParaRPr>
          </a:p>
        </p:txBody>
      </p:sp>
      <p:cxnSp>
        <p:nvCxnSpPr>
          <p:cNvPr id="106" name="Straight Connector 105"/>
          <p:cNvCxnSpPr>
            <a:stCxn id="105" idx="4"/>
            <a:endCxn id="83" idx="0"/>
          </p:cNvCxnSpPr>
          <p:nvPr/>
        </p:nvCxnSpPr>
        <p:spPr>
          <a:xfrm>
            <a:off x="4143635" y="4251092"/>
            <a:ext cx="162368" cy="209337"/>
          </a:xfrm>
          <a:prstGeom prst="line">
            <a:avLst/>
          </a:prstGeom>
        </p:spPr>
        <p:style>
          <a:lnRef idx="1">
            <a:schemeClr val="dk1"/>
          </a:lnRef>
          <a:fillRef idx="0">
            <a:schemeClr val="dk1"/>
          </a:fillRef>
          <a:effectRef idx="0">
            <a:schemeClr val="dk1"/>
          </a:effectRef>
          <a:fontRef idx="minor">
            <a:schemeClr val="tx1"/>
          </a:fontRef>
        </p:style>
      </p:cxnSp>
      <p:sp>
        <p:nvSpPr>
          <p:cNvPr id="111" name="Oval 110"/>
          <p:cNvSpPr/>
          <p:nvPr/>
        </p:nvSpPr>
        <p:spPr>
          <a:xfrm>
            <a:off x="4826937" y="3272358"/>
            <a:ext cx="955764"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58" name="Oval 57"/>
          <p:cNvSpPr/>
          <p:nvPr/>
        </p:nvSpPr>
        <p:spPr>
          <a:xfrm>
            <a:off x="6456347" y="3350070"/>
            <a:ext cx="1516824" cy="29748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sp>
        <p:nvSpPr>
          <p:cNvPr id="59" name="TextBox 58"/>
          <p:cNvSpPr txBox="1"/>
          <p:nvPr/>
        </p:nvSpPr>
        <p:spPr>
          <a:xfrm>
            <a:off x="5353500" y="1850224"/>
            <a:ext cx="3363806" cy="861774"/>
          </a:xfrm>
          <a:prstGeom prst="rect">
            <a:avLst/>
          </a:prstGeom>
          <a:noFill/>
        </p:spPr>
        <p:txBody>
          <a:bodyPr wrap="none" rtlCol="0">
            <a:spAutoFit/>
          </a:bodyPr>
          <a:lstStyle/>
          <a:p>
            <a:r>
              <a:rPr lang="en-BE" sz="2500">
                <a:solidFill>
                  <a:srgbClr val="00B050"/>
                </a:solidFill>
              </a:rPr>
              <a:t>Enkelvoudig attribuut</a:t>
            </a:r>
          </a:p>
          <a:p>
            <a:r>
              <a:rPr lang="en-BE" sz="2500">
                <a:solidFill>
                  <a:srgbClr val="FF0000"/>
                </a:solidFill>
              </a:rPr>
              <a:t>Samengesteld attribuut</a:t>
            </a:r>
            <a:endParaRPr lang="fr-BE" sz="2500">
              <a:solidFill>
                <a:srgbClr val="FF0000"/>
              </a:solidFill>
            </a:endParaRPr>
          </a:p>
        </p:txBody>
      </p: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smtClean="0"/>
              <a:t>Conceptueel ontwerp - Attributen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4</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64" name="Oval 63"/>
          <p:cNvSpPr/>
          <p:nvPr/>
        </p:nvSpPr>
        <p:spPr>
          <a:xfrm>
            <a:off x="4060570" y="5605323"/>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min</a:t>
            </a:r>
            <a:endParaRPr lang="fr-BE" sz="1500">
              <a:solidFill>
                <a:schemeClr val="tx1"/>
              </a:solidFill>
            </a:endParaRPr>
          </a:p>
        </p:txBody>
      </p:sp>
      <p:sp>
        <p:nvSpPr>
          <p:cNvPr id="67" name="Oval 66"/>
          <p:cNvSpPr/>
          <p:nvPr/>
        </p:nvSpPr>
        <p:spPr>
          <a:xfrm>
            <a:off x="4060570" y="6088460"/>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max</a:t>
            </a:r>
            <a:endParaRPr lang="fr-BE" sz="1500">
              <a:solidFill>
                <a:schemeClr val="tx1"/>
              </a:solidFill>
            </a:endParaRPr>
          </a:p>
        </p:txBody>
      </p:sp>
      <p:cxnSp>
        <p:nvCxnSpPr>
          <p:cNvPr id="68" name="Straight Connector 67"/>
          <p:cNvCxnSpPr>
            <a:stCxn id="64" idx="3"/>
            <a:endCxn id="51" idx="6"/>
          </p:cNvCxnSpPr>
          <p:nvPr/>
        </p:nvCxnSpPr>
        <p:spPr>
          <a:xfrm flipH="1">
            <a:off x="3815717" y="5847105"/>
            <a:ext cx="380436" cy="108214"/>
          </a:xfrm>
          <a:prstGeom prst="line">
            <a:avLst/>
          </a:prstGeom>
          <a:ln/>
        </p:spPr>
        <p:style>
          <a:lnRef idx="1">
            <a:schemeClr val="dk1"/>
          </a:lnRef>
          <a:fillRef idx="0">
            <a:schemeClr val="dk1"/>
          </a:fillRef>
          <a:effectRef idx="0">
            <a:schemeClr val="dk1"/>
          </a:effectRef>
          <a:fontRef idx="minor">
            <a:schemeClr val="tx1"/>
          </a:fontRef>
        </p:style>
      </p:cxnSp>
      <p:cxnSp>
        <p:nvCxnSpPr>
          <p:cNvPr id="69" name="Straight Connector 68"/>
          <p:cNvCxnSpPr>
            <a:stCxn id="67" idx="1"/>
            <a:endCxn id="51" idx="6"/>
          </p:cNvCxnSpPr>
          <p:nvPr/>
        </p:nvCxnSpPr>
        <p:spPr>
          <a:xfrm flipH="1" flipV="1">
            <a:off x="3815717" y="5955319"/>
            <a:ext cx="380436" cy="174624"/>
          </a:xfrm>
          <a:prstGeom prst="line">
            <a:avLst/>
          </a:prstGeom>
          <a:ln/>
        </p:spPr>
        <p:style>
          <a:lnRef idx="1">
            <a:schemeClr val="dk1"/>
          </a:lnRef>
          <a:fillRef idx="0">
            <a:schemeClr val="dk1"/>
          </a:fillRef>
          <a:effectRef idx="0">
            <a:schemeClr val="dk1"/>
          </a:effectRef>
          <a:fontRef idx="minor">
            <a:schemeClr val="tx1"/>
          </a:fontRef>
        </p:style>
      </p:cxnSp>
      <p:sp>
        <p:nvSpPr>
          <p:cNvPr id="71" name="Oval 70"/>
          <p:cNvSpPr/>
          <p:nvPr/>
        </p:nvSpPr>
        <p:spPr>
          <a:xfrm>
            <a:off x="3126361" y="1521541"/>
            <a:ext cx="956038" cy="34183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cxnSp>
        <p:nvCxnSpPr>
          <p:cNvPr id="80" name="Straight Connector 79"/>
          <p:cNvCxnSpPr>
            <a:stCxn id="5" idx="3"/>
            <a:endCxn id="71" idx="3"/>
          </p:cNvCxnSpPr>
          <p:nvPr/>
        </p:nvCxnSpPr>
        <p:spPr>
          <a:xfrm flipV="1">
            <a:off x="2987886" y="1813311"/>
            <a:ext cx="278484" cy="185652"/>
          </a:xfrm>
          <a:prstGeom prst="line">
            <a:avLst/>
          </a:prstGeom>
        </p:spPr>
        <p:style>
          <a:lnRef idx="1">
            <a:schemeClr val="dk1"/>
          </a:lnRef>
          <a:fillRef idx="0">
            <a:schemeClr val="dk1"/>
          </a:fillRef>
          <a:effectRef idx="0">
            <a:schemeClr val="dk1"/>
          </a:effectRef>
          <a:fontRef idx="minor">
            <a:schemeClr val="tx1"/>
          </a:fontRef>
        </p:style>
      </p:cxnSp>
      <p:sp>
        <p:nvSpPr>
          <p:cNvPr id="65" name="Oval 64"/>
          <p:cNvSpPr/>
          <p:nvPr/>
        </p:nvSpPr>
        <p:spPr>
          <a:xfrm>
            <a:off x="2574124" y="740015"/>
            <a:ext cx="1022312" cy="318316"/>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72" name="Oval 71"/>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73" name="Oval 72"/>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74" name="Straight Connector 73"/>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a:stCxn id="65" idx="4"/>
          </p:cNvCxnSpPr>
          <p:nvPr/>
        </p:nvCxnSpPr>
        <p:spPr>
          <a:xfrm flipH="1">
            <a:off x="2388557" y="1058331"/>
            <a:ext cx="696723" cy="779049"/>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H="1">
            <a:off x="3942390" y="915032"/>
            <a:ext cx="1402101" cy="656569"/>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a:stCxn id="73"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
        <p:nvSpPr>
          <p:cNvPr id="86" name="Oval 85"/>
          <p:cNvSpPr/>
          <p:nvPr/>
        </p:nvSpPr>
        <p:spPr>
          <a:xfrm>
            <a:off x="2624001" y="61412"/>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BE" sz="1500" dirty="0">
                <a:solidFill>
                  <a:schemeClr val="tx1"/>
                </a:solidFill>
              </a:rPr>
              <a:t>voornaam</a:t>
            </a:r>
            <a:endParaRPr lang="fr-BE" sz="1500" dirty="0">
              <a:solidFill>
                <a:schemeClr val="tx1"/>
              </a:solidFill>
            </a:endParaRPr>
          </a:p>
        </p:txBody>
      </p:sp>
      <p:cxnSp>
        <p:nvCxnSpPr>
          <p:cNvPr id="87" name="Straight Connector 86"/>
          <p:cNvCxnSpPr>
            <a:stCxn id="86" idx="4"/>
            <a:endCxn id="65" idx="0"/>
          </p:cNvCxnSpPr>
          <p:nvPr/>
        </p:nvCxnSpPr>
        <p:spPr>
          <a:xfrm flipH="1">
            <a:off x="3085280" y="408317"/>
            <a:ext cx="291394" cy="33169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flipH="1">
            <a:off x="3085280" y="550647"/>
            <a:ext cx="1092610" cy="189368"/>
          </a:xfrm>
          <a:prstGeom prst="line">
            <a:avLst/>
          </a:prstGeom>
        </p:spPr>
        <p:style>
          <a:lnRef idx="1">
            <a:schemeClr val="dk1"/>
          </a:lnRef>
          <a:fillRef idx="0">
            <a:schemeClr val="dk1"/>
          </a:fillRef>
          <a:effectRef idx="0">
            <a:schemeClr val="dk1"/>
          </a:effectRef>
          <a:fontRef idx="minor">
            <a:schemeClr val="tx1"/>
          </a:fontRef>
        </p:style>
      </p:cxnSp>
      <p:sp>
        <p:nvSpPr>
          <p:cNvPr id="78" name="Oval 77"/>
          <p:cNvSpPr/>
          <p:nvPr/>
        </p:nvSpPr>
        <p:spPr>
          <a:xfrm>
            <a:off x="4148662" y="322084"/>
            <a:ext cx="1650469"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500" dirty="0" err="1" smtClean="0">
                <a:solidFill>
                  <a:schemeClr val="tx1"/>
                </a:solidFill>
              </a:rPr>
              <a:t>familie</a:t>
            </a:r>
            <a:r>
              <a:rPr lang="en-BE" sz="1500" dirty="0" smtClean="0">
                <a:solidFill>
                  <a:schemeClr val="tx1"/>
                </a:solidFill>
              </a:rPr>
              <a:t>naam</a:t>
            </a:r>
            <a:endParaRPr lang="fr-BE" sz="1500" dirty="0">
              <a:solidFill>
                <a:schemeClr val="tx1"/>
              </a:solidFill>
            </a:endParaRPr>
          </a:p>
        </p:txBody>
      </p:sp>
    </p:spTree>
    <p:extLst>
      <p:ext uri="{BB962C8B-B14F-4D97-AF65-F5344CB8AC3E}">
        <p14:creationId xmlns:p14="http://schemas.microsoft.com/office/powerpoint/2010/main" val="426501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10" name="Oval 9"/>
          <p:cNvSpPr/>
          <p:nvPr/>
        </p:nvSpPr>
        <p:spPr>
          <a:xfrm>
            <a:off x="5344491" y="764843"/>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5009364" y="1187231"/>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23" name="Straight Connector 22"/>
          <p:cNvCxnSpPr>
            <a:stCxn id="10" idx="2"/>
            <a:endCxn id="71" idx="7"/>
          </p:cNvCxnSpPr>
          <p:nvPr/>
        </p:nvCxnSpPr>
        <p:spPr>
          <a:xfrm flipH="1">
            <a:off x="3942390" y="915032"/>
            <a:ext cx="1402101" cy="65656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4"/>
            <a:endCxn id="71" idx="7"/>
          </p:cNvCxnSpPr>
          <p:nvPr/>
        </p:nvCxnSpPr>
        <p:spPr>
          <a:xfrm flipH="1">
            <a:off x="3942390" y="1061807"/>
            <a:ext cx="471000" cy="50979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71" idx="7"/>
          </p:cNvCxnSpPr>
          <p:nvPr/>
        </p:nvCxnSpPr>
        <p:spPr>
          <a:xfrm flipH="1">
            <a:off x="3942390" y="1358981"/>
            <a:ext cx="1066974" cy="21262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96533" y="2775812"/>
            <a:ext cx="1161383" cy="1017711"/>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89078"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88668" cy="615267"/>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05" name="Oval 104"/>
          <p:cNvSpPr/>
          <p:nvPr/>
        </p:nvSpPr>
        <p:spPr>
          <a:xfrm>
            <a:off x="3582687" y="3922026"/>
            <a:ext cx="1121895"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betaald</a:t>
            </a:r>
            <a:endParaRPr lang="fr-BE" sz="1500">
              <a:solidFill>
                <a:schemeClr val="tx1"/>
              </a:solidFill>
            </a:endParaRPr>
          </a:p>
        </p:txBody>
      </p:sp>
      <p:cxnSp>
        <p:nvCxnSpPr>
          <p:cNvPr id="106" name="Straight Connector 105"/>
          <p:cNvCxnSpPr>
            <a:stCxn id="105" idx="4"/>
            <a:endCxn id="83" idx="0"/>
          </p:cNvCxnSpPr>
          <p:nvPr/>
        </p:nvCxnSpPr>
        <p:spPr>
          <a:xfrm>
            <a:off x="4143635" y="4251092"/>
            <a:ext cx="162368" cy="209337"/>
          </a:xfrm>
          <a:prstGeom prst="line">
            <a:avLst/>
          </a:prstGeom>
        </p:spPr>
        <p:style>
          <a:lnRef idx="1">
            <a:schemeClr val="dk1"/>
          </a:lnRef>
          <a:fillRef idx="0">
            <a:schemeClr val="dk1"/>
          </a:fillRef>
          <a:effectRef idx="0">
            <a:schemeClr val="dk1"/>
          </a:effectRef>
          <a:fontRef idx="minor">
            <a:schemeClr val="tx1"/>
          </a:fontRef>
        </p:style>
      </p:cxnSp>
      <p:sp>
        <p:nvSpPr>
          <p:cNvPr id="111" name="Oval 110"/>
          <p:cNvSpPr/>
          <p:nvPr/>
        </p:nvSpPr>
        <p:spPr>
          <a:xfrm>
            <a:off x="4826937" y="3272358"/>
            <a:ext cx="955764"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58" name="Oval 57"/>
          <p:cNvSpPr/>
          <p:nvPr/>
        </p:nvSpPr>
        <p:spPr>
          <a:xfrm>
            <a:off x="6456347" y="3350070"/>
            <a:ext cx="1516824" cy="29748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sp>
        <p:nvSpPr>
          <p:cNvPr id="59" name="TextBox 58"/>
          <p:cNvSpPr txBox="1"/>
          <p:nvPr/>
        </p:nvSpPr>
        <p:spPr>
          <a:xfrm>
            <a:off x="5353500" y="2073086"/>
            <a:ext cx="2475037" cy="477054"/>
          </a:xfrm>
          <a:prstGeom prst="rect">
            <a:avLst/>
          </a:prstGeom>
          <a:noFill/>
        </p:spPr>
        <p:txBody>
          <a:bodyPr wrap="none" rtlCol="0">
            <a:spAutoFit/>
          </a:bodyPr>
          <a:lstStyle/>
          <a:p>
            <a:r>
              <a:rPr lang="en-BE" sz="2500">
                <a:solidFill>
                  <a:srgbClr val="00B050"/>
                </a:solidFill>
              </a:rPr>
              <a:t>Afgeleid attribuut</a:t>
            </a:r>
            <a:endParaRPr lang="fr-BE" sz="2500">
              <a:solidFill>
                <a:srgbClr val="FF0000"/>
              </a:solidFill>
            </a:endParaRPr>
          </a:p>
        </p:txBody>
      </p: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smtClean="0"/>
              <a:t>Conceptueel ontwerp - Attributen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5</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64" name="Oval 63"/>
          <p:cNvSpPr/>
          <p:nvPr/>
        </p:nvSpPr>
        <p:spPr>
          <a:xfrm>
            <a:off x="4060570" y="5605323"/>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min</a:t>
            </a:r>
            <a:endParaRPr lang="fr-BE" sz="1500">
              <a:solidFill>
                <a:schemeClr val="tx1"/>
              </a:solidFill>
            </a:endParaRPr>
          </a:p>
        </p:txBody>
      </p:sp>
      <p:sp>
        <p:nvSpPr>
          <p:cNvPr id="67" name="Oval 66"/>
          <p:cNvSpPr/>
          <p:nvPr/>
        </p:nvSpPr>
        <p:spPr>
          <a:xfrm>
            <a:off x="4060570" y="6088460"/>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max</a:t>
            </a:r>
            <a:endParaRPr lang="fr-BE" sz="1500">
              <a:solidFill>
                <a:schemeClr val="tx1"/>
              </a:solidFill>
            </a:endParaRPr>
          </a:p>
        </p:txBody>
      </p:sp>
      <p:cxnSp>
        <p:nvCxnSpPr>
          <p:cNvPr id="68" name="Straight Connector 67"/>
          <p:cNvCxnSpPr>
            <a:stCxn id="64" idx="3"/>
            <a:endCxn id="51" idx="6"/>
          </p:cNvCxnSpPr>
          <p:nvPr/>
        </p:nvCxnSpPr>
        <p:spPr>
          <a:xfrm flipH="1">
            <a:off x="3815717" y="5847105"/>
            <a:ext cx="380436" cy="108214"/>
          </a:xfrm>
          <a:prstGeom prst="line">
            <a:avLst/>
          </a:prstGeom>
          <a:ln/>
        </p:spPr>
        <p:style>
          <a:lnRef idx="1">
            <a:schemeClr val="dk1"/>
          </a:lnRef>
          <a:fillRef idx="0">
            <a:schemeClr val="dk1"/>
          </a:fillRef>
          <a:effectRef idx="0">
            <a:schemeClr val="dk1"/>
          </a:effectRef>
          <a:fontRef idx="minor">
            <a:schemeClr val="tx1"/>
          </a:fontRef>
        </p:style>
      </p:cxnSp>
      <p:cxnSp>
        <p:nvCxnSpPr>
          <p:cNvPr id="69" name="Straight Connector 68"/>
          <p:cNvCxnSpPr>
            <a:stCxn id="67" idx="1"/>
            <a:endCxn id="51" idx="6"/>
          </p:cNvCxnSpPr>
          <p:nvPr/>
        </p:nvCxnSpPr>
        <p:spPr>
          <a:xfrm flipH="1" flipV="1">
            <a:off x="3815717" y="5955319"/>
            <a:ext cx="380436" cy="174624"/>
          </a:xfrm>
          <a:prstGeom prst="line">
            <a:avLst/>
          </a:prstGeom>
          <a:ln/>
        </p:spPr>
        <p:style>
          <a:lnRef idx="1">
            <a:schemeClr val="dk1"/>
          </a:lnRef>
          <a:fillRef idx="0">
            <a:schemeClr val="dk1"/>
          </a:fillRef>
          <a:effectRef idx="0">
            <a:schemeClr val="dk1"/>
          </a:effectRef>
          <a:fontRef idx="minor">
            <a:schemeClr val="tx1"/>
          </a:fontRef>
        </p:style>
      </p:cxnSp>
      <p:sp>
        <p:nvSpPr>
          <p:cNvPr id="71" name="Oval 70"/>
          <p:cNvSpPr/>
          <p:nvPr/>
        </p:nvSpPr>
        <p:spPr>
          <a:xfrm>
            <a:off x="3126361" y="1521541"/>
            <a:ext cx="956038" cy="3418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cxnSp>
        <p:nvCxnSpPr>
          <p:cNvPr id="80" name="Straight Connector 79"/>
          <p:cNvCxnSpPr>
            <a:stCxn id="5" idx="3"/>
            <a:endCxn id="71" idx="3"/>
          </p:cNvCxnSpPr>
          <p:nvPr/>
        </p:nvCxnSpPr>
        <p:spPr>
          <a:xfrm flipV="1">
            <a:off x="2987886" y="1813311"/>
            <a:ext cx="278484" cy="185652"/>
          </a:xfrm>
          <a:prstGeom prst="line">
            <a:avLst/>
          </a:prstGeom>
        </p:spPr>
        <p:style>
          <a:lnRef idx="1">
            <a:schemeClr val="dk1"/>
          </a:lnRef>
          <a:fillRef idx="0">
            <a:schemeClr val="dk1"/>
          </a:fillRef>
          <a:effectRef idx="0">
            <a:schemeClr val="dk1"/>
          </a:effectRef>
          <a:fontRef idx="minor">
            <a:schemeClr val="tx1"/>
          </a:fontRef>
        </p:style>
      </p:cxnSp>
      <p:sp>
        <p:nvSpPr>
          <p:cNvPr id="63" name="Oval 62"/>
          <p:cNvSpPr/>
          <p:nvPr/>
        </p:nvSpPr>
        <p:spPr>
          <a:xfrm>
            <a:off x="125248" y="2345871"/>
            <a:ext cx="1192655" cy="351880"/>
          </a:xfrm>
          <a:prstGeom prst="ellipse">
            <a:avLst/>
          </a:prstGeom>
          <a:solidFill>
            <a:srgbClr val="00B050"/>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a:t>
            </a:r>
            <a:endParaRPr lang="fr-BE" sz="1500">
              <a:solidFill>
                <a:schemeClr val="tx1"/>
              </a:solidFill>
            </a:endParaRPr>
          </a:p>
        </p:txBody>
      </p:sp>
      <p:cxnSp>
        <p:nvCxnSpPr>
          <p:cNvPr id="70" name="Straight Connector 69"/>
          <p:cNvCxnSpPr>
            <a:stCxn id="63" idx="7"/>
            <a:endCxn id="5" idx="1"/>
          </p:cNvCxnSpPr>
          <p:nvPr/>
        </p:nvCxnSpPr>
        <p:spPr>
          <a:xfrm flipV="1">
            <a:off x="1143243" y="1998963"/>
            <a:ext cx="645985" cy="39844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3" idx="7"/>
            <a:endCxn id="77" idx="4"/>
          </p:cNvCxnSpPr>
          <p:nvPr/>
        </p:nvCxnSpPr>
        <p:spPr>
          <a:xfrm flipV="1">
            <a:off x="1143243" y="810855"/>
            <a:ext cx="538633" cy="1586548"/>
          </a:xfrm>
          <a:prstGeom prst="straightConnector1">
            <a:avLst/>
          </a:prstGeom>
          <a:ln w="22225">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74" name="Oval 73"/>
          <p:cNvSpPr/>
          <p:nvPr/>
        </p:nvSpPr>
        <p:spPr>
          <a:xfrm>
            <a:off x="2574124" y="740015"/>
            <a:ext cx="1022312" cy="31831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77" name="Oval 76"/>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78" name="Straight Connector 77"/>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stCxn id="74" idx="4"/>
          </p:cNvCxnSpPr>
          <p:nvPr/>
        </p:nvCxnSpPr>
        <p:spPr>
          <a:xfrm flipH="1">
            <a:off x="2388557" y="1058331"/>
            <a:ext cx="696723" cy="779049"/>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a:stCxn id="77"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
        <p:nvSpPr>
          <p:cNvPr id="89" name="Oval 88"/>
          <p:cNvSpPr/>
          <p:nvPr/>
        </p:nvSpPr>
        <p:spPr>
          <a:xfrm>
            <a:off x="2624001" y="61412"/>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BE" sz="1500" dirty="0">
                <a:solidFill>
                  <a:schemeClr val="tx1"/>
                </a:solidFill>
              </a:rPr>
              <a:t>voornaam</a:t>
            </a:r>
            <a:endParaRPr lang="fr-BE" sz="1500" dirty="0">
              <a:solidFill>
                <a:schemeClr val="tx1"/>
              </a:solidFill>
            </a:endParaRPr>
          </a:p>
        </p:txBody>
      </p:sp>
      <p:cxnSp>
        <p:nvCxnSpPr>
          <p:cNvPr id="66" name="Straight Connector 65"/>
          <p:cNvCxnSpPr/>
          <p:nvPr/>
        </p:nvCxnSpPr>
        <p:spPr>
          <a:xfrm flipH="1">
            <a:off x="3085280" y="408317"/>
            <a:ext cx="291394" cy="33169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H="1">
            <a:off x="3085280" y="550647"/>
            <a:ext cx="1092610" cy="189368"/>
          </a:xfrm>
          <a:prstGeom prst="line">
            <a:avLst/>
          </a:prstGeom>
        </p:spPr>
        <p:style>
          <a:lnRef idx="1">
            <a:schemeClr val="dk1"/>
          </a:lnRef>
          <a:fillRef idx="0">
            <a:schemeClr val="dk1"/>
          </a:fillRef>
          <a:effectRef idx="0">
            <a:schemeClr val="dk1"/>
          </a:effectRef>
          <a:fontRef idx="minor">
            <a:schemeClr val="tx1"/>
          </a:fontRef>
        </p:style>
      </p:cxnSp>
      <p:sp>
        <p:nvSpPr>
          <p:cNvPr id="73" name="Oval 72"/>
          <p:cNvSpPr/>
          <p:nvPr/>
        </p:nvSpPr>
        <p:spPr>
          <a:xfrm>
            <a:off x="4148662" y="322084"/>
            <a:ext cx="1650469"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500" dirty="0" err="1" smtClean="0">
                <a:solidFill>
                  <a:schemeClr val="tx1"/>
                </a:solidFill>
              </a:rPr>
              <a:t>familie</a:t>
            </a:r>
            <a:r>
              <a:rPr lang="en-BE" sz="1500" dirty="0" smtClean="0">
                <a:solidFill>
                  <a:schemeClr val="tx1"/>
                </a:solidFill>
              </a:rPr>
              <a:t>naam</a:t>
            </a:r>
            <a:endParaRPr lang="fr-BE" sz="1500" dirty="0">
              <a:solidFill>
                <a:schemeClr val="tx1"/>
              </a:solidFill>
            </a:endParaRPr>
          </a:p>
        </p:txBody>
      </p:sp>
    </p:spTree>
    <p:extLst>
      <p:ext uri="{BB962C8B-B14F-4D97-AF65-F5344CB8AC3E}">
        <p14:creationId xmlns:p14="http://schemas.microsoft.com/office/powerpoint/2010/main" val="2037665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68EF34-8098-445A-B94C-562AD8EEEB8C}"/>
</file>

<file path=customXml/itemProps2.xml><?xml version="1.0" encoding="utf-8"?>
<ds:datastoreItem xmlns:ds="http://schemas.openxmlformats.org/officeDocument/2006/customXml" ds:itemID="{49A20502-8955-4099-98FA-AD411F256349}">
  <ds:schemaRefs>
    <ds:schemaRef ds:uri="http://schemas.microsoft.com/sharepoint/v3/contenttype/forms"/>
  </ds:schemaRefs>
</ds:datastoreItem>
</file>

<file path=customXml/itemProps3.xml><?xml version="1.0" encoding="utf-8"?>
<ds:datastoreItem xmlns:ds="http://schemas.openxmlformats.org/officeDocument/2006/customXml" ds:itemID="{C5C3D35A-A2D8-4C5A-B8B0-85E7FDBD6917}">
  <ds:schemaRefs>
    <ds:schemaRef ds:uri="a75489ed-f9e5-4554-b694-d3a249ff3fd7"/>
    <ds:schemaRef ds:uri="http://purl.org/dc/dcmitype/"/>
    <ds:schemaRef ds:uri="http://schemas.microsoft.com/office/infopath/2007/PartnerControls"/>
    <ds:schemaRef ds:uri="a53d9c46-d01c-487d-97af-4afeab93a482"/>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931</TotalTime>
  <Words>288</Words>
  <Application>Microsoft Office PowerPoint</Application>
  <PresentationFormat>On-screen Show (4:3)</PresentationFormat>
  <Paragraphs>115</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Databanken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yytimmer</cp:lastModifiedBy>
  <cp:revision>147</cp:revision>
  <dcterms:created xsi:type="dcterms:W3CDTF">2019-08-19T14:14:21Z</dcterms:created>
  <dcterms:modified xsi:type="dcterms:W3CDTF">2020-09-04T07:50:12Z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