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345" r:id="rId6"/>
    <p:sldId id="344" r:id="rId7"/>
    <p:sldId id="351" r:id="rId8"/>
    <p:sldId id="346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32" autoAdjust="0"/>
  </p:normalViewPr>
  <p:slideViewPr>
    <p:cSldViewPr snapToGrid="0">
      <p:cViewPr varScale="1">
        <p:scale>
          <a:sx n="69" d="100"/>
          <a:sy n="69" d="100"/>
        </p:scale>
        <p:origin x="16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17-09-20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Voorbeeldoefening zwakke entiteittypes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358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Voorbeeldoefening zwakke entiteittypes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247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Oplossing </a:t>
            </a:r>
            <a:r>
              <a:rPr lang="en-BE" dirty="0" smtClean="0"/>
              <a:t>voorbeeldoefening zwakke entiteittypes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221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 smtClean="0"/>
              <a:t>Oplossing voorbeeldoefening zwakke entiteittypes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231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De</a:t>
            </a:r>
            <a:r>
              <a:rPr lang="en-BE" baseline="0" dirty="0"/>
              <a:t> attributen van het zwakke entiteittype zijn niet voldoende om de entiteiten hieronder uniek te identificeren</a:t>
            </a:r>
          </a:p>
          <a:p>
            <a:r>
              <a:rPr lang="en-BE" baseline="0" dirty="0"/>
              <a:t>Daarom gebruiken we relaties om deze uniek identificeerbaar te maken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2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3BE0-F0D0-43E4-960E-AB4A6AE9801C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F01-E6A5-4A0D-BB96-F59873C59E7A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810-2BAC-4EFC-8320-6DF0B14B7CBB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917-E973-405F-A5F6-0D8DD2E8D162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5263-A7C8-4010-82F5-20898A870BC9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4CAB-A8BC-48B5-9E7B-2DFD32741FC0}" type="datetime1">
              <a:rPr lang="en-US" smtClean="0"/>
              <a:t>9/17/2020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98E5-5A9B-47EA-A927-3F39E28D882F}" type="datetime1">
              <a:rPr lang="en-US" smtClean="0"/>
              <a:t>9/17/2020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F23C-B4AB-46EB-8ABE-1F4E12B9EA7F}" type="datetime1">
              <a:rPr lang="en-US" smtClean="0"/>
              <a:t>9/17/2020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BD45-9077-4B12-BC07-A8FD023A832B}" type="datetime1">
              <a:rPr lang="en-US" smtClean="0"/>
              <a:t>9/17/2020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9A5A-92C1-4E73-99EC-E5DDFDC59E41}" type="datetime1">
              <a:rPr lang="en-US" smtClean="0"/>
              <a:t>9/17/2020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F00-85E6-4E9B-892B-D4F90100AC4F}" type="datetime1">
              <a:rPr lang="en-US" smtClean="0"/>
              <a:t>9/17/2020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86F0-B47F-46A0-A164-F2F2025A8F92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Conceptueel ontwerp - Zwakke entiteitstypes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Databanken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Conceptueel </a:t>
            </a:r>
            <a:r>
              <a:rPr lang="en-BE" dirty="0" smtClean="0"/>
              <a:t>ontwerp – Zwakke entiteittypes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Conceptueel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Zwakke</a:t>
            </a:r>
            <a:r>
              <a:rPr lang="fr-BE" dirty="0" smtClean="0"/>
              <a:t> </a:t>
            </a:r>
            <a:r>
              <a:rPr lang="fr-BE" dirty="0" err="1" smtClean="0"/>
              <a:t>entiteittypes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Probleemstelling</a:t>
            </a:r>
            <a:endParaRPr lang="fr-BE"/>
          </a:p>
        </p:txBody>
      </p:sp>
      <p:sp>
        <p:nvSpPr>
          <p:cNvPr id="3" name="TextBox 2"/>
          <p:cNvSpPr txBox="1"/>
          <p:nvPr/>
        </p:nvSpPr>
        <p:spPr>
          <a:xfrm>
            <a:off x="1549013" y="3033919"/>
            <a:ext cx="6045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000"/>
              <a:t>Een traiteurzaak wil een softwarepakket voor het beheer van hun recepten, facturen en contacten</a:t>
            </a:r>
            <a:endParaRPr lang="fr-BE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C2946-FAD6-EC47-82C9-30CE1F0C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Conceptueel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Zwakke</a:t>
            </a:r>
            <a:r>
              <a:rPr lang="fr-BE" dirty="0" smtClean="0"/>
              <a:t> </a:t>
            </a:r>
            <a:r>
              <a:rPr lang="fr-BE" dirty="0" err="1" smtClean="0"/>
              <a:t>entiteittypes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619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860" y="66675"/>
            <a:ext cx="8666480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/>
              <a:t>Er wordt gevraagd om een softwarepakket op te stellen ter ondersteuning van een traiteur-</a:t>
            </a:r>
          </a:p>
          <a:p>
            <a:r>
              <a:rPr lang="nl-NL" dirty="0"/>
              <a:t>zaak. Dit pakket moet 3 aspecten beheren: contacten, facturen en recepten.</a:t>
            </a:r>
          </a:p>
          <a:p>
            <a:r>
              <a:rPr lang="nl-NL" dirty="0"/>
              <a:t>Per contact wordt bijgehouden of het om een professioneel of een privé contact gaat. Los</a:t>
            </a:r>
          </a:p>
          <a:p>
            <a:r>
              <a:rPr lang="nl-NL" dirty="0"/>
              <a:t>daarvan wordt de voornaam en familienaam opgeslagen, samen met het adres (straat, nummer, postcode en gemeente), telefoonnummer, gsm-nummer en emailadres. Tot slot kan</a:t>
            </a:r>
            <a:r>
              <a:rPr lang="en-BE" dirty="0"/>
              <a:t> </a:t>
            </a:r>
            <a:r>
              <a:rPr lang="nl-NL" dirty="0"/>
              <a:t>men ook optioneel een vrij veld invullen met extra opmerkingen.</a:t>
            </a:r>
          </a:p>
          <a:p>
            <a:r>
              <a:rPr lang="nl-NL" dirty="0"/>
              <a:t>Qua receptuur is de situatie als volgt: de zaakhouder heeft zijn eigen recepten om gerechten</a:t>
            </a:r>
            <a:r>
              <a:rPr lang="en-BE" dirty="0"/>
              <a:t> </a:t>
            </a:r>
            <a:r>
              <a:rPr lang="nl-NL" dirty="0"/>
              <a:t>klaar te maken. Per recept wordt een </a:t>
            </a:r>
            <a:r>
              <a:rPr lang="en-BE" dirty="0" smtClean="0"/>
              <a:t>unieke </a:t>
            </a:r>
            <a:r>
              <a:rPr lang="nl-NL" dirty="0" smtClean="0"/>
              <a:t>naam </a:t>
            </a:r>
            <a:r>
              <a:rPr lang="nl-NL" dirty="0"/>
              <a:t>opgeslagen, een geordende lijst van stappen (de</a:t>
            </a:r>
            <a:r>
              <a:rPr lang="en-BE" dirty="0"/>
              <a:t> </a:t>
            </a:r>
            <a:r>
              <a:rPr lang="nl-NL" dirty="0"/>
              <a:t>bereidingswijze), een geschat aantal minuten die nodig zijn om het gerecht klaar te maken</a:t>
            </a:r>
            <a:r>
              <a:rPr lang="en-BE" dirty="0"/>
              <a:t> </a:t>
            </a:r>
            <a:r>
              <a:rPr lang="nl-NL" dirty="0"/>
              <a:t>en, als allerbelangrijkste, uiteraard de lijst aan ingrediënten om een referentieportie voor 1</a:t>
            </a:r>
            <a:r>
              <a:rPr lang="en-BE" dirty="0"/>
              <a:t> </a:t>
            </a:r>
            <a:r>
              <a:rPr lang="nl-NL" dirty="0"/>
              <a:t>persoon te maken. Ingrediënten worden apart opgeslagen en per ingrediënt onthoudt de database: </a:t>
            </a:r>
            <a:r>
              <a:rPr lang="nl-NL" dirty="0" smtClean="0"/>
              <a:t>naam</a:t>
            </a:r>
            <a:r>
              <a:rPr lang="en-BE" dirty="0" smtClean="0"/>
              <a:t> (uniek)</a:t>
            </a:r>
            <a:r>
              <a:rPr lang="nl-NL" dirty="0" smtClean="0"/>
              <a:t>, </a:t>
            </a:r>
            <a:r>
              <a:rPr lang="nl-NL" dirty="0"/>
              <a:t>soort eenheid (bulk, blik, brik, doos,...), prijs per eenheid, gewicht per eenheid</a:t>
            </a:r>
            <a:r>
              <a:rPr lang="en-BE" dirty="0"/>
              <a:t> </a:t>
            </a:r>
            <a:r>
              <a:rPr lang="nl-NL" dirty="0"/>
              <a:t>en </a:t>
            </a:r>
            <a:r>
              <a:rPr lang="nl-NL" dirty="0" err="1"/>
              <a:t>BTW-percentage</a:t>
            </a:r>
            <a:r>
              <a:rPr lang="nl-NL" dirty="0"/>
              <a:t>. Per ingrediënt dat gebruikt wordt in een recept wordt daarbij opgeslagen</a:t>
            </a:r>
            <a:r>
              <a:rPr lang="en-BE" dirty="0"/>
              <a:t> </a:t>
            </a:r>
            <a:r>
              <a:rPr lang="nl-NL" dirty="0"/>
              <a:t>hoeveel eenheden nodig zijn </a:t>
            </a:r>
            <a:r>
              <a:rPr lang="nl-NL" dirty="0" smtClean="0"/>
              <a:t>(</a:t>
            </a:r>
            <a:r>
              <a:rPr lang="en-BE" dirty="0" smtClean="0"/>
              <a:t>bv</a:t>
            </a:r>
            <a:r>
              <a:rPr lang="nl-NL" dirty="0" smtClean="0"/>
              <a:t>. </a:t>
            </a:r>
            <a:r>
              <a:rPr lang="nl-NL" dirty="0"/>
              <a:t>tomatenpuree in blik is een ingrediënt en in </a:t>
            </a:r>
            <a:r>
              <a:rPr lang="nl-NL" dirty="0" err="1"/>
              <a:t>bolognaisesaus</a:t>
            </a:r>
            <a:r>
              <a:rPr lang="en-BE" dirty="0"/>
              <a:t> </a:t>
            </a:r>
            <a:r>
              <a:rPr lang="nl-NL" dirty="0"/>
              <a:t>voor 1 persoon moet 0.5 blik tomatenpuree). </a:t>
            </a:r>
            <a:r>
              <a:rPr lang="nl-NL" dirty="0" err="1"/>
              <a:t>Essenti</a:t>
            </a:r>
            <a:r>
              <a:rPr lang="en-BE" dirty="0"/>
              <a:t>e</a:t>
            </a:r>
            <a:r>
              <a:rPr lang="nl-NL" dirty="0"/>
              <a:t>el aan het geheel is dat een recept op</a:t>
            </a:r>
            <a:r>
              <a:rPr lang="en-BE" dirty="0"/>
              <a:t> </a:t>
            </a:r>
            <a:r>
              <a:rPr lang="nl-NL" dirty="0"/>
              <a:t>zich een ingrediënt kan zijn in een ander recept </a:t>
            </a:r>
            <a:r>
              <a:rPr lang="nl-NL" dirty="0" smtClean="0"/>
              <a:t>(</a:t>
            </a:r>
            <a:r>
              <a:rPr lang="en-BE" dirty="0" smtClean="0"/>
              <a:t>bv</a:t>
            </a:r>
            <a:r>
              <a:rPr lang="nl-NL" dirty="0" smtClean="0"/>
              <a:t>. </a:t>
            </a:r>
            <a:r>
              <a:rPr lang="nl-NL" dirty="0"/>
              <a:t>er is een recept voor bechamelsaus, en</a:t>
            </a:r>
            <a:r>
              <a:rPr lang="en-BE" dirty="0"/>
              <a:t> </a:t>
            </a:r>
            <a:r>
              <a:rPr lang="nl-NL" dirty="0"/>
              <a:t>bechamelsaus is een ingrediënt voor zalm-spinazielasagne).</a:t>
            </a:r>
            <a:r>
              <a:rPr lang="en-BE" dirty="0"/>
              <a:t> </a:t>
            </a:r>
          </a:p>
          <a:p>
            <a:r>
              <a:rPr lang="nl-NL" dirty="0"/>
              <a:t>Tot slot is er nog het gedeelte facturatie, waarin de traiteur facturen kan aanmaken. Een factuur is telkens opgesteld voor één specifieke contactpersoon en bevat minstens één maar</a:t>
            </a:r>
            <a:r>
              <a:rPr lang="en-BE" dirty="0"/>
              <a:t> </a:t>
            </a:r>
            <a:r>
              <a:rPr lang="nl-NL" dirty="0"/>
              <a:t>mogelijks meerdere gerechten. Per gerecht wordt aangeduid voor hoeveel personen er besteld is geweest (vb. lasagne voor 4). Op de factuur wordt ook de totaalprijs getoond die de</a:t>
            </a:r>
            <a:r>
              <a:rPr lang="en-BE" dirty="0"/>
              <a:t> </a:t>
            </a:r>
            <a:r>
              <a:rPr lang="nl-NL" dirty="0"/>
              <a:t>klant moet betalen, al dan niet met een korting die de traiteur kan invoeren per factuur.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66EC0-212C-A641-B9C3-9D89DF5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Conceptueel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Zwakke</a:t>
            </a:r>
            <a:r>
              <a:rPr lang="fr-BE" dirty="0" smtClean="0"/>
              <a:t> </a:t>
            </a:r>
            <a:r>
              <a:rPr lang="fr-BE" dirty="0" err="1" smtClean="0"/>
              <a:t>entiteittypes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153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66EC0-212C-A641-B9C3-9D89DF5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Conceptueel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Zwakke</a:t>
            </a:r>
            <a:r>
              <a:rPr lang="fr-BE" dirty="0" smtClean="0"/>
              <a:t> </a:t>
            </a:r>
            <a:r>
              <a:rPr lang="fr-BE" dirty="0" err="1" smtClean="0"/>
              <a:t>entiteittypes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1134560" y="1227064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Contact</a:t>
            </a:r>
            <a:endParaRPr lang="fr-BE" sz="1500"/>
          </a:p>
        </p:txBody>
      </p:sp>
      <p:sp>
        <p:nvSpPr>
          <p:cNvPr id="6" name="TextBox 5"/>
          <p:cNvSpPr txBox="1"/>
          <p:nvPr/>
        </p:nvSpPr>
        <p:spPr>
          <a:xfrm>
            <a:off x="11345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Factuur</a:t>
            </a:r>
            <a:endParaRPr lang="fr-BE" sz="1500"/>
          </a:p>
        </p:txBody>
      </p:sp>
      <p:sp>
        <p:nvSpPr>
          <p:cNvPr id="7" name="TextBox 6"/>
          <p:cNvSpPr txBox="1"/>
          <p:nvPr/>
        </p:nvSpPr>
        <p:spPr>
          <a:xfrm>
            <a:off x="6053890" y="233003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Recept</a:t>
            </a:r>
            <a:endParaRPr lang="fr-BE" sz="1500"/>
          </a:p>
        </p:txBody>
      </p:sp>
      <p:sp>
        <p:nvSpPr>
          <p:cNvPr id="8" name="TextBox 7"/>
          <p:cNvSpPr txBox="1"/>
          <p:nvPr/>
        </p:nvSpPr>
        <p:spPr>
          <a:xfrm>
            <a:off x="40233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Ingrediënt</a:t>
            </a:r>
            <a:endParaRPr lang="fr-BE" sz="1500"/>
          </a:p>
        </p:txBody>
      </p:sp>
      <p:sp>
        <p:nvSpPr>
          <p:cNvPr id="9" name="TextBox 8"/>
          <p:cNvSpPr txBox="1"/>
          <p:nvPr/>
        </p:nvSpPr>
        <p:spPr>
          <a:xfrm>
            <a:off x="6053890" y="4702901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Product</a:t>
            </a:r>
            <a:endParaRPr lang="fr-BE" sz="1500"/>
          </a:p>
        </p:txBody>
      </p:sp>
      <p:sp>
        <p:nvSpPr>
          <p:cNvPr id="10" name="TextBox 9"/>
          <p:cNvSpPr txBox="1"/>
          <p:nvPr/>
        </p:nvSpPr>
        <p:spPr>
          <a:xfrm>
            <a:off x="6053890" y="599697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Stap</a:t>
            </a:r>
            <a:endParaRPr lang="fr-BE" sz="1500"/>
          </a:p>
        </p:txBody>
      </p:sp>
      <p:sp>
        <p:nvSpPr>
          <p:cNvPr id="11" name="Oval 10"/>
          <p:cNvSpPr/>
          <p:nvPr/>
        </p:nvSpPr>
        <p:spPr>
          <a:xfrm>
            <a:off x="1502177" y="59482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4"/>
            <a:endCxn id="5" idx="0"/>
          </p:cNvCxnSpPr>
          <p:nvPr/>
        </p:nvCxnSpPr>
        <p:spPr>
          <a:xfrm>
            <a:off x="1777870" y="903531"/>
            <a:ext cx="73070" cy="32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08581" y="649493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25170" y="22141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48448" y="204635"/>
            <a:ext cx="1011359" cy="33938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familie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804" y="422896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privé?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02375" y="98058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97995" y="587593"/>
            <a:ext cx="53717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9807" y="890966"/>
            <a:ext cx="1406929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gemeente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41029" y="1238353"/>
            <a:ext cx="92271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52191" y="1586459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646" y="81599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email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5954" y="1207920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tel.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934" y="162834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GSM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4" idx="5"/>
            <a:endCxn id="5" idx="0"/>
          </p:cNvCxnSpPr>
          <p:nvPr/>
        </p:nvCxnSpPr>
        <p:spPr>
          <a:xfrm>
            <a:off x="1273714" y="686396"/>
            <a:ext cx="577226" cy="54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5" idx="0"/>
          </p:cNvCxnSpPr>
          <p:nvPr/>
        </p:nvCxnSpPr>
        <p:spPr>
          <a:xfrm>
            <a:off x="1072917" y="970350"/>
            <a:ext cx="778023" cy="25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6"/>
            <a:endCxn id="5" idx="1"/>
          </p:cNvCxnSpPr>
          <p:nvPr/>
        </p:nvCxnSpPr>
        <p:spPr>
          <a:xfrm>
            <a:off x="981225" y="1362275"/>
            <a:ext cx="153335" cy="2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  <a:endCxn id="32" idx="7"/>
          </p:cNvCxnSpPr>
          <p:nvPr/>
        </p:nvCxnSpPr>
        <p:spPr>
          <a:xfrm flipH="1">
            <a:off x="897844" y="1388647"/>
            <a:ext cx="236716" cy="28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5" idx="0"/>
          </p:cNvCxnSpPr>
          <p:nvPr/>
        </p:nvCxnSpPr>
        <p:spPr>
          <a:xfrm flipH="1">
            <a:off x="1850940" y="958203"/>
            <a:ext cx="840277" cy="268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1" idx="0"/>
          </p:cNvCxnSpPr>
          <p:nvPr/>
        </p:nvCxnSpPr>
        <p:spPr>
          <a:xfrm>
            <a:off x="2449080" y="484911"/>
            <a:ext cx="242137" cy="16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3"/>
            <a:endCxn id="21" idx="0"/>
          </p:cNvCxnSpPr>
          <p:nvPr/>
        </p:nvCxnSpPr>
        <p:spPr>
          <a:xfrm flipH="1">
            <a:off x="2691217" y="494319"/>
            <a:ext cx="405341" cy="15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3"/>
            <a:endCxn id="5" idx="3"/>
          </p:cNvCxnSpPr>
          <p:nvPr/>
        </p:nvCxnSpPr>
        <p:spPr>
          <a:xfrm flipH="1">
            <a:off x="2567320" y="1244085"/>
            <a:ext cx="376416" cy="14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3"/>
            <a:endCxn id="25" idx="7"/>
          </p:cNvCxnSpPr>
          <p:nvPr/>
        </p:nvCxnSpPr>
        <p:spPr>
          <a:xfrm flipH="1">
            <a:off x="3626285" y="851093"/>
            <a:ext cx="50378" cy="17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7" idx="2"/>
            <a:endCxn id="25" idx="6"/>
          </p:cNvCxnSpPr>
          <p:nvPr/>
        </p:nvCxnSpPr>
        <p:spPr>
          <a:xfrm flipH="1">
            <a:off x="3767646" y="1044962"/>
            <a:ext cx="192161" cy="8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2"/>
            <a:endCxn id="25" idx="6"/>
          </p:cNvCxnSpPr>
          <p:nvPr/>
        </p:nvCxnSpPr>
        <p:spPr>
          <a:xfrm flipH="1" flipV="1">
            <a:off x="3767646" y="1134940"/>
            <a:ext cx="373383" cy="25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9" idx="0"/>
            <a:endCxn id="25" idx="5"/>
          </p:cNvCxnSpPr>
          <p:nvPr/>
        </p:nvCxnSpPr>
        <p:spPr>
          <a:xfrm flipH="1" flipV="1">
            <a:off x="3626285" y="1244085"/>
            <a:ext cx="381446" cy="34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367820" y="1998981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opm.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486849" y="2027261"/>
            <a:ext cx="1085151" cy="2624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7" idx="1"/>
            <a:endCxn id="5" idx="3"/>
          </p:cNvCxnSpPr>
          <p:nvPr/>
        </p:nvCxnSpPr>
        <p:spPr>
          <a:xfrm flipH="1" flipV="1">
            <a:off x="2567320" y="1388647"/>
            <a:ext cx="992503" cy="65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761223" y="2260434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2"/>
            <a:endCxn id="7" idx="3"/>
          </p:cNvCxnSpPr>
          <p:nvPr/>
        </p:nvCxnSpPr>
        <p:spPr>
          <a:xfrm flipH="1">
            <a:off x="7486650" y="2414789"/>
            <a:ext cx="274573" cy="76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303275" y="4091223"/>
            <a:ext cx="872929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8" idx="2"/>
          </p:cNvCxnSpPr>
          <p:nvPr/>
        </p:nvCxnSpPr>
        <p:spPr>
          <a:xfrm flipV="1">
            <a:off x="4739740" y="3842284"/>
            <a:ext cx="0" cy="24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743384" y="587593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stCxn id="101" idx="2"/>
            <a:endCxn id="10" idx="3"/>
          </p:cNvCxnSpPr>
          <p:nvPr/>
        </p:nvCxnSpPr>
        <p:spPr>
          <a:xfrm flipH="1">
            <a:off x="7486650" y="741948"/>
            <a:ext cx="256734" cy="1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068634" y="126346"/>
            <a:ext cx="1590324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3"/>
            <a:endCxn id="10" idx="0"/>
          </p:cNvCxnSpPr>
          <p:nvPr/>
        </p:nvCxnSpPr>
        <p:spPr>
          <a:xfrm flipH="1">
            <a:off x="6770270" y="389233"/>
            <a:ext cx="531262" cy="21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293408" y="5379876"/>
            <a:ext cx="8982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soort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9" idx="2"/>
            <a:endCxn id="119" idx="0"/>
          </p:cNvCxnSpPr>
          <p:nvPr/>
        </p:nvCxnSpPr>
        <p:spPr>
          <a:xfrm flipH="1">
            <a:off x="6742542" y="5026066"/>
            <a:ext cx="27728" cy="35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379180" y="5379488"/>
            <a:ext cx="7458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9" idx="2"/>
            <a:endCxn id="124" idx="1"/>
          </p:cNvCxnSpPr>
          <p:nvPr/>
        </p:nvCxnSpPr>
        <p:spPr>
          <a:xfrm>
            <a:off x="6770270" y="5026066"/>
            <a:ext cx="718140" cy="39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743384" y="4986718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gewicht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9" idx="1"/>
            <a:endCxn id="9" idx="3"/>
          </p:cNvCxnSpPr>
          <p:nvPr/>
        </p:nvCxnSpPr>
        <p:spPr>
          <a:xfrm flipH="1" flipV="1">
            <a:off x="7486650" y="4864484"/>
            <a:ext cx="428644" cy="167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700972" y="4380814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BTW %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5" idx="2"/>
            <a:endCxn id="9" idx="3"/>
          </p:cNvCxnSpPr>
          <p:nvPr/>
        </p:nvCxnSpPr>
        <p:spPr>
          <a:xfrm flipH="1">
            <a:off x="7486650" y="4535169"/>
            <a:ext cx="214322" cy="32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187329" y="3583269"/>
            <a:ext cx="178905" cy="172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192899" y="3514450"/>
            <a:ext cx="1553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BE" sz="1300"/>
              <a:t>d</a:t>
            </a:r>
            <a:endParaRPr lang="fr-BE" sz="130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5453960" y="3633859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56726" y="3703134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7"/>
            <a:endCxn id="7" idx="2"/>
          </p:cNvCxnSpPr>
          <p:nvPr/>
        </p:nvCxnSpPr>
        <p:spPr>
          <a:xfrm flipV="1">
            <a:off x="6340034" y="2653204"/>
            <a:ext cx="430236" cy="95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3" idx="5"/>
            <a:endCxn id="9" idx="0"/>
          </p:cNvCxnSpPr>
          <p:nvPr/>
        </p:nvCxnSpPr>
        <p:spPr>
          <a:xfrm>
            <a:off x="6340034" y="3730883"/>
            <a:ext cx="430236" cy="97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Arc 157"/>
          <p:cNvSpPr/>
          <p:nvPr/>
        </p:nvSpPr>
        <p:spPr>
          <a:xfrm rot="17826447">
            <a:off x="6377204" y="3172442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59" name="Arc 158"/>
          <p:cNvSpPr/>
          <p:nvPr/>
        </p:nvSpPr>
        <p:spPr>
          <a:xfrm rot="3604288">
            <a:off x="6328475" y="3920375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69" name="Diamond 168"/>
          <p:cNvSpPr/>
          <p:nvPr/>
        </p:nvSpPr>
        <p:spPr>
          <a:xfrm>
            <a:off x="6562798" y="1444372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791186" y="932950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7" idx="0"/>
            <a:endCxn id="169" idx="2"/>
          </p:cNvCxnSpPr>
          <p:nvPr/>
        </p:nvCxnSpPr>
        <p:spPr>
          <a:xfrm flipV="1">
            <a:off x="6770270" y="1806964"/>
            <a:ext cx="0" cy="52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6735770" y="927407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5712247" y="3001830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8" idx="0"/>
            <a:endCxn id="187" idx="2"/>
          </p:cNvCxnSpPr>
          <p:nvPr/>
        </p:nvCxnSpPr>
        <p:spPr>
          <a:xfrm flipV="1">
            <a:off x="4739740" y="3364422"/>
            <a:ext cx="1179979" cy="15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7" idx="0"/>
            <a:endCxn id="7" idx="1"/>
          </p:cNvCxnSpPr>
          <p:nvPr/>
        </p:nvCxnSpPr>
        <p:spPr>
          <a:xfrm flipV="1">
            <a:off x="5919719" y="2491622"/>
            <a:ext cx="134171" cy="51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954360" y="2574405"/>
            <a:ext cx="128367" cy="4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1651088" y="2281311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>
            <a:stCxn id="210" idx="0"/>
            <a:endCxn id="5" idx="2"/>
          </p:cNvCxnSpPr>
          <p:nvPr/>
        </p:nvCxnSpPr>
        <p:spPr>
          <a:xfrm flipH="1" flipV="1">
            <a:off x="1850940" y="1550229"/>
            <a:ext cx="7620" cy="7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3611774" y="2945407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7" idx="1"/>
          </p:cNvCxnSpPr>
          <p:nvPr/>
        </p:nvCxnSpPr>
        <p:spPr>
          <a:xfrm flipV="1">
            <a:off x="4026718" y="2491622"/>
            <a:ext cx="2027172" cy="63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4" idx="1"/>
            <a:endCxn id="6" idx="3"/>
          </p:cNvCxnSpPr>
          <p:nvPr/>
        </p:nvCxnSpPr>
        <p:spPr>
          <a:xfrm flipH="1">
            <a:off x="2567320" y="3126703"/>
            <a:ext cx="1044454" cy="55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2574250" y="3176548"/>
            <a:ext cx="1087784" cy="582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1881046" y="262084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1804846" y="261322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66490" y="3234210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843300" y="1523320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522765" y="3337822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650402" y="2236067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626239" y="3177272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240" name="TextBox 239"/>
          <p:cNvSpPr txBox="1"/>
          <p:nvPr/>
        </p:nvSpPr>
        <p:spPr>
          <a:xfrm>
            <a:off x="6022141" y="2606361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735770" y="2065386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768951" y="884755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43752" y="4573031"/>
            <a:ext cx="5340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b="1" dirty="0"/>
              <a:t>Functionele </a:t>
            </a:r>
            <a:r>
              <a:rPr lang="en-BE" sz="1500" b="1" dirty="0" smtClean="0"/>
              <a:t>beschrijving</a:t>
            </a:r>
            <a:endParaRPr lang="en-BE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# </a:t>
            </a:r>
            <a:r>
              <a:rPr lang="en-BE" sz="1500" dirty="0"/>
              <a:t>pers &gt; 0, </a:t>
            </a:r>
            <a:r>
              <a:rPr lang="en-BE" sz="1500" dirty="0" smtClean="0"/>
              <a:t>recept.tijd </a:t>
            </a:r>
            <a:r>
              <a:rPr lang="en-BE" sz="1500" dirty="0"/>
              <a:t>&gt; 0, </a:t>
            </a:r>
            <a:r>
              <a:rPr lang="en-BE" sz="1500" dirty="0" smtClean="0"/>
              <a:t>stap.nr</a:t>
            </a:r>
            <a:r>
              <a:rPr lang="en-BE" sz="1500" dirty="0"/>
              <a:t>. &gt; 0, </a:t>
            </a:r>
            <a:r>
              <a:rPr lang="en-BE" sz="1500" dirty="0" smtClean="0"/>
              <a:t>product.BTW </a:t>
            </a:r>
            <a:r>
              <a:rPr lang="en-BE" sz="1500" dirty="0"/>
              <a:t>% </a:t>
            </a:r>
            <a:r>
              <a:rPr lang="en-BE" sz="1500" dirty="0" smtClean="0"/>
              <a:t>&gt;= </a:t>
            </a:r>
            <a:r>
              <a:rPr lang="en-BE" sz="1500" dirty="0"/>
              <a:t>0, </a:t>
            </a:r>
            <a:r>
              <a:rPr lang="en-BE" sz="1500" dirty="0" smtClean="0"/>
              <a:t>product.prijs </a:t>
            </a:r>
            <a:r>
              <a:rPr lang="en-BE" sz="1500" dirty="0"/>
              <a:t>&gt; 0, </a:t>
            </a:r>
            <a:r>
              <a:rPr lang="en-BE" sz="1500" dirty="0" smtClean="0"/>
              <a:t>product.gewicht </a:t>
            </a:r>
            <a:r>
              <a:rPr lang="en-BE" sz="1500" dirty="0"/>
              <a:t>&gt; 0, # &gt; 0, </a:t>
            </a:r>
            <a:r>
              <a:rPr lang="en-BE" sz="1500" dirty="0" smtClean="0"/>
              <a:t>factuur.korting </a:t>
            </a:r>
            <a:r>
              <a:rPr lang="en-BE" sz="1500" dirty="0"/>
              <a:t>&gt;= 0, </a:t>
            </a:r>
            <a:r>
              <a:rPr lang="en-BE" sz="1500" dirty="0" smtClean="0"/>
              <a:t>factuur.prijs </a:t>
            </a:r>
            <a:r>
              <a:rPr lang="en-BE" sz="1500" dirty="0"/>
              <a:t>&gt; </a:t>
            </a:r>
            <a:r>
              <a:rPr lang="en-BE" sz="1500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contact.opm. is optioneel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factuurprijs = factuur.korting * # pers * </a:t>
            </a:r>
            <a:r>
              <a:rPr lang="en-BE" sz="1500" i="1" dirty="0" smtClean="0"/>
              <a:t>prijs_recept</a:t>
            </a:r>
          </a:p>
          <a:p>
            <a:r>
              <a:rPr lang="en-BE" sz="1500" i="1" dirty="0"/>
              <a:t>p</a:t>
            </a:r>
            <a:r>
              <a:rPr lang="en-BE" sz="1500" i="1" dirty="0" smtClean="0"/>
              <a:t>rijs_recept</a:t>
            </a:r>
            <a:r>
              <a:rPr lang="en-BE" sz="1500" dirty="0" smtClean="0"/>
              <a:t> = som over alle ingrediënten (</a:t>
            </a:r>
            <a:r>
              <a:rPr lang="en-BE" sz="1500" i="1" dirty="0" smtClean="0"/>
              <a:t>prijs_ingrediënt </a:t>
            </a:r>
            <a:r>
              <a:rPr lang="en-BE" sz="1500" dirty="0" smtClean="0"/>
              <a:t>* #)</a:t>
            </a:r>
          </a:p>
          <a:p>
            <a:r>
              <a:rPr lang="en-BE" sz="1500" i="1" dirty="0" smtClean="0"/>
              <a:t>prijs_ingrediënt </a:t>
            </a:r>
            <a:r>
              <a:rPr lang="en-BE" sz="1500" i="1" dirty="0"/>
              <a:t>= </a:t>
            </a:r>
            <a:r>
              <a:rPr lang="en-BE" sz="1500" i="1" dirty="0" smtClean="0"/>
              <a:t>prijs_recept </a:t>
            </a:r>
            <a:r>
              <a:rPr lang="en-BE" sz="1500" dirty="0" smtClean="0"/>
              <a:t>| (product.prijs * product.gewicht * product.BTW %)</a:t>
            </a:r>
            <a:endParaRPr lang="en-BE" sz="15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500" dirty="0"/>
          </a:p>
        </p:txBody>
      </p:sp>
      <p:sp>
        <p:nvSpPr>
          <p:cNvPr id="244" name="Oval 243"/>
          <p:cNvSpPr/>
          <p:nvPr/>
        </p:nvSpPr>
        <p:spPr>
          <a:xfrm>
            <a:off x="3201756" y="2435035"/>
            <a:ext cx="1062102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 pers.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>
            <a:stCxn id="244" idx="4"/>
            <a:endCxn id="214" idx="0"/>
          </p:cNvCxnSpPr>
          <p:nvPr/>
        </p:nvCxnSpPr>
        <p:spPr>
          <a:xfrm>
            <a:off x="3732807" y="2743745"/>
            <a:ext cx="86439" cy="20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32136" y="3112177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6" idx="1"/>
            <a:endCxn id="249" idx="5"/>
          </p:cNvCxnSpPr>
          <p:nvPr/>
        </p:nvCxnSpPr>
        <p:spPr>
          <a:xfrm flipH="1" flipV="1">
            <a:off x="902773" y="3375677"/>
            <a:ext cx="231787" cy="3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030068" y="2886214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>
            <a:stCxn id="187" idx="1"/>
            <a:endCxn id="286" idx="6"/>
          </p:cNvCxnSpPr>
          <p:nvPr/>
        </p:nvCxnSpPr>
        <p:spPr>
          <a:xfrm flipH="1" flipV="1">
            <a:off x="5581453" y="3040569"/>
            <a:ext cx="130794" cy="14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252749" y="3987393"/>
            <a:ext cx="881811" cy="3087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1" name="Straight Connector 290"/>
          <p:cNvCxnSpPr>
            <a:stCxn id="290" idx="0"/>
            <a:endCxn id="6" idx="1"/>
          </p:cNvCxnSpPr>
          <p:nvPr/>
        </p:nvCxnSpPr>
        <p:spPr>
          <a:xfrm flipV="1">
            <a:off x="693655" y="3680702"/>
            <a:ext cx="440905" cy="30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1480165" y="4035692"/>
            <a:ext cx="10940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korting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>
            <a:stCxn id="6" idx="2"/>
            <a:endCxn id="294" idx="0"/>
          </p:cNvCxnSpPr>
          <p:nvPr/>
        </p:nvCxnSpPr>
        <p:spPr>
          <a:xfrm>
            <a:off x="1850940" y="3842284"/>
            <a:ext cx="176268" cy="19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516425" y="129046"/>
            <a:ext cx="754127" cy="30871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5"/>
            <a:endCxn id="10" idx="0"/>
          </p:cNvCxnSpPr>
          <p:nvPr/>
        </p:nvCxnSpPr>
        <p:spPr>
          <a:xfrm>
            <a:off x="6160113" y="392546"/>
            <a:ext cx="610157" cy="207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66EC0-212C-A641-B9C3-9D89DF5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Conceptueel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Zwakke</a:t>
            </a:r>
            <a:r>
              <a:rPr lang="fr-BE" dirty="0" smtClean="0"/>
              <a:t> </a:t>
            </a:r>
            <a:r>
              <a:rPr lang="fr-BE" dirty="0" err="1" smtClean="0"/>
              <a:t>entiteittypes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1134560" y="1227064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Contact</a:t>
            </a:r>
            <a:endParaRPr lang="fr-BE" sz="1500"/>
          </a:p>
        </p:txBody>
      </p:sp>
      <p:sp>
        <p:nvSpPr>
          <p:cNvPr id="6" name="TextBox 5"/>
          <p:cNvSpPr txBox="1"/>
          <p:nvPr/>
        </p:nvSpPr>
        <p:spPr>
          <a:xfrm>
            <a:off x="11345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Factuur</a:t>
            </a:r>
            <a:endParaRPr lang="fr-BE" sz="1500"/>
          </a:p>
        </p:txBody>
      </p:sp>
      <p:sp>
        <p:nvSpPr>
          <p:cNvPr id="7" name="TextBox 6"/>
          <p:cNvSpPr txBox="1"/>
          <p:nvPr/>
        </p:nvSpPr>
        <p:spPr>
          <a:xfrm>
            <a:off x="6053890" y="233003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Recept</a:t>
            </a:r>
            <a:endParaRPr lang="fr-BE" sz="1500"/>
          </a:p>
        </p:txBody>
      </p:sp>
      <p:sp>
        <p:nvSpPr>
          <p:cNvPr id="8" name="TextBox 7"/>
          <p:cNvSpPr txBox="1"/>
          <p:nvPr/>
        </p:nvSpPr>
        <p:spPr>
          <a:xfrm>
            <a:off x="40233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Ingrediënt</a:t>
            </a:r>
            <a:endParaRPr lang="fr-BE" sz="1500"/>
          </a:p>
        </p:txBody>
      </p:sp>
      <p:sp>
        <p:nvSpPr>
          <p:cNvPr id="9" name="TextBox 8"/>
          <p:cNvSpPr txBox="1"/>
          <p:nvPr/>
        </p:nvSpPr>
        <p:spPr>
          <a:xfrm>
            <a:off x="6053890" y="4702901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Product</a:t>
            </a:r>
            <a:endParaRPr lang="fr-BE" sz="1500"/>
          </a:p>
        </p:txBody>
      </p:sp>
      <p:sp>
        <p:nvSpPr>
          <p:cNvPr id="10" name="TextBox 9"/>
          <p:cNvSpPr txBox="1"/>
          <p:nvPr/>
        </p:nvSpPr>
        <p:spPr>
          <a:xfrm>
            <a:off x="6053890" y="599697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Stap</a:t>
            </a:r>
            <a:endParaRPr lang="fr-BE" sz="1500"/>
          </a:p>
        </p:txBody>
      </p:sp>
      <p:sp>
        <p:nvSpPr>
          <p:cNvPr id="11" name="Oval 10"/>
          <p:cNvSpPr/>
          <p:nvPr/>
        </p:nvSpPr>
        <p:spPr>
          <a:xfrm>
            <a:off x="1502177" y="59482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4"/>
            <a:endCxn id="5" idx="0"/>
          </p:cNvCxnSpPr>
          <p:nvPr/>
        </p:nvCxnSpPr>
        <p:spPr>
          <a:xfrm>
            <a:off x="1777870" y="903531"/>
            <a:ext cx="73070" cy="32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08581" y="649493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25170" y="22141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804" y="422896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privé?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02375" y="98058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97995" y="587593"/>
            <a:ext cx="53717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9807" y="890966"/>
            <a:ext cx="1406929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gemeente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41029" y="1238353"/>
            <a:ext cx="92271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52191" y="1586459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646" y="81599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email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5954" y="1207920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tel.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934" y="162834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GSM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4" idx="5"/>
            <a:endCxn id="5" idx="0"/>
          </p:cNvCxnSpPr>
          <p:nvPr/>
        </p:nvCxnSpPr>
        <p:spPr>
          <a:xfrm>
            <a:off x="1273714" y="686396"/>
            <a:ext cx="577226" cy="54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5" idx="0"/>
          </p:cNvCxnSpPr>
          <p:nvPr/>
        </p:nvCxnSpPr>
        <p:spPr>
          <a:xfrm>
            <a:off x="1072917" y="970350"/>
            <a:ext cx="778023" cy="25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6"/>
            <a:endCxn id="5" idx="1"/>
          </p:cNvCxnSpPr>
          <p:nvPr/>
        </p:nvCxnSpPr>
        <p:spPr>
          <a:xfrm>
            <a:off x="981225" y="1362275"/>
            <a:ext cx="153335" cy="2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  <a:endCxn id="32" idx="7"/>
          </p:cNvCxnSpPr>
          <p:nvPr/>
        </p:nvCxnSpPr>
        <p:spPr>
          <a:xfrm flipH="1">
            <a:off x="897844" y="1388647"/>
            <a:ext cx="236716" cy="28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5" idx="0"/>
          </p:cNvCxnSpPr>
          <p:nvPr/>
        </p:nvCxnSpPr>
        <p:spPr>
          <a:xfrm flipH="1">
            <a:off x="1850940" y="958203"/>
            <a:ext cx="840277" cy="268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1" idx="0"/>
          </p:cNvCxnSpPr>
          <p:nvPr/>
        </p:nvCxnSpPr>
        <p:spPr>
          <a:xfrm>
            <a:off x="2449080" y="484911"/>
            <a:ext cx="242137" cy="16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1" idx="0"/>
          </p:cNvCxnSpPr>
          <p:nvPr/>
        </p:nvCxnSpPr>
        <p:spPr>
          <a:xfrm flipH="1">
            <a:off x="2691217" y="496776"/>
            <a:ext cx="412359" cy="152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3"/>
            <a:endCxn id="5" idx="3"/>
          </p:cNvCxnSpPr>
          <p:nvPr/>
        </p:nvCxnSpPr>
        <p:spPr>
          <a:xfrm flipH="1">
            <a:off x="2567320" y="1244085"/>
            <a:ext cx="376416" cy="14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3"/>
            <a:endCxn id="25" idx="7"/>
          </p:cNvCxnSpPr>
          <p:nvPr/>
        </p:nvCxnSpPr>
        <p:spPr>
          <a:xfrm flipH="1">
            <a:off x="3626285" y="851093"/>
            <a:ext cx="50378" cy="17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7" idx="2"/>
            <a:endCxn id="25" idx="6"/>
          </p:cNvCxnSpPr>
          <p:nvPr/>
        </p:nvCxnSpPr>
        <p:spPr>
          <a:xfrm flipH="1">
            <a:off x="3767646" y="1044962"/>
            <a:ext cx="192161" cy="8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2"/>
            <a:endCxn id="25" idx="6"/>
          </p:cNvCxnSpPr>
          <p:nvPr/>
        </p:nvCxnSpPr>
        <p:spPr>
          <a:xfrm flipH="1" flipV="1">
            <a:off x="3767646" y="1134940"/>
            <a:ext cx="373383" cy="25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9" idx="0"/>
            <a:endCxn id="25" idx="5"/>
          </p:cNvCxnSpPr>
          <p:nvPr/>
        </p:nvCxnSpPr>
        <p:spPr>
          <a:xfrm flipH="1" flipV="1">
            <a:off x="3626285" y="1244085"/>
            <a:ext cx="381446" cy="34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367820" y="1998981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opm.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486849" y="2027261"/>
            <a:ext cx="1085151" cy="2624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7" idx="1"/>
            <a:endCxn id="5" idx="3"/>
          </p:cNvCxnSpPr>
          <p:nvPr/>
        </p:nvCxnSpPr>
        <p:spPr>
          <a:xfrm flipH="1" flipV="1">
            <a:off x="2567320" y="1388647"/>
            <a:ext cx="992503" cy="65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761223" y="2260434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2"/>
            <a:endCxn id="7" idx="3"/>
          </p:cNvCxnSpPr>
          <p:nvPr/>
        </p:nvCxnSpPr>
        <p:spPr>
          <a:xfrm flipH="1">
            <a:off x="7486650" y="2414789"/>
            <a:ext cx="274573" cy="76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743384" y="587593"/>
            <a:ext cx="754127" cy="3087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877545" y="841325"/>
            <a:ext cx="483832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1" idx="2"/>
            <a:endCxn id="10" idx="3"/>
          </p:cNvCxnSpPr>
          <p:nvPr/>
        </p:nvCxnSpPr>
        <p:spPr>
          <a:xfrm flipH="1">
            <a:off x="7486650" y="741948"/>
            <a:ext cx="256734" cy="1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112006" y="635662"/>
            <a:ext cx="1333154" cy="2530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Oval 109"/>
          <p:cNvSpPr/>
          <p:nvPr/>
        </p:nvSpPr>
        <p:spPr>
          <a:xfrm>
            <a:off x="6835736" y="117353"/>
            <a:ext cx="1590324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3"/>
            <a:endCxn id="10" idx="0"/>
          </p:cNvCxnSpPr>
          <p:nvPr/>
        </p:nvCxnSpPr>
        <p:spPr>
          <a:xfrm flipH="1">
            <a:off x="6770270" y="380240"/>
            <a:ext cx="298364" cy="21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293408" y="5379876"/>
            <a:ext cx="8982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soort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9" idx="2"/>
            <a:endCxn id="119" idx="0"/>
          </p:cNvCxnSpPr>
          <p:nvPr/>
        </p:nvCxnSpPr>
        <p:spPr>
          <a:xfrm flipH="1">
            <a:off x="6742542" y="5026066"/>
            <a:ext cx="27728" cy="35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379180" y="5379488"/>
            <a:ext cx="7458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9" idx="2"/>
            <a:endCxn id="124" idx="1"/>
          </p:cNvCxnSpPr>
          <p:nvPr/>
        </p:nvCxnSpPr>
        <p:spPr>
          <a:xfrm>
            <a:off x="6770270" y="5026066"/>
            <a:ext cx="718140" cy="39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743384" y="4986718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gewicht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9" idx="1"/>
            <a:endCxn id="9" idx="3"/>
          </p:cNvCxnSpPr>
          <p:nvPr/>
        </p:nvCxnSpPr>
        <p:spPr>
          <a:xfrm flipH="1" flipV="1">
            <a:off x="7486650" y="4864484"/>
            <a:ext cx="428644" cy="167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700972" y="4380814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BTW %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5" idx="2"/>
            <a:endCxn id="9" idx="3"/>
          </p:cNvCxnSpPr>
          <p:nvPr/>
        </p:nvCxnSpPr>
        <p:spPr>
          <a:xfrm flipH="1">
            <a:off x="7486650" y="4535169"/>
            <a:ext cx="214322" cy="32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187329" y="3583269"/>
            <a:ext cx="178905" cy="172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192899" y="3514450"/>
            <a:ext cx="1553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BE" sz="1300"/>
              <a:t>d</a:t>
            </a:r>
            <a:endParaRPr lang="fr-BE" sz="130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5453960" y="3633859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56726" y="3703134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7"/>
            <a:endCxn id="7" idx="2"/>
          </p:cNvCxnSpPr>
          <p:nvPr/>
        </p:nvCxnSpPr>
        <p:spPr>
          <a:xfrm flipV="1">
            <a:off x="6340034" y="2653204"/>
            <a:ext cx="430236" cy="95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3" idx="5"/>
            <a:endCxn id="9" idx="0"/>
          </p:cNvCxnSpPr>
          <p:nvPr/>
        </p:nvCxnSpPr>
        <p:spPr>
          <a:xfrm>
            <a:off x="6340034" y="3730883"/>
            <a:ext cx="430236" cy="97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Arc 157"/>
          <p:cNvSpPr/>
          <p:nvPr/>
        </p:nvSpPr>
        <p:spPr>
          <a:xfrm rot="17826447">
            <a:off x="6377204" y="3172442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59" name="Arc 158"/>
          <p:cNvSpPr/>
          <p:nvPr/>
        </p:nvSpPr>
        <p:spPr>
          <a:xfrm rot="3604288">
            <a:off x="6328475" y="3920375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69" name="Diamond 168"/>
          <p:cNvSpPr/>
          <p:nvPr/>
        </p:nvSpPr>
        <p:spPr>
          <a:xfrm>
            <a:off x="6562798" y="1444372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791186" y="932950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7" idx="0"/>
            <a:endCxn id="169" idx="2"/>
          </p:cNvCxnSpPr>
          <p:nvPr/>
        </p:nvCxnSpPr>
        <p:spPr>
          <a:xfrm flipV="1">
            <a:off x="6770270" y="1806964"/>
            <a:ext cx="0" cy="52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6735770" y="927407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5712247" y="3001830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8" idx="0"/>
            <a:endCxn id="187" idx="2"/>
          </p:cNvCxnSpPr>
          <p:nvPr/>
        </p:nvCxnSpPr>
        <p:spPr>
          <a:xfrm flipV="1">
            <a:off x="4739740" y="3364422"/>
            <a:ext cx="1179979" cy="15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7" idx="0"/>
            <a:endCxn id="7" idx="1"/>
          </p:cNvCxnSpPr>
          <p:nvPr/>
        </p:nvCxnSpPr>
        <p:spPr>
          <a:xfrm flipV="1">
            <a:off x="5919719" y="2491622"/>
            <a:ext cx="134171" cy="51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954360" y="2574405"/>
            <a:ext cx="128367" cy="4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1651088" y="2281311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>
            <a:stCxn id="210" idx="0"/>
            <a:endCxn id="5" idx="2"/>
          </p:cNvCxnSpPr>
          <p:nvPr/>
        </p:nvCxnSpPr>
        <p:spPr>
          <a:xfrm flipH="1" flipV="1">
            <a:off x="1850940" y="1550229"/>
            <a:ext cx="7620" cy="7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3611774" y="2945407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7" idx="1"/>
          </p:cNvCxnSpPr>
          <p:nvPr/>
        </p:nvCxnSpPr>
        <p:spPr>
          <a:xfrm flipV="1">
            <a:off x="4026718" y="2491622"/>
            <a:ext cx="2027172" cy="63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4" idx="1"/>
            <a:endCxn id="6" idx="3"/>
          </p:cNvCxnSpPr>
          <p:nvPr/>
        </p:nvCxnSpPr>
        <p:spPr>
          <a:xfrm flipH="1">
            <a:off x="2567320" y="3126703"/>
            <a:ext cx="1044454" cy="55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2574250" y="3176548"/>
            <a:ext cx="1087784" cy="582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1881046" y="262084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1804846" y="261322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66490" y="3234210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843300" y="1523320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522765" y="3337822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650402" y="2236067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626239" y="3177272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240" name="TextBox 239"/>
          <p:cNvSpPr txBox="1"/>
          <p:nvPr/>
        </p:nvSpPr>
        <p:spPr>
          <a:xfrm>
            <a:off x="6022141" y="2606361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735770" y="2065386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242" name="TextBox 241"/>
          <p:cNvSpPr txBox="1"/>
          <p:nvPr/>
        </p:nvSpPr>
        <p:spPr>
          <a:xfrm>
            <a:off x="6768951" y="884755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4" name="Oval 243"/>
          <p:cNvSpPr/>
          <p:nvPr/>
        </p:nvSpPr>
        <p:spPr>
          <a:xfrm>
            <a:off x="3201756" y="2435035"/>
            <a:ext cx="1062102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 pers.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>
            <a:stCxn id="244" idx="4"/>
            <a:endCxn id="214" idx="0"/>
          </p:cNvCxnSpPr>
          <p:nvPr/>
        </p:nvCxnSpPr>
        <p:spPr>
          <a:xfrm>
            <a:off x="3732807" y="2743745"/>
            <a:ext cx="86439" cy="20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32136" y="3112177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6" idx="1"/>
            <a:endCxn id="249" idx="5"/>
          </p:cNvCxnSpPr>
          <p:nvPr/>
        </p:nvCxnSpPr>
        <p:spPr>
          <a:xfrm flipH="1" flipV="1">
            <a:off x="902773" y="3375677"/>
            <a:ext cx="231787" cy="3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030068" y="2886214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>
            <a:stCxn id="187" idx="1"/>
            <a:endCxn id="286" idx="6"/>
          </p:cNvCxnSpPr>
          <p:nvPr/>
        </p:nvCxnSpPr>
        <p:spPr>
          <a:xfrm flipH="1" flipV="1">
            <a:off x="5581453" y="3040569"/>
            <a:ext cx="130794" cy="14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252749" y="3987393"/>
            <a:ext cx="881811" cy="3087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1" name="Straight Connector 290"/>
          <p:cNvCxnSpPr>
            <a:stCxn id="290" idx="0"/>
            <a:endCxn id="6" idx="1"/>
          </p:cNvCxnSpPr>
          <p:nvPr/>
        </p:nvCxnSpPr>
        <p:spPr>
          <a:xfrm flipV="1">
            <a:off x="693655" y="3680702"/>
            <a:ext cx="440905" cy="30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1480165" y="4035692"/>
            <a:ext cx="10940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korting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>
            <a:stCxn id="6" idx="2"/>
            <a:endCxn id="294" idx="0"/>
          </p:cNvCxnSpPr>
          <p:nvPr/>
        </p:nvCxnSpPr>
        <p:spPr>
          <a:xfrm>
            <a:off x="1850940" y="3842284"/>
            <a:ext cx="176268" cy="19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6650912" y="1522855"/>
            <a:ext cx="240596" cy="235499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303275" y="4091223"/>
            <a:ext cx="872929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>
            <a:stCxn id="106" idx="0"/>
            <a:endCxn id="8" idx="2"/>
          </p:cNvCxnSpPr>
          <p:nvPr/>
        </p:nvCxnSpPr>
        <p:spPr>
          <a:xfrm flipV="1">
            <a:off x="4739740" y="3842284"/>
            <a:ext cx="0" cy="24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43752" y="4573031"/>
            <a:ext cx="5340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b="1" dirty="0"/>
              <a:t>Functionele </a:t>
            </a:r>
            <a:r>
              <a:rPr lang="en-BE" sz="1500" b="1" dirty="0" smtClean="0"/>
              <a:t>beschrijving</a:t>
            </a:r>
            <a:endParaRPr lang="en-BE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# </a:t>
            </a:r>
            <a:r>
              <a:rPr lang="en-BE" sz="1500" dirty="0"/>
              <a:t>pers &gt; 0, </a:t>
            </a:r>
            <a:r>
              <a:rPr lang="en-BE" sz="1500" dirty="0" smtClean="0"/>
              <a:t>recept.tijd </a:t>
            </a:r>
            <a:r>
              <a:rPr lang="en-BE" sz="1500" dirty="0"/>
              <a:t>&gt; 0, </a:t>
            </a:r>
            <a:r>
              <a:rPr lang="en-BE" sz="1500" dirty="0" smtClean="0"/>
              <a:t>stap.nr</a:t>
            </a:r>
            <a:r>
              <a:rPr lang="en-BE" sz="1500" dirty="0"/>
              <a:t>. &gt; 0, </a:t>
            </a:r>
            <a:r>
              <a:rPr lang="en-BE" sz="1500" dirty="0" smtClean="0"/>
              <a:t>product.BTW </a:t>
            </a:r>
            <a:r>
              <a:rPr lang="en-BE" sz="1500" dirty="0"/>
              <a:t>% </a:t>
            </a:r>
            <a:r>
              <a:rPr lang="en-BE" sz="1500" dirty="0" smtClean="0"/>
              <a:t>&gt;= </a:t>
            </a:r>
            <a:r>
              <a:rPr lang="en-BE" sz="1500" dirty="0"/>
              <a:t>0, </a:t>
            </a:r>
            <a:r>
              <a:rPr lang="en-BE" sz="1500" dirty="0" smtClean="0"/>
              <a:t>product.prijs </a:t>
            </a:r>
            <a:r>
              <a:rPr lang="en-BE" sz="1500" dirty="0"/>
              <a:t>&gt; 0, </a:t>
            </a:r>
            <a:r>
              <a:rPr lang="en-BE" sz="1500" dirty="0" smtClean="0"/>
              <a:t>product.gewicht </a:t>
            </a:r>
            <a:r>
              <a:rPr lang="en-BE" sz="1500" dirty="0"/>
              <a:t>&gt; 0, # &gt; 0, </a:t>
            </a:r>
            <a:r>
              <a:rPr lang="en-BE" sz="1500" dirty="0" smtClean="0"/>
              <a:t>factuur.korting </a:t>
            </a:r>
            <a:r>
              <a:rPr lang="en-BE" sz="1500" dirty="0"/>
              <a:t>&gt;= 0, </a:t>
            </a:r>
            <a:r>
              <a:rPr lang="en-BE" sz="1500" dirty="0" smtClean="0"/>
              <a:t>factuur.prijs </a:t>
            </a:r>
            <a:r>
              <a:rPr lang="en-BE" sz="1500" dirty="0"/>
              <a:t>&gt; </a:t>
            </a:r>
            <a:r>
              <a:rPr lang="en-BE" sz="1500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contact.opm. is optioneel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factuurprijs = factuur.korting * # pers * </a:t>
            </a:r>
            <a:r>
              <a:rPr lang="en-BE" sz="1500" i="1" dirty="0" smtClean="0"/>
              <a:t>prijs_recept</a:t>
            </a:r>
          </a:p>
          <a:p>
            <a:r>
              <a:rPr lang="en-BE" sz="1500" i="1" dirty="0"/>
              <a:t>p</a:t>
            </a:r>
            <a:r>
              <a:rPr lang="en-BE" sz="1500" i="1" dirty="0" smtClean="0"/>
              <a:t>rijs_recept</a:t>
            </a:r>
            <a:r>
              <a:rPr lang="en-BE" sz="1500" dirty="0" smtClean="0"/>
              <a:t> = som over alle ingrediënten (</a:t>
            </a:r>
            <a:r>
              <a:rPr lang="en-BE" sz="1500" i="1" dirty="0" smtClean="0"/>
              <a:t>prijs_ingrediënt </a:t>
            </a:r>
            <a:r>
              <a:rPr lang="en-BE" sz="1500" dirty="0" smtClean="0"/>
              <a:t>* #)</a:t>
            </a:r>
          </a:p>
          <a:p>
            <a:r>
              <a:rPr lang="en-BE" sz="1500" i="1" dirty="0" smtClean="0"/>
              <a:t>prijs_ingrediënt </a:t>
            </a:r>
            <a:r>
              <a:rPr lang="en-BE" sz="1500" i="1" dirty="0"/>
              <a:t>= </a:t>
            </a:r>
            <a:r>
              <a:rPr lang="en-BE" sz="1500" i="1" dirty="0" smtClean="0"/>
              <a:t>prijs_recept </a:t>
            </a:r>
            <a:r>
              <a:rPr lang="en-BE" sz="1500" dirty="0" smtClean="0"/>
              <a:t>| (product.prijs * product.gewicht * product.BTW %)</a:t>
            </a:r>
            <a:endParaRPr lang="en-BE" sz="15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500" dirty="0"/>
          </a:p>
        </p:txBody>
      </p:sp>
      <p:sp>
        <p:nvSpPr>
          <p:cNvPr id="105" name="Oval 104"/>
          <p:cNvSpPr/>
          <p:nvPr/>
        </p:nvSpPr>
        <p:spPr>
          <a:xfrm>
            <a:off x="2948448" y="204635"/>
            <a:ext cx="1011359" cy="33938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familie</a:t>
            </a:r>
            <a:endParaRPr lang="fr-B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6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454" y="537803"/>
            <a:ext cx="7886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>
                <a:solidFill>
                  <a:srgbClr val="FF0000"/>
                </a:solidFill>
              </a:rPr>
              <a:t>Zwak entiteittype </a:t>
            </a:r>
            <a:r>
              <a:rPr lang="en-BE" sz="2500" b="1"/>
              <a:t>= </a:t>
            </a:r>
            <a:r>
              <a:rPr lang="en-BE" sz="2500"/>
              <a:t>entiteittype dat enkel uniek gedefinieerd kan worden binnen de context van (een) ander(e) entiteittype(s) (= </a:t>
            </a:r>
            <a:r>
              <a:rPr lang="en-BE" sz="2500">
                <a:solidFill>
                  <a:srgbClr val="00B050"/>
                </a:solidFill>
              </a:rPr>
              <a:t>identificerend entiteittype</a:t>
            </a:r>
            <a:r>
              <a:rPr lang="en-BE" sz="2500"/>
              <a:t>)</a:t>
            </a:r>
            <a:endParaRPr lang="fr-BE" sz="2500" b="1"/>
          </a:p>
        </p:txBody>
      </p:sp>
      <p:sp>
        <p:nvSpPr>
          <p:cNvPr id="4" name="TextBox 3"/>
          <p:cNvSpPr txBox="1"/>
          <p:nvPr/>
        </p:nvSpPr>
        <p:spPr>
          <a:xfrm>
            <a:off x="1300041" y="2878966"/>
            <a:ext cx="1198658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Recept</a:t>
            </a:r>
            <a:endParaRPr lang="fr-BE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1300041" y="4144217"/>
            <a:ext cx="1198658" cy="3231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Stap</a:t>
            </a:r>
            <a:endParaRPr lang="fr-BE" sz="1500" dirty="0"/>
          </a:p>
        </p:txBody>
      </p:sp>
      <p:sp>
        <p:nvSpPr>
          <p:cNvPr id="6" name="Diamond 5"/>
          <p:cNvSpPr/>
          <p:nvPr/>
        </p:nvSpPr>
        <p:spPr>
          <a:xfrm>
            <a:off x="1685935" y="3465316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911302" y="3807627"/>
            <a:ext cx="2978" cy="3393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870549" y="3808616"/>
            <a:ext cx="2978" cy="3393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  <a:endCxn id="4" idx="2"/>
          </p:cNvCxnSpPr>
          <p:nvPr/>
        </p:nvCxnSpPr>
        <p:spPr>
          <a:xfrm flipV="1">
            <a:off x="1893407" y="3202131"/>
            <a:ext cx="5963" cy="2631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1743084" y="3508370"/>
            <a:ext cx="300644" cy="266297"/>
          </a:xfrm>
          <a:prstGeom prst="diamond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9040" y="4178432"/>
            <a:ext cx="1065473" cy="25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/>
          </a:p>
        </p:txBody>
      </p:sp>
      <p:sp>
        <p:nvSpPr>
          <p:cNvPr id="20" name="Oval 19"/>
          <p:cNvSpPr/>
          <p:nvPr/>
        </p:nvSpPr>
        <p:spPr>
          <a:xfrm>
            <a:off x="1373590" y="2374587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4" idx="0"/>
            <a:endCxn id="20" idx="4"/>
          </p:cNvCxnSpPr>
          <p:nvPr/>
        </p:nvCxnSpPr>
        <p:spPr>
          <a:xfrm flipV="1">
            <a:off x="1899370" y="2642943"/>
            <a:ext cx="0" cy="2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2835" y="4546570"/>
            <a:ext cx="1242481" cy="268356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nr.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5" idx="2"/>
            <a:endCxn id="25" idx="7"/>
          </p:cNvCxnSpPr>
          <p:nvPr/>
        </p:nvCxnSpPr>
        <p:spPr>
          <a:xfrm flipH="1">
            <a:off x="1333359" y="4467382"/>
            <a:ext cx="566011" cy="118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0161" y="4776931"/>
            <a:ext cx="37404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3856" y="2538874"/>
            <a:ext cx="509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BE" sz="2000" dirty="0" smtClean="0"/>
              <a:t>Receptnaam ‘Spaghetti Bolognaise’ is uniek</a:t>
            </a:r>
            <a:endParaRPr lang="en-BE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BE" sz="2000" dirty="0"/>
              <a:t>Het </a:t>
            </a:r>
            <a:r>
              <a:rPr lang="en-BE" sz="2000" dirty="0" smtClean="0"/>
              <a:t>stapnummer </a:t>
            </a:r>
            <a:r>
              <a:rPr lang="en-BE" sz="2000" dirty="0"/>
              <a:t>‘</a:t>
            </a:r>
            <a:r>
              <a:rPr lang="en-BE" sz="2000" dirty="0" smtClean="0"/>
              <a:t>1’ </a:t>
            </a:r>
            <a:r>
              <a:rPr lang="en-BE" sz="2000" dirty="0"/>
              <a:t>is NIET uniek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BE" sz="2000" dirty="0" smtClean="0"/>
              <a:t>Receptnaam ‘Spaghetti Bolognaise’ </a:t>
            </a:r>
            <a:r>
              <a:rPr lang="en-BE" sz="2000" dirty="0"/>
              <a:t>en </a:t>
            </a:r>
            <a:r>
              <a:rPr lang="en-BE" sz="2000" dirty="0" smtClean="0"/>
              <a:t>stapnummer </a:t>
            </a:r>
            <a:r>
              <a:rPr lang="en-BE" sz="2000" dirty="0"/>
              <a:t>‘</a:t>
            </a:r>
            <a:r>
              <a:rPr lang="en-BE" sz="2000" dirty="0" smtClean="0"/>
              <a:t>1’ </a:t>
            </a:r>
            <a:r>
              <a:rPr lang="en-BE" sz="2000" dirty="0"/>
              <a:t>samen zijn wel uniek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BE" sz="2000" dirty="0" smtClean="0"/>
              <a:t>Stapnummer </a:t>
            </a:r>
            <a:r>
              <a:rPr lang="en-BE" sz="2000" dirty="0"/>
              <a:t>‘</a:t>
            </a:r>
            <a:r>
              <a:rPr lang="en-BE" sz="2000" dirty="0" smtClean="0"/>
              <a:t>1’ </a:t>
            </a:r>
            <a:r>
              <a:rPr lang="en-BE" sz="2000" dirty="0"/>
              <a:t>kan </a:t>
            </a:r>
            <a:r>
              <a:rPr lang="en-BE" sz="2000" dirty="0" smtClean="0"/>
              <a:t>maar 1 keer </a:t>
            </a:r>
            <a:r>
              <a:rPr lang="en-BE" sz="2000" dirty="0"/>
              <a:t>bestaan binnen </a:t>
            </a:r>
            <a:r>
              <a:rPr lang="en-BE" sz="2000" dirty="0" smtClean="0"/>
              <a:t>een gegeven recept</a:t>
            </a:r>
            <a:endParaRPr lang="en-BE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89679" y="3838159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37" name="TextBox 36"/>
          <p:cNvSpPr txBox="1"/>
          <p:nvPr/>
        </p:nvSpPr>
        <p:spPr>
          <a:xfrm>
            <a:off x="1893405" y="31703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10631" y="4909035"/>
            <a:ext cx="13487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>
                <a:solidFill>
                  <a:srgbClr val="00B0F0"/>
                </a:solidFill>
              </a:rPr>
              <a:t>P</a:t>
            </a:r>
            <a:r>
              <a:rPr lang="en-BE" sz="1500">
                <a:solidFill>
                  <a:srgbClr val="00B0F0"/>
                </a:solidFill>
              </a:rPr>
              <a:t>artiële sleutel</a:t>
            </a:r>
            <a:endParaRPr lang="fr-BE" sz="1500">
              <a:solidFill>
                <a:srgbClr val="00B0F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19814" y="4534289"/>
            <a:ext cx="1622976" cy="35919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5" idx="2"/>
            <a:endCxn id="43" idx="1"/>
          </p:cNvCxnSpPr>
          <p:nvPr/>
        </p:nvCxnSpPr>
        <p:spPr>
          <a:xfrm>
            <a:off x="1899370" y="4467382"/>
            <a:ext cx="658123" cy="119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A64A3C-9EA6-784A-95C9-CE3E93B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Conceptueel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Zwakke</a:t>
            </a:r>
            <a:r>
              <a:rPr lang="fr-BE" dirty="0" smtClean="0"/>
              <a:t> </a:t>
            </a:r>
            <a:r>
              <a:rPr lang="fr-BE" dirty="0" err="1" smtClean="0"/>
              <a:t>entiteittypes</a:t>
            </a:r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 dirty="0"/>
          </a:p>
        </p:txBody>
      </p:sp>
      <p:sp>
        <p:nvSpPr>
          <p:cNvPr id="29" name="TextBox 28"/>
          <p:cNvSpPr txBox="1"/>
          <p:nvPr/>
        </p:nvSpPr>
        <p:spPr>
          <a:xfrm>
            <a:off x="3693856" y="5232200"/>
            <a:ext cx="5097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R</a:t>
            </a:r>
            <a:r>
              <a:rPr lang="en-BE" sz="2000" dirty="0" smtClean="0">
                <a:solidFill>
                  <a:srgbClr val="FF0000"/>
                </a:solidFill>
              </a:rPr>
              <a:t>elatie tussen zwakke entiteittype en identificerende entiteittype is ALTIJD 1-N!!</a:t>
            </a:r>
            <a:endParaRPr lang="en-BE" sz="20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4473" y="5084618"/>
            <a:ext cx="4755681" cy="101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094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Een nieuw document maken." ma:contentTypeScope="" ma:versionID="5b589a4db213d920ee8c13b8081b32f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52822d94a47b858adf4e498b5c3ac2f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C3D35A-A2D8-4C5A-B8B0-85E7FDBD6917}">
  <ds:schemaRefs>
    <ds:schemaRef ds:uri="a75489ed-f9e5-4554-b694-d3a249ff3fd7"/>
    <ds:schemaRef ds:uri="http://purl.org/dc/dcmitype/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263DE00-1B40-4813-B6B5-F6398131C85D}"/>
</file>

<file path=customXml/itemProps3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784</Words>
  <Application>Microsoft Office PowerPoint</Application>
  <PresentationFormat>On-screen Show (4:3)</PresentationFormat>
  <Paragraphs>144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Databanken</vt:lpstr>
      <vt:lpstr>Probleemstelling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Toon Boeckling</cp:lastModifiedBy>
  <cp:revision>139</cp:revision>
  <dcterms:created xsi:type="dcterms:W3CDTF">2019-08-19T14:14:21Z</dcterms:created>
  <dcterms:modified xsi:type="dcterms:W3CDTF">2020-09-17T12:19:09Z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