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sldIdLst>
    <p:sldId id="256" r:id="rId5"/>
    <p:sldId id="349" r:id="rId6"/>
    <p:sldId id="352" r:id="rId7"/>
    <p:sldId id="353" r:id="rId8"/>
    <p:sldId id="350" r:id="rId9"/>
    <p:sldId id="351" r:id="rId10"/>
    <p:sldId id="346" r:id="rId11"/>
    <p:sldId id="354" r:id="rId12"/>
    <p:sldId id="355" r:id="rId13"/>
    <p:sldId id="345" r:id="rId14"/>
    <p:sldId id="340" r:id="rId15"/>
    <p:sldId id="341" r:id="rId16"/>
    <p:sldId id="343" r:id="rId17"/>
    <p:sldId id="344" r:id="rId18"/>
    <p:sldId id="339" r:id="rId19"/>
    <p:sldId id="342" r:id="rId20"/>
    <p:sldId id="337" r:id="rId21"/>
    <p:sldId id="338" r:id="rId22"/>
    <p:sldId id="335" r:id="rId23"/>
    <p:sldId id="321" r:id="rId24"/>
    <p:sldId id="322" r:id="rId25"/>
    <p:sldId id="323" r:id="rId26"/>
    <p:sldId id="328" r:id="rId27"/>
    <p:sldId id="325" r:id="rId28"/>
    <p:sldId id="329" r:id="rId29"/>
    <p:sldId id="327" r:id="rId30"/>
    <p:sldId id="330" r:id="rId31"/>
    <p:sldId id="331" r:id="rId32"/>
    <p:sldId id="332" r:id="rId33"/>
    <p:sldId id="334" r:id="rId34"/>
  </p:sldIdLst>
  <p:sldSz cx="9144000" cy="6858000" type="screen4x3"/>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5316" autoAdjust="0"/>
  </p:normalViewPr>
  <p:slideViewPr>
    <p:cSldViewPr snapToGrid="0">
      <p:cViewPr varScale="1">
        <p:scale>
          <a:sx n="83" d="100"/>
          <a:sy n="83" d="100"/>
        </p:scale>
        <p:origin x="1387" y="110"/>
      </p:cViewPr>
      <p:guideLst/>
    </p:cSldViewPr>
  </p:slideViewPr>
  <p:outlineViewPr>
    <p:cViewPr>
      <p:scale>
        <a:sx n="33" d="100"/>
        <a:sy n="33" d="100"/>
      </p:scale>
      <p:origin x="0" y="0"/>
    </p:cViewPr>
  </p:outlin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81572-0501-4B64-A79C-38FB8B090773}" type="datetimeFigureOut">
              <a:rPr lang="fr-BE" smtClean="0"/>
              <a:t>21-09-23</a:t>
            </a:fld>
            <a:endParaRPr lang="fr-B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B16E7-2973-487A-B1FF-BEC71F2C0C02}" type="slidenum">
              <a:rPr lang="fr-BE" smtClean="0"/>
              <a:t>‹#›</a:t>
            </a:fld>
            <a:endParaRPr lang="fr-BE"/>
          </a:p>
        </p:txBody>
      </p:sp>
    </p:spTree>
    <p:extLst>
      <p:ext uri="{BB962C8B-B14F-4D97-AF65-F5344CB8AC3E}">
        <p14:creationId xmlns:p14="http://schemas.microsoft.com/office/powerpoint/2010/main" val="13573406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a:t>
            </a:fld>
            <a:endParaRPr lang="fr-BE"/>
          </a:p>
        </p:txBody>
      </p:sp>
    </p:spTree>
    <p:extLst>
      <p:ext uri="{BB962C8B-B14F-4D97-AF65-F5344CB8AC3E}">
        <p14:creationId xmlns:p14="http://schemas.microsoft.com/office/powerpoint/2010/main" val="21113418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11</a:t>
            </a:fld>
            <a:endParaRPr lang="fr-BE"/>
          </a:p>
        </p:txBody>
      </p:sp>
    </p:spTree>
    <p:extLst>
      <p:ext uri="{BB962C8B-B14F-4D97-AF65-F5344CB8AC3E}">
        <p14:creationId xmlns:p14="http://schemas.microsoft.com/office/powerpoint/2010/main" val="122166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12</a:t>
            </a:fld>
            <a:endParaRPr lang="fr-BE"/>
          </a:p>
        </p:txBody>
      </p:sp>
    </p:spTree>
    <p:extLst>
      <p:ext uri="{BB962C8B-B14F-4D97-AF65-F5344CB8AC3E}">
        <p14:creationId xmlns:p14="http://schemas.microsoft.com/office/powerpoint/2010/main" val="26975827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13</a:t>
            </a:fld>
            <a:endParaRPr lang="fr-BE"/>
          </a:p>
        </p:txBody>
      </p:sp>
    </p:spTree>
    <p:extLst>
      <p:ext uri="{BB962C8B-B14F-4D97-AF65-F5344CB8AC3E}">
        <p14:creationId xmlns:p14="http://schemas.microsoft.com/office/powerpoint/2010/main" val="10782596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14</a:t>
            </a:fld>
            <a:endParaRPr lang="fr-BE"/>
          </a:p>
        </p:txBody>
      </p:sp>
    </p:spTree>
    <p:extLst>
      <p:ext uri="{BB962C8B-B14F-4D97-AF65-F5344CB8AC3E}">
        <p14:creationId xmlns:p14="http://schemas.microsoft.com/office/powerpoint/2010/main" val="33760270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15</a:t>
            </a:fld>
            <a:endParaRPr lang="fr-BE"/>
          </a:p>
        </p:txBody>
      </p:sp>
    </p:spTree>
    <p:extLst>
      <p:ext uri="{BB962C8B-B14F-4D97-AF65-F5344CB8AC3E}">
        <p14:creationId xmlns:p14="http://schemas.microsoft.com/office/powerpoint/2010/main" val="3929967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16</a:t>
            </a:fld>
            <a:endParaRPr lang="fr-BE"/>
          </a:p>
        </p:txBody>
      </p:sp>
    </p:spTree>
    <p:extLst>
      <p:ext uri="{BB962C8B-B14F-4D97-AF65-F5344CB8AC3E}">
        <p14:creationId xmlns:p14="http://schemas.microsoft.com/office/powerpoint/2010/main" val="28492911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17</a:t>
            </a:fld>
            <a:endParaRPr lang="fr-BE"/>
          </a:p>
        </p:txBody>
      </p:sp>
    </p:spTree>
    <p:extLst>
      <p:ext uri="{BB962C8B-B14F-4D97-AF65-F5344CB8AC3E}">
        <p14:creationId xmlns:p14="http://schemas.microsoft.com/office/powerpoint/2010/main" val="34827328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18</a:t>
            </a:fld>
            <a:endParaRPr lang="fr-BE"/>
          </a:p>
        </p:txBody>
      </p:sp>
    </p:spTree>
    <p:extLst>
      <p:ext uri="{BB962C8B-B14F-4D97-AF65-F5344CB8AC3E}">
        <p14:creationId xmlns:p14="http://schemas.microsoft.com/office/powerpoint/2010/main" val="26458705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19</a:t>
            </a:fld>
            <a:endParaRPr lang="fr-BE"/>
          </a:p>
        </p:txBody>
      </p:sp>
    </p:spTree>
    <p:extLst>
      <p:ext uri="{BB962C8B-B14F-4D97-AF65-F5344CB8AC3E}">
        <p14:creationId xmlns:p14="http://schemas.microsoft.com/office/powerpoint/2010/main" val="28062766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20</a:t>
            </a:fld>
            <a:endParaRPr lang="fr-BE"/>
          </a:p>
        </p:txBody>
      </p:sp>
    </p:spTree>
    <p:extLst>
      <p:ext uri="{BB962C8B-B14F-4D97-AF65-F5344CB8AC3E}">
        <p14:creationId xmlns:p14="http://schemas.microsoft.com/office/powerpoint/2010/main" val="24015040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a:t>
            </a:fld>
            <a:endParaRPr lang="fr-BE"/>
          </a:p>
        </p:txBody>
      </p:sp>
    </p:spTree>
    <p:extLst>
      <p:ext uri="{BB962C8B-B14F-4D97-AF65-F5344CB8AC3E}">
        <p14:creationId xmlns:p14="http://schemas.microsoft.com/office/powerpoint/2010/main" val="2737703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21</a:t>
            </a:fld>
            <a:endParaRPr lang="fr-BE"/>
          </a:p>
        </p:txBody>
      </p:sp>
    </p:spTree>
    <p:extLst>
      <p:ext uri="{BB962C8B-B14F-4D97-AF65-F5344CB8AC3E}">
        <p14:creationId xmlns:p14="http://schemas.microsoft.com/office/powerpoint/2010/main" val="42609615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22</a:t>
            </a:fld>
            <a:endParaRPr lang="fr-BE"/>
          </a:p>
        </p:txBody>
      </p:sp>
    </p:spTree>
    <p:extLst>
      <p:ext uri="{BB962C8B-B14F-4D97-AF65-F5344CB8AC3E}">
        <p14:creationId xmlns:p14="http://schemas.microsoft.com/office/powerpoint/2010/main" val="18948188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23</a:t>
            </a:fld>
            <a:endParaRPr lang="fr-BE"/>
          </a:p>
        </p:txBody>
      </p:sp>
    </p:spTree>
    <p:extLst>
      <p:ext uri="{BB962C8B-B14F-4D97-AF65-F5344CB8AC3E}">
        <p14:creationId xmlns:p14="http://schemas.microsoft.com/office/powerpoint/2010/main" val="17447340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24</a:t>
            </a:fld>
            <a:endParaRPr lang="fr-BE"/>
          </a:p>
        </p:txBody>
      </p:sp>
    </p:spTree>
    <p:extLst>
      <p:ext uri="{BB962C8B-B14F-4D97-AF65-F5344CB8AC3E}">
        <p14:creationId xmlns:p14="http://schemas.microsoft.com/office/powerpoint/2010/main" val="8358276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25</a:t>
            </a:fld>
            <a:endParaRPr lang="fr-BE"/>
          </a:p>
        </p:txBody>
      </p:sp>
    </p:spTree>
    <p:extLst>
      <p:ext uri="{BB962C8B-B14F-4D97-AF65-F5344CB8AC3E}">
        <p14:creationId xmlns:p14="http://schemas.microsoft.com/office/powerpoint/2010/main" val="17925188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26</a:t>
            </a:fld>
            <a:endParaRPr lang="fr-BE"/>
          </a:p>
        </p:txBody>
      </p:sp>
    </p:spTree>
    <p:extLst>
      <p:ext uri="{BB962C8B-B14F-4D97-AF65-F5344CB8AC3E}">
        <p14:creationId xmlns:p14="http://schemas.microsoft.com/office/powerpoint/2010/main" val="29774142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27</a:t>
            </a:fld>
            <a:endParaRPr lang="fr-BE"/>
          </a:p>
        </p:txBody>
      </p:sp>
    </p:spTree>
    <p:extLst>
      <p:ext uri="{BB962C8B-B14F-4D97-AF65-F5344CB8AC3E}">
        <p14:creationId xmlns:p14="http://schemas.microsoft.com/office/powerpoint/2010/main" val="81251515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28</a:t>
            </a:fld>
            <a:endParaRPr lang="fr-BE"/>
          </a:p>
        </p:txBody>
      </p:sp>
    </p:spTree>
    <p:extLst>
      <p:ext uri="{BB962C8B-B14F-4D97-AF65-F5344CB8AC3E}">
        <p14:creationId xmlns:p14="http://schemas.microsoft.com/office/powerpoint/2010/main" val="51945226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29</a:t>
            </a:fld>
            <a:endParaRPr lang="fr-BE"/>
          </a:p>
        </p:txBody>
      </p:sp>
    </p:spTree>
    <p:extLst>
      <p:ext uri="{BB962C8B-B14F-4D97-AF65-F5344CB8AC3E}">
        <p14:creationId xmlns:p14="http://schemas.microsoft.com/office/powerpoint/2010/main" val="9917375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30</a:t>
            </a:fld>
            <a:endParaRPr lang="fr-BE"/>
          </a:p>
        </p:txBody>
      </p:sp>
    </p:spTree>
    <p:extLst>
      <p:ext uri="{BB962C8B-B14F-4D97-AF65-F5344CB8AC3E}">
        <p14:creationId xmlns:p14="http://schemas.microsoft.com/office/powerpoint/2010/main" val="1328754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4</a:t>
            </a:fld>
            <a:endParaRPr lang="fr-BE"/>
          </a:p>
        </p:txBody>
      </p:sp>
    </p:spTree>
    <p:extLst>
      <p:ext uri="{BB962C8B-B14F-4D97-AF65-F5344CB8AC3E}">
        <p14:creationId xmlns:p14="http://schemas.microsoft.com/office/powerpoint/2010/main" val="9416897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5</a:t>
            </a:fld>
            <a:endParaRPr lang="fr-BE"/>
          </a:p>
        </p:txBody>
      </p:sp>
    </p:spTree>
    <p:extLst>
      <p:ext uri="{BB962C8B-B14F-4D97-AF65-F5344CB8AC3E}">
        <p14:creationId xmlns:p14="http://schemas.microsoft.com/office/powerpoint/2010/main" val="31050195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6</a:t>
            </a:fld>
            <a:endParaRPr lang="fr-BE"/>
          </a:p>
        </p:txBody>
      </p:sp>
    </p:spTree>
    <p:extLst>
      <p:ext uri="{BB962C8B-B14F-4D97-AF65-F5344CB8AC3E}">
        <p14:creationId xmlns:p14="http://schemas.microsoft.com/office/powerpoint/2010/main" val="425476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7</a:t>
            </a:fld>
            <a:endParaRPr lang="fr-BE"/>
          </a:p>
        </p:txBody>
      </p:sp>
    </p:spTree>
    <p:extLst>
      <p:ext uri="{BB962C8B-B14F-4D97-AF65-F5344CB8AC3E}">
        <p14:creationId xmlns:p14="http://schemas.microsoft.com/office/powerpoint/2010/main" val="468281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8</a:t>
            </a:fld>
            <a:endParaRPr lang="fr-BE"/>
          </a:p>
        </p:txBody>
      </p:sp>
    </p:spTree>
    <p:extLst>
      <p:ext uri="{BB962C8B-B14F-4D97-AF65-F5344CB8AC3E}">
        <p14:creationId xmlns:p14="http://schemas.microsoft.com/office/powerpoint/2010/main" val="3477583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9</a:t>
            </a:fld>
            <a:endParaRPr lang="fr-BE"/>
          </a:p>
        </p:txBody>
      </p:sp>
    </p:spTree>
    <p:extLst>
      <p:ext uri="{BB962C8B-B14F-4D97-AF65-F5344CB8AC3E}">
        <p14:creationId xmlns:p14="http://schemas.microsoft.com/office/powerpoint/2010/main" val="1189047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fr-BE" dirty="0"/>
          </a:p>
        </p:txBody>
      </p:sp>
      <p:sp>
        <p:nvSpPr>
          <p:cNvPr id="4" name="Slide Number Placeholder 3"/>
          <p:cNvSpPr>
            <a:spLocks noGrp="1"/>
          </p:cNvSpPr>
          <p:nvPr>
            <p:ph type="sldNum" sz="quarter" idx="10"/>
          </p:nvPr>
        </p:nvSpPr>
        <p:spPr/>
        <p:txBody>
          <a:bodyPr/>
          <a:lstStyle/>
          <a:p>
            <a:fld id="{8B9B16E7-2973-487A-B1FF-BEC71F2C0C02}" type="slidenum">
              <a:rPr lang="fr-BE" smtClean="0"/>
              <a:t>10</a:t>
            </a:fld>
            <a:endParaRPr lang="fr-BE"/>
          </a:p>
        </p:txBody>
      </p:sp>
    </p:spTree>
    <p:extLst>
      <p:ext uri="{BB962C8B-B14F-4D97-AF65-F5344CB8AC3E}">
        <p14:creationId xmlns:p14="http://schemas.microsoft.com/office/powerpoint/2010/main" val="20200275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08DB20D-E35C-47D6-AC3F-6AA7A26B564F}" type="datetime1">
              <a:rPr lang="fr-BE" smtClean="0"/>
              <a:t>21-09-23</a:t>
            </a:fld>
            <a:endParaRPr lang="fr-BE"/>
          </a:p>
        </p:txBody>
      </p:sp>
      <p:sp>
        <p:nvSpPr>
          <p:cNvPr id="5" name="Footer Placeholder 4"/>
          <p:cNvSpPr>
            <a:spLocks noGrp="1"/>
          </p:cNvSpPr>
          <p:nvPr>
            <p:ph type="ftr" sz="quarter" idx="11"/>
          </p:nvPr>
        </p:nvSpPr>
        <p:spPr/>
        <p:txBody>
          <a:bodyPr/>
          <a:lstStyle/>
          <a:p>
            <a:r>
              <a:rPr lang="fr-BE" smtClean="0"/>
              <a:t>Ontwerp - Extra oefeningen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555591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1617B8B-55AA-4574-8746-4F8C6F9A353C}" type="datetime1">
              <a:rPr lang="fr-BE" smtClean="0"/>
              <a:t>21-09-23</a:t>
            </a:fld>
            <a:endParaRPr lang="fr-BE"/>
          </a:p>
        </p:txBody>
      </p:sp>
      <p:sp>
        <p:nvSpPr>
          <p:cNvPr id="5" name="Footer Placeholder 4"/>
          <p:cNvSpPr>
            <a:spLocks noGrp="1"/>
          </p:cNvSpPr>
          <p:nvPr>
            <p:ph type="ftr" sz="quarter" idx="11"/>
          </p:nvPr>
        </p:nvSpPr>
        <p:spPr/>
        <p:txBody>
          <a:bodyPr/>
          <a:lstStyle/>
          <a:p>
            <a:r>
              <a:rPr lang="fr-BE" smtClean="0"/>
              <a:t>Ontwerp - Extra oefeningen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066777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AFFA6E7-3ED4-4251-A923-D3ED816B4008}" type="datetime1">
              <a:rPr lang="fr-BE" smtClean="0"/>
              <a:t>21-09-23</a:t>
            </a:fld>
            <a:endParaRPr lang="fr-BE"/>
          </a:p>
        </p:txBody>
      </p:sp>
      <p:sp>
        <p:nvSpPr>
          <p:cNvPr id="5" name="Footer Placeholder 4"/>
          <p:cNvSpPr>
            <a:spLocks noGrp="1"/>
          </p:cNvSpPr>
          <p:nvPr>
            <p:ph type="ftr" sz="quarter" idx="11"/>
          </p:nvPr>
        </p:nvSpPr>
        <p:spPr/>
        <p:txBody>
          <a:bodyPr/>
          <a:lstStyle/>
          <a:p>
            <a:r>
              <a:rPr lang="fr-BE" smtClean="0"/>
              <a:t>Ontwerp - Extra oefeningen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565558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5C442E3-85C2-4B79-B7EC-620BEDF5D0CD}" type="datetime1">
              <a:rPr lang="fr-BE" smtClean="0"/>
              <a:t>21-09-23</a:t>
            </a:fld>
            <a:endParaRPr lang="fr-BE"/>
          </a:p>
        </p:txBody>
      </p:sp>
      <p:sp>
        <p:nvSpPr>
          <p:cNvPr id="5" name="Footer Placeholder 4"/>
          <p:cNvSpPr>
            <a:spLocks noGrp="1"/>
          </p:cNvSpPr>
          <p:nvPr>
            <p:ph type="ftr" sz="quarter" idx="11"/>
          </p:nvPr>
        </p:nvSpPr>
        <p:spPr/>
        <p:txBody>
          <a:bodyPr/>
          <a:lstStyle/>
          <a:p>
            <a:r>
              <a:rPr lang="fr-BE" smtClean="0"/>
              <a:t>Ontwerp - Extra oefeningen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465919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8AA3A03D-7CED-48AD-B2BE-3AEAD991C011}" type="datetime1">
              <a:rPr lang="fr-BE" smtClean="0"/>
              <a:t>21-09-23</a:t>
            </a:fld>
            <a:endParaRPr lang="fr-BE"/>
          </a:p>
        </p:txBody>
      </p:sp>
      <p:sp>
        <p:nvSpPr>
          <p:cNvPr id="5" name="Footer Placeholder 4"/>
          <p:cNvSpPr>
            <a:spLocks noGrp="1"/>
          </p:cNvSpPr>
          <p:nvPr>
            <p:ph type="ftr" sz="quarter" idx="11"/>
          </p:nvPr>
        </p:nvSpPr>
        <p:spPr/>
        <p:txBody>
          <a:bodyPr/>
          <a:lstStyle/>
          <a:p>
            <a:r>
              <a:rPr lang="fr-BE" smtClean="0"/>
              <a:t>Ontwerp - Extra oefeningen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588463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028AC5F-64ED-42EE-A60E-DE02FC0B32F6}" type="datetime1">
              <a:rPr lang="fr-BE" smtClean="0"/>
              <a:t>21-09-23</a:t>
            </a:fld>
            <a:endParaRPr lang="fr-BE"/>
          </a:p>
        </p:txBody>
      </p:sp>
      <p:sp>
        <p:nvSpPr>
          <p:cNvPr id="6" name="Footer Placeholder 5"/>
          <p:cNvSpPr>
            <a:spLocks noGrp="1"/>
          </p:cNvSpPr>
          <p:nvPr>
            <p:ph type="ftr" sz="quarter" idx="11"/>
          </p:nvPr>
        </p:nvSpPr>
        <p:spPr/>
        <p:txBody>
          <a:bodyPr/>
          <a:lstStyle/>
          <a:p>
            <a:r>
              <a:rPr lang="fr-BE" smtClean="0"/>
              <a:t>Ontwerp - Extra oefeningen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15882383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FA508EA-2921-40C8-939E-12E6A5AAA051}" type="datetime1">
              <a:rPr lang="fr-BE" smtClean="0"/>
              <a:t>21-09-23</a:t>
            </a:fld>
            <a:endParaRPr lang="fr-BE"/>
          </a:p>
        </p:txBody>
      </p:sp>
      <p:sp>
        <p:nvSpPr>
          <p:cNvPr id="8" name="Footer Placeholder 7"/>
          <p:cNvSpPr>
            <a:spLocks noGrp="1"/>
          </p:cNvSpPr>
          <p:nvPr>
            <p:ph type="ftr" sz="quarter" idx="11"/>
          </p:nvPr>
        </p:nvSpPr>
        <p:spPr/>
        <p:txBody>
          <a:bodyPr/>
          <a:lstStyle/>
          <a:p>
            <a:r>
              <a:rPr lang="fr-BE" smtClean="0"/>
              <a:t>Ontwerp - Extra oefeningen</a:t>
            </a:r>
            <a:endParaRPr lang="fr-BE"/>
          </a:p>
        </p:txBody>
      </p:sp>
      <p:sp>
        <p:nvSpPr>
          <p:cNvPr id="9" name="Slide Number Placeholder 8"/>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882042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2A2037C-54D9-488F-A84B-B6F80C004FFD}" type="datetime1">
              <a:rPr lang="fr-BE" smtClean="0"/>
              <a:t>21-09-23</a:t>
            </a:fld>
            <a:endParaRPr lang="fr-BE"/>
          </a:p>
        </p:txBody>
      </p:sp>
      <p:sp>
        <p:nvSpPr>
          <p:cNvPr id="4" name="Footer Placeholder 3"/>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0649621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6705BD-1D23-4191-9D4F-E414EA58536F}" type="datetime1">
              <a:rPr lang="fr-BE" smtClean="0"/>
              <a:t>21-09-23</a:t>
            </a:fld>
            <a:endParaRPr lang="fr-BE"/>
          </a:p>
        </p:txBody>
      </p:sp>
      <p:sp>
        <p:nvSpPr>
          <p:cNvPr id="3" name="Footer Placeholder 2"/>
          <p:cNvSpPr>
            <a:spLocks noGrp="1"/>
          </p:cNvSpPr>
          <p:nvPr>
            <p:ph type="ftr" sz="quarter" idx="11"/>
          </p:nvPr>
        </p:nvSpPr>
        <p:spPr/>
        <p:txBody>
          <a:bodyPr/>
          <a:lstStyle/>
          <a:p>
            <a:r>
              <a:rPr lang="fr-BE" smtClean="0"/>
              <a:t>Ontwerp - Extra oefeningen</a:t>
            </a:r>
            <a:endParaRPr lang="fr-BE"/>
          </a:p>
        </p:txBody>
      </p:sp>
      <p:sp>
        <p:nvSpPr>
          <p:cNvPr id="4" name="Slide Number Placeholder 3"/>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3290217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9FB431E-EA68-4782-8065-E601CD48F03B}" type="datetime1">
              <a:rPr lang="fr-BE" smtClean="0"/>
              <a:t>21-09-23</a:t>
            </a:fld>
            <a:endParaRPr lang="fr-BE"/>
          </a:p>
        </p:txBody>
      </p:sp>
      <p:sp>
        <p:nvSpPr>
          <p:cNvPr id="6" name="Footer Placeholder 5"/>
          <p:cNvSpPr>
            <a:spLocks noGrp="1"/>
          </p:cNvSpPr>
          <p:nvPr>
            <p:ph type="ftr" sz="quarter" idx="11"/>
          </p:nvPr>
        </p:nvSpPr>
        <p:spPr/>
        <p:txBody>
          <a:bodyPr/>
          <a:lstStyle/>
          <a:p>
            <a:r>
              <a:rPr lang="fr-BE" smtClean="0"/>
              <a:t>Ontwerp - Extra oefeningen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1942334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C33279F-0235-419D-90FC-3D721526E051}" type="datetime1">
              <a:rPr lang="fr-BE" smtClean="0"/>
              <a:t>21-09-23</a:t>
            </a:fld>
            <a:endParaRPr lang="fr-BE"/>
          </a:p>
        </p:txBody>
      </p:sp>
      <p:sp>
        <p:nvSpPr>
          <p:cNvPr id="6" name="Footer Placeholder 5"/>
          <p:cNvSpPr>
            <a:spLocks noGrp="1"/>
          </p:cNvSpPr>
          <p:nvPr>
            <p:ph type="ftr" sz="quarter" idx="11"/>
          </p:nvPr>
        </p:nvSpPr>
        <p:spPr/>
        <p:txBody>
          <a:bodyPr/>
          <a:lstStyle/>
          <a:p>
            <a:r>
              <a:rPr lang="fr-BE" smtClean="0"/>
              <a:t>Ontwerp - Extra oefeningen</a:t>
            </a:r>
            <a:endParaRPr lang="fr-BE"/>
          </a:p>
        </p:txBody>
      </p:sp>
      <p:sp>
        <p:nvSpPr>
          <p:cNvPr id="7" name="Slide Number Placeholder 6"/>
          <p:cNvSpPr>
            <a:spLocks noGrp="1"/>
          </p:cNvSpPr>
          <p:nvPr>
            <p:ph type="sldNum" sz="quarter" idx="12"/>
          </p:nvPr>
        </p:nvSpPr>
        <p:spPr/>
        <p:txBody>
          <a:bodyPr/>
          <a:lstStyle/>
          <a:p>
            <a:fld id="{4552FF5A-A0C4-4C40-8618-DBA896236EBF}" type="slidenum">
              <a:rPr lang="fr-BE" smtClean="0"/>
              <a:t>‹#›</a:t>
            </a:fld>
            <a:endParaRPr lang="fr-BE"/>
          </a:p>
        </p:txBody>
      </p:sp>
    </p:spTree>
    <p:extLst>
      <p:ext uri="{BB962C8B-B14F-4D97-AF65-F5344CB8AC3E}">
        <p14:creationId xmlns:p14="http://schemas.microsoft.com/office/powerpoint/2010/main" val="28969740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7651106-F080-4176-9013-694B3B04396C}" type="datetime1">
              <a:rPr lang="fr-BE" smtClean="0"/>
              <a:t>21-09-23</a:t>
            </a:fld>
            <a:endParaRPr lang="fr-BE"/>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r-BE" smtClean="0"/>
              <a:t>Ontwerp - Extra oefeningen</a:t>
            </a:r>
            <a:endParaRPr lang="fr-BE"/>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52FF5A-A0C4-4C40-8618-DBA896236EBF}" type="slidenum">
              <a:rPr lang="fr-BE" smtClean="0"/>
              <a:t>‹#›</a:t>
            </a:fld>
            <a:endParaRPr lang="fr-BE"/>
          </a:p>
        </p:txBody>
      </p:sp>
    </p:spTree>
    <p:extLst>
      <p:ext uri="{BB962C8B-B14F-4D97-AF65-F5344CB8AC3E}">
        <p14:creationId xmlns:p14="http://schemas.microsoft.com/office/powerpoint/2010/main" val="903972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BE" dirty="0" smtClean="0"/>
              <a:t>Databanken</a:t>
            </a:r>
            <a:endParaRPr lang="fr-BE" dirty="0"/>
          </a:p>
        </p:txBody>
      </p:sp>
      <p:sp>
        <p:nvSpPr>
          <p:cNvPr id="3" name="Subtitle 2"/>
          <p:cNvSpPr>
            <a:spLocks noGrp="1"/>
          </p:cNvSpPr>
          <p:nvPr>
            <p:ph type="subTitle" idx="1"/>
          </p:nvPr>
        </p:nvSpPr>
        <p:spPr/>
        <p:txBody>
          <a:bodyPr/>
          <a:lstStyle/>
          <a:p>
            <a:r>
              <a:rPr lang="en-BE" dirty="0" smtClean="0"/>
              <a:t>Ontwerp </a:t>
            </a:r>
            <a:r>
              <a:rPr lang="nl-BE" dirty="0" smtClean="0"/>
              <a:t>– Extra oefeningen</a:t>
            </a:r>
            <a:endParaRPr lang="fr-BE"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41342" y="5948411"/>
            <a:ext cx="1517459" cy="335236"/>
          </a:xfrm>
          <a:prstGeom prst="rect">
            <a:avLst/>
          </a:prstGeom>
        </p:spPr>
      </p:pic>
      <p:sp>
        <p:nvSpPr>
          <p:cNvPr id="5" name="Footer Placeholder 4"/>
          <p:cNvSpPr>
            <a:spLocks noGrp="1"/>
          </p:cNvSpPr>
          <p:nvPr>
            <p:ph type="ftr" sz="quarter" idx="11"/>
          </p:nvPr>
        </p:nvSpPr>
        <p:spPr/>
        <p:txBody>
          <a:bodyPr/>
          <a:lstStyle/>
          <a:p>
            <a:r>
              <a:rPr lang="fr-BE" smtClean="0"/>
              <a:t>Ontwerp - Extra oefeningen</a:t>
            </a:r>
            <a:endParaRPr lang="fr-BE"/>
          </a:p>
        </p:txBody>
      </p:sp>
      <p:sp>
        <p:nvSpPr>
          <p:cNvPr id="6" name="Slide Number Placeholder 5"/>
          <p:cNvSpPr>
            <a:spLocks noGrp="1"/>
          </p:cNvSpPr>
          <p:nvPr>
            <p:ph type="sldNum" sz="quarter" idx="12"/>
          </p:nvPr>
        </p:nvSpPr>
        <p:spPr/>
        <p:txBody>
          <a:bodyPr/>
          <a:lstStyle/>
          <a:p>
            <a:fld id="{4552FF5A-A0C4-4C40-8618-DBA896236EBF}" type="slidenum">
              <a:rPr lang="fr-BE" smtClean="0"/>
              <a:t>1</a:t>
            </a:fld>
            <a:endParaRPr lang="fr-BE"/>
          </a:p>
        </p:txBody>
      </p:sp>
    </p:spTree>
    <p:extLst>
      <p:ext uri="{BB962C8B-B14F-4D97-AF65-F5344CB8AC3E}">
        <p14:creationId xmlns:p14="http://schemas.microsoft.com/office/powerpoint/2010/main" val="10169273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293757"/>
          </a:xfrm>
          <a:prstGeom prst="rect">
            <a:avLst/>
          </a:prstGeom>
          <a:noFill/>
        </p:spPr>
        <p:txBody>
          <a:bodyPr wrap="square" rtlCol="0">
            <a:spAutoFit/>
          </a:bodyPr>
          <a:lstStyle/>
          <a:p>
            <a:r>
              <a:rPr lang="en-BE" sz="1300" b="1" dirty="0" smtClean="0"/>
              <a:t>Oefening </a:t>
            </a:r>
            <a:r>
              <a:rPr lang="en-BE" sz="1300" b="1" dirty="0"/>
              <a:t>7</a:t>
            </a:r>
            <a:r>
              <a:rPr lang="en-BE" sz="1300" b="1" dirty="0" smtClean="0"/>
              <a:t> (Examen 2020-2021, tweede zittijd)</a:t>
            </a:r>
          </a:p>
          <a:p>
            <a:endParaRPr lang="en-BE" sz="1300" b="1" dirty="0" smtClean="0"/>
          </a:p>
          <a:p>
            <a:pPr algn="just"/>
            <a:r>
              <a:rPr lang="nl-NL" sz="1300" dirty="0"/>
              <a:t>De Stad Gent wil de IT-infrastructuur waarop hun bibliotheken draaien </a:t>
            </a:r>
            <a:r>
              <a:rPr lang="nl-NL" sz="1300" dirty="0" smtClean="0"/>
              <a:t>vernieuwen.</a:t>
            </a:r>
            <a:r>
              <a:rPr lang="en-BE" sz="1300" dirty="0" smtClean="0"/>
              <a:t> </a:t>
            </a:r>
            <a:r>
              <a:rPr lang="nl-NL" sz="1300" dirty="0" smtClean="0"/>
              <a:t>Onderdeel </a:t>
            </a:r>
            <a:r>
              <a:rPr lang="nl-NL" sz="1300" dirty="0"/>
              <a:t>van het digitale systeem is uiteraard de onderliggende </a:t>
            </a:r>
            <a:r>
              <a:rPr lang="nl-NL" sz="1300" dirty="0" smtClean="0"/>
              <a:t>databank.</a:t>
            </a:r>
            <a:r>
              <a:rPr lang="en-BE" sz="1300" dirty="0" smtClean="0"/>
              <a:t> </a:t>
            </a:r>
          </a:p>
          <a:p>
            <a:pPr algn="just"/>
            <a:r>
              <a:rPr lang="nl-NL" sz="1300" dirty="0" smtClean="0"/>
              <a:t>Vooreerst </a:t>
            </a:r>
            <a:r>
              <a:rPr lang="nl-NL" sz="1300" dirty="0"/>
              <a:t>moet deze databank de verschillende filialen van de bibliotheek </a:t>
            </a:r>
            <a:r>
              <a:rPr lang="nl-NL" sz="1300" dirty="0" smtClean="0"/>
              <a:t>kunnen</a:t>
            </a:r>
            <a:r>
              <a:rPr lang="en-BE" sz="1300" dirty="0" smtClean="0"/>
              <a:t> </a:t>
            </a:r>
            <a:r>
              <a:rPr lang="nl-NL" sz="1300" dirty="0" smtClean="0"/>
              <a:t>persisteren</a:t>
            </a:r>
            <a:r>
              <a:rPr lang="nl-NL" sz="1300" dirty="0"/>
              <a:t>. Ieder filiaal wordt uniek geïdentificeerd door een uniek </a:t>
            </a:r>
            <a:r>
              <a:rPr lang="nl-NL" sz="1300" dirty="0" smtClean="0"/>
              <a:t>filiaalnummer</a:t>
            </a:r>
            <a:r>
              <a:rPr lang="en-BE" sz="1300" dirty="0" smtClean="0"/>
              <a:t> </a:t>
            </a:r>
            <a:r>
              <a:rPr lang="nl-NL" sz="1300" dirty="0" smtClean="0"/>
              <a:t>(bv</a:t>
            </a:r>
            <a:r>
              <a:rPr lang="nl-NL" sz="1300" dirty="0"/>
              <a:t>. ‘F4’). Daarnaast heeft ieder </a:t>
            </a:r>
            <a:r>
              <a:rPr lang="nl-NL" sz="1300" dirty="0" smtClean="0"/>
              <a:t>filiaal</a:t>
            </a:r>
            <a:r>
              <a:rPr lang="en-BE" sz="1300" dirty="0" smtClean="0"/>
              <a:t> </a:t>
            </a:r>
            <a:r>
              <a:rPr lang="nl-NL" sz="1300" dirty="0" smtClean="0"/>
              <a:t>ook </a:t>
            </a:r>
            <a:r>
              <a:rPr lang="nl-NL" sz="1300" dirty="0"/>
              <a:t>een unieke naam en dienen verder </a:t>
            </a:r>
            <a:r>
              <a:rPr lang="nl-NL" sz="1300" dirty="0" smtClean="0"/>
              <a:t>ook</a:t>
            </a:r>
            <a:r>
              <a:rPr lang="en-BE" sz="1300" dirty="0" smtClean="0"/>
              <a:t> </a:t>
            </a:r>
            <a:r>
              <a:rPr lang="nl-NL" sz="1300" dirty="0" smtClean="0"/>
              <a:t>een </a:t>
            </a:r>
            <a:r>
              <a:rPr lang="nl-NL" sz="1300" dirty="0"/>
              <a:t>adres (bestaande uit straat, huisnummer, postcode en gemeente), een </a:t>
            </a:r>
            <a:r>
              <a:rPr lang="nl-NL" sz="1300" dirty="0" smtClean="0"/>
              <a:t>uniek</a:t>
            </a:r>
            <a:r>
              <a:rPr lang="en-BE" sz="1300" dirty="0" smtClean="0"/>
              <a:t> </a:t>
            </a:r>
            <a:r>
              <a:rPr lang="nl-NL" sz="1300" dirty="0" smtClean="0"/>
              <a:t>e-mailadres </a:t>
            </a:r>
            <a:r>
              <a:rPr lang="nl-NL" sz="1300" dirty="0"/>
              <a:t>en een telefoonnummer te worden opgeslagen</a:t>
            </a:r>
            <a:r>
              <a:rPr lang="nl-NL" sz="1300" dirty="0" smtClean="0"/>
              <a:t>.</a:t>
            </a:r>
            <a:endParaRPr lang="en-BE" sz="1300" dirty="0" smtClean="0"/>
          </a:p>
          <a:p>
            <a:pPr algn="just"/>
            <a:r>
              <a:rPr lang="nl-NL" sz="1300" dirty="0"/>
              <a:t>Voor elk filiaal dienen de openingstijden te worden opgeslagen. Een </a:t>
            </a:r>
            <a:r>
              <a:rPr lang="nl-NL" sz="1300" dirty="0" smtClean="0"/>
              <a:t>openingstijd</a:t>
            </a:r>
            <a:r>
              <a:rPr lang="en-BE" sz="1300" dirty="0" smtClean="0"/>
              <a:t> </a:t>
            </a:r>
            <a:r>
              <a:rPr lang="nl-NL" sz="1300" dirty="0" smtClean="0"/>
              <a:t>bestaat </a:t>
            </a:r>
            <a:r>
              <a:rPr lang="nl-NL" sz="1300" dirty="0"/>
              <a:t>uit een datum, een openingsuur en een sluitingsuur. Een openingstijd </a:t>
            </a:r>
            <a:r>
              <a:rPr lang="nl-NL" sz="1300" dirty="0" smtClean="0"/>
              <a:t>begint</a:t>
            </a:r>
            <a:r>
              <a:rPr lang="en-BE" sz="1300" dirty="0" smtClean="0"/>
              <a:t> </a:t>
            </a:r>
            <a:r>
              <a:rPr lang="nl-NL" sz="1300" dirty="0" smtClean="0"/>
              <a:t>en </a:t>
            </a:r>
            <a:r>
              <a:rPr lang="nl-NL" sz="1300" dirty="0"/>
              <a:t>eindigt steeds op dezelfde datum en uiteraard dient een sluitingsuur </a:t>
            </a:r>
            <a:r>
              <a:rPr lang="nl-NL" sz="1300" dirty="0" smtClean="0"/>
              <a:t>steeds</a:t>
            </a:r>
            <a:r>
              <a:rPr lang="en-BE" sz="1300" dirty="0" smtClean="0"/>
              <a:t> </a:t>
            </a:r>
            <a:r>
              <a:rPr lang="nl-NL" sz="1300" dirty="0" smtClean="0"/>
              <a:t>na </a:t>
            </a:r>
            <a:r>
              <a:rPr lang="nl-NL" sz="1300" dirty="0"/>
              <a:t>een openingsuur te liggen. Daarnaast kan een filiaal geen twee </a:t>
            </a:r>
            <a:r>
              <a:rPr lang="nl-NL" sz="1300" dirty="0" smtClean="0"/>
              <a:t>openingstijden</a:t>
            </a:r>
            <a:r>
              <a:rPr lang="en-BE" sz="1300" dirty="0" smtClean="0"/>
              <a:t> </a:t>
            </a:r>
            <a:r>
              <a:rPr lang="nl-NL" sz="1300" dirty="0" smtClean="0"/>
              <a:t>hebben </a:t>
            </a:r>
            <a:r>
              <a:rPr lang="nl-NL" sz="1300" dirty="0"/>
              <a:t>die overlappen</a:t>
            </a:r>
            <a:r>
              <a:rPr lang="nl-NL" sz="1300" dirty="0" smtClean="0"/>
              <a:t>.</a:t>
            </a:r>
            <a:endParaRPr lang="en-BE" sz="1300" dirty="0" smtClean="0"/>
          </a:p>
          <a:p>
            <a:pPr algn="just"/>
            <a:r>
              <a:rPr lang="nl-NL" sz="1300" dirty="0"/>
              <a:t>Naast filialen moet de databank uiteraard ook de items kunnen opslaan die </a:t>
            </a:r>
            <a:r>
              <a:rPr lang="nl-NL" sz="1300" dirty="0" smtClean="0"/>
              <a:t>verhuurd</a:t>
            </a:r>
            <a:r>
              <a:rPr lang="en-BE" sz="1300" dirty="0" smtClean="0"/>
              <a:t> </a:t>
            </a:r>
            <a:r>
              <a:rPr lang="nl-NL" sz="1300" dirty="0" smtClean="0"/>
              <a:t>worden </a:t>
            </a:r>
            <a:r>
              <a:rPr lang="nl-NL" sz="1300" dirty="0"/>
              <a:t>door de verschillende filialen. Er zijn twee verschillende types </a:t>
            </a:r>
            <a:r>
              <a:rPr lang="nl-NL" sz="1300" dirty="0" smtClean="0"/>
              <a:t>items</a:t>
            </a:r>
            <a:r>
              <a:rPr lang="en-BE" sz="1300" dirty="0" smtClean="0"/>
              <a:t> </a:t>
            </a:r>
            <a:r>
              <a:rPr lang="nl-NL" sz="1300" dirty="0" smtClean="0"/>
              <a:t>die </a:t>
            </a:r>
            <a:r>
              <a:rPr lang="nl-NL" sz="1300" dirty="0"/>
              <a:t>ontleend kunnen worden: boeken en cd’s/dvd’s. Ieder item wordt uniek </a:t>
            </a:r>
            <a:r>
              <a:rPr lang="nl-NL" sz="1300" dirty="0" smtClean="0"/>
              <a:t>geïdentificeerd</a:t>
            </a:r>
            <a:r>
              <a:rPr lang="en-BE" sz="1300" dirty="0" smtClean="0"/>
              <a:t> </a:t>
            </a:r>
            <a:r>
              <a:rPr lang="nl-NL" sz="1300" dirty="0" smtClean="0"/>
              <a:t>door </a:t>
            </a:r>
            <a:r>
              <a:rPr lang="nl-NL" sz="1300" dirty="0"/>
              <a:t>een </a:t>
            </a:r>
            <a:r>
              <a:rPr lang="nl-NL" sz="1300" dirty="0" err="1"/>
              <a:t>item_id</a:t>
            </a:r>
            <a:r>
              <a:rPr lang="nl-NL" sz="1300" dirty="0"/>
              <a:t>. Voor boeken dient een uniek ISBN-nummer, een titel, </a:t>
            </a:r>
            <a:r>
              <a:rPr lang="nl-NL" sz="1300" dirty="0" smtClean="0"/>
              <a:t>het</a:t>
            </a:r>
            <a:r>
              <a:rPr lang="en-BE" sz="1300" dirty="0" smtClean="0"/>
              <a:t> </a:t>
            </a:r>
            <a:r>
              <a:rPr lang="nl-NL" sz="1300" dirty="0" smtClean="0"/>
              <a:t>jaar</a:t>
            </a:r>
            <a:r>
              <a:rPr lang="nl-NL" sz="1300" dirty="0"/>
              <a:t>, de taal, 1 of </a:t>
            </a:r>
            <a:r>
              <a:rPr lang="nl-NL" sz="1300" dirty="0" smtClean="0"/>
              <a:t>meerdere</a:t>
            </a:r>
            <a:r>
              <a:rPr lang="en-BE" sz="1300" dirty="0" smtClean="0"/>
              <a:t> </a:t>
            </a:r>
            <a:r>
              <a:rPr lang="nl-NL" sz="1300" dirty="0" smtClean="0"/>
              <a:t>auteurs </a:t>
            </a:r>
            <a:r>
              <a:rPr lang="nl-NL" sz="1300" dirty="0"/>
              <a:t>(waarvan de voornaam en familienaam dient </a:t>
            </a:r>
            <a:r>
              <a:rPr lang="nl-NL" sz="1300" dirty="0" smtClean="0"/>
              <a:t>te</a:t>
            </a:r>
            <a:r>
              <a:rPr lang="en-BE" sz="1300" dirty="0" smtClean="0"/>
              <a:t> </a:t>
            </a:r>
            <a:r>
              <a:rPr lang="nl-NL" sz="1300" dirty="0" smtClean="0"/>
              <a:t>worden </a:t>
            </a:r>
            <a:r>
              <a:rPr lang="nl-NL" sz="1300" dirty="0"/>
              <a:t>opgeslagen; deze zijn niet uniek!) en de uitgeverij </a:t>
            </a:r>
            <a:r>
              <a:rPr lang="nl-NL" sz="1300" dirty="0" smtClean="0"/>
              <a:t>t</a:t>
            </a:r>
            <a:r>
              <a:rPr lang="en-BE" sz="1300" dirty="0" smtClean="0"/>
              <a:t>e </a:t>
            </a:r>
            <a:r>
              <a:rPr lang="nl-NL" sz="1300" dirty="0" smtClean="0"/>
              <a:t> </a:t>
            </a:r>
            <a:r>
              <a:rPr lang="nl-NL" sz="1300" dirty="0"/>
              <a:t>worden </a:t>
            </a:r>
            <a:r>
              <a:rPr lang="nl-NL" sz="1300" dirty="0" smtClean="0"/>
              <a:t>bijgehouden.</a:t>
            </a:r>
            <a:r>
              <a:rPr lang="en-BE" sz="1300" dirty="0" smtClean="0"/>
              <a:t> </a:t>
            </a:r>
            <a:r>
              <a:rPr lang="nl-NL" sz="1300" dirty="0" smtClean="0"/>
              <a:t>Voor </a:t>
            </a:r>
            <a:r>
              <a:rPr lang="nl-NL" sz="1300" dirty="0"/>
              <a:t>cd’s/dvd’s moet een uniek EAN-nummer, een titel, de taal, het jaar en de </a:t>
            </a:r>
            <a:r>
              <a:rPr lang="nl-NL" sz="1300" dirty="0" smtClean="0"/>
              <a:t>totale</a:t>
            </a:r>
            <a:r>
              <a:rPr lang="en-BE" sz="1300" dirty="0" smtClean="0"/>
              <a:t> </a:t>
            </a:r>
            <a:r>
              <a:rPr lang="nl-NL" sz="1300" dirty="0" smtClean="0"/>
              <a:t>speelduur </a:t>
            </a:r>
            <a:r>
              <a:rPr lang="nl-NL" sz="1300" dirty="0"/>
              <a:t>worden bijgehouden</a:t>
            </a:r>
            <a:r>
              <a:rPr lang="nl-NL" sz="1300" dirty="0" smtClean="0"/>
              <a:t>.</a:t>
            </a:r>
            <a:endParaRPr lang="en-BE" sz="1300" dirty="0" smtClean="0"/>
          </a:p>
          <a:p>
            <a:pPr algn="just"/>
            <a:r>
              <a:rPr lang="nl-NL" sz="1300" dirty="0"/>
              <a:t>Typisch bestaan er meerdere exemplaren van eenzelfde item, waarbij ieder </a:t>
            </a:r>
            <a:r>
              <a:rPr lang="nl-NL" sz="1300" dirty="0" smtClean="0"/>
              <a:t>exemplaar</a:t>
            </a:r>
            <a:r>
              <a:rPr lang="en-BE" sz="1300" dirty="0" smtClean="0"/>
              <a:t> </a:t>
            </a:r>
            <a:r>
              <a:rPr lang="nl-NL" sz="1300" dirty="0" smtClean="0"/>
              <a:t>een </a:t>
            </a:r>
            <a:r>
              <a:rPr lang="nl-NL" sz="1300" dirty="0"/>
              <a:t>volgnummer heeft dat uniek is per item. Doorheen de tijd kan een </a:t>
            </a:r>
            <a:r>
              <a:rPr lang="nl-NL" sz="1300" dirty="0" smtClean="0"/>
              <a:t>bepaald</a:t>
            </a:r>
            <a:r>
              <a:rPr lang="en-BE" sz="1300" dirty="0" smtClean="0"/>
              <a:t> </a:t>
            </a:r>
            <a:r>
              <a:rPr lang="nl-NL" sz="1300" dirty="0"/>
              <a:t>exemplaar door verschillende filialen verhuurd worden. Er moet dus worden </a:t>
            </a:r>
            <a:r>
              <a:rPr lang="nl-NL" sz="1300" dirty="0" smtClean="0"/>
              <a:t>bijgehouden</a:t>
            </a:r>
            <a:r>
              <a:rPr lang="en-BE" sz="1300" dirty="0" smtClean="0"/>
              <a:t> </a:t>
            </a:r>
            <a:r>
              <a:rPr lang="nl-NL" sz="1300" dirty="0" smtClean="0"/>
              <a:t>van </a:t>
            </a:r>
            <a:r>
              <a:rPr lang="nl-NL" sz="1300" dirty="0"/>
              <a:t>welke begindatum tot welke einddatum een exemplaar ter </a:t>
            </a:r>
            <a:r>
              <a:rPr lang="nl-NL" sz="1300" dirty="0" smtClean="0"/>
              <a:t>beschikking</a:t>
            </a:r>
            <a:r>
              <a:rPr lang="en-BE" sz="1300" dirty="0" smtClean="0"/>
              <a:t> </a:t>
            </a:r>
            <a:r>
              <a:rPr lang="nl-NL" sz="1300" dirty="0" smtClean="0"/>
              <a:t>gesteld </a:t>
            </a:r>
            <a:r>
              <a:rPr lang="nl-NL" sz="1300" dirty="0"/>
              <a:t>werd in een filiaal. Uiteraard kan eenzelfde exemplaar op eenzelfde dag </a:t>
            </a:r>
            <a:r>
              <a:rPr lang="nl-NL" sz="1300" dirty="0" smtClean="0"/>
              <a:t>niet</a:t>
            </a:r>
            <a:r>
              <a:rPr lang="en-BE" sz="1300" dirty="0" smtClean="0"/>
              <a:t> </a:t>
            </a:r>
            <a:r>
              <a:rPr lang="nl-NL" sz="1300" dirty="0" smtClean="0"/>
              <a:t>ter beschikking </a:t>
            </a:r>
            <a:r>
              <a:rPr lang="nl-NL" sz="1300" dirty="0"/>
              <a:t>gesteld worden in twee verschillende </a:t>
            </a:r>
            <a:r>
              <a:rPr lang="nl-NL" sz="1300" dirty="0" smtClean="0"/>
              <a:t>filialen</a:t>
            </a:r>
            <a:r>
              <a:rPr lang="en-BE" sz="1300" dirty="0" smtClean="0"/>
              <a:t>.</a:t>
            </a:r>
          </a:p>
          <a:p>
            <a:pPr algn="just"/>
            <a:r>
              <a:rPr lang="nl-NL" sz="1300" dirty="0"/>
              <a:t>Tot slot kunnen personen exemplaren uitlenen. Iedere persoon heeft een voor- </a:t>
            </a:r>
            <a:r>
              <a:rPr lang="nl-NL" sz="1300" dirty="0" smtClean="0"/>
              <a:t>en</a:t>
            </a:r>
            <a:r>
              <a:rPr lang="en-BE" sz="1300" dirty="0" smtClean="0"/>
              <a:t> </a:t>
            </a:r>
            <a:r>
              <a:rPr lang="nl-NL" sz="1300" dirty="0" smtClean="0"/>
              <a:t>familienaam </a:t>
            </a:r>
            <a:r>
              <a:rPr lang="nl-NL" sz="1300" dirty="0"/>
              <a:t>en wordt uniek geïdentificeerd door zijn/haar e-mailadres. Voor </a:t>
            </a:r>
            <a:r>
              <a:rPr lang="nl-NL" sz="1300" dirty="0" smtClean="0"/>
              <a:t>iedere</a:t>
            </a:r>
            <a:r>
              <a:rPr lang="en-BE" sz="1300" dirty="0" smtClean="0"/>
              <a:t> </a:t>
            </a:r>
            <a:r>
              <a:rPr lang="nl-NL" sz="1300" dirty="0" smtClean="0"/>
              <a:t>uitleenbeurt </a:t>
            </a:r>
            <a:r>
              <a:rPr lang="nl-NL" sz="1300" dirty="0"/>
              <a:t>dient de datum van de uitleenbeurt te worden opgeslagen, samen </a:t>
            </a:r>
            <a:r>
              <a:rPr lang="nl-NL" sz="1300" dirty="0" smtClean="0"/>
              <a:t>met</a:t>
            </a:r>
            <a:r>
              <a:rPr lang="en-BE" sz="1300" dirty="0" smtClean="0"/>
              <a:t> </a:t>
            </a:r>
            <a:r>
              <a:rPr lang="nl-NL" sz="1300" dirty="0" smtClean="0"/>
              <a:t>de </a:t>
            </a:r>
            <a:r>
              <a:rPr lang="nl-NL" sz="1300" dirty="0"/>
              <a:t>datum waarop het exemplaar moet worden teruggebracht door de </a:t>
            </a:r>
            <a:r>
              <a:rPr lang="nl-NL" sz="1300" dirty="0" smtClean="0"/>
              <a:t>gebruiker.</a:t>
            </a:r>
            <a:r>
              <a:rPr lang="en-BE" sz="1300" dirty="0" smtClean="0"/>
              <a:t> </a:t>
            </a:r>
            <a:r>
              <a:rPr lang="nl-NL" sz="1300" dirty="0" smtClean="0"/>
              <a:t>Eenzelfde </a:t>
            </a:r>
            <a:r>
              <a:rPr lang="nl-NL" sz="1300" dirty="0"/>
              <a:t>exemplaar kan uiteraard op hetzelfde tijdstip slechts 1 keer worden </a:t>
            </a:r>
            <a:r>
              <a:rPr lang="nl-NL" sz="1300" dirty="0" smtClean="0"/>
              <a:t>uitgeleend</a:t>
            </a:r>
            <a:r>
              <a:rPr lang="en-BE" sz="1300" dirty="0" smtClean="0"/>
              <a:t> </a:t>
            </a:r>
            <a:r>
              <a:rPr lang="nl-NL" sz="1300" dirty="0" smtClean="0"/>
              <a:t>(je </a:t>
            </a:r>
            <a:r>
              <a:rPr lang="nl-NL" sz="1300" dirty="0"/>
              <a:t>mag er hierbij van uitgaan dat exemplaren die teruggebracht </a:t>
            </a:r>
            <a:r>
              <a:rPr lang="nl-NL" sz="1300" dirty="0" smtClean="0"/>
              <a:t>worden,</a:t>
            </a:r>
            <a:r>
              <a:rPr lang="en-BE" sz="1300" dirty="0" smtClean="0"/>
              <a:t> </a:t>
            </a:r>
            <a:r>
              <a:rPr lang="nl-NL" sz="1300" dirty="0" smtClean="0"/>
              <a:t>pas </a:t>
            </a:r>
            <a:r>
              <a:rPr lang="nl-NL" sz="1300" dirty="0"/>
              <a:t>de volgende dag opnieuw uitgeleend kunnen worden).</a:t>
            </a:r>
            <a:endParaRPr lang="fr-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10</a:t>
            </a:fld>
            <a:endParaRPr lang="fr-BE"/>
          </a:p>
        </p:txBody>
      </p:sp>
    </p:spTree>
    <p:extLst>
      <p:ext uri="{BB962C8B-B14F-4D97-AF65-F5344CB8AC3E}">
        <p14:creationId xmlns:p14="http://schemas.microsoft.com/office/powerpoint/2010/main" val="12855943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6294031"/>
          </a:xfrm>
          <a:prstGeom prst="rect">
            <a:avLst/>
          </a:prstGeom>
          <a:noFill/>
        </p:spPr>
        <p:txBody>
          <a:bodyPr wrap="square" rtlCol="0">
            <a:spAutoFit/>
          </a:bodyPr>
          <a:lstStyle/>
          <a:p>
            <a:r>
              <a:rPr lang="en-BE" sz="1300" b="1" dirty="0" smtClean="0"/>
              <a:t>Oefening </a:t>
            </a:r>
            <a:r>
              <a:rPr lang="en-BE" sz="1300" b="1" dirty="0"/>
              <a:t>8</a:t>
            </a:r>
            <a:r>
              <a:rPr lang="en-BE" sz="1300" b="1" dirty="0" smtClean="0"/>
              <a:t> (Examen 2020-2021, tweede zittijd)</a:t>
            </a:r>
          </a:p>
          <a:p>
            <a:endParaRPr lang="en-BE" sz="1300" b="1" dirty="0" smtClean="0"/>
          </a:p>
          <a:p>
            <a:pPr algn="just"/>
            <a:r>
              <a:rPr lang="nl-NL" sz="1300" dirty="0"/>
              <a:t>In het kader van een kwaliteitsverbetering van hun online diensten, heeft </a:t>
            </a:r>
            <a:r>
              <a:rPr lang="nl-NL" sz="1300" dirty="0" err="1" smtClean="0"/>
              <a:t>Bpost</a:t>
            </a:r>
            <a:r>
              <a:rPr lang="en-BE" sz="1300" dirty="0" smtClean="0"/>
              <a:t> </a:t>
            </a:r>
            <a:r>
              <a:rPr lang="nl-NL" sz="1300" dirty="0" smtClean="0"/>
              <a:t>beslist </a:t>
            </a:r>
            <a:r>
              <a:rPr lang="nl-NL" sz="1300" dirty="0"/>
              <a:t>nood te hebben aan een nieuwe databank. Deze databank dient </a:t>
            </a:r>
            <a:r>
              <a:rPr lang="nl-NL" sz="1300" dirty="0" smtClean="0"/>
              <a:t>vooreerst</a:t>
            </a:r>
            <a:r>
              <a:rPr lang="en-BE" sz="1300" dirty="0" smtClean="0"/>
              <a:t> </a:t>
            </a:r>
            <a:r>
              <a:rPr lang="nl-NL" sz="1300" dirty="0" smtClean="0"/>
              <a:t>alle </a:t>
            </a:r>
            <a:r>
              <a:rPr lang="nl-NL" sz="1300" dirty="0"/>
              <a:t>filialen te kunnen opslaan. Er zijn twee soorten filialen: postkantoren en </a:t>
            </a:r>
            <a:r>
              <a:rPr lang="nl-NL" sz="1300" dirty="0" smtClean="0"/>
              <a:t>postpunten.</a:t>
            </a:r>
            <a:r>
              <a:rPr lang="en-BE" sz="1300" dirty="0" smtClean="0"/>
              <a:t> </a:t>
            </a:r>
            <a:r>
              <a:rPr lang="nl-NL" sz="1300" dirty="0" smtClean="0"/>
              <a:t>Beide </a:t>
            </a:r>
            <a:r>
              <a:rPr lang="nl-NL" sz="1300" dirty="0"/>
              <a:t>worden uniek geïdentificeerd door hun naam. Daarnaast dient </a:t>
            </a:r>
            <a:r>
              <a:rPr lang="nl-NL" sz="1300" dirty="0" smtClean="0"/>
              <a:t>ook</a:t>
            </a:r>
            <a:r>
              <a:rPr lang="en-BE" sz="1300" dirty="0" smtClean="0"/>
              <a:t> </a:t>
            </a:r>
            <a:r>
              <a:rPr lang="nl-NL" sz="1300" dirty="0" smtClean="0"/>
              <a:t>een </a:t>
            </a:r>
            <a:r>
              <a:rPr lang="nl-NL" sz="1300" dirty="0"/>
              <a:t>uniek adres (bestaande uit straat, huisnummer, postcode en gemeente) en </a:t>
            </a:r>
            <a:r>
              <a:rPr lang="nl-NL" sz="1300" dirty="0" smtClean="0"/>
              <a:t>een</a:t>
            </a:r>
            <a:r>
              <a:rPr lang="en-BE" sz="1300" dirty="0" smtClean="0"/>
              <a:t> </a:t>
            </a:r>
            <a:r>
              <a:rPr lang="nl-NL" sz="1300" dirty="0" smtClean="0"/>
              <a:t>telefoonnummer </a:t>
            </a:r>
            <a:r>
              <a:rPr lang="nl-NL" sz="1300" dirty="0"/>
              <a:t>te worden opgeslagen</a:t>
            </a:r>
            <a:r>
              <a:rPr lang="nl-NL" sz="1300" dirty="0" smtClean="0"/>
              <a:t>.</a:t>
            </a:r>
            <a:endParaRPr lang="en-BE" sz="1300" dirty="0" smtClean="0"/>
          </a:p>
          <a:p>
            <a:pPr algn="just"/>
            <a:r>
              <a:rPr lang="nl-NL" sz="1300" dirty="0"/>
              <a:t>Voor elk filiaal dienen ook de openingstijden te worden opgeslagen. Een </a:t>
            </a:r>
            <a:r>
              <a:rPr lang="nl-NL" sz="1300" dirty="0" smtClean="0"/>
              <a:t>openingstijd</a:t>
            </a:r>
            <a:r>
              <a:rPr lang="en-BE" sz="1300" dirty="0" smtClean="0"/>
              <a:t> </a:t>
            </a:r>
            <a:r>
              <a:rPr lang="nl-NL" sz="1300" dirty="0" smtClean="0"/>
              <a:t>omvat </a:t>
            </a:r>
            <a:r>
              <a:rPr lang="nl-NL" sz="1300" dirty="0"/>
              <a:t>de datum, het begin- en </a:t>
            </a:r>
            <a:r>
              <a:rPr lang="nl-NL" sz="1300" dirty="0" smtClean="0"/>
              <a:t>het</a:t>
            </a:r>
            <a:r>
              <a:rPr lang="en-BE" sz="1300" dirty="0" smtClean="0"/>
              <a:t> </a:t>
            </a:r>
            <a:r>
              <a:rPr lang="nl-NL" sz="1300" dirty="0" err="1" smtClean="0"/>
              <a:t>einduur</a:t>
            </a:r>
            <a:r>
              <a:rPr lang="nl-NL" sz="1300" dirty="0" smtClean="0"/>
              <a:t> </a:t>
            </a:r>
            <a:r>
              <a:rPr lang="nl-NL" sz="1300" dirty="0"/>
              <a:t>van de opening. Het begin- </a:t>
            </a:r>
            <a:r>
              <a:rPr lang="nl-NL" sz="1300" dirty="0" smtClean="0"/>
              <a:t>en</a:t>
            </a:r>
            <a:r>
              <a:rPr lang="en-BE" sz="1300" dirty="0" smtClean="0"/>
              <a:t> </a:t>
            </a:r>
            <a:r>
              <a:rPr lang="nl-NL" sz="1300" dirty="0" err="1" smtClean="0"/>
              <a:t>einduur</a:t>
            </a:r>
            <a:r>
              <a:rPr lang="nl-NL" sz="1300" dirty="0" smtClean="0"/>
              <a:t> </a:t>
            </a:r>
            <a:r>
              <a:rPr lang="nl-NL" sz="1300" dirty="0"/>
              <a:t>van een openingstijd liggen altijd op dezelfde datum en uiteraard kan </a:t>
            </a:r>
            <a:r>
              <a:rPr lang="nl-NL" sz="1300" dirty="0" smtClean="0"/>
              <a:t>eenzelfde</a:t>
            </a:r>
            <a:r>
              <a:rPr lang="en-BE" sz="1300" dirty="0" smtClean="0"/>
              <a:t> </a:t>
            </a:r>
            <a:r>
              <a:rPr lang="nl-NL" sz="1300" dirty="0" smtClean="0"/>
              <a:t>filiaal </a:t>
            </a:r>
            <a:r>
              <a:rPr lang="nl-NL" sz="1300" dirty="0"/>
              <a:t>op eenzelfde tijdstip slechts één keer geopend zijn. Daarnaast ligt </a:t>
            </a:r>
            <a:r>
              <a:rPr lang="nl-NL" sz="1300" dirty="0" smtClean="0"/>
              <a:t>het</a:t>
            </a:r>
            <a:r>
              <a:rPr lang="en-BE" sz="1300" dirty="0" smtClean="0"/>
              <a:t> </a:t>
            </a:r>
            <a:r>
              <a:rPr lang="nl-NL" sz="1300" dirty="0" smtClean="0"/>
              <a:t>openingsuur </a:t>
            </a:r>
            <a:r>
              <a:rPr lang="nl-NL" sz="1300" dirty="0"/>
              <a:t>vanzelfsprekend altijd voor het </a:t>
            </a:r>
            <a:r>
              <a:rPr lang="nl-NL" sz="1300" dirty="0" smtClean="0"/>
              <a:t>sluitingsuur</a:t>
            </a:r>
            <a:r>
              <a:rPr lang="en-BE" sz="1300" dirty="0" smtClean="0"/>
              <a:t>.</a:t>
            </a:r>
          </a:p>
          <a:p>
            <a:pPr algn="just"/>
            <a:r>
              <a:rPr lang="nl-NL" sz="1300" dirty="0"/>
              <a:t>Ook kunnen zowel postkantoren als postpunten één of meerdere diensten </a:t>
            </a:r>
            <a:r>
              <a:rPr lang="nl-NL" sz="1300" dirty="0" smtClean="0"/>
              <a:t>aanbieden</a:t>
            </a:r>
            <a:r>
              <a:rPr lang="en-BE" sz="1300" dirty="0" smtClean="0"/>
              <a:t> </a:t>
            </a:r>
            <a:r>
              <a:rPr lang="nl-NL" sz="1300" dirty="0" smtClean="0"/>
              <a:t>(zoals </a:t>
            </a:r>
            <a:r>
              <a:rPr lang="nl-NL" sz="1300" dirty="0"/>
              <a:t>bv. verkoop van postzegels, advies bij frankeren, versturen van pakketten</a:t>
            </a:r>
            <a:r>
              <a:rPr lang="nl-NL" sz="1300" dirty="0" smtClean="0"/>
              <a:t>,...). </a:t>
            </a:r>
            <a:r>
              <a:rPr lang="nl-NL" sz="1300" dirty="0"/>
              <a:t>Voor elk filiaal moet worden opgeslagen welke diensten dat filiaal </a:t>
            </a:r>
            <a:r>
              <a:rPr lang="nl-NL" sz="1300" dirty="0" smtClean="0"/>
              <a:t>aanbiedt.</a:t>
            </a:r>
            <a:r>
              <a:rPr lang="en-BE" sz="1300" dirty="0" smtClean="0"/>
              <a:t> </a:t>
            </a:r>
            <a:r>
              <a:rPr lang="nl-NL" sz="1300" dirty="0" smtClean="0"/>
              <a:t>Elke </a:t>
            </a:r>
            <a:r>
              <a:rPr lang="nl-NL" sz="1300" dirty="0"/>
              <a:t>dienst kan door eenzelfde filiaal maximaal één keer worden </a:t>
            </a:r>
            <a:r>
              <a:rPr lang="nl-NL" sz="1300" dirty="0" smtClean="0"/>
              <a:t>aangeboden.</a:t>
            </a:r>
            <a:r>
              <a:rPr lang="en-BE" sz="1300" dirty="0" smtClean="0"/>
              <a:t> </a:t>
            </a:r>
          </a:p>
          <a:p>
            <a:pPr algn="just"/>
            <a:r>
              <a:rPr lang="nl-NL" sz="1300" dirty="0" smtClean="0"/>
              <a:t>De </a:t>
            </a:r>
            <a:r>
              <a:rPr lang="nl-NL" sz="1300" dirty="0"/>
              <a:t>databank dient alle rode brievenbussen die </a:t>
            </a:r>
            <a:r>
              <a:rPr lang="nl-NL" sz="1300" dirty="0" smtClean="0"/>
              <a:t>B</a:t>
            </a:r>
            <a:r>
              <a:rPr lang="en-BE" sz="1300" dirty="0" smtClean="0"/>
              <a:t>p</a:t>
            </a:r>
            <a:r>
              <a:rPr lang="nl-NL" sz="1300" dirty="0" err="1" smtClean="0"/>
              <a:t>ost</a:t>
            </a:r>
            <a:r>
              <a:rPr lang="nl-NL" sz="1300" dirty="0" smtClean="0"/>
              <a:t> </a:t>
            </a:r>
            <a:r>
              <a:rPr lang="nl-NL" sz="1300" dirty="0"/>
              <a:t>op het Belgisch </a:t>
            </a:r>
            <a:r>
              <a:rPr lang="nl-NL" sz="1300" dirty="0" smtClean="0"/>
              <a:t>grondgebied</a:t>
            </a:r>
            <a:r>
              <a:rPr lang="en-BE" sz="1300" dirty="0" smtClean="0"/>
              <a:t> </a:t>
            </a:r>
            <a:r>
              <a:rPr lang="nl-NL" sz="1300" dirty="0" smtClean="0"/>
              <a:t>ter </a:t>
            </a:r>
            <a:r>
              <a:rPr lang="nl-NL" sz="1300" dirty="0"/>
              <a:t>beschikking stelt, op te slaan. Iedere rode brievenbus wordt uniek </a:t>
            </a:r>
            <a:r>
              <a:rPr lang="nl-NL" sz="1300" dirty="0" smtClean="0"/>
              <a:t>geïdentificeerd</a:t>
            </a:r>
            <a:r>
              <a:rPr lang="en-BE" sz="1300" dirty="0" smtClean="0"/>
              <a:t> </a:t>
            </a:r>
            <a:r>
              <a:rPr lang="nl-NL" sz="1300" dirty="0" smtClean="0"/>
              <a:t>door </a:t>
            </a:r>
            <a:r>
              <a:rPr lang="nl-NL" sz="1300" dirty="0"/>
              <a:t>zijn adres, bestaande uit straat, huisnummer, postcode en </a:t>
            </a:r>
            <a:r>
              <a:rPr lang="nl-NL" sz="1300" dirty="0" smtClean="0"/>
              <a:t>gemeente.</a:t>
            </a:r>
            <a:r>
              <a:rPr lang="en-BE" sz="1300" dirty="0" smtClean="0"/>
              <a:t> </a:t>
            </a:r>
            <a:r>
              <a:rPr lang="nl-NL" sz="1300" dirty="0" smtClean="0"/>
              <a:t>Daarnaast </a:t>
            </a:r>
            <a:r>
              <a:rPr lang="nl-NL" sz="1300" dirty="0"/>
              <a:t>moet het voor iedere brievenbus mogelijk zijn een bijhorende </a:t>
            </a:r>
            <a:r>
              <a:rPr lang="nl-NL" sz="1300" dirty="0" smtClean="0"/>
              <a:t>beschrijving</a:t>
            </a:r>
            <a:r>
              <a:rPr lang="en-BE" sz="1300" dirty="0" smtClean="0"/>
              <a:t> </a:t>
            </a:r>
            <a:r>
              <a:rPr lang="nl-NL" sz="1300" dirty="0" smtClean="0"/>
              <a:t>op </a:t>
            </a:r>
            <a:r>
              <a:rPr lang="nl-NL" sz="1300" dirty="0"/>
              <a:t>te geven</a:t>
            </a:r>
            <a:r>
              <a:rPr lang="nl-NL" sz="1300" dirty="0" smtClean="0"/>
              <a:t>.</a:t>
            </a:r>
            <a:endParaRPr lang="en-BE" sz="1300" dirty="0" smtClean="0"/>
          </a:p>
          <a:p>
            <a:pPr algn="just"/>
            <a:r>
              <a:rPr lang="nl-NL" sz="1300" dirty="0"/>
              <a:t>Brievenbussen worden gelicht door postbodes. Voor elke postbode dient de </a:t>
            </a:r>
            <a:r>
              <a:rPr lang="nl-NL" sz="1300" dirty="0" smtClean="0"/>
              <a:t>voor</a:t>
            </a:r>
            <a:r>
              <a:rPr lang="en-BE" sz="1300" dirty="0" smtClean="0"/>
              <a:t>- </a:t>
            </a:r>
            <a:r>
              <a:rPr lang="nl-NL" sz="1300" dirty="0" smtClean="0"/>
              <a:t>en</a:t>
            </a:r>
            <a:r>
              <a:rPr lang="en-BE" sz="1300" dirty="0" smtClean="0"/>
              <a:t> </a:t>
            </a:r>
            <a:r>
              <a:rPr lang="nl-NL" sz="1300" dirty="0" smtClean="0"/>
              <a:t>achternaam bij </a:t>
            </a:r>
            <a:r>
              <a:rPr lang="nl-NL" sz="1300" dirty="0"/>
              <a:t>te worden gehouden, alsook een uniek e-mailadres. </a:t>
            </a:r>
            <a:r>
              <a:rPr lang="nl-NL" sz="1300" dirty="0" smtClean="0"/>
              <a:t>Daarnaast</a:t>
            </a:r>
            <a:r>
              <a:rPr lang="en-BE" sz="1300" dirty="0" smtClean="0"/>
              <a:t> </a:t>
            </a:r>
            <a:r>
              <a:rPr lang="nl-NL" sz="1300" dirty="0" smtClean="0"/>
              <a:t>heeft </a:t>
            </a:r>
            <a:r>
              <a:rPr lang="nl-NL" sz="1300" dirty="0"/>
              <a:t>iedere brievenbus standaarduren waarop de bus gelicht wordt. Hierbij </a:t>
            </a:r>
            <a:r>
              <a:rPr lang="nl-NL" sz="1300" dirty="0" smtClean="0"/>
              <a:t>wordt</a:t>
            </a:r>
            <a:r>
              <a:rPr lang="en-BE" sz="1300" dirty="0" smtClean="0"/>
              <a:t> </a:t>
            </a:r>
            <a:r>
              <a:rPr lang="nl-NL" sz="1300" dirty="0" smtClean="0"/>
              <a:t>een </a:t>
            </a:r>
            <a:r>
              <a:rPr lang="nl-NL" sz="1300" dirty="0"/>
              <a:t>onderscheid gemaakt tussen weekdagen en weekenddagen. Voor elk type </a:t>
            </a:r>
            <a:r>
              <a:rPr lang="nl-NL" sz="1300" dirty="0" smtClean="0"/>
              <a:t>dag</a:t>
            </a:r>
            <a:r>
              <a:rPr lang="en-BE" sz="1300" dirty="0" smtClean="0"/>
              <a:t> </a:t>
            </a:r>
            <a:r>
              <a:rPr lang="nl-NL" sz="1300" dirty="0" smtClean="0"/>
              <a:t>(weekdag/weekenddag</a:t>
            </a:r>
            <a:r>
              <a:rPr lang="nl-NL" sz="1300" dirty="0"/>
              <a:t>) en brievenbus dient te worden opgeslagen op welk uur </a:t>
            </a:r>
            <a:r>
              <a:rPr lang="nl-NL" sz="1300" dirty="0" smtClean="0"/>
              <a:t>de</a:t>
            </a:r>
            <a:r>
              <a:rPr lang="en-BE" sz="1300" dirty="0" smtClean="0"/>
              <a:t> </a:t>
            </a:r>
            <a:r>
              <a:rPr lang="nl-NL" sz="1300" dirty="0" smtClean="0"/>
              <a:t>dagelijkse </a:t>
            </a:r>
            <a:r>
              <a:rPr lang="nl-NL" sz="1300" dirty="0"/>
              <a:t>lichting plaatsvindt. Naast de theoretische uren moet ook worden </a:t>
            </a:r>
            <a:r>
              <a:rPr lang="nl-NL" sz="1300" dirty="0" smtClean="0"/>
              <a:t>opgeslagen</a:t>
            </a:r>
            <a:r>
              <a:rPr lang="en-BE" sz="1300" dirty="0" smtClean="0"/>
              <a:t> </a:t>
            </a:r>
            <a:r>
              <a:rPr lang="nl-NL" sz="1300" dirty="0" smtClean="0"/>
              <a:t>welke </a:t>
            </a:r>
            <a:r>
              <a:rPr lang="nl-NL" sz="1300" dirty="0"/>
              <a:t>postbode welke brievenbus op welk exact tijdstip licht. Uiteraard </a:t>
            </a:r>
            <a:r>
              <a:rPr lang="nl-NL" sz="1300" dirty="0" smtClean="0"/>
              <a:t>kan</a:t>
            </a:r>
            <a:r>
              <a:rPr lang="en-BE" sz="1300" dirty="0" smtClean="0"/>
              <a:t> </a:t>
            </a:r>
            <a:r>
              <a:rPr lang="nl-NL" sz="1300" dirty="0" smtClean="0"/>
              <a:t>eenzelfde </a:t>
            </a:r>
            <a:r>
              <a:rPr lang="nl-NL" sz="1300" dirty="0"/>
              <a:t>postbode geen twee verschillende brievenbussen op exact hetzelfde </a:t>
            </a:r>
            <a:r>
              <a:rPr lang="nl-NL" sz="1300" dirty="0" smtClean="0"/>
              <a:t>tijdstip</a:t>
            </a:r>
            <a:r>
              <a:rPr lang="en-BE" sz="1300" dirty="0" smtClean="0"/>
              <a:t> </a:t>
            </a:r>
            <a:r>
              <a:rPr lang="nl-NL" sz="1300" dirty="0" smtClean="0"/>
              <a:t>lichten</a:t>
            </a:r>
            <a:r>
              <a:rPr lang="nl-NL" sz="1300" dirty="0"/>
              <a:t>, net zoals eenzelfde brievenbus </a:t>
            </a:r>
            <a:r>
              <a:rPr lang="nl-NL" sz="1300" dirty="0" smtClean="0"/>
              <a:t>op</a:t>
            </a:r>
            <a:r>
              <a:rPr lang="en-BE" sz="1300" dirty="0" smtClean="0"/>
              <a:t> </a:t>
            </a:r>
            <a:r>
              <a:rPr lang="nl-NL" sz="1300" dirty="0" smtClean="0"/>
              <a:t>eenzelfde </a:t>
            </a:r>
            <a:r>
              <a:rPr lang="nl-NL" sz="1300" dirty="0"/>
              <a:t>dag slechts door 1 </a:t>
            </a:r>
            <a:r>
              <a:rPr lang="nl-NL" sz="1300" dirty="0" smtClean="0"/>
              <a:t>postbode</a:t>
            </a:r>
            <a:r>
              <a:rPr lang="en-BE" sz="1300" dirty="0" smtClean="0"/>
              <a:t> </a:t>
            </a:r>
            <a:r>
              <a:rPr lang="nl-NL" sz="1300" dirty="0"/>
              <a:t>kan worden gelicht. Verder moet worden opgeslagen hoeveel brieven de </a:t>
            </a:r>
            <a:r>
              <a:rPr lang="nl-NL" sz="1300" dirty="0" smtClean="0"/>
              <a:t>postbode</a:t>
            </a:r>
            <a:r>
              <a:rPr lang="en-BE" sz="1300" dirty="0" smtClean="0"/>
              <a:t> </a:t>
            </a:r>
            <a:r>
              <a:rPr lang="nl-NL" sz="1300" dirty="0" smtClean="0"/>
              <a:t>bij </a:t>
            </a:r>
            <a:r>
              <a:rPr lang="nl-NL" sz="1300" dirty="0"/>
              <a:t>iedere lichting uit de brievenbus heeft gehaald</a:t>
            </a:r>
            <a:r>
              <a:rPr lang="nl-NL" sz="1300" dirty="0" smtClean="0"/>
              <a:t>.</a:t>
            </a:r>
            <a:endParaRPr lang="en-BE" sz="1300" dirty="0" smtClean="0"/>
          </a:p>
          <a:p>
            <a:pPr algn="just"/>
            <a:r>
              <a:rPr lang="nl-NL" sz="1300" dirty="0"/>
              <a:t>Tot slot moet ook informatie worden opgeslagen over de pakketjesdienst. Een </a:t>
            </a:r>
            <a:r>
              <a:rPr lang="nl-NL" sz="1300" dirty="0" smtClean="0"/>
              <a:t>klant</a:t>
            </a:r>
            <a:r>
              <a:rPr lang="en-BE" sz="1300" dirty="0" smtClean="0"/>
              <a:t> </a:t>
            </a:r>
            <a:r>
              <a:rPr lang="nl-NL" sz="1300" dirty="0" smtClean="0"/>
              <a:t>(voorzien </a:t>
            </a:r>
            <a:r>
              <a:rPr lang="nl-NL" sz="1300" dirty="0"/>
              <a:t>van uniek e-mailadres, en daarnaast voornaam, achternaam en adres) </a:t>
            </a:r>
            <a:r>
              <a:rPr lang="nl-NL" sz="1300" dirty="0" smtClean="0"/>
              <a:t>kan</a:t>
            </a:r>
            <a:r>
              <a:rPr lang="en-BE" sz="1300" dirty="0" smtClean="0"/>
              <a:t> </a:t>
            </a:r>
            <a:r>
              <a:rPr lang="nl-NL" sz="1300" dirty="0" smtClean="0"/>
              <a:t>online </a:t>
            </a:r>
            <a:r>
              <a:rPr lang="nl-NL" sz="1300" dirty="0"/>
              <a:t>pakketjes bestellen, waarna </a:t>
            </a:r>
            <a:r>
              <a:rPr lang="nl-NL" sz="1300" dirty="0" smtClean="0"/>
              <a:t>B</a:t>
            </a:r>
            <a:r>
              <a:rPr lang="en-BE" sz="1300" dirty="0" smtClean="0"/>
              <a:t>p</a:t>
            </a:r>
            <a:r>
              <a:rPr lang="nl-NL" sz="1300" dirty="0" err="1" smtClean="0"/>
              <a:t>ost</a:t>
            </a:r>
            <a:r>
              <a:rPr lang="nl-NL" sz="1300" dirty="0" smtClean="0"/>
              <a:t> </a:t>
            </a:r>
            <a:r>
              <a:rPr lang="nl-NL" sz="1300" dirty="0"/>
              <a:t>deze pakketjes dient te leveren. </a:t>
            </a:r>
            <a:r>
              <a:rPr lang="nl-NL" sz="1300" dirty="0" smtClean="0"/>
              <a:t>Ieder</a:t>
            </a:r>
            <a:r>
              <a:rPr lang="en-BE" sz="1300" dirty="0" smtClean="0"/>
              <a:t> </a:t>
            </a:r>
            <a:r>
              <a:rPr lang="nl-NL" sz="1300" dirty="0" smtClean="0"/>
              <a:t>pakket </a:t>
            </a:r>
            <a:r>
              <a:rPr lang="nl-NL" sz="1300" dirty="0"/>
              <a:t>kan uniek worden geïdentificeerd door een volgnummer. Afhankelijk </a:t>
            </a:r>
            <a:r>
              <a:rPr lang="nl-NL" sz="1300" dirty="0" smtClean="0"/>
              <a:t>van</a:t>
            </a:r>
            <a:r>
              <a:rPr lang="en-BE" sz="1300" dirty="0" smtClean="0"/>
              <a:t> </a:t>
            </a:r>
            <a:r>
              <a:rPr lang="nl-NL" sz="1300" dirty="0" smtClean="0"/>
              <a:t>de </a:t>
            </a:r>
            <a:r>
              <a:rPr lang="nl-NL" sz="1300" dirty="0"/>
              <a:t>wens van de klant, kan </a:t>
            </a:r>
            <a:r>
              <a:rPr lang="nl-NL" sz="1300" dirty="0" smtClean="0"/>
              <a:t>het</a:t>
            </a:r>
            <a:r>
              <a:rPr lang="en-BE" sz="1300" dirty="0" smtClean="0"/>
              <a:t> </a:t>
            </a:r>
            <a:r>
              <a:rPr lang="nl-NL" sz="1300" dirty="0" smtClean="0"/>
              <a:t>pakketje </a:t>
            </a:r>
            <a:r>
              <a:rPr lang="nl-NL" sz="1300" dirty="0"/>
              <a:t>ofwel worden afgehaald in een filiaal </a:t>
            </a:r>
            <a:r>
              <a:rPr lang="nl-NL" sz="1300" dirty="0" smtClean="0"/>
              <a:t>naar</a:t>
            </a:r>
            <a:r>
              <a:rPr lang="en-BE" sz="1300" dirty="0" smtClean="0"/>
              <a:t> </a:t>
            </a:r>
            <a:r>
              <a:rPr lang="nl-NL" sz="1300" dirty="0" smtClean="0"/>
              <a:t>keuze</a:t>
            </a:r>
            <a:r>
              <a:rPr lang="nl-NL" sz="1300" dirty="0"/>
              <a:t>, ofwel aan huis worden geleverd. Indien het om een afhaalpakket gaat, </a:t>
            </a:r>
            <a:r>
              <a:rPr lang="nl-NL" sz="1300" dirty="0" smtClean="0"/>
              <a:t>dient</a:t>
            </a:r>
            <a:r>
              <a:rPr lang="en-BE" sz="1300" dirty="0" smtClean="0"/>
              <a:t> </a:t>
            </a:r>
            <a:r>
              <a:rPr lang="nl-NL" sz="1300" dirty="0" smtClean="0"/>
              <a:t>te </a:t>
            </a:r>
            <a:r>
              <a:rPr lang="nl-NL" sz="1300" dirty="0"/>
              <a:t>worden opgeslagen in welk filiaal het pakket opgehaald moet worden, samen </a:t>
            </a:r>
            <a:r>
              <a:rPr lang="nl-NL" sz="1300" dirty="0" smtClean="0"/>
              <a:t>met</a:t>
            </a:r>
            <a:r>
              <a:rPr lang="en-BE" sz="1300" dirty="0" smtClean="0"/>
              <a:t> </a:t>
            </a:r>
            <a:r>
              <a:rPr lang="nl-NL" sz="1300" dirty="0" smtClean="0"/>
              <a:t>het </a:t>
            </a:r>
            <a:r>
              <a:rPr lang="nl-NL" sz="1300" dirty="0"/>
              <a:t>tijdstip </a:t>
            </a:r>
            <a:r>
              <a:rPr lang="nl-NL" sz="1300" dirty="0" smtClean="0"/>
              <a:t>van</a:t>
            </a:r>
            <a:r>
              <a:rPr lang="en-BE" sz="1300" dirty="0" smtClean="0"/>
              <a:t>af</a:t>
            </a:r>
            <a:r>
              <a:rPr lang="nl-NL" sz="1300" dirty="0" smtClean="0"/>
              <a:t> </a:t>
            </a:r>
            <a:r>
              <a:rPr lang="nl-NL" sz="1300" dirty="0"/>
              <a:t>wanneer </a:t>
            </a:r>
            <a:r>
              <a:rPr lang="en-BE" sz="1300" dirty="0" smtClean="0"/>
              <a:t>het beschikbaar </a:t>
            </a:r>
            <a:r>
              <a:rPr lang="nl-NL" sz="1300" dirty="0" smtClean="0"/>
              <a:t>is</a:t>
            </a:r>
            <a:r>
              <a:rPr lang="nl-NL" sz="1300" dirty="0"/>
              <a:t>. In het geval van een </a:t>
            </a:r>
            <a:r>
              <a:rPr lang="nl-NL" sz="1300" dirty="0" smtClean="0"/>
              <a:t>leveringspakket</a:t>
            </a:r>
            <a:r>
              <a:rPr lang="en-BE" sz="1300" dirty="0" smtClean="0"/>
              <a:t> </a:t>
            </a:r>
            <a:r>
              <a:rPr lang="nl-NL" sz="1300" dirty="0" smtClean="0"/>
              <a:t>dient </a:t>
            </a:r>
            <a:r>
              <a:rPr lang="nl-NL" sz="1300" dirty="0"/>
              <a:t>het leveringstijdstip te worden opgeslagen.</a:t>
            </a:r>
            <a:endParaRPr lang="fr-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11</a:t>
            </a:fld>
            <a:endParaRPr lang="fr-BE"/>
          </a:p>
        </p:txBody>
      </p:sp>
    </p:spTree>
    <p:extLst>
      <p:ext uri="{BB962C8B-B14F-4D97-AF65-F5344CB8AC3E}">
        <p14:creationId xmlns:p14="http://schemas.microsoft.com/office/powerpoint/2010/main" val="172494419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3693319"/>
          </a:xfrm>
          <a:prstGeom prst="rect">
            <a:avLst/>
          </a:prstGeom>
          <a:noFill/>
        </p:spPr>
        <p:txBody>
          <a:bodyPr wrap="square" rtlCol="0">
            <a:spAutoFit/>
          </a:bodyPr>
          <a:lstStyle/>
          <a:p>
            <a:r>
              <a:rPr lang="en-BE" sz="1300" b="1" dirty="0" smtClean="0"/>
              <a:t>Oefening 9 (Examen 2020-2021, eerste zittijd)</a:t>
            </a:r>
          </a:p>
          <a:p>
            <a:endParaRPr lang="en-BE" sz="1300" b="1" dirty="0" smtClean="0"/>
          </a:p>
          <a:p>
            <a:pPr algn="just"/>
            <a:r>
              <a:rPr lang="nl-NL" sz="1300" dirty="0"/>
              <a:t>De vijf Vlaamse provincies startten enkele jaren terug met het ontwikkelen van </a:t>
            </a:r>
            <a:r>
              <a:rPr lang="nl-NL" sz="1300" dirty="0" smtClean="0"/>
              <a:t>een</a:t>
            </a:r>
            <a:r>
              <a:rPr lang="en-BE" sz="1300" dirty="0" smtClean="0"/>
              <a:t> </a:t>
            </a:r>
            <a:r>
              <a:rPr lang="nl-NL" sz="1300" dirty="0" smtClean="0"/>
              <a:t>heus </a:t>
            </a:r>
            <a:r>
              <a:rPr lang="nl-NL" sz="1300" dirty="0"/>
              <a:t>wandelknooppuntennetwerk in Vlaanderen. Het idee hierachter is dat </a:t>
            </a:r>
            <a:r>
              <a:rPr lang="nl-NL" sz="1300" dirty="0" smtClean="0"/>
              <a:t>mensen</a:t>
            </a:r>
            <a:r>
              <a:rPr lang="en-BE" sz="1300" dirty="0" smtClean="0"/>
              <a:t> </a:t>
            </a:r>
            <a:r>
              <a:rPr lang="nl-NL" sz="1300" dirty="0" smtClean="0"/>
              <a:t>met </a:t>
            </a:r>
            <a:r>
              <a:rPr lang="nl-NL" sz="1300" dirty="0"/>
              <a:t>behulp van deze netwerken zelf hun route langs verschillende </a:t>
            </a:r>
            <a:r>
              <a:rPr lang="nl-NL" sz="1300" dirty="0" smtClean="0"/>
              <a:t>knooppunten</a:t>
            </a:r>
            <a:r>
              <a:rPr lang="en-BE" sz="1300" dirty="0" smtClean="0"/>
              <a:t> </a:t>
            </a:r>
            <a:r>
              <a:rPr lang="nl-NL" sz="1300" dirty="0" smtClean="0"/>
              <a:t>heen </a:t>
            </a:r>
            <a:r>
              <a:rPr lang="nl-NL" sz="1300" dirty="0"/>
              <a:t>kunnen samenstellen, in plaats van enkel maar de mogelijkheid te </a:t>
            </a:r>
            <a:r>
              <a:rPr lang="nl-NL" sz="1300" dirty="0" smtClean="0"/>
              <a:t>hebben</a:t>
            </a:r>
            <a:r>
              <a:rPr lang="en-BE" sz="1300" dirty="0" smtClean="0"/>
              <a:t> </a:t>
            </a:r>
            <a:r>
              <a:rPr lang="nl-NL" sz="1300" dirty="0" smtClean="0"/>
              <a:t>om </a:t>
            </a:r>
            <a:r>
              <a:rPr lang="nl-NL" sz="1300" dirty="0"/>
              <a:t>vooropgestelde routes te wandelen. </a:t>
            </a:r>
            <a:r>
              <a:rPr lang="nl-NL" sz="1300" dirty="0" smtClean="0"/>
              <a:t>Om alle informatie omtrent deze wandelnetwerken</a:t>
            </a:r>
            <a:r>
              <a:rPr lang="en-BE" sz="1300" dirty="0" smtClean="0"/>
              <a:t> </a:t>
            </a:r>
            <a:r>
              <a:rPr lang="nl-NL" sz="1300" dirty="0" smtClean="0"/>
              <a:t>gestructureerd te kunnen opslaan</a:t>
            </a:r>
            <a:r>
              <a:rPr lang="en-BE" sz="1300" dirty="0" smtClean="0"/>
              <a:t>, is er uiteraard een databank nodig.</a:t>
            </a:r>
          </a:p>
          <a:p>
            <a:pPr algn="just"/>
            <a:r>
              <a:rPr lang="nl-NL" sz="1300" dirty="0" smtClean="0"/>
              <a:t>De verschillende provincies die deelnemen aan het wandelknooppuntennetwerk kunnen</a:t>
            </a:r>
            <a:r>
              <a:rPr lang="en-BE" sz="1300" dirty="0" smtClean="0"/>
              <a:t> </a:t>
            </a:r>
            <a:r>
              <a:rPr lang="nl-NL" sz="1300" dirty="0" smtClean="0"/>
              <a:t>uniek worden geïdentificeerd door hun naam. Ook het adres van de hoofdzetel</a:t>
            </a:r>
            <a:r>
              <a:rPr lang="en-BE" sz="1300" dirty="0" smtClean="0"/>
              <a:t> </a:t>
            </a:r>
            <a:r>
              <a:rPr lang="nl-NL" sz="1300" dirty="0" smtClean="0"/>
              <a:t>van de provincie wordt opgeslagen. Een provincie is verantwoordelijk voor</a:t>
            </a:r>
            <a:r>
              <a:rPr lang="en-BE" sz="1300" dirty="0" smtClean="0"/>
              <a:t> </a:t>
            </a:r>
            <a:r>
              <a:rPr lang="nl-NL" sz="1300" dirty="0" smtClean="0"/>
              <a:t>één of meerdere wandelnetwerken, die op hun beurt ook een unieke naam hebben.</a:t>
            </a:r>
            <a:r>
              <a:rPr lang="en-BE" sz="1300" dirty="0" smtClean="0"/>
              <a:t> </a:t>
            </a:r>
            <a:r>
              <a:rPr lang="nl-NL" sz="1300" dirty="0" smtClean="0"/>
              <a:t>Deze wandelnetwerken bevatten wandelknooppunten, met een knooppuntnummer</a:t>
            </a:r>
            <a:r>
              <a:rPr lang="en-BE" sz="1300" dirty="0" smtClean="0"/>
              <a:t> </a:t>
            </a:r>
            <a:r>
              <a:rPr lang="nl-NL" sz="1300" dirty="0" smtClean="0"/>
              <a:t>dat uniek is binnen een wandelnetwerk. Daarnaast heeft ieder wandelknooppunt</a:t>
            </a:r>
            <a:r>
              <a:rPr lang="en-BE" sz="1300" dirty="0" smtClean="0"/>
              <a:t> </a:t>
            </a:r>
            <a:r>
              <a:rPr lang="nl-NL" sz="1300" dirty="0" smtClean="0"/>
              <a:t>ook een naam en een bijhorende beschrijving. Op die manier hoort ieder wandelknooppunt</a:t>
            </a:r>
            <a:r>
              <a:rPr lang="en-BE" sz="1300" dirty="0" smtClean="0"/>
              <a:t> </a:t>
            </a:r>
            <a:r>
              <a:rPr lang="nl-NL" sz="1300" dirty="0" smtClean="0"/>
              <a:t>eenduidig bij een specifieke provincie.</a:t>
            </a:r>
            <a:endParaRPr lang="en-BE" sz="1300" dirty="0" smtClean="0"/>
          </a:p>
          <a:p>
            <a:pPr algn="just"/>
            <a:r>
              <a:rPr lang="nl-NL" sz="1300" dirty="0" smtClean="0"/>
              <a:t>Tussen </a:t>
            </a:r>
            <a:r>
              <a:rPr lang="nl-NL" sz="1300" dirty="0"/>
              <a:t>twee verschillende wandelknooppunten kan (maximaal) één </a:t>
            </a:r>
            <a:r>
              <a:rPr lang="nl-NL" sz="1300" dirty="0" smtClean="0"/>
              <a:t>bewegwijzerde</a:t>
            </a:r>
            <a:r>
              <a:rPr lang="en-BE" sz="1300" dirty="0" smtClean="0"/>
              <a:t> </a:t>
            </a:r>
            <a:r>
              <a:rPr lang="nl-NL" sz="1300" dirty="0" smtClean="0"/>
              <a:t>route </a:t>
            </a:r>
            <a:r>
              <a:rPr lang="nl-NL" sz="1300" dirty="0"/>
              <a:t>aanwezig zijn. Een route </a:t>
            </a:r>
            <a:r>
              <a:rPr lang="nl-NL" sz="1300" dirty="0" smtClean="0"/>
              <a:t>kan</a:t>
            </a:r>
            <a:r>
              <a:rPr lang="en-BE" sz="1300" dirty="0" smtClean="0"/>
              <a:t> </a:t>
            </a:r>
            <a:r>
              <a:rPr lang="nl-NL" sz="1300" dirty="0" smtClean="0"/>
              <a:t>enkel </a:t>
            </a:r>
            <a:r>
              <a:rPr lang="nl-NL" sz="1300" dirty="0"/>
              <a:t>aanwezig zijn tussen twee </a:t>
            </a:r>
            <a:r>
              <a:rPr lang="nl-NL" sz="1300" dirty="0" smtClean="0"/>
              <a:t>wandelknooppunten</a:t>
            </a:r>
            <a:r>
              <a:rPr lang="en-BE" sz="1300" dirty="0" smtClean="0"/>
              <a:t> die </a:t>
            </a:r>
            <a:r>
              <a:rPr lang="nl-NL" sz="1300" dirty="0" smtClean="0"/>
              <a:t>tot </a:t>
            </a:r>
            <a:r>
              <a:rPr lang="nl-NL" sz="1300" dirty="0"/>
              <a:t>hetzelfde wandelnetwerk behoren</a:t>
            </a:r>
            <a:r>
              <a:rPr lang="nl-NL" sz="1300" dirty="0" smtClean="0"/>
              <a:t>.</a:t>
            </a:r>
            <a:endParaRPr lang="en-BE" sz="1300" dirty="0" smtClean="0"/>
          </a:p>
          <a:p>
            <a:pPr algn="just"/>
            <a:r>
              <a:rPr lang="nl-NL" sz="1300" dirty="0"/>
              <a:t>Tenslotte dient in de databank te worden opgeslagen welke wandelinstructies </a:t>
            </a:r>
            <a:r>
              <a:rPr lang="nl-NL" sz="1300" dirty="0" smtClean="0"/>
              <a:t>er</a:t>
            </a:r>
            <a:r>
              <a:rPr lang="en-BE" sz="1300" dirty="0" smtClean="0"/>
              <a:t> </a:t>
            </a:r>
            <a:r>
              <a:rPr lang="nl-NL" sz="1300" dirty="0" smtClean="0"/>
              <a:t>nodig </a:t>
            </a:r>
            <a:r>
              <a:rPr lang="nl-NL" sz="1300" dirty="0"/>
              <a:t>zijn (en in welke volgorde ze moeten worden uitgevoerd) om via de </a:t>
            </a:r>
            <a:r>
              <a:rPr lang="nl-NL" sz="1300" dirty="0" smtClean="0"/>
              <a:t>bewegwijzerde</a:t>
            </a:r>
            <a:r>
              <a:rPr lang="en-BE" sz="1300" dirty="0" smtClean="0"/>
              <a:t> </a:t>
            </a:r>
            <a:r>
              <a:rPr lang="nl-NL" sz="1300" dirty="0" smtClean="0"/>
              <a:t>route </a:t>
            </a:r>
            <a:r>
              <a:rPr lang="nl-NL" sz="1300" dirty="0"/>
              <a:t>van het eerste naar het tweede wandelknooppunt te geraken (bv. </a:t>
            </a:r>
            <a:r>
              <a:rPr lang="en-BE" sz="1300" dirty="0" smtClean="0"/>
              <a:t>‘</a:t>
            </a:r>
            <a:r>
              <a:rPr lang="nl-NL" sz="1300" dirty="0" smtClean="0"/>
              <a:t>sla</a:t>
            </a:r>
            <a:r>
              <a:rPr lang="en-BE" sz="1300" dirty="0" smtClean="0"/>
              <a:t> </a:t>
            </a:r>
            <a:r>
              <a:rPr lang="nl-NL" sz="1300" dirty="0" smtClean="0"/>
              <a:t>linksaf </a:t>
            </a:r>
            <a:r>
              <a:rPr lang="nl-NL" sz="1300" dirty="0"/>
              <a:t>aan de kerk van </a:t>
            </a:r>
            <a:r>
              <a:rPr lang="nl-NL" sz="1300" dirty="0" smtClean="0"/>
              <a:t>Zottegem</a:t>
            </a:r>
            <a:r>
              <a:rPr lang="en-BE" sz="1300" dirty="0" smtClean="0"/>
              <a:t>’</a:t>
            </a:r>
            <a:r>
              <a:rPr lang="nl-NL" sz="1300" dirty="0" smtClean="0"/>
              <a:t> </a:t>
            </a:r>
            <a:r>
              <a:rPr lang="nl-NL" sz="1300" dirty="0"/>
              <a:t>of </a:t>
            </a:r>
            <a:r>
              <a:rPr lang="en-BE" sz="1300" dirty="0" smtClean="0"/>
              <a:t>‘</a:t>
            </a:r>
            <a:r>
              <a:rPr lang="nl-NL" sz="1300" dirty="0" smtClean="0"/>
              <a:t>Loop </a:t>
            </a:r>
            <a:r>
              <a:rPr lang="nl-NL" sz="1300" dirty="0"/>
              <a:t>rechtdoor tot u aan huisnummer </a:t>
            </a:r>
            <a:r>
              <a:rPr lang="nl-NL" sz="1300" dirty="0" smtClean="0"/>
              <a:t>53</a:t>
            </a:r>
            <a:r>
              <a:rPr lang="en-BE" sz="1300" dirty="0" smtClean="0"/>
              <a:t> </a:t>
            </a:r>
            <a:r>
              <a:rPr lang="nl-NL" sz="1300" dirty="0" smtClean="0"/>
              <a:t>komt</a:t>
            </a:r>
            <a:r>
              <a:rPr lang="en-BE" sz="1300" dirty="0" smtClean="0"/>
              <a:t>’</a:t>
            </a:r>
            <a:r>
              <a:rPr lang="nl-NL" sz="1300" dirty="0" smtClean="0"/>
              <a:t>).</a:t>
            </a:r>
            <a:endParaRPr lang="fr-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12</a:t>
            </a:fld>
            <a:endParaRPr lang="fr-BE"/>
          </a:p>
        </p:txBody>
      </p:sp>
    </p:spTree>
    <p:extLst>
      <p:ext uri="{BB962C8B-B14F-4D97-AF65-F5344CB8AC3E}">
        <p14:creationId xmlns:p14="http://schemas.microsoft.com/office/powerpoint/2010/main" val="171299577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3693319"/>
          </a:xfrm>
          <a:prstGeom prst="rect">
            <a:avLst/>
          </a:prstGeom>
          <a:noFill/>
        </p:spPr>
        <p:txBody>
          <a:bodyPr wrap="square" rtlCol="0">
            <a:spAutoFit/>
          </a:bodyPr>
          <a:lstStyle/>
          <a:p>
            <a:r>
              <a:rPr lang="en-BE" sz="1300" b="1" dirty="0" smtClean="0"/>
              <a:t>Oefening 10 (Examen 2020-2021, eerste zittijd)</a:t>
            </a:r>
          </a:p>
          <a:p>
            <a:endParaRPr lang="en-BE" sz="1300" b="1" dirty="0" smtClean="0"/>
          </a:p>
          <a:p>
            <a:pPr algn="just"/>
            <a:r>
              <a:rPr lang="nl-NL" sz="1300" dirty="0"/>
              <a:t>Een </a:t>
            </a:r>
            <a:r>
              <a:rPr lang="nl-NL" sz="1300" dirty="0" err="1"/>
              <a:t>immowebsite</a:t>
            </a:r>
            <a:r>
              <a:rPr lang="nl-NL" sz="1300" dirty="0"/>
              <a:t> heeft een nieuwe databank nodig ter ondersteuning van hun </a:t>
            </a:r>
            <a:r>
              <a:rPr lang="nl-NL" sz="1300" dirty="0" smtClean="0"/>
              <a:t>online</a:t>
            </a:r>
            <a:r>
              <a:rPr lang="en-BE" sz="1300" dirty="0" smtClean="0"/>
              <a:t> </a:t>
            </a:r>
            <a:r>
              <a:rPr lang="nl-NL" sz="1300" dirty="0" smtClean="0"/>
              <a:t>diensten</a:t>
            </a:r>
            <a:r>
              <a:rPr lang="nl-NL" sz="1300" dirty="0"/>
              <a:t>. Om alle informatie hieromtrent correct en gestructureerd te </a:t>
            </a:r>
            <a:r>
              <a:rPr lang="nl-NL" sz="1300" dirty="0" smtClean="0"/>
              <a:t>kunnen</a:t>
            </a:r>
            <a:r>
              <a:rPr lang="en-BE" sz="1300" dirty="0" smtClean="0"/>
              <a:t> </a:t>
            </a:r>
            <a:r>
              <a:rPr lang="nl-NL" sz="1300" dirty="0" err="1" smtClean="0"/>
              <a:t>opslaa</a:t>
            </a:r>
            <a:r>
              <a:rPr lang="en-BE" sz="1300" dirty="0" smtClean="0"/>
              <a:t>n, is er uiteraard een databank nodig.</a:t>
            </a:r>
          </a:p>
          <a:p>
            <a:pPr algn="just"/>
            <a:r>
              <a:rPr lang="nl-NL" sz="1300" dirty="0"/>
              <a:t>De </a:t>
            </a:r>
            <a:r>
              <a:rPr lang="nl-NL" sz="1300" dirty="0" err="1"/>
              <a:t>immowebsite</a:t>
            </a:r>
            <a:r>
              <a:rPr lang="nl-NL" sz="1300" dirty="0"/>
              <a:t> stelt twee soorten panden, namelijk huizen en appartementen, </a:t>
            </a:r>
            <a:r>
              <a:rPr lang="nl-NL" sz="1300" dirty="0" smtClean="0"/>
              <a:t>voor</a:t>
            </a:r>
            <a:r>
              <a:rPr lang="en-BE" sz="1300" dirty="0" smtClean="0"/>
              <a:t> </a:t>
            </a:r>
            <a:r>
              <a:rPr lang="nl-NL" sz="1300" dirty="0" smtClean="0"/>
              <a:t>aan </a:t>
            </a:r>
            <a:r>
              <a:rPr lang="nl-NL" sz="1300" dirty="0"/>
              <a:t>kandidaat-kopers. Deze appartementen en huizen moeten kunnen worden </a:t>
            </a:r>
            <a:r>
              <a:rPr lang="nl-NL" sz="1300" dirty="0" smtClean="0"/>
              <a:t>opgeslagen</a:t>
            </a:r>
            <a:r>
              <a:rPr lang="en-BE" sz="1300" dirty="0" smtClean="0"/>
              <a:t> </a:t>
            </a:r>
            <a:r>
              <a:rPr lang="nl-NL" sz="1300" dirty="0" smtClean="0"/>
              <a:t>in </a:t>
            </a:r>
            <a:r>
              <a:rPr lang="nl-NL" sz="1300" dirty="0"/>
              <a:t>de databank. Er mogen in heel de databank geen twee panden </a:t>
            </a:r>
            <a:r>
              <a:rPr lang="nl-NL" sz="1300" dirty="0" smtClean="0"/>
              <a:t>voorkomen</a:t>
            </a:r>
            <a:r>
              <a:rPr lang="en-BE" sz="1300" dirty="0" smtClean="0"/>
              <a:t> </a:t>
            </a:r>
            <a:r>
              <a:rPr lang="nl-NL" sz="1300" dirty="0" smtClean="0"/>
              <a:t>met </a:t>
            </a:r>
            <a:r>
              <a:rPr lang="nl-NL" sz="1300" dirty="0"/>
              <a:t>hetzelfde adres (en ieder pand heeft uiteraard een adres). Belangrijk is dat </a:t>
            </a:r>
            <a:r>
              <a:rPr lang="nl-NL" sz="1300" dirty="0" smtClean="0"/>
              <a:t>alle</a:t>
            </a:r>
            <a:r>
              <a:rPr lang="en-BE" sz="1300" dirty="0" smtClean="0"/>
              <a:t> </a:t>
            </a:r>
            <a:r>
              <a:rPr lang="nl-NL" sz="1300" dirty="0" smtClean="0"/>
              <a:t>huizen </a:t>
            </a:r>
            <a:r>
              <a:rPr lang="nl-NL" sz="1300" dirty="0"/>
              <a:t>en appartementen die op de website staan ook effectief worden </a:t>
            </a:r>
            <a:r>
              <a:rPr lang="nl-NL" sz="1300" dirty="0" smtClean="0"/>
              <a:t>aangeboden!</a:t>
            </a:r>
            <a:r>
              <a:rPr lang="en-BE" sz="1300" dirty="0" smtClean="0"/>
              <a:t> </a:t>
            </a:r>
            <a:r>
              <a:rPr lang="nl-NL" sz="1300" dirty="0" smtClean="0"/>
              <a:t>Zowel </a:t>
            </a:r>
            <a:r>
              <a:rPr lang="nl-NL" sz="1300" dirty="0"/>
              <a:t>huizen als appartementen die aangeboden worden hebben telkens een </a:t>
            </a:r>
            <a:r>
              <a:rPr lang="nl-NL" sz="1300" dirty="0" smtClean="0"/>
              <a:t>bijhorend</a:t>
            </a:r>
            <a:r>
              <a:rPr lang="en-BE" sz="1300" dirty="0" smtClean="0"/>
              <a:t> </a:t>
            </a:r>
            <a:r>
              <a:rPr lang="nl-NL" sz="1300" dirty="0" smtClean="0"/>
              <a:t>gebruikersprofiel</a:t>
            </a:r>
            <a:r>
              <a:rPr lang="nl-NL" sz="1300" dirty="0"/>
              <a:t>. Dit is de persoon of instantie die het huis te koop </a:t>
            </a:r>
            <a:r>
              <a:rPr lang="nl-NL" sz="1300" dirty="0" smtClean="0"/>
              <a:t>stelt</a:t>
            </a:r>
            <a:r>
              <a:rPr lang="en-BE" sz="1300" dirty="0" smtClean="0"/>
              <a:t> </a:t>
            </a:r>
            <a:r>
              <a:rPr lang="nl-NL" sz="1300" dirty="0" smtClean="0"/>
              <a:t>op </a:t>
            </a:r>
            <a:r>
              <a:rPr lang="nl-NL" sz="1300" dirty="0"/>
              <a:t>de </a:t>
            </a:r>
            <a:r>
              <a:rPr lang="nl-NL" sz="1300" dirty="0" err="1"/>
              <a:t>immowebsite</a:t>
            </a:r>
            <a:r>
              <a:rPr lang="nl-NL" sz="1300" dirty="0"/>
              <a:t>. Ieder gebruikersprofiel wordt uniek geïdentificeerd door </a:t>
            </a:r>
            <a:r>
              <a:rPr lang="nl-NL" sz="1300" dirty="0" smtClean="0"/>
              <a:t>een</a:t>
            </a:r>
            <a:r>
              <a:rPr lang="en-BE" sz="1300" dirty="0" smtClean="0"/>
              <a:t> </a:t>
            </a:r>
            <a:r>
              <a:rPr lang="nl-NL" sz="1300" dirty="0" smtClean="0"/>
              <a:t>username</a:t>
            </a:r>
            <a:r>
              <a:rPr lang="nl-NL" sz="1300" dirty="0"/>
              <a:t>. Onderliggend zijn er twee types gebruikers die huizen of </a:t>
            </a:r>
            <a:r>
              <a:rPr lang="nl-NL" sz="1300" dirty="0" smtClean="0"/>
              <a:t>appartementen</a:t>
            </a:r>
            <a:r>
              <a:rPr lang="en-BE" sz="1300" dirty="0" smtClean="0"/>
              <a:t> </a:t>
            </a:r>
            <a:r>
              <a:rPr lang="nl-NL" sz="1300" dirty="0" smtClean="0"/>
              <a:t>te </a:t>
            </a:r>
            <a:r>
              <a:rPr lang="nl-NL" sz="1300" dirty="0"/>
              <a:t>koop aanbieden: immobiliënkantoren en personen. Voor personen dient </a:t>
            </a:r>
            <a:r>
              <a:rPr lang="nl-NL" sz="1300" dirty="0" smtClean="0"/>
              <a:t>hun</a:t>
            </a:r>
            <a:r>
              <a:rPr lang="en-BE" sz="1300" dirty="0" smtClean="0"/>
              <a:t> </a:t>
            </a:r>
            <a:r>
              <a:rPr lang="nl-NL" sz="1300" dirty="0" smtClean="0"/>
              <a:t>voor- </a:t>
            </a:r>
            <a:r>
              <a:rPr lang="nl-NL" sz="1300" dirty="0"/>
              <a:t>en achternaam te worden opgeslagen en voor immobiliënkantoren dient </a:t>
            </a:r>
            <a:r>
              <a:rPr lang="nl-NL" sz="1300" dirty="0" smtClean="0"/>
              <a:t>de</a:t>
            </a:r>
            <a:r>
              <a:rPr lang="en-BE" sz="1300" dirty="0" smtClean="0"/>
              <a:t> </a:t>
            </a:r>
            <a:r>
              <a:rPr lang="nl-NL" sz="1300" dirty="0" smtClean="0"/>
              <a:t>naam </a:t>
            </a:r>
            <a:r>
              <a:rPr lang="nl-NL" sz="1300" dirty="0"/>
              <a:t>van het bedrijf te worden opgeslagen. Daarnaast dienen voor een </a:t>
            </a:r>
            <a:r>
              <a:rPr lang="nl-NL" sz="1300" dirty="0" smtClean="0"/>
              <a:t>immobiliënkantoor</a:t>
            </a:r>
            <a:r>
              <a:rPr lang="en-BE" sz="1300" dirty="0" smtClean="0"/>
              <a:t> </a:t>
            </a:r>
            <a:r>
              <a:rPr lang="nl-NL" sz="1300" dirty="0" smtClean="0"/>
              <a:t>ook </a:t>
            </a:r>
            <a:r>
              <a:rPr lang="nl-NL" sz="1300" dirty="0"/>
              <a:t>de overeenkomstige filialen te worden opgeslagen. Een dergelijk </a:t>
            </a:r>
            <a:r>
              <a:rPr lang="nl-NL" sz="1300" dirty="0" smtClean="0"/>
              <a:t>filiaal</a:t>
            </a:r>
            <a:r>
              <a:rPr lang="en-BE" sz="1300" dirty="0" smtClean="0"/>
              <a:t> </a:t>
            </a:r>
            <a:r>
              <a:rPr lang="nl-NL" sz="1300" dirty="0"/>
              <a:t>heeft een naam die uniek is binnen het immobiliënkantoor waartoe het behoort.</a:t>
            </a:r>
            <a:endParaRPr lang="en-BE" sz="1300" dirty="0" smtClean="0"/>
          </a:p>
          <a:p>
            <a:pPr algn="just"/>
            <a:r>
              <a:rPr lang="nl-NL" sz="1300" dirty="0"/>
              <a:t>Tot slot dient altijd eenduidig te kunnen worden afgeleid wie de eigenaar is van </a:t>
            </a:r>
            <a:r>
              <a:rPr lang="nl-NL" sz="1300" dirty="0" smtClean="0"/>
              <a:t>het</a:t>
            </a:r>
            <a:r>
              <a:rPr lang="en-BE" sz="1300" dirty="0" smtClean="0"/>
              <a:t> </a:t>
            </a:r>
            <a:r>
              <a:rPr lang="nl-NL" sz="1300" dirty="0" smtClean="0"/>
              <a:t>pand </a:t>
            </a:r>
            <a:r>
              <a:rPr lang="nl-NL" sz="1300" dirty="0"/>
              <a:t>dat te koop staat. In het geval dat een pand wordt aangeboden door een </a:t>
            </a:r>
            <a:r>
              <a:rPr lang="nl-NL" sz="1300" dirty="0" smtClean="0"/>
              <a:t>persoon</a:t>
            </a:r>
            <a:r>
              <a:rPr lang="en-BE" sz="1300" dirty="0" smtClean="0"/>
              <a:t> </a:t>
            </a:r>
            <a:r>
              <a:rPr lang="nl-NL" sz="1300" dirty="0" smtClean="0"/>
              <a:t>is </a:t>
            </a:r>
            <a:r>
              <a:rPr lang="nl-NL" sz="1300" dirty="0"/>
              <a:t>de eigenaar van het pand altijd deze persoon zelf. In het geval dat een </a:t>
            </a:r>
            <a:r>
              <a:rPr lang="nl-NL" sz="1300" dirty="0" smtClean="0"/>
              <a:t>pand</a:t>
            </a:r>
            <a:r>
              <a:rPr lang="en-BE" sz="1300" dirty="0" smtClean="0"/>
              <a:t> </a:t>
            </a:r>
            <a:r>
              <a:rPr lang="nl-NL" sz="1300" dirty="0" smtClean="0"/>
              <a:t>wordt </a:t>
            </a:r>
            <a:r>
              <a:rPr lang="nl-NL" sz="1300" dirty="0"/>
              <a:t>aangeboden door een immobiliënkantoor is het kantoor zelf niet de </a:t>
            </a:r>
            <a:r>
              <a:rPr lang="nl-NL" sz="1300" dirty="0" smtClean="0"/>
              <a:t>eigenaar,</a:t>
            </a:r>
            <a:r>
              <a:rPr lang="en-BE" sz="1300" dirty="0" smtClean="0"/>
              <a:t> </a:t>
            </a:r>
            <a:r>
              <a:rPr lang="nl-NL" sz="1300" dirty="0" smtClean="0"/>
              <a:t>maar </a:t>
            </a:r>
            <a:r>
              <a:rPr lang="nl-NL" sz="1300" dirty="0"/>
              <a:t>dient te worden bijgehouden welke persoon eigenaar is van het pand.</a:t>
            </a:r>
            <a:endParaRPr lang="fr-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13</a:t>
            </a:fld>
            <a:endParaRPr lang="fr-BE"/>
          </a:p>
        </p:txBody>
      </p:sp>
    </p:spTree>
    <p:extLst>
      <p:ext uri="{BB962C8B-B14F-4D97-AF65-F5344CB8AC3E}">
        <p14:creationId xmlns:p14="http://schemas.microsoft.com/office/powerpoint/2010/main" val="24682627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4293483"/>
          </a:xfrm>
          <a:prstGeom prst="rect">
            <a:avLst/>
          </a:prstGeom>
          <a:noFill/>
        </p:spPr>
        <p:txBody>
          <a:bodyPr wrap="square" rtlCol="0">
            <a:spAutoFit/>
          </a:bodyPr>
          <a:lstStyle/>
          <a:p>
            <a:r>
              <a:rPr lang="en-BE" sz="1300" b="1" dirty="0" smtClean="0"/>
              <a:t>Oefening 11 (Examen 2020-2021, eerste zittijd)</a:t>
            </a:r>
          </a:p>
          <a:p>
            <a:endParaRPr lang="en-BE" sz="1300" b="1" dirty="0" smtClean="0"/>
          </a:p>
          <a:p>
            <a:pPr algn="just"/>
            <a:r>
              <a:rPr lang="nl-NL" sz="1300" dirty="0"/>
              <a:t>De organisatie ‘Discover’ wil de culturele en gastronomische geheimen van de </a:t>
            </a:r>
            <a:r>
              <a:rPr lang="nl-NL" sz="1300" dirty="0" smtClean="0"/>
              <a:t>mooiste</a:t>
            </a:r>
            <a:r>
              <a:rPr lang="en-BE" sz="1300" dirty="0" smtClean="0"/>
              <a:t> </a:t>
            </a:r>
            <a:r>
              <a:rPr lang="nl-NL" sz="1300" dirty="0" smtClean="0"/>
              <a:t>steden </a:t>
            </a:r>
            <a:r>
              <a:rPr lang="nl-NL" sz="1300" dirty="0"/>
              <a:t>van België laten ontdekken. Hiervoor ontwikkelde ze per stad </a:t>
            </a:r>
            <a:r>
              <a:rPr lang="nl-NL" sz="1300" dirty="0" smtClean="0"/>
              <a:t>enkele</a:t>
            </a:r>
            <a:r>
              <a:rPr lang="en-BE" sz="1300" dirty="0" smtClean="0"/>
              <a:t> </a:t>
            </a:r>
            <a:r>
              <a:rPr lang="nl-NL" sz="1300" dirty="0" smtClean="0"/>
              <a:t>wandelroutes </a:t>
            </a:r>
            <a:r>
              <a:rPr lang="nl-NL" sz="1300" dirty="0"/>
              <a:t>met culturele en gastronomische bezienswaardigheden. Al </a:t>
            </a:r>
            <a:r>
              <a:rPr lang="nl-NL" sz="1300" dirty="0" smtClean="0"/>
              <a:t>dan</a:t>
            </a:r>
            <a:r>
              <a:rPr lang="en-BE" sz="1300" dirty="0" smtClean="0"/>
              <a:t> </a:t>
            </a:r>
            <a:r>
              <a:rPr lang="nl-NL" sz="1300" dirty="0" smtClean="0"/>
              <a:t>niet </a:t>
            </a:r>
            <a:r>
              <a:rPr lang="nl-NL" sz="1300" dirty="0"/>
              <a:t>begeleid door een ervaren gids wandelen de deelnemers van de ene naar de </a:t>
            </a:r>
            <a:r>
              <a:rPr lang="nl-NL" sz="1300" dirty="0" smtClean="0"/>
              <a:t>andere</a:t>
            </a:r>
            <a:r>
              <a:rPr lang="en-BE" sz="1300" dirty="0" smtClean="0"/>
              <a:t> </a:t>
            </a:r>
            <a:r>
              <a:rPr lang="nl-NL" sz="1300" dirty="0" smtClean="0"/>
              <a:t>bezienswaardigheid</a:t>
            </a:r>
            <a:r>
              <a:rPr lang="nl-NL" sz="1300" dirty="0"/>
              <a:t>. Er wordt niet alleen halt gehouden in restaurants </a:t>
            </a:r>
            <a:r>
              <a:rPr lang="nl-NL" sz="1300" dirty="0" smtClean="0"/>
              <a:t>voor</a:t>
            </a:r>
            <a:r>
              <a:rPr lang="en-BE" sz="1300" dirty="0" smtClean="0"/>
              <a:t> </a:t>
            </a:r>
            <a:r>
              <a:rPr lang="nl-NL" sz="1300" dirty="0" smtClean="0"/>
              <a:t>het </a:t>
            </a:r>
            <a:r>
              <a:rPr lang="nl-NL" sz="1300" dirty="0"/>
              <a:t>proeven van gerechten, maar ook worden enkele cultuurhistorische </a:t>
            </a:r>
            <a:r>
              <a:rPr lang="nl-NL" sz="1300" dirty="0" smtClean="0"/>
              <a:t>gebouwen</a:t>
            </a:r>
            <a:r>
              <a:rPr lang="en-BE" sz="1300" dirty="0" smtClean="0"/>
              <a:t> </a:t>
            </a:r>
            <a:r>
              <a:rPr lang="nl-NL" sz="1300" dirty="0" smtClean="0"/>
              <a:t>en/of </a:t>
            </a:r>
            <a:r>
              <a:rPr lang="nl-NL" sz="1300" dirty="0"/>
              <a:t>musea bezocht. Onderweg krijgen ze boeiende verhalen en pittige </a:t>
            </a:r>
            <a:r>
              <a:rPr lang="nl-NL" sz="1300" dirty="0" smtClean="0"/>
              <a:t>anekdotes</a:t>
            </a:r>
            <a:r>
              <a:rPr lang="en-BE" sz="1300" dirty="0" smtClean="0"/>
              <a:t> </a:t>
            </a:r>
            <a:r>
              <a:rPr lang="nl-NL" sz="1300" dirty="0" smtClean="0"/>
              <a:t>over </a:t>
            </a:r>
            <a:r>
              <a:rPr lang="nl-NL" sz="1300" dirty="0"/>
              <a:t>gebouwen, straten en pleinen. De organisatie beschikt over verschillende </a:t>
            </a:r>
            <a:r>
              <a:rPr lang="nl-NL" sz="1300" dirty="0" smtClean="0"/>
              <a:t>vooropgestelde</a:t>
            </a:r>
            <a:r>
              <a:rPr lang="en-BE" sz="1300" dirty="0" smtClean="0"/>
              <a:t> </a:t>
            </a:r>
            <a:r>
              <a:rPr lang="nl-NL" sz="1300" dirty="0" smtClean="0"/>
              <a:t>routes</a:t>
            </a:r>
            <a:r>
              <a:rPr lang="nl-NL" sz="1300" dirty="0"/>
              <a:t>, maar mensen kunnen ook zonder gids hun wandelroute langs </a:t>
            </a:r>
            <a:r>
              <a:rPr lang="nl-NL" sz="1300" dirty="0" smtClean="0"/>
              <a:t>de</a:t>
            </a:r>
            <a:r>
              <a:rPr lang="en-BE" sz="1300" dirty="0" smtClean="0"/>
              <a:t> </a:t>
            </a:r>
            <a:r>
              <a:rPr lang="nl-NL" sz="1300" dirty="0" smtClean="0"/>
              <a:t>verschillende </a:t>
            </a:r>
            <a:r>
              <a:rPr lang="nl-NL" sz="1300" dirty="0"/>
              <a:t>gastronomische en culturele bezienswaardigheden </a:t>
            </a:r>
            <a:r>
              <a:rPr lang="nl-NL" sz="1300" dirty="0" smtClean="0"/>
              <a:t>samenstellen.</a:t>
            </a:r>
            <a:r>
              <a:rPr lang="en-BE" sz="1300" dirty="0" smtClean="0"/>
              <a:t> </a:t>
            </a:r>
            <a:r>
              <a:rPr lang="nl-NL" sz="1300" dirty="0" smtClean="0"/>
              <a:t>Om </a:t>
            </a:r>
            <a:r>
              <a:rPr lang="nl-NL" sz="1300" dirty="0"/>
              <a:t>alle informatie omtrent deze bezienswaardigheden en wandelingen </a:t>
            </a:r>
            <a:r>
              <a:rPr lang="nl-NL" sz="1300" dirty="0" smtClean="0"/>
              <a:t>gestructureerd</a:t>
            </a:r>
            <a:r>
              <a:rPr lang="en-BE" sz="1300" dirty="0" smtClean="0"/>
              <a:t> </a:t>
            </a:r>
            <a:r>
              <a:rPr lang="nl-NL" sz="1300" dirty="0" smtClean="0"/>
              <a:t>te </a:t>
            </a:r>
            <a:r>
              <a:rPr lang="nl-NL" sz="1300" dirty="0"/>
              <a:t>kunnen </a:t>
            </a:r>
            <a:r>
              <a:rPr lang="nl-NL" sz="1300" dirty="0" smtClean="0"/>
              <a:t>opslaan, </a:t>
            </a:r>
            <a:r>
              <a:rPr lang="nl-NL" sz="1300" dirty="0"/>
              <a:t>is er uiteraard </a:t>
            </a:r>
            <a:r>
              <a:rPr lang="en-BE" sz="1300" dirty="0" smtClean="0"/>
              <a:t>een databank nodig</a:t>
            </a:r>
            <a:r>
              <a:rPr lang="nl-NL" sz="1300" dirty="0" smtClean="0"/>
              <a:t>.</a:t>
            </a:r>
            <a:endParaRPr lang="en-BE" sz="1300" dirty="0" smtClean="0"/>
          </a:p>
          <a:p>
            <a:pPr algn="just"/>
            <a:r>
              <a:rPr lang="nl-NL" sz="1300" dirty="0"/>
              <a:t>De verschillende deelnemende steden kunnen uniek worden geïdentificeerd </a:t>
            </a:r>
            <a:r>
              <a:rPr lang="nl-NL" sz="1300" dirty="0" smtClean="0"/>
              <a:t>door</a:t>
            </a:r>
            <a:r>
              <a:rPr lang="en-BE" sz="1300" dirty="0" smtClean="0"/>
              <a:t> </a:t>
            </a:r>
            <a:r>
              <a:rPr lang="nl-NL" sz="1300" dirty="0" smtClean="0"/>
              <a:t>de </a:t>
            </a:r>
            <a:r>
              <a:rPr lang="nl-NL" sz="1300" dirty="0"/>
              <a:t>combinatie van naam en postcode. Elke stad heeft een aantal </a:t>
            </a:r>
            <a:r>
              <a:rPr lang="nl-NL" sz="1300" dirty="0" smtClean="0"/>
              <a:t>bezienswaardigheden</a:t>
            </a:r>
            <a:r>
              <a:rPr lang="en-BE" sz="1300" dirty="0" smtClean="0"/>
              <a:t> </a:t>
            </a:r>
            <a:r>
              <a:rPr lang="nl-NL" sz="1300" dirty="0" smtClean="0"/>
              <a:t>waarlangs </a:t>
            </a:r>
            <a:r>
              <a:rPr lang="nl-NL" sz="1300" dirty="0"/>
              <a:t>verschillende routes zijn opgesteld. Een bezienswaardigheid </a:t>
            </a:r>
            <a:r>
              <a:rPr lang="nl-NL" sz="1300" dirty="0" smtClean="0"/>
              <a:t>heeft</a:t>
            </a:r>
            <a:r>
              <a:rPr lang="en-BE" sz="1300" dirty="0"/>
              <a:t> </a:t>
            </a:r>
            <a:r>
              <a:rPr lang="nl-NL" sz="1300" dirty="0" smtClean="0"/>
              <a:t>op </a:t>
            </a:r>
            <a:r>
              <a:rPr lang="nl-NL" sz="1300" dirty="0"/>
              <a:t>zijn beurt ook een unieke naam. Daarnaast heeft iedere bezienswaardigheid </a:t>
            </a:r>
            <a:r>
              <a:rPr lang="nl-NL" sz="1300" dirty="0" smtClean="0"/>
              <a:t>een</a:t>
            </a:r>
            <a:r>
              <a:rPr lang="en-BE" sz="1300" dirty="0" smtClean="0"/>
              <a:t> </a:t>
            </a:r>
            <a:r>
              <a:rPr lang="nl-NL" sz="1300" dirty="0" smtClean="0"/>
              <a:t>bijhorende </a:t>
            </a:r>
            <a:r>
              <a:rPr lang="nl-NL" sz="1300" dirty="0"/>
              <a:t>beschrijving en een type. Een bezienswaardigheid kan daarbij ofwel </a:t>
            </a:r>
            <a:r>
              <a:rPr lang="nl-NL" sz="1300" dirty="0" smtClean="0"/>
              <a:t>gastronomisch</a:t>
            </a:r>
            <a:r>
              <a:rPr lang="en-BE" sz="1300" dirty="0" smtClean="0"/>
              <a:t> </a:t>
            </a:r>
            <a:r>
              <a:rPr lang="nl-NL" sz="1300" dirty="0" smtClean="0"/>
              <a:t>(bv</a:t>
            </a:r>
            <a:r>
              <a:rPr lang="nl-NL" sz="1300" dirty="0"/>
              <a:t>. een café of restaurant) ofwel cultureel (bv. een museum of </a:t>
            </a:r>
            <a:r>
              <a:rPr lang="nl-NL" sz="1300" dirty="0" smtClean="0"/>
              <a:t>gebouw)</a:t>
            </a:r>
            <a:r>
              <a:rPr lang="en-BE" sz="1300" dirty="0" smtClean="0"/>
              <a:t> </a:t>
            </a:r>
            <a:r>
              <a:rPr lang="nl-NL" sz="1300" dirty="0" smtClean="0"/>
              <a:t>zijn</a:t>
            </a:r>
            <a:r>
              <a:rPr lang="nl-NL" sz="1300" dirty="0"/>
              <a:t>.</a:t>
            </a:r>
          </a:p>
          <a:p>
            <a:pPr algn="just"/>
            <a:r>
              <a:rPr lang="nl-NL" sz="1300" dirty="0"/>
              <a:t>Tussen twee verschillende bezienswaardigheden kan (maximaal) één route </a:t>
            </a:r>
            <a:r>
              <a:rPr lang="nl-NL" sz="1300" dirty="0" smtClean="0"/>
              <a:t>aanwezig</a:t>
            </a:r>
            <a:r>
              <a:rPr lang="en-BE" sz="1300" dirty="0" smtClean="0"/>
              <a:t> </a:t>
            </a:r>
            <a:r>
              <a:rPr lang="nl-NL" sz="1300" dirty="0" smtClean="0"/>
              <a:t>zijn</a:t>
            </a:r>
            <a:r>
              <a:rPr lang="nl-NL" sz="1300" dirty="0"/>
              <a:t>. Deze route zal nodig zijn als men zonder gids de route wenst te </a:t>
            </a:r>
            <a:r>
              <a:rPr lang="nl-NL" sz="1300" dirty="0" smtClean="0"/>
              <a:t>vervolledigen.</a:t>
            </a:r>
            <a:r>
              <a:rPr lang="en-BE" sz="1300" dirty="0" smtClean="0"/>
              <a:t> </a:t>
            </a:r>
            <a:r>
              <a:rPr lang="nl-NL" sz="1300" dirty="0" smtClean="0"/>
              <a:t>Tenslotte </a:t>
            </a:r>
            <a:r>
              <a:rPr lang="nl-NL" sz="1300" dirty="0"/>
              <a:t>dient in de databank te worden opgeslagen welke instructies </a:t>
            </a:r>
            <a:r>
              <a:rPr lang="nl-NL" sz="1300" dirty="0" smtClean="0"/>
              <a:t>er</a:t>
            </a:r>
            <a:r>
              <a:rPr lang="en-BE" sz="1300" dirty="0" smtClean="0"/>
              <a:t> </a:t>
            </a:r>
            <a:r>
              <a:rPr lang="nl-NL" sz="1300" dirty="0" smtClean="0"/>
              <a:t>per </a:t>
            </a:r>
            <a:r>
              <a:rPr lang="nl-NL" sz="1300" dirty="0"/>
              <a:t>route tussen twee bezienswaardigheden gevolgd moeten worden en in </a:t>
            </a:r>
            <a:r>
              <a:rPr lang="nl-NL" sz="1300" dirty="0" smtClean="0"/>
              <a:t>welke</a:t>
            </a:r>
            <a:r>
              <a:rPr lang="en-BE" sz="1300" dirty="0" smtClean="0"/>
              <a:t> </a:t>
            </a:r>
            <a:r>
              <a:rPr lang="nl-NL" sz="1300" dirty="0" smtClean="0"/>
              <a:t>volgorde </a:t>
            </a:r>
            <a:r>
              <a:rPr lang="nl-NL" sz="1300" dirty="0"/>
              <a:t>ze moeten worden uitgevoerd, op basis van een volgnummer dat per </a:t>
            </a:r>
            <a:r>
              <a:rPr lang="nl-NL" sz="1300" dirty="0" smtClean="0"/>
              <a:t>route</a:t>
            </a:r>
            <a:r>
              <a:rPr lang="en-BE" sz="1300" dirty="0" smtClean="0"/>
              <a:t> </a:t>
            </a:r>
            <a:r>
              <a:rPr lang="nl-NL" sz="1300" dirty="0" smtClean="0"/>
              <a:t>maar </a:t>
            </a:r>
            <a:r>
              <a:rPr lang="nl-NL" sz="1300" dirty="0"/>
              <a:t>1 keer voorkomt (bv. ‘1. sla linksaf bij het buitenkomen van het </a:t>
            </a:r>
            <a:r>
              <a:rPr lang="nl-NL" sz="1300" dirty="0" err="1" smtClean="0"/>
              <a:t>Gravensteen</a:t>
            </a:r>
            <a:r>
              <a:rPr lang="nl-NL" sz="1300" dirty="0" smtClean="0"/>
              <a:t>’</a:t>
            </a:r>
            <a:r>
              <a:rPr lang="en-BE" sz="1300" dirty="0" smtClean="0"/>
              <a:t> </a:t>
            </a:r>
            <a:r>
              <a:rPr lang="nl-NL" sz="1300" dirty="0" smtClean="0"/>
              <a:t>of </a:t>
            </a:r>
            <a:r>
              <a:rPr lang="nl-NL" sz="1300" dirty="0"/>
              <a:t>‘2. Loop rechtdoor tot u aan huisnummer 53 komt’).</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14</a:t>
            </a:fld>
            <a:endParaRPr lang="fr-BE"/>
          </a:p>
        </p:txBody>
      </p:sp>
    </p:spTree>
    <p:extLst>
      <p:ext uri="{BB962C8B-B14F-4D97-AF65-F5344CB8AC3E}">
        <p14:creationId xmlns:p14="http://schemas.microsoft.com/office/powerpoint/2010/main" val="296917837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3893374"/>
          </a:xfrm>
          <a:prstGeom prst="rect">
            <a:avLst/>
          </a:prstGeom>
          <a:noFill/>
        </p:spPr>
        <p:txBody>
          <a:bodyPr wrap="square" rtlCol="0">
            <a:spAutoFit/>
          </a:bodyPr>
          <a:lstStyle/>
          <a:p>
            <a:r>
              <a:rPr lang="en-BE" sz="1300" b="1" dirty="0" smtClean="0"/>
              <a:t>Oefening 12 (Examen 2019-2020, eerste zittijd)</a:t>
            </a:r>
          </a:p>
          <a:p>
            <a:endParaRPr lang="en-BE" sz="1300" b="1" dirty="0" smtClean="0"/>
          </a:p>
          <a:p>
            <a:pPr algn="just"/>
            <a:r>
              <a:rPr lang="en-BE" sz="1300" dirty="0" smtClean="0"/>
              <a:t>Een</a:t>
            </a:r>
            <a:r>
              <a:rPr lang="nl-NL" sz="1300" dirty="0" smtClean="0"/>
              <a:t> skigebied bestaat uit verschillende deelgebieden. Elk deelgebied heeft een</a:t>
            </a:r>
            <a:r>
              <a:rPr lang="en-BE" sz="1300" dirty="0" smtClean="0"/>
              <a:t> </a:t>
            </a:r>
            <a:r>
              <a:rPr lang="nl-NL" sz="1300" dirty="0" smtClean="0"/>
              <a:t>unieke naam en baat een aantal pistes uit, die binnen een deelgebied een uniek</a:t>
            </a:r>
            <a:r>
              <a:rPr lang="en-BE" sz="1300" dirty="0" smtClean="0"/>
              <a:t> </a:t>
            </a:r>
            <a:r>
              <a:rPr lang="nl-NL" sz="1300" dirty="0" smtClean="0"/>
              <a:t>nummer dragen. Voor elk van deze pistes wordt er bijgehouden welke kleur de</a:t>
            </a:r>
            <a:r>
              <a:rPr lang="en-BE" sz="1300" dirty="0" smtClean="0"/>
              <a:t> </a:t>
            </a:r>
            <a:r>
              <a:rPr lang="nl-NL" sz="1300" dirty="0" smtClean="0"/>
              <a:t>piste heeft (groen, blauw, rood of zwart), wat de lengte (in meter) en de start- en</a:t>
            </a:r>
            <a:r>
              <a:rPr lang="en-BE" sz="1300" dirty="0" smtClean="0"/>
              <a:t> </a:t>
            </a:r>
            <a:r>
              <a:rPr lang="nl-NL" sz="1300" dirty="0" smtClean="0"/>
              <a:t>eindhoogte van de piste is. Een piste start altijd hoger dan waar deze eindigt.</a:t>
            </a:r>
            <a:r>
              <a:rPr lang="en-BE" sz="1300" dirty="0" smtClean="0"/>
              <a:t> </a:t>
            </a:r>
          </a:p>
          <a:p>
            <a:pPr algn="just"/>
            <a:r>
              <a:rPr lang="nl-NL" sz="1300" dirty="0" smtClean="0"/>
              <a:t>Een skigebied heeft vanzelfsprekend een aantal liften die één piste met één of meerdere</a:t>
            </a:r>
            <a:r>
              <a:rPr lang="en-BE" sz="1300" dirty="0" smtClean="0"/>
              <a:t> </a:t>
            </a:r>
            <a:r>
              <a:rPr lang="nl-NL" sz="1300" dirty="0" smtClean="0"/>
              <a:t>andere pistes verbindt. Elke lift heeft een unieke naam en een verzameling</a:t>
            </a:r>
            <a:r>
              <a:rPr lang="en-BE" sz="1300" dirty="0" smtClean="0"/>
              <a:t> </a:t>
            </a:r>
            <a:r>
              <a:rPr lang="nl-NL" sz="1300" dirty="0" smtClean="0"/>
              <a:t>openingstijden, die bestaan uit de datum van opening en een start- en </a:t>
            </a:r>
            <a:r>
              <a:rPr lang="nl-NL" sz="1300" dirty="0" err="1" smtClean="0"/>
              <a:t>einduur</a:t>
            </a:r>
            <a:r>
              <a:rPr lang="nl-NL" sz="1300" dirty="0" smtClean="0"/>
              <a:t>. Openingstijden</a:t>
            </a:r>
            <a:r>
              <a:rPr lang="en-BE" sz="1300" dirty="0" smtClean="0"/>
              <a:t> </a:t>
            </a:r>
            <a:r>
              <a:rPr lang="nl-NL" sz="1300" dirty="0" smtClean="0"/>
              <a:t>voor eenzelfde lift mogen niet overlappen. Daarnaast kunnen liften enkel</a:t>
            </a:r>
            <a:r>
              <a:rPr lang="en-BE" sz="1300" dirty="0" smtClean="0"/>
              <a:t> </a:t>
            </a:r>
            <a:r>
              <a:rPr lang="nl-NL" sz="1300" dirty="0" smtClean="0"/>
              <a:t>pistes uit hetzelfde deelgebied met elkaar verbinden.</a:t>
            </a:r>
            <a:r>
              <a:rPr lang="en-BE" sz="1300" dirty="0" smtClean="0"/>
              <a:t> </a:t>
            </a:r>
          </a:p>
          <a:p>
            <a:pPr algn="just"/>
            <a:r>
              <a:rPr lang="nl-NL" sz="1300" dirty="0" smtClean="0"/>
              <a:t>Skiërs kunnen enkel tickets kopen voor het volledige skigebied. Er bestaan verschillende</a:t>
            </a:r>
            <a:r>
              <a:rPr lang="en-BE" sz="1300" dirty="0" smtClean="0"/>
              <a:t> </a:t>
            </a:r>
            <a:r>
              <a:rPr lang="nl-NL" sz="1300" dirty="0" smtClean="0"/>
              <a:t>soorten tickets, elk met een unieke ticketcode. Ten eerste heb je skiërs die een</a:t>
            </a:r>
            <a:r>
              <a:rPr lang="en-BE" sz="1300" dirty="0" smtClean="0"/>
              <a:t> </a:t>
            </a:r>
            <a:r>
              <a:rPr lang="nl-NL" sz="1300" dirty="0" err="1" smtClean="0"/>
              <a:t>seizoenskaart</a:t>
            </a:r>
            <a:r>
              <a:rPr lang="nl-NL" sz="1300" dirty="0" smtClean="0"/>
              <a:t> aanschaffen (en die daarmee dus gedurende het hele jaar het skigebied</a:t>
            </a:r>
            <a:r>
              <a:rPr lang="en-BE" sz="1300" dirty="0" smtClean="0"/>
              <a:t> </a:t>
            </a:r>
            <a:r>
              <a:rPr lang="nl-NL" sz="1300" dirty="0" smtClean="0"/>
              <a:t>mogen bezoeken), en mensen die tickets aanschaffen voor een beperkt aantal</a:t>
            </a:r>
            <a:r>
              <a:rPr lang="en-BE" sz="1300" dirty="0" smtClean="0"/>
              <a:t> </a:t>
            </a:r>
            <a:r>
              <a:rPr lang="nl-NL" sz="1300" dirty="0" smtClean="0"/>
              <a:t>dagen (een gewone tickethouder). Voor iedere skiër moet een uniek e-mailadres,</a:t>
            </a:r>
            <a:r>
              <a:rPr lang="en-BE" sz="1300" dirty="0" smtClean="0"/>
              <a:t> </a:t>
            </a:r>
            <a:r>
              <a:rPr lang="nl-NL" sz="1300" dirty="0" smtClean="0"/>
              <a:t>de voor- en achternaam, een adres en telefoonnummer worden opgeslagen. Verder</a:t>
            </a:r>
            <a:r>
              <a:rPr lang="en-BE" sz="1300" dirty="0" smtClean="0"/>
              <a:t> </a:t>
            </a:r>
            <a:r>
              <a:rPr lang="nl-NL" sz="1300" dirty="0" smtClean="0"/>
              <a:t>moet in het geval van een </a:t>
            </a:r>
            <a:r>
              <a:rPr lang="nl-NL" sz="1300" dirty="0" err="1" smtClean="0"/>
              <a:t>seizoenskaart</a:t>
            </a:r>
            <a:r>
              <a:rPr lang="nl-NL" sz="1300" dirty="0" smtClean="0"/>
              <a:t> het jaar opgeslagen worden, en in het geval</a:t>
            </a:r>
            <a:r>
              <a:rPr lang="en-BE" sz="1300" dirty="0" smtClean="0"/>
              <a:t> </a:t>
            </a:r>
            <a:r>
              <a:rPr lang="nl-NL" sz="1300" dirty="0" smtClean="0"/>
              <a:t>van een gewone tickethouder de begin- en einddatum van het ticket.</a:t>
            </a:r>
            <a:r>
              <a:rPr lang="en-BE" sz="1300" dirty="0" smtClean="0"/>
              <a:t> </a:t>
            </a:r>
          </a:p>
          <a:p>
            <a:pPr algn="just"/>
            <a:r>
              <a:rPr lang="nl-NL" sz="1300" dirty="0" smtClean="0"/>
              <a:t>Tot slot moet het skigebied de omzet over alle deelgebieden eerlijk kunnen verdelen.</a:t>
            </a:r>
            <a:r>
              <a:rPr lang="en-BE" sz="1300" dirty="0" smtClean="0"/>
              <a:t> </a:t>
            </a:r>
            <a:r>
              <a:rPr lang="nl-NL" sz="1300" dirty="0" smtClean="0"/>
              <a:t>Hiervoor wordt er gekeken naar het aantal registraties aan liften die tot een bepaald</a:t>
            </a:r>
            <a:r>
              <a:rPr lang="en-BE" sz="1300" dirty="0" smtClean="0"/>
              <a:t> </a:t>
            </a:r>
            <a:r>
              <a:rPr lang="nl-NL" sz="1300" dirty="0"/>
              <a:t>deelgebied behoren. Per lift moet dus geregistreerd worden welke persoon op </a:t>
            </a:r>
            <a:r>
              <a:rPr lang="nl-NL" sz="1300" dirty="0" smtClean="0"/>
              <a:t>welk</a:t>
            </a:r>
            <a:r>
              <a:rPr lang="en-BE" sz="1300" dirty="0" smtClean="0"/>
              <a:t> </a:t>
            </a:r>
            <a:r>
              <a:rPr lang="nl-NL" sz="1300" dirty="0" smtClean="0"/>
              <a:t>tijdstip </a:t>
            </a:r>
            <a:r>
              <a:rPr lang="nl-NL" sz="1300" dirty="0"/>
              <a:t>de lift heeft genomen. Er kan uiteraard enkel geregistreerd worden als </a:t>
            </a:r>
            <a:r>
              <a:rPr lang="nl-NL" sz="1300" dirty="0" smtClean="0"/>
              <a:t>de</a:t>
            </a:r>
            <a:r>
              <a:rPr lang="en-BE" sz="1300" dirty="0" smtClean="0"/>
              <a:t> </a:t>
            </a:r>
            <a:r>
              <a:rPr lang="nl-NL" sz="1300" dirty="0" smtClean="0"/>
              <a:t>lift </a:t>
            </a:r>
            <a:r>
              <a:rPr lang="nl-NL" sz="1300" dirty="0"/>
              <a:t>effectief geopend is.</a:t>
            </a:r>
            <a:endParaRPr lang="fr-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15</a:t>
            </a:fld>
            <a:endParaRPr lang="fr-BE"/>
          </a:p>
        </p:txBody>
      </p:sp>
    </p:spTree>
    <p:extLst>
      <p:ext uri="{BB962C8B-B14F-4D97-AF65-F5344CB8AC3E}">
        <p14:creationId xmlns:p14="http://schemas.microsoft.com/office/powerpoint/2010/main" val="65072698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4693593"/>
          </a:xfrm>
          <a:prstGeom prst="rect">
            <a:avLst/>
          </a:prstGeom>
          <a:noFill/>
        </p:spPr>
        <p:txBody>
          <a:bodyPr wrap="square" rtlCol="0">
            <a:spAutoFit/>
          </a:bodyPr>
          <a:lstStyle/>
          <a:p>
            <a:r>
              <a:rPr lang="en-BE" sz="1300" b="1" dirty="0" smtClean="0"/>
              <a:t>Oefening 13 </a:t>
            </a:r>
            <a:r>
              <a:rPr lang="en-BE" sz="1300" b="1" dirty="0"/>
              <a:t>(Examen 2019-2020, eerste zittijd</a:t>
            </a:r>
            <a:r>
              <a:rPr lang="en-BE" sz="1300" b="1" dirty="0" smtClean="0"/>
              <a:t>)</a:t>
            </a:r>
          </a:p>
          <a:p>
            <a:endParaRPr lang="en-BE" sz="1300" b="1" dirty="0" smtClean="0"/>
          </a:p>
          <a:p>
            <a:pPr algn="just"/>
            <a:r>
              <a:rPr lang="nl-NL" sz="1300" dirty="0"/>
              <a:t>De </a:t>
            </a:r>
            <a:r>
              <a:rPr lang="nl-NL" sz="1300" dirty="0" err="1"/>
              <a:t>UGent</a:t>
            </a:r>
            <a:r>
              <a:rPr lang="nl-NL" sz="1300" dirty="0"/>
              <a:t> heeft verschillende lokalen ter beschikking. Deze lokalen zijn </a:t>
            </a:r>
            <a:r>
              <a:rPr lang="nl-NL" sz="1300" dirty="0" smtClean="0"/>
              <a:t>verspreid</a:t>
            </a:r>
            <a:r>
              <a:rPr lang="en-BE" sz="1300" dirty="0" smtClean="0"/>
              <a:t> </a:t>
            </a:r>
            <a:r>
              <a:rPr lang="nl-NL" sz="1300" dirty="0" smtClean="0"/>
              <a:t>over </a:t>
            </a:r>
            <a:r>
              <a:rPr lang="nl-NL" sz="1300" dirty="0"/>
              <a:t>verschillende gebouwen die zich bevinden op campussen. Voor ieder </a:t>
            </a:r>
            <a:r>
              <a:rPr lang="nl-NL" sz="1300" dirty="0" smtClean="0"/>
              <a:t>gebouw</a:t>
            </a:r>
            <a:r>
              <a:rPr lang="en-BE" sz="1300" dirty="0" smtClean="0"/>
              <a:t> </a:t>
            </a:r>
            <a:r>
              <a:rPr lang="nl-NL" sz="1300" dirty="0" smtClean="0"/>
              <a:t>is </a:t>
            </a:r>
            <a:r>
              <a:rPr lang="nl-NL" sz="1300" dirty="0"/>
              <a:t>de combinatie van de naam van de campus met de naam van het gebouw </a:t>
            </a:r>
            <a:r>
              <a:rPr lang="nl-NL" sz="1300" dirty="0" smtClean="0"/>
              <a:t>uniek.</a:t>
            </a:r>
            <a:r>
              <a:rPr lang="en-BE" sz="1300" dirty="0" smtClean="0"/>
              <a:t> </a:t>
            </a:r>
            <a:r>
              <a:rPr lang="nl-NL" sz="1300" dirty="0" smtClean="0"/>
              <a:t>Verder </a:t>
            </a:r>
            <a:r>
              <a:rPr lang="nl-NL" sz="1300" dirty="0"/>
              <a:t>moet voor ieder gebouw het adres en een </a:t>
            </a:r>
            <a:r>
              <a:rPr lang="nl-NL" sz="1300" dirty="0" smtClean="0"/>
              <a:t>cent</a:t>
            </a:r>
            <a:r>
              <a:rPr lang="en-BE" sz="1300" dirty="0" smtClean="0"/>
              <a:t>r</a:t>
            </a:r>
            <a:r>
              <a:rPr lang="nl-NL" sz="1300" dirty="0" smtClean="0"/>
              <a:t>aal </a:t>
            </a:r>
            <a:r>
              <a:rPr lang="nl-NL" sz="1300" dirty="0"/>
              <a:t>telefoonnummer </a:t>
            </a:r>
            <a:r>
              <a:rPr lang="nl-NL" sz="1300" dirty="0" smtClean="0"/>
              <a:t>worden</a:t>
            </a:r>
            <a:r>
              <a:rPr lang="en-BE" sz="1300" dirty="0" smtClean="0"/>
              <a:t> </a:t>
            </a:r>
            <a:r>
              <a:rPr lang="nl-NL" sz="1300" dirty="0" smtClean="0"/>
              <a:t>opgeslagen</a:t>
            </a:r>
            <a:r>
              <a:rPr lang="nl-NL" sz="1300" dirty="0"/>
              <a:t>.</a:t>
            </a:r>
          </a:p>
          <a:p>
            <a:pPr algn="just"/>
            <a:r>
              <a:rPr lang="nl-NL" sz="1300" dirty="0"/>
              <a:t>Per gebouw zijn er een aantal lokalen ter reservatie beschikbaar. Deze lokalen </a:t>
            </a:r>
            <a:r>
              <a:rPr lang="nl-NL" sz="1300" dirty="0" smtClean="0"/>
              <a:t>hebben</a:t>
            </a:r>
            <a:r>
              <a:rPr lang="en-BE" sz="1300" dirty="0" smtClean="0"/>
              <a:t> </a:t>
            </a:r>
            <a:r>
              <a:rPr lang="nl-NL" sz="1300" dirty="0" smtClean="0"/>
              <a:t>elk </a:t>
            </a:r>
            <a:r>
              <a:rPr lang="nl-NL" sz="1300" dirty="0"/>
              <a:t>een lokaalnummer dat uniek is binnen een gebouw. Daarnaast moet </a:t>
            </a:r>
            <a:r>
              <a:rPr lang="nl-NL" sz="1300" dirty="0" smtClean="0"/>
              <a:t>voor</a:t>
            </a:r>
            <a:r>
              <a:rPr lang="en-BE" sz="1300" dirty="0" smtClean="0"/>
              <a:t> </a:t>
            </a:r>
            <a:r>
              <a:rPr lang="nl-NL" sz="1300" dirty="0" smtClean="0"/>
              <a:t>elk </a:t>
            </a:r>
            <a:r>
              <a:rPr lang="nl-NL" sz="1300" dirty="0"/>
              <a:t>lokaal de naam, de capaciteit, de aanwezigheid van een projectiescherm en </a:t>
            </a:r>
            <a:r>
              <a:rPr lang="nl-NL" sz="1300" dirty="0" smtClean="0"/>
              <a:t>de</a:t>
            </a:r>
            <a:r>
              <a:rPr lang="en-BE" sz="1300" dirty="0" smtClean="0"/>
              <a:t> </a:t>
            </a:r>
            <a:r>
              <a:rPr lang="nl-NL" sz="1300" dirty="0" smtClean="0"/>
              <a:t>toegankelijkheid </a:t>
            </a:r>
            <a:r>
              <a:rPr lang="nl-NL" sz="1300" dirty="0"/>
              <a:t>voor mindervaliden worden bijgehouden. Ook heeft ieder </a:t>
            </a:r>
            <a:r>
              <a:rPr lang="nl-NL" sz="1300" dirty="0" smtClean="0"/>
              <a:t>lokaal</a:t>
            </a:r>
            <a:r>
              <a:rPr lang="en-BE" sz="1300" dirty="0" smtClean="0"/>
              <a:t> </a:t>
            </a:r>
            <a:r>
              <a:rPr lang="nl-NL" sz="1300" dirty="0" smtClean="0"/>
              <a:t>specifieke </a:t>
            </a:r>
            <a:r>
              <a:rPr lang="nl-NL" sz="1300" dirty="0"/>
              <a:t>openingsuren die bestaan uit een datum, een starttijdstip en een </a:t>
            </a:r>
            <a:r>
              <a:rPr lang="nl-NL" sz="1300" dirty="0" smtClean="0"/>
              <a:t>eindtijdstip.</a:t>
            </a:r>
            <a:r>
              <a:rPr lang="en-BE" sz="1300" dirty="0" smtClean="0"/>
              <a:t> </a:t>
            </a:r>
            <a:r>
              <a:rPr lang="nl-NL" sz="1300" dirty="0" smtClean="0"/>
              <a:t>Openingstijden </a:t>
            </a:r>
            <a:r>
              <a:rPr lang="nl-NL" sz="1300" dirty="0"/>
              <a:t>van eenzelfde lokaal mogen uiteraard niet overlappen. Tot </a:t>
            </a:r>
            <a:r>
              <a:rPr lang="nl-NL" sz="1300" dirty="0" smtClean="0"/>
              <a:t>slot</a:t>
            </a:r>
            <a:r>
              <a:rPr lang="en-BE" sz="1300" dirty="0" smtClean="0"/>
              <a:t> </a:t>
            </a:r>
            <a:r>
              <a:rPr lang="nl-NL" sz="1300" dirty="0" smtClean="0"/>
              <a:t>bestaan </a:t>
            </a:r>
            <a:r>
              <a:rPr lang="nl-NL" sz="1300" dirty="0"/>
              <a:t>er drie verschillende types lokalen: PC-lokalen, auditoria en </a:t>
            </a:r>
            <a:r>
              <a:rPr lang="nl-NL" sz="1300" dirty="0" smtClean="0"/>
              <a:t>vergaderzalen.</a:t>
            </a:r>
            <a:r>
              <a:rPr lang="en-BE" sz="1300" dirty="0" smtClean="0"/>
              <a:t> </a:t>
            </a:r>
            <a:r>
              <a:rPr lang="nl-NL" sz="1300" dirty="0" smtClean="0"/>
              <a:t>In </a:t>
            </a:r>
            <a:r>
              <a:rPr lang="nl-NL" sz="1300" dirty="0"/>
              <a:t>het geval van PC-lokalen moet worden bijgehouden hoeveel </a:t>
            </a:r>
            <a:r>
              <a:rPr lang="nl-NL" sz="1300" dirty="0" err="1"/>
              <a:t>PC’s</a:t>
            </a:r>
            <a:r>
              <a:rPr lang="nl-NL" sz="1300" dirty="0"/>
              <a:t> er </a:t>
            </a:r>
            <a:r>
              <a:rPr lang="nl-NL" sz="1300" dirty="0" smtClean="0"/>
              <a:t>beschikbaar</a:t>
            </a:r>
            <a:r>
              <a:rPr lang="en-BE" sz="1300" dirty="0" smtClean="0"/>
              <a:t> </a:t>
            </a:r>
            <a:r>
              <a:rPr lang="nl-NL" sz="1300" dirty="0" smtClean="0"/>
              <a:t>zijn </a:t>
            </a:r>
            <a:r>
              <a:rPr lang="nl-NL" sz="1300" dirty="0"/>
              <a:t>en in het geval van auditoria moet worden opgeslagen of het om een plat of </a:t>
            </a:r>
            <a:r>
              <a:rPr lang="nl-NL" sz="1300" dirty="0" smtClean="0"/>
              <a:t>een</a:t>
            </a:r>
            <a:r>
              <a:rPr lang="en-BE" sz="1300" dirty="0" smtClean="0"/>
              <a:t> </a:t>
            </a:r>
            <a:r>
              <a:rPr lang="nl-NL" sz="1300" dirty="0" smtClean="0"/>
              <a:t>steil </a:t>
            </a:r>
            <a:r>
              <a:rPr lang="nl-NL" sz="1300" dirty="0"/>
              <a:t>auditorium gaat.</a:t>
            </a:r>
          </a:p>
          <a:p>
            <a:pPr algn="just"/>
            <a:r>
              <a:rPr lang="nl-NL" sz="1300" dirty="0"/>
              <a:t>Personen kunnen lokalen boeken. Deze boekingen kunnen zowel gedaan </a:t>
            </a:r>
            <a:r>
              <a:rPr lang="nl-NL" sz="1300" dirty="0" smtClean="0"/>
              <a:t>worden</a:t>
            </a:r>
            <a:r>
              <a:rPr lang="en-BE" sz="1300" dirty="0" smtClean="0"/>
              <a:t> </a:t>
            </a:r>
            <a:r>
              <a:rPr lang="nl-NL" sz="1300" dirty="0" smtClean="0"/>
              <a:t>door </a:t>
            </a:r>
            <a:r>
              <a:rPr lang="nl-NL" sz="1300" dirty="0" err="1"/>
              <a:t>UGent</a:t>
            </a:r>
            <a:r>
              <a:rPr lang="nl-NL" sz="1300" dirty="0"/>
              <a:t> personeel (internen) alsook door externen. Voor iedere persoon </a:t>
            </a:r>
            <a:r>
              <a:rPr lang="nl-NL" sz="1300" dirty="0" smtClean="0"/>
              <a:t>moet</a:t>
            </a:r>
            <a:r>
              <a:rPr lang="en-BE" sz="1300" dirty="0" smtClean="0"/>
              <a:t> </a:t>
            </a:r>
            <a:r>
              <a:rPr lang="nl-NL" sz="1300" dirty="0" smtClean="0"/>
              <a:t>een </a:t>
            </a:r>
            <a:r>
              <a:rPr lang="nl-NL" sz="1300" dirty="0"/>
              <a:t>uniek emailadres, de voor- en achternaam, een telefoonnummer en een </a:t>
            </a:r>
            <a:r>
              <a:rPr lang="nl-NL" sz="1300" dirty="0" smtClean="0"/>
              <a:t>adres</a:t>
            </a:r>
            <a:r>
              <a:rPr lang="en-BE" sz="1300" dirty="0" smtClean="0"/>
              <a:t> </a:t>
            </a:r>
            <a:r>
              <a:rPr lang="nl-NL" sz="1300" dirty="0" smtClean="0"/>
              <a:t>worden </a:t>
            </a:r>
            <a:r>
              <a:rPr lang="nl-NL" sz="1300" dirty="0"/>
              <a:t>opgeslagen. Voor internen dient bijkomend een functieomschrijving te </a:t>
            </a:r>
            <a:r>
              <a:rPr lang="nl-NL" sz="1300" dirty="0" smtClean="0"/>
              <a:t>worden</a:t>
            </a:r>
            <a:r>
              <a:rPr lang="en-BE" sz="1300" dirty="0" smtClean="0"/>
              <a:t> </a:t>
            </a:r>
            <a:r>
              <a:rPr lang="nl-NL" sz="1300" dirty="0" smtClean="0"/>
              <a:t>opgeslagen</a:t>
            </a:r>
            <a:r>
              <a:rPr lang="nl-NL" sz="1300" dirty="0"/>
              <a:t>.</a:t>
            </a:r>
          </a:p>
          <a:p>
            <a:pPr algn="just"/>
            <a:r>
              <a:rPr lang="nl-NL" sz="1300" dirty="0"/>
              <a:t>Iedere boeking wordt bijgehouden, samen met de periode waarin men het </a:t>
            </a:r>
            <a:r>
              <a:rPr lang="nl-NL" sz="1300" dirty="0" smtClean="0"/>
              <a:t>lokaal</a:t>
            </a:r>
            <a:r>
              <a:rPr lang="en-BE" sz="1300" dirty="0" smtClean="0"/>
              <a:t> </a:t>
            </a:r>
            <a:r>
              <a:rPr lang="nl-NL" sz="1300" dirty="0" smtClean="0"/>
              <a:t>wil </a:t>
            </a:r>
            <a:r>
              <a:rPr lang="nl-NL" sz="1300" dirty="0"/>
              <a:t>boeken (gedefinieerd door een starttijdstip en een eindtijdstip) en het </a:t>
            </a:r>
            <a:r>
              <a:rPr lang="nl-NL" sz="1300" dirty="0" smtClean="0"/>
              <a:t>aantal</a:t>
            </a:r>
            <a:r>
              <a:rPr lang="en-BE" sz="1300" dirty="0" smtClean="0"/>
              <a:t> </a:t>
            </a:r>
            <a:r>
              <a:rPr lang="nl-NL" sz="1300" dirty="0" smtClean="0"/>
              <a:t>personen </a:t>
            </a:r>
            <a:r>
              <a:rPr lang="nl-NL" sz="1300" dirty="0"/>
              <a:t>dat men ongeveer verwacht. Uiteraard moet dit tijdstip liggen binnen </a:t>
            </a:r>
            <a:r>
              <a:rPr lang="nl-NL" sz="1300" dirty="0" smtClean="0"/>
              <a:t>de</a:t>
            </a:r>
            <a:r>
              <a:rPr lang="en-BE" sz="1300" dirty="0" smtClean="0"/>
              <a:t> </a:t>
            </a:r>
            <a:r>
              <a:rPr lang="nl-NL" sz="1300" dirty="0" smtClean="0"/>
              <a:t>openingstijden </a:t>
            </a:r>
            <a:r>
              <a:rPr lang="nl-NL" sz="1300" dirty="0"/>
              <a:t>van het lokaal (in het geval van een boeking voor meerdere </a:t>
            </a:r>
            <a:r>
              <a:rPr lang="nl-NL" sz="1300" dirty="0" smtClean="0"/>
              <a:t>dagen,</a:t>
            </a:r>
            <a:r>
              <a:rPr lang="en-BE" sz="1300" dirty="0" smtClean="0"/>
              <a:t> </a:t>
            </a:r>
            <a:r>
              <a:rPr lang="nl-NL" sz="1300" dirty="0" smtClean="0"/>
              <a:t>moeten </a:t>
            </a:r>
            <a:r>
              <a:rPr lang="nl-NL" sz="1300" dirty="0"/>
              <a:t>dus meerdere boekingen worden geregistreerd) en moet het verwacht </a:t>
            </a:r>
            <a:r>
              <a:rPr lang="nl-NL" sz="1300" dirty="0" smtClean="0"/>
              <a:t>aantal</a:t>
            </a:r>
            <a:r>
              <a:rPr lang="en-BE" sz="1300" dirty="0" smtClean="0"/>
              <a:t> </a:t>
            </a:r>
            <a:r>
              <a:rPr lang="nl-NL" sz="1300" dirty="0" smtClean="0"/>
              <a:t>personen </a:t>
            </a:r>
            <a:r>
              <a:rPr lang="nl-NL" sz="1300" dirty="0"/>
              <a:t>lager liggen dan de maximale capaciteit van het lokaal. Verder </a:t>
            </a:r>
            <a:r>
              <a:rPr lang="nl-NL" sz="1300" dirty="0" smtClean="0"/>
              <a:t>moet</a:t>
            </a:r>
            <a:r>
              <a:rPr lang="en-BE" sz="1300" dirty="0" smtClean="0"/>
              <a:t> </a:t>
            </a:r>
            <a:r>
              <a:rPr lang="nl-NL" sz="1300" dirty="0" smtClean="0"/>
              <a:t>een </a:t>
            </a:r>
            <a:r>
              <a:rPr lang="nl-NL" sz="1300" dirty="0"/>
              <a:t>beschrijving worden opgeslagen van de activiteit die men wil organiseren </a:t>
            </a:r>
            <a:r>
              <a:rPr lang="nl-NL" sz="1300" dirty="0" smtClean="0"/>
              <a:t>in</a:t>
            </a:r>
            <a:r>
              <a:rPr lang="en-BE" sz="1300" dirty="0" smtClean="0"/>
              <a:t> </a:t>
            </a:r>
            <a:r>
              <a:rPr lang="nl-NL" sz="1300" dirty="0" smtClean="0"/>
              <a:t>het </a:t>
            </a:r>
            <a:r>
              <a:rPr lang="nl-NL" sz="1300" dirty="0"/>
              <a:t>lokaal. Ieder verhuurbaar lokaal heeft een basistarief dat bij een verhuur </a:t>
            </a:r>
            <a:r>
              <a:rPr lang="nl-NL" sz="1300" dirty="0" smtClean="0"/>
              <a:t>door</a:t>
            </a:r>
            <a:r>
              <a:rPr lang="en-BE" sz="1300" dirty="0" smtClean="0"/>
              <a:t> </a:t>
            </a:r>
            <a:r>
              <a:rPr lang="nl-NL" sz="1300" dirty="0" smtClean="0"/>
              <a:t>internen </a:t>
            </a:r>
            <a:r>
              <a:rPr lang="nl-NL" sz="1300" dirty="0"/>
              <a:t>betaald moet worden en een prijsfactor die wordt aangerekend in het </a:t>
            </a:r>
            <a:r>
              <a:rPr lang="nl-NL" sz="1300" dirty="0" smtClean="0"/>
              <a:t>geval</a:t>
            </a:r>
            <a:r>
              <a:rPr lang="en-BE" sz="1300" dirty="0" smtClean="0"/>
              <a:t> </a:t>
            </a:r>
            <a:r>
              <a:rPr lang="nl-NL" sz="1300" dirty="0" smtClean="0"/>
              <a:t>van </a:t>
            </a:r>
            <a:r>
              <a:rPr lang="nl-NL" sz="1300" dirty="0"/>
              <a:t>externen. De totaalprijs voor iedere afzonderlijke verhuur moet </a:t>
            </a:r>
            <a:r>
              <a:rPr lang="nl-NL" sz="1300" dirty="0" smtClean="0"/>
              <a:t>eenvoudig</a:t>
            </a:r>
            <a:r>
              <a:rPr lang="en-BE" sz="1300" dirty="0" smtClean="0"/>
              <a:t> </a:t>
            </a:r>
            <a:r>
              <a:rPr lang="nl-NL" sz="1300" dirty="0" smtClean="0"/>
              <a:t>opgevraagd </a:t>
            </a:r>
            <a:r>
              <a:rPr lang="nl-NL" sz="1300" dirty="0"/>
              <a:t>kunnen worden uit de databank.</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16</a:t>
            </a:fld>
            <a:endParaRPr lang="fr-BE"/>
          </a:p>
        </p:txBody>
      </p:sp>
    </p:spTree>
    <p:extLst>
      <p:ext uri="{BB962C8B-B14F-4D97-AF65-F5344CB8AC3E}">
        <p14:creationId xmlns:p14="http://schemas.microsoft.com/office/powerpoint/2010/main" val="8292202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693866"/>
          </a:xfrm>
          <a:prstGeom prst="rect">
            <a:avLst/>
          </a:prstGeom>
          <a:noFill/>
        </p:spPr>
        <p:txBody>
          <a:bodyPr wrap="square" rtlCol="0">
            <a:spAutoFit/>
          </a:bodyPr>
          <a:lstStyle/>
          <a:p>
            <a:r>
              <a:rPr lang="en-BE" sz="1300" b="1" dirty="0" smtClean="0"/>
              <a:t>Oefening 14 (Examen 2019-2020, tweede zittijd)</a:t>
            </a:r>
          </a:p>
          <a:p>
            <a:endParaRPr lang="en-BE" sz="1300" b="1" dirty="0" smtClean="0"/>
          </a:p>
          <a:p>
            <a:pPr algn="just"/>
            <a:r>
              <a:rPr lang="nl-NL" sz="1300" dirty="0"/>
              <a:t>De overheid heeft je nodig in de strijd tegen het coronavirus! Stel een </a:t>
            </a:r>
            <a:r>
              <a:rPr lang="nl-NL" sz="1300" dirty="0" smtClean="0"/>
              <a:t>conceptueel</a:t>
            </a:r>
            <a:r>
              <a:rPr lang="en-BE" sz="1300" dirty="0" smtClean="0"/>
              <a:t> </a:t>
            </a:r>
            <a:r>
              <a:rPr lang="nl-NL" sz="1300" dirty="0" smtClean="0"/>
              <a:t>ontwerp </a:t>
            </a:r>
            <a:r>
              <a:rPr lang="nl-NL" sz="1300" dirty="0"/>
              <a:t>op voor de ontwikkeling van een databank die de contactopsporing </a:t>
            </a:r>
            <a:r>
              <a:rPr lang="nl-NL" sz="1300" dirty="0" smtClean="0"/>
              <a:t>van</a:t>
            </a:r>
            <a:r>
              <a:rPr lang="en-BE" sz="1300" dirty="0" smtClean="0"/>
              <a:t> </a:t>
            </a:r>
            <a:r>
              <a:rPr lang="nl-NL" sz="1300" dirty="0" smtClean="0"/>
              <a:t>besmette </a:t>
            </a:r>
            <a:r>
              <a:rPr lang="nl-NL" sz="1300" dirty="0"/>
              <a:t>patiënten in Vlaanderen moet ondersteunen</a:t>
            </a:r>
            <a:r>
              <a:rPr lang="nl-NL" sz="1300" dirty="0" smtClean="0"/>
              <a:t>.</a:t>
            </a:r>
            <a:endParaRPr lang="en-BE" sz="1300" dirty="0" smtClean="0"/>
          </a:p>
          <a:p>
            <a:pPr algn="just"/>
            <a:r>
              <a:rPr lang="nl-NL" sz="1300" dirty="0" smtClean="0"/>
              <a:t>Om te beginnen moet in de databank elke </a:t>
            </a:r>
            <a:r>
              <a:rPr lang="nl-NL" sz="1300" dirty="0" err="1" smtClean="0"/>
              <a:t>contactopspoorder</a:t>
            </a:r>
            <a:r>
              <a:rPr lang="nl-NL" sz="1300" dirty="0" smtClean="0"/>
              <a:t> kunnen worden opgeslagen.</a:t>
            </a:r>
            <a:r>
              <a:rPr lang="en-BE" sz="1300" dirty="0" smtClean="0"/>
              <a:t> </a:t>
            </a:r>
            <a:r>
              <a:rPr lang="nl-NL" sz="1300" dirty="0" smtClean="0"/>
              <a:t>Een </a:t>
            </a:r>
            <a:r>
              <a:rPr lang="nl-NL" sz="1300" dirty="0" err="1" smtClean="0"/>
              <a:t>contactopspoorder</a:t>
            </a:r>
            <a:r>
              <a:rPr lang="nl-NL" sz="1300" dirty="0" smtClean="0"/>
              <a:t> heeft een uniek werknemersnummer. Verder moeten</a:t>
            </a:r>
            <a:r>
              <a:rPr lang="en-BE" sz="1300" dirty="0" smtClean="0"/>
              <a:t> </a:t>
            </a:r>
            <a:r>
              <a:rPr lang="nl-NL" sz="1300" dirty="0" smtClean="0"/>
              <a:t>ook de voor- en achternaam, het geslacht (‘m’, ‘v’ of ‘x’), het telefoonnummer,</a:t>
            </a:r>
            <a:r>
              <a:rPr lang="en-BE" sz="1300" dirty="0" smtClean="0"/>
              <a:t> </a:t>
            </a:r>
            <a:r>
              <a:rPr lang="nl-NL" sz="1300" dirty="0" smtClean="0"/>
              <a:t>het e-mailadres en het bureaunummer waar de persoon werkt in het callcenter worden</a:t>
            </a:r>
          </a:p>
          <a:p>
            <a:pPr algn="just"/>
            <a:r>
              <a:rPr lang="nl-NL" sz="1300" dirty="0" smtClean="0"/>
              <a:t>opgeslagen</a:t>
            </a:r>
            <a:r>
              <a:rPr lang="nl-NL" sz="1300" dirty="0"/>
              <a:t>.</a:t>
            </a:r>
          </a:p>
          <a:p>
            <a:pPr algn="just"/>
            <a:r>
              <a:rPr lang="nl-NL" sz="1300" dirty="0" err="1"/>
              <a:t>Contactopspoorders</a:t>
            </a:r>
            <a:r>
              <a:rPr lang="nl-NL" sz="1300" dirty="0"/>
              <a:t> krijgen contactgegevens binnen van potentieel besmette </a:t>
            </a:r>
            <a:r>
              <a:rPr lang="nl-NL" sz="1300" dirty="0" smtClean="0"/>
              <a:t>personen</a:t>
            </a:r>
            <a:r>
              <a:rPr lang="en-BE" sz="1300" dirty="0" smtClean="0"/>
              <a:t> </a:t>
            </a:r>
            <a:r>
              <a:rPr lang="nl-NL" sz="1300" dirty="0" smtClean="0"/>
              <a:t>(verder </a:t>
            </a:r>
            <a:r>
              <a:rPr lang="nl-NL" sz="1300" dirty="0"/>
              <a:t>patiënten genoemd</a:t>
            </a:r>
            <a:r>
              <a:rPr lang="nl-NL" sz="1300" dirty="0" smtClean="0"/>
              <a:t>).</a:t>
            </a:r>
            <a:r>
              <a:rPr lang="en-BE" sz="1300" dirty="0" smtClean="0"/>
              <a:t> </a:t>
            </a:r>
            <a:r>
              <a:rPr lang="nl-NL" sz="1300" dirty="0" smtClean="0"/>
              <a:t>Deze </a:t>
            </a:r>
            <a:r>
              <a:rPr lang="nl-NL" sz="1300" dirty="0"/>
              <a:t>contactgegevens bestaan uit de </a:t>
            </a:r>
            <a:r>
              <a:rPr lang="nl-NL" sz="1300" dirty="0" smtClean="0"/>
              <a:t>voornaam,</a:t>
            </a:r>
            <a:r>
              <a:rPr lang="en-BE" sz="1300" dirty="0" smtClean="0"/>
              <a:t> </a:t>
            </a:r>
            <a:r>
              <a:rPr lang="nl-NL" sz="1300" dirty="0" smtClean="0"/>
              <a:t>de </a:t>
            </a:r>
            <a:r>
              <a:rPr lang="nl-NL" sz="1300" dirty="0"/>
              <a:t>achternaam, het geslacht (‘m’, ‘v’ of ‘x’), het telefoonnummer en het </a:t>
            </a:r>
            <a:r>
              <a:rPr lang="nl-NL" sz="1300" dirty="0" smtClean="0"/>
              <a:t>e-mailadres</a:t>
            </a:r>
            <a:r>
              <a:rPr lang="en-BE" sz="1300" dirty="0" smtClean="0"/>
              <a:t> </a:t>
            </a:r>
            <a:r>
              <a:rPr lang="nl-NL" sz="1300" dirty="0" smtClean="0"/>
              <a:t>van </a:t>
            </a:r>
            <a:r>
              <a:rPr lang="nl-NL" sz="1300" dirty="0"/>
              <a:t>de persoon. De voornaam en achternaam van personen zijn uiteraard niet </a:t>
            </a:r>
            <a:r>
              <a:rPr lang="nl-NL" sz="1300" dirty="0" smtClean="0"/>
              <a:t>noodzakelijk</a:t>
            </a:r>
            <a:r>
              <a:rPr lang="en-BE" sz="1300" dirty="0" smtClean="0"/>
              <a:t> </a:t>
            </a:r>
            <a:r>
              <a:rPr lang="nl-NL" sz="1300" dirty="0" smtClean="0"/>
              <a:t>uniek</a:t>
            </a:r>
            <a:r>
              <a:rPr lang="nl-NL" sz="1300" dirty="0"/>
              <a:t>!</a:t>
            </a:r>
          </a:p>
          <a:p>
            <a:pPr algn="just"/>
            <a:r>
              <a:rPr lang="nl-NL" sz="1300" dirty="0"/>
              <a:t>Om na te gaan met wie patiënten in de voorbije twee weken contact hebben </a:t>
            </a:r>
            <a:r>
              <a:rPr lang="nl-NL" sz="1300" dirty="0" smtClean="0"/>
              <a:t>gehad,</a:t>
            </a:r>
            <a:r>
              <a:rPr lang="en-BE" sz="1300" dirty="0" smtClean="0"/>
              <a:t> </a:t>
            </a:r>
            <a:r>
              <a:rPr lang="nl-NL" sz="1300" dirty="0" smtClean="0"/>
              <a:t>belt </a:t>
            </a:r>
            <a:r>
              <a:rPr lang="nl-NL" sz="1300" dirty="0"/>
              <a:t>een </a:t>
            </a:r>
            <a:r>
              <a:rPr lang="nl-NL" sz="1300" dirty="0" err="1"/>
              <a:t>contactopspoorder</a:t>
            </a:r>
            <a:r>
              <a:rPr lang="nl-NL" sz="1300" dirty="0"/>
              <a:t> hen op. Ieder telefoontje tussen </a:t>
            </a:r>
            <a:r>
              <a:rPr lang="nl-NL" sz="1300" dirty="0" err="1"/>
              <a:t>contactopspoorder</a:t>
            </a:r>
            <a:r>
              <a:rPr lang="nl-NL" sz="1300" dirty="0"/>
              <a:t> </a:t>
            </a:r>
            <a:r>
              <a:rPr lang="nl-NL" sz="1300" dirty="0" smtClean="0"/>
              <a:t>en</a:t>
            </a:r>
            <a:r>
              <a:rPr lang="en-BE" sz="1300" dirty="0" smtClean="0"/>
              <a:t> </a:t>
            </a:r>
            <a:r>
              <a:rPr lang="nl-NL" sz="1300" dirty="0" smtClean="0"/>
              <a:t>patiënt </a:t>
            </a:r>
            <a:r>
              <a:rPr lang="nl-NL" sz="1300" dirty="0"/>
              <a:t>moet worden geregistreerd in de databank, samen met het </a:t>
            </a:r>
            <a:r>
              <a:rPr lang="nl-NL" sz="1300" dirty="0" smtClean="0"/>
              <a:t>begin-</a:t>
            </a:r>
            <a:r>
              <a:rPr lang="en-BE" sz="1300" dirty="0" smtClean="0"/>
              <a:t> </a:t>
            </a:r>
            <a:r>
              <a:rPr lang="nl-NL" sz="1300" dirty="0" smtClean="0"/>
              <a:t>en eindtijdstip</a:t>
            </a:r>
            <a:r>
              <a:rPr lang="en-BE" sz="1300" dirty="0" smtClean="0"/>
              <a:t> </a:t>
            </a:r>
            <a:r>
              <a:rPr lang="nl-NL" sz="1300" dirty="0" smtClean="0"/>
              <a:t>van </a:t>
            </a:r>
            <a:r>
              <a:rPr lang="nl-NL" sz="1300" dirty="0"/>
              <a:t>het telefoontje.</a:t>
            </a:r>
          </a:p>
          <a:p>
            <a:pPr algn="just"/>
            <a:r>
              <a:rPr lang="nl-NL" sz="1300" dirty="0"/>
              <a:t>Tijdens een telefoontje wordt de patiënt ondervraagd over de contacten die hij/zij </a:t>
            </a:r>
            <a:r>
              <a:rPr lang="nl-NL" sz="1300" dirty="0" smtClean="0"/>
              <a:t>de</a:t>
            </a:r>
            <a:r>
              <a:rPr lang="en-BE" sz="1300" dirty="0" smtClean="0"/>
              <a:t> </a:t>
            </a:r>
            <a:r>
              <a:rPr lang="nl-NL" sz="1300" dirty="0" smtClean="0"/>
              <a:t>voorbije </a:t>
            </a:r>
            <a:r>
              <a:rPr lang="nl-NL" sz="1300" dirty="0"/>
              <a:t>14 dagen heeft gehad met andere personen. Elk van deze contacten </a:t>
            </a:r>
            <a:r>
              <a:rPr lang="nl-NL" sz="1300" dirty="0" smtClean="0"/>
              <a:t>dient</a:t>
            </a:r>
            <a:r>
              <a:rPr lang="en-BE" sz="1300" dirty="0" smtClean="0"/>
              <a:t> </a:t>
            </a:r>
            <a:r>
              <a:rPr lang="nl-NL" sz="1300" dirty="0" smtClean="0"/>
              <a:t>te </a:t>
            </a:r>
            <a:r>
              <a:rPr lang="nl-NL" sz="1300" dirty="0"/>
              <a:t>worden geregistreerd in de databank, samen met het begin- en eindtijdstip </a:t>
            </a:r>
            <a:r>
              <a:rPr lang="nl-NL" sz="1300" dirty="0" smtClean="0"/>
              <a:t>van</a:t>
            </a:r>
            <a:r>
              <a:rPr lang="en-BE" sz="1300" dirty="0" smtClean="0"/>
              <a:t> </a:t>
            </a:r>
            <a:r>
              <a:rPr lang="nl-NL" sz="1300" dirty="0" smtClean="0"/>
              <a:t>het </a:t>
            </a:r>
            <a:r>
              <a:rPr lang="nl-NL" sz="1300" dirty="0"/>
              <a:t>contact (datum en uur) en de contactgegevens (voor- en achternaam, </a:t>
            </a:r>
            <a:r>
              <a:rPr lang="nl-NL" sz="1300" dirty="0" smtClean="0"/>
              <a:t>geslacht,</a:t>
            </a:r>
            <a:r>
              <a:rPr lang="en-BE" sz="1300" dirty="0" smtClean="0"/>
              <a:t> </a:t>
            </a:r>
            <a:r>
              <a:rPr lang="nl-NL" sz="1300" dirty="0" smtClean="0"/>
              <a:t>e-mailadres</a:t>
            </a:r>
            <a:r>
              <a:rPr lang="nl-NL" sz="1300" dirty="0"/>
              <a:t>, telefoonnummer) van de contactpersoon. Vanaf het moment dat </a:t>
            </a:r>
            <a:r>
              <a:rPr lang="nl-NL" sz="1300" dirty="0" smtClean="0"/>
              <a:t>contactpersonen</a:t>
            </a:r>
            <a:r>
              <a:rPr lang="en-BE" sz="1300" dirty="0" smtClean="0"/>
              <a:t> </a:t>
            </a:r>
            <a:r>
              <a:rPr lang="nl-NL" sz="1300" dirty="0" smtClean="0"/>
              <a:t>gekend </a:t>
            </a:r>
            <a:r>
              <a:rPr lang="nl-NL" sz="1300" dirty="0"/>
              <a:t>zijn door de contactopsporing, dienen deze personen zelf </a:t>
            </a:r>
            <a:r>
              <a:rPr lang="nl-NL" sz="1300" dirty="0" smtClean="0"/>
              <a:t>te</a:t>
            </a:r>
            <a:r>
              <a:rPr lang="en-BE" sz="1300" dirty="0" smtClean="0"/>
              <a:t> </a:t>
            </a:r>
            <a:r>
              <a:rPr lang="nl-NL" sz="1300" dirty="0" smtClean="0"/>
              <a:t>worden </a:t>
            </a:r>
            <a:r>
              <a:rPr lang="nl-NL" sz="1300" dirty="0"/>
              <a:t>opgebeld, en dus dienen deze personen op zichzelf te worden </a:t>
            </a:r>
            <a:r>
              <a:rPr lang="nl-NL" sz="1300" dirty="0" smtClean="0"/>
              <a:t>opgeslagen</a:t>
            </a:r>
            <a:r>
              <a:rPr lang="en-BE" sz="1300" dirty="0" smtClean="0"/>
              <a:t> </a:t>
            </a:r>
            <a:r>
              <a:rPr lang="nl-NL" sz="1300" dirty="0" smtClean="0"/>
              <a:t>in </a:t>
            </a:r>
            <a:r>
              <a:rPr lang="nl-NL" sz="1300" dirty="0"/>
              <a:t>de databank als patiënten. Verder dient ook een beoordeling van het risico </a:t>
            </a:r>
            <a:r>
              <a:rPr lang="nl-NL" sz="1300" dirty="0" smtClean="0"/>
              <a:t>van</a:t>
            </a:r>
            <a:r>
              <a:rPr lang="en-BE" sz="1300" dirty="0" smtClean="0"/>
              <a:t> </a:t>
            </a:r>
            <a:r>
              <a:rPr lang="nl-NL" sz="1300" dirty="0" smtClean="0"/>
              <a:t>het </a:t>
            </a:r>
            <a:r>
              <a:rPr lang="nl-NL" sz="1300" dirty="0"/>
              <a:t>contact tussen beide patiënten te worden opgeslagen (‘laag risico’, ‘risicovol’ </a:t>
            </a:r>
            <a:r>
              <a:rPr lang="nl-NL" sz="1300" dirty="0" smtClean="0"/>
              <a:t>of</a:t>
            </a:r>
            <a:r>
              <a:rPr lang="en-BE" sz="1300" dirty="0" smtClean="0"/>
              <a:t> </a:t>
            </a:r>
            <a:r>
              <a:rPr lang="nl-NL" sz="1300" dirty="0" smtClean="0"/>
              <a:t>‘hoog </a:t>
            </a:r>
            <a:r>
              <a:rPr lang="nl-NL" sz="1300" dirty="0"/>
              <a:t>risico’), samen met een beschrijving van het contact, en moet in de </a:t>
            </a:r>
            <a:r>
              <a:rPr lang="nl-NL" sz="1300" dirty="0" smtClean="0"/>
              <a:t>databank</a:t>
            </a:r>
            <a:r>
              <a:rPr lang="en-BE" sz="1300" dirty="0" smtClean="0"/>
              <a:t> </a:t>
            </a:r>
            <a:r>
              <a:rPr lang="nl-NL" sz="1300" dirty="0" smtClean="0"/>
              <a:t>kunnen </a:t>
            </a:r>
            <a:r>
              <a:rPr lang="nl-NL" sz="1300" dirty="0"/>
              <a:t>achterhaald worden tijdens welk telefoontje het contact werd </a:t>
            </a:r>
            <a:r>
              <a:rPr lang="nl-NL" sz="1300" dirty="0" smtClean="0"/>
              <a:t>geregistreerd.</a:t>
            </a:r>
            <a:r>
              <a:rPr lang="en-BE" sz="1300" dirty="0" smtClean="0"/>
              <a:t> </a:t>
            </a:r>
            <a:r>
              <a:rPr lang="nl-NL" sz="1300" dirty="0" smtClean="0"/>
              <a:t>Aangezien </a:t>
            </a:r>
            <a:r>
              <a:rPr lang="nl-NL" sz="1300" dirty="0"/>
              <a:t>contacten slechts worden opgeslagen tot 14 dagen terug in de tijd, </a:t>
            </a:r>
            <a:r>
              <a:rPr lang="nl-NL" sz="1300" dirty="0" smtClean="0"/>
              <a:t>mag</a:t>
            </a:r>
            <a:r>
              <a:rPr lang="en-BE" sz="1300" dirty="0" smtClean="0"/>
              <a:t> </a:t>
            </a:r>
            <a:r>
              <a:rPr lang="nl-NL" sz="1300" dirty="0" smtClean="0"/>
              <a:t>de </a:t>
            </a:r>
            <a:r>
              <a:rPr lang="nl-NL" sz="1300" dirty="0"/>
              <a:t>tijd tussen een geregistreerd contact en het telefoontje waarin het contact </a:t>
            </a:r>
            <a:r>
              <a:rPr lang="nl-NL" sz="1300" dirty="0" smtClean="0"/>
              <a:t>werd</a:t>
            </a:r>
            <a:r>
              <a:rPr lang="en-BE" sz="1300" dirty="0" smtClean="0"/>
              <a:t> </a:t>
            </a:r>
            <a:r>
              <a:rPr lang="nl-NL" sz="1300" dirty="0" smtClean="0"/>
              <a:t>geregistreerd </a:t>
            </a:r>
            <a:r>
              <a:rPr lang="nl-NL" sz="1300" dirty="0"/>
              <a:t>niet meer dan 14 dagen bedragen.</a:t>
            </a:r>
          </a:p>
          <a:p>
            <a:pPr algn="just"/>
            <a:r>
              <a:rPr lang="nl-NL" sz="1300" dirty="0"/>
              <a:t>Op basis van de informatie uit de telefoongesprekken wordt tot slot </a:t>
            </a:r>
            <a:r>
              <a:rPr lang="nl-NL" sz="1300" dirty="0" smtClean="0"/>
              <a:t>bijgehouden</a:t>
            </a:r>
            <a:r>
              <a:rPr lang="en-BE" sz="1300" dirty="0" smtClean="0"/>
              <a:t> </a:t>
            </a:r>
            <a:r>
              <a:rPr lang="nl-NL" sz="1300" dirty="0" smtClean="0"/>
              <a:t>welke </a:t>
            </a:r>
            <a:r>
              <a:rPr lang="nl-NL" sz="1300" dirty="0"/>
              <a:t>personen in quarantaine moeten en welke personen moeten worden </a:t>
            </a:r>
            <a:r>
              <a:rPr lang="nl-NL" sz="1300" dirty="0" smtClean="0"/>
              <a:t>getest.</a:t>
            </a:r>
            <a:r>
              <a:rPr lang="en-BE" sz="1300" dirty="0" smtClean="0"/>
              <a:t> </a:t>
            </a:r>
            <a:r>
              <a:rPr lang="nl-NL" sz="1300" dirty="0" smtClean="0"/>
              <a:t>Voor </a:t>
            </a:r>
            <a:r>
              <a:rPr lang="nl-NL" sz="1300" dirty="0"/>
              <a:t>iedere persoon dienen alle geassocieerde testen te worden bijgehouden, </a:t>
            </a:r>
            <a:r>
              <a:rPr lang="nl-NL" sz="1300" dirty="0" smtClean="0"/>
              <a:t>samen</a:t>
            </a:r>
            <a:r>
              <a:rPr lang="en-BE" sz="1300" dirty="0" smtClean="0"/>
              <a:t> </a:t>
            </a:r>
            <a:r>
              <a:rPr lang="nl-NL" sz="1300" dirty="0" smtClean="0"/>
              <a:t>met </a:t>
            </a:r>
            <a:r>
              <a:rPr lang="nl-NL" sz="1300" dirty="0"/>
              <a:t>het tijdstip waarop de test is gebeurd en het resultaat van de test. </a:t>
            </a:r>
            <a:r>
              <a:rPr lang="nl-NL" sz="1300" dirty="0" smtClean="0"/>
              <a:t>Bovendien</a:t>
            </a:r>
            <a:r>
              <a:rPr lang="en-BE" sz="1300" dirty="0" smtClean="0"/>
              <a:t> </a:t>
            </a:r>
            <a:r>
              <a:rPr lang="nl-NL" sz="1300" dirty="0" smtClean="0"/>
              <a:t>worden </a:t>
            </a:r>
            <a:r>
              <a:rPr lang="nl-NL" sz="1300" dirty="0"/>
              <a:t>voor iedere persoon alle quarantaineperiodes opgeslagen, samen met </a:t>
            </a:r>
            <a:r>
              <a:rPr lang="nl-NL" sz="1300" dirty="0" smtClean="0"/>
              <a:t>het</a:t>
            </a:r>
            <a:r>
              <a:rPr lang="en-BE" sz="1300" dirty="0" smtClean="0"/>
              <a:t> </a:t>
            </a:r>
            <a:r>
              <a:rPr lang="nl-NL" sz="1300" dirty="0" smtClean="0"/>
              <a:t>begintijdstip </a:t>
            </a:r>
            <a:r>
              <a:rPr lang="nl-NL" sz="1300" dirty="0"/>
              <a:t>en eindtijdstip van de quarantaineperiode.</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17</a:t>
            </a:fld>
            <a:endParaRPr lang="fr-BE"/>
          </a:p>
        </p:txBody>
      </p:sp>
    </p:spTree>
    <p:extLst>
      <p:ext uri="{BB962C8B-B14F-4D97-AF65-F5344CB8AC3E}">
        <p14:creationId xmlns:p14="http://schemas.microsoft.com/office/powerpoint/2010/main" val="373760702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293757"/>
          </a:xfrm>
          <a:prstGeom prst="rect">
            <a:avLst/>
          </a:prstGeom>
          <a:noFill/>
        </p:spPr>
        <p:txBody>
          <a:bodyPr wrap="square" rtlCol="0">
            <a:spAutoFit/>
          </a:bodyPr>
          <a:lstStyle/>
          <a:p>
            <a:r>
              <a:rPr lang="en-BE" sz="1300" b="1" dirty="0" smtClean="0"/>
              <a:t>Oefening 15 (Examen 2019-2020, tweede zittijd)</a:t>
            </a:r>
          </a:p>
          <a:p>
            <a:endParaRPr lang="en-BE" sz="1300" b="1" dirty="0" smtClean="0"/>
          </a:p>
          <a:p>
            <a:pPr algn="just"/>
            <a:r>
              <a:rPr lang="nl-NL" sz="1300" dirty="0"/>
              <a:t>Een keten van meubelwinkels heeft een nieuwe databank nodig om haar </a:t>
            </a:r>
            <a:r>
              <a:rPr lang="nl-NL" sz="1300" dirty="0" smtClean="0"/>
              <a:t>inventaris</a:t>
            </a:r>
            <a:r>
              <a:rPr lang="en-BE" sz="1300" dirty="0" smtClean="0"/>
              <a:t> </a:t>
            </a:r>
            <a:r>
              <a:rPr lang="nl-NL" sz="1300" dirty="0" smtClean="0"/>
              <a:t>mee </a:t>
            </a:r>
            <a:r>
              <a:rPr lang="nl-NL" sz="1300" dirty="0"/>
              <a:t>te kunnen opmaken. Stel een conceptueel ontwerp op voor de </a:t>
            </a:r>
            <a:r>
              <a:rPr lang="nl-NL" sz="1300" dirty="0" smtClean="0"/>
              <a:t>ontwikkeling</a:t>
            </a:r>
            <a:r>
              <a:rPr lang="en-BE" sz="1300" dirty="0" smtClean="0"/>
              <a:t> </a:t>
            </a:r>
            <a:r>
              <a:rPr lang="nl-NL" sz="1300" dirty="0" smtClean="0"/>
              <a:t>van </a:t>
            </a:r>
            <a:r>
              <a:rPr lang="nl-NL" sz="1300" dirty="0"/>
              <a:t>een databank die onderstaande informatie op een correcte manier modelleert.</a:t>
            </a:r>
          </a:p>
          <a:p>
            <a:pPr algn="just"/>
            <a:r>
              <a:rPr lang="nl-NL" sz="1300" dirty="0" smtClean="0"/>
              <a:t>Eerst en vooral moet de databank alle producten die de keten verkoopt kunnen</a:t>
            </a:r>
            <a:r>
              <a:rPr lang="en-BE" sz="1300" dirty="0" smtClean="0"/>
              <a:t> </a:t>
            </a:r>
            <a:r>
              <a:rPr lang="nl-NL" sz="1300" dirty="0"/>
              <a:t>opslaan. Ieder product heeft een uniek </a:t>
            </a:r>
            <a:r>
              <a:rPr lang="nl-NL" sz="1300" dirty="0" err="1"/>
              <a:t>productid</a:t>
            </a:r>
            <a:r>
              <a:rPr lang="nl-NL" sz="1300" dirty="0"/>
              <a:t>, naast een productnaam, </a:t>
            </a:r>
            <a:r>
              <a:rPr lang="nl-NL" sz="1300" dirty="0" smtClean="0"/>
              <a:t>prijs</a:t>
            </a:r>
            <a:r>
              <a:rPr lang="en-BE" sz="1300" dirty="0" smtClean="0"/>
              <a:t> </a:t>
            </a:r>
            <a:r>
              <a:rPr lang="nl-NL" sz="1300" dirty="0" smtClean="0"/>
              <a:t>en </a:t>
            </a:r>
            <a:r>
              <a:rPr lang="nl-NL" sz="1300" dirty="0"/>
              <a:t>gewicht. Bovendien behoort elk product tot een specifieke categorie. Tot slot</a:t>
            </a:r>
          </a:p>
          <a:p>
            <a:pPr algn="just"/>
            <a:r>
              <a:rPr lang="nl-NL" sz="1300" dirty="0"/>
              <a:t>moeten ook optioneel de kleur, afmetingen (gepresenteerd in het ’lengte x </a:t>
            </a:r>
            <a:r>
              <a:rPr lang="nl-NL" sz="1300" dirty="0" smtClean="0"/>
              <a:t>breedte</a:t>
            </a:r>
            <a:r>
              <a:rPr lang="en-BE" sz="1300" dirty="0" smtClean="0"/>
              <a:t> </a:t>
            </a:r>
            <a:r>
              <a:rPr lang="nl-NL" sz="1300" dirty="0" smtClean="0"/>
              <a:t>x </a:t>
            </a:r>
            <a:r>
              <a:rPr lang="nl-NL" sz="1300" dirty="0"/>
              <a:t>hoogte’-formaat) en een </a:t>
            </a:r>
            <a:r>
              <a:rPr lang="nl-NL" sz="1300" dirty="0" smtClean="0"/>
              <a:t>korte</a:t>
            </a:r>
            <a:r>
              <a:rPr lang="en-BE" sz="1300" dirty="0" smtClean="0"/>
              <a:t> </a:t>
            </a:r>
            <a:r>
              <a:rPr lang="nl-NL" sz="1300" dirty="0" smtClean="0"/>
              <a:t>beschrijving </a:t>
            </a:r>
            <a:r>
              <a:rPr lang="nl-NL" sz="1300" dirty="0"/>
              <a:t>van het product kunnen worden opgeslagen.</a:t>
            </a:r>
          </a:p>
          <a:p>
            <a:pPr algn="just"/>
            <a:r>
              <a:rPr lang="nl-NL" sz="1300" dirty="0"/>
              <a:t>Voor ieder product bestaan uiteraard een of meerdere fysieke producten (</a:t>
            </a:r>
            <a:r>
              <a:rPr lang="nl-NL" sz="1300" dirty="0" smtClean="0"/>
              <a:t>verder</a:t>
            </a:r>
            <a:r>
              <a:rPr lang="en-BE" sz="1300" dirty="0" smtClean="0"/>
              <a:t> </a:t>
            </a:r>
            <a:r>
              <a:rPr lang="nl-NL" sz="1300" dirty="0" smtClean="0"/>
              <a:t>kopieën </a:t>
            </a:r>
            <a:r>
              <a:rPr lang="nl-NL" sz="1300" dirty="0"/>
              <a:t>genoemd) die effectief </a:t>
            </a:r>
            <a:r>
              <a:rPr lang="nl-NL" sz="1300" dirty="0" smtClean="0"/>
              <a:t>verkocht</a:t>
            </a:r>
            <a:r>
              <a:rPr lang="en-BE" sz="1300" dirty="0" smtClean="0"/>
              <a:t> </a:t>
            </a:r>
            <a:r>
              <a:rPr lang="nl-NL" sz="1300" dirty="0" smtClean="0"/>
              <a:t>worden</a:t>
            </a:r>
            <a:r>
              <a:rPr lang="nl-NL" sz="1300" dirty="0"/>
              <a:t>. Elke kopie kan worden </a:t>
            </a:r>
            <a:r>
              <a:rPr lang="nl-NL" sz="1300" dirty="0" smtClean="0"/>
              <a:t>geïdentificeerd</a:t>
            </a:r>
            <a:r>
              <a:rPr lang="en-BE" sz="1300" dirty="0" smtClean="0"/>
              <a:t> </a:t>
            </a:r>
            <a:r>
              <a:rPr lang="nl-NL" sz="1300" dirty="0" smtClean="0"/>
              <a:t>door </a:t>
            </a:r>
            <a:r>
              <a:rPr lang="nl-NL" sz="1300" dirty="0"/>
              <a:t>de samenvoeging van enerzijds het unieke </a:t>
            </a:r>
            <a:r>
              <a:rPr lang="nl-NL" sz="1300" dirty="0" err="1"/>
              <a:t>productid</a:t>
            </a:r>
            <a:r>
              <a:rPr lang="nl-NL" sz="1300" dirty="0"/>
              <a:t> van het </a:t>
            </a:r>
            <a:r>
              <a:rPr lang="nl-NL" sz="1300" dirty="0" smtClean="0"/>
              <a:t>overeenkomstige</a:t>
            </a:r>
            <a:r>
              <a:rPr lang="en-BE" sz="1300" dirty="0" smtClean="0"/>
              <a:t> </a:t>
            </a:r>
            <a:r>
              <a:rPr lang="nl-NL" sz="1300" dirty="0" smtClean="0"/>
              <a:t>product </a:t>
            </a:r>
            <a:r>
              <a:rPr lang="nl-NL" sz="1300" dirty="0"/>
              <a:t>en, anderzijds, een serienummer dat uniek is binnen een </a:t>
            </a:r>
            <a:r>
              <a:rPr lang="nl-NL" sz="1300" dirty="0" smtClean="0"/>
              <a:t>gegeven</a:t>
            </a:r>
            <a:r>
              <a:rPr lang="en-BE" sz="1300" dirty="0" smtClean="0"/>
              <a:t> </a:t>
            </a:r>
            <a:r>
              <a:rPr lang="nl-NL" sz="1300" dirty="0" smtClean="0"/>
              <a:t>product</a:t>
            </a:r>
            <a:r>
              <a:rPr lang="nl-NL" sz="1300" dirty="0"/>
              <a:t>.</a:t>
            </a:r>
          </a:p>
          <a:p>
            <a:pPr algn="just"/>
            <a:r>
              <a:rPr lang="nl-NL" sz="1300" dirty="0"/>
              <a:t>De meubelketen heeft verschillende locaties ter beschikking, die ofwel </a:t>
            </a:r>
            <a:r>
              <a:rPr lang="nl-NL" sz="1300" dirty="0" smtClean="0"/>
              <a:t>gebruikt</a:t>
            </a:r>
            <a:r>
              <a:rPr lang="en-BE" sz="1300" dirty="0" smtClean="0"/>
              <a:t> </a:t>
            </a:r>
            <a:r>
              <a:rPr lang="nl-NL" sz="1300" dirty="0" smtClean="0"/>
              <a:t>worden </a:t>
            </a:r>
            <a:r>
              <a:rPr lang="nl-NL" sz="1300" dirty="0"/>
              <a:t>als filiaal, ofwel als </a:t>
            </a:r>
            <a:r>
              <a:rPr lang="nl-NL" sz="1300" dirty="0" smtClean="0"/>
              <a:t>magazijn.</a:t>
            </a:r>
            <a:r>
              <a:rPr lang="en-BE" sz="1300" dirty="0" smtClean="0"/>
              <a:t> </a:t>
            </a:r>
            <a:r>
              <a:rPr lang="nl-NL" sz="1300" dirty="0" smtClean="0"/>
              <a:t>Filialen </a:t>
            </a:r>
            <a:r>
              <a:rPr lang="nl-NL" sz="1300" dirty="0"/>
              <a:t>worden elk uniek geïdentificeerd </a:t>
            </a:r>
            <a:r>
              <a:rPr lang="nl-NL" sz="1300" dirty="0" smtClean="0"/>
              <a:t>door</a:t>
            </a:r>
            <a:r>
              <a:rPr lang="en-BE" sz="1300" dirty="0" smtClean="0"/>
              <a:t> </a:t>
            </a:r>
            <a:r>
              <a:rPr lang="nl-NL" sz="1300" dirty="0" smtClean="0"/>
              <a:t>hun </a:t>
            </a:r>
            <a:r>
              <a:rPr lang="nl-NL" sz="1300" dirty="0"/>
              <a:t>naam (startend met ’Filiaal. . . ’). Verder wordt voor ieder filiaal ook het </a:t>
            </a:r>
            <a:r>
              <a:rPr lang="nl-NL" sz="1300" dirty="0" smtClean="0"/>
              <a:t>adres,</a:t>
            </a:r>
            <a:r>
              <a:rPr lang="en-BE" sz="1300" dirty="0" smtClean="0"/>
              <a:t> </a:t>
            </a:r>
            <a:r>
              <a:rPr lang="nl-NL" sz="1300" dirty="0" smtClean="0"/>
              <a:t>het </a:t>
            </a:r>
            <a:r>
              <a:rPr lang="nl-NL" sz="1300" dirty="0"/>
              <a:t>aantal parkeerplaatsen en het aantal fietsenstallingen opgeslagen. Ook </a:t>
            </a:r>
            <a:r>
              <a:rPr lang="nl-NL" sz="1300" dirty="0" smtClean="0"/>
              <a:t>magazijnen</a:t>
            </a:r>
            <a:r>
              <a:rPr lang="en-BE" sz="1300" dirty="0" smtClean="0"/>
              <a:t> </a:t>
            </a:r>
            <a:r>
              <a:rPr lang="nl-NL" sz="1300" dirty="0" smtClean="0"/>
              <a:t>worden geïdentificeerd</a:t>
            </a:r>
            <a:r>
              <a:rPr lang="en-BE" sz="1300" dirty="0" smtClean="0"/>
              <a:t> </a:t>
            </a:r>
            <a:r>
              <a:rPr lang="nl-NL" sz="1300" dirty="0" smtClean="0"/>
              <a:t>door </a:t>
            </a:r>
            <a:r>
              <a:rPr lang="nl-NL" sz="1300" dirty="0"/>
              <a:t>hun naam (startend met ’Stockageplaats. . . ’) </a:t>
            </a:r>
            <a:r>
              <a:rPr lang="nl-NL" sz="1300" dirty="0" smtClean="0"/>
              <a:t>en</a:t>
            </a:r>
            <a:r>
              <a:rPr lang="en-BE" sz="1300" dirty="0" smtClean="0"/>
              <a:t> </a:t>
            </a:r>
            <a:r>
              <a:rPr lang="nl-NL" sz="1300" dirty="0" smtClean="0"/>
              <a:t>hebben </a:t>
            </a:r>
            <a:r>
              <a:rPr lang="nl-NL" sz="1300" dirty="0"/>
              <a:t>een geassocieerd adres.</a:t>
            </a:r>
          </a:p>
          <a:p>
            <a:pPr algn="just"/>
            <a:r>
              <a:rPr lang="nl-NL" sz="1300" dirty="0"/>
              <a:t>Zowel in magazijnen als in filialen worden kopieën gestockeerd. Doorheen de </a:t>
            </a:r>
            <a:r>
              <a:rPr lang="nl-NL" sz="1300" dirty="0" smtClean="0"/>
              <a:t>tijd</a:t>
            </a:r>
            <a:r>
              <a:rPr lang="en-BE" sz="1300" dirty="0" smtClean="0"/>
              <a:t> </a:t>
            </a:r>
            <a:r>
              <a:rPr lang="nl-NL" sz="1300" dirty="0" smtClean="0"/>
              <a:t>kunnen </a:t>
            </a:r>
            <a:r>
              <a:rPr lang="nl-NL" sz="1300" dirty="0"/>
              <a:t>kopieën immers verplaatst worden vanuit een magazijn naar een ander </a:t>
            </a:r>
            <a:r>
              <a:rPr lang="nl-NL" sz="1300" dirty="0" smtClean="0"/>
              <a:t>magazijn/filiaal</a:t>
            </a:r>
            <a:r>
              <a:rPr lang="nl-NL" sz="1300" dirty="0"/>
              <a:t>. Elk transport van kopieën van een magazijn naar een andere </a:t>
            </a:r>
            <a:r>
              <a:rPr lang="nl-NL" sz="1300" dirty="0" smtClean="0"/>
              <a:t>locatie</a:t>
            </a:r>
            <a:r>
              <a:rPr lang="en-BE" sz="1300" dirty="0" smtClean="0"/>
              <a:t> </a:t>
            </a:r>
            <a:r>
              <a:rPr lang="nl-NL" sz="1300" dirty="0" smtClean="0"/>
              <a:t>moet </a:t>
            </a:r>
            <a:r>
              <a:rPr lang="nl-NL" sz="1300" dirty="0"/>
              <a:t>worden geregistreerd in de databank, alsook de nummerplaat van de </a:t>
            </a:r>
            <a:r>
              <a:rPr lang="nl-NL" sz="1300" dirty="0" smtClean="0"/>
              <a:t>camion</a:t>
            </a:r>
            <a:r>
              <a:rPr lang="en-BE" sz="1300" dirty="0" smtClean="0"/>
              <a:t> </a:t>
            </a:r>
            <a:r>
              <a:rPr lang="nl-NL" sz="1300" dirty="0" smtClean="0"/>
              <a:t>waarmee </a:t>
            </a:r>
            <a:r>
              <a:rPr lang="nl-NL" sz="1300" dirty="0"/>
              <a:t>het transport gebeurde en de datum van het transport. Tussen </a:t>
            </a:r>
            <a:r>
              <a:rPr lang="nl-NL" sz="1300" dirty="0" smtClean="0"/>
              <a:t>dezelfde</a:t>
            </a:r>
            <a:r>
              <a:rPr lang="en-BE" sz="1300" dirty="0" smtClean="0"/>
              <a:t> </a:t>
            </a:r>
            <a:r>
              <a:rPr lang="nl-NL" sz="1300" dirty="0" smtClean="0"/>
              <a:t>locaties </a:t>
            </a:r>
            <a:r>
              <a:rPr lang="nl-NL" sz="1300" dirty="0"/>
              <a:t>gebeurt slechts 1 transport per dag.</a:t>
            </a:r>
          </a:p>
          <a:p>
            <a:pPr algn="just"/>
            <a:r>
              <a:rPr lang="nl-NL" sz="1300" dirty="0"/>
              <a:t>Het transport wordt uitgevoerd door chauffeurs. Voor elk transport moet dan </a:t>
            </a:r>
            <a:r>
              <a:rPr lang="nl-NL" sz="1300" dirty="0" smtClean="0"/>
              <a:t>ook</a:t>
            </a:r>
            <a:r>
              <a:rPr lang="en-BE" sz="1300" dirty="0" smtClean="0"/>
              <a:t> </a:t>
            </a:r>
            <a:r>
              <a:rPr lang="nl-NL" sz="1300" dirty="0" smtClean="0"/>
              <a:t>worden </a:t>
            </a:r>
            <a:r>
              <a:rPr lang="nl-NL" sz="1300" dirty="0"/>
              <a:t>opgeslagen welke chauffeur dit transport uitvoert. Voor elke </a:t>
            </a:r>
            <a:r>
              <a:rPr lang="nl-NL" sz="1300" dirty="0" smtClean="0"/>
              <a:t>chauffeur</a:t>
            </a:r>
            <a:r>
              <a:rPr lang="en-BE" sz="1300" dirty="0" smtClean="0"/>
              <a:t> </a:t>
            </a:r>
            <a:r>
              <a:rPr lang="nl-NL" sz="1300" dirty="0" smtClean="0"/>
              <a:t>wordt </a:t>
            </a:r>
            <a:r>
              <a:rPr lang="nl-NL" sz="1300" dirty="0"/>
              <a:t>de voor- en achternaam opgeslagen, alsook een telefoonnummer. Tot </a:t>
            </a:r>
            <a:r>
              <a:rPr lang="nl-NL" sz="1300" dirty="0" smtClean="0"/>
              <a:t>slot</a:t>
            </a:r>
            <a:r>
              <a:rPr lang="en-BE" sz="1300" dirty="0" smtClean="0"/>
              <a:t> </a:t>
            </a:r>
            <a:r>
              <a:rPr lang="nl-NL" sz="1300" dirty="0" smtClean="0"/>
              <a:t>is</a:t>
            </a:r>
            <a:r>
              <a:rPr lang="en-BE" sz="1300" dirty="0" smtClean="0"/>
              <a:t> </a:t>
            </a:r>
            <a:r>
              <a:rPr lang="nl-NL" sz="1300" dirty="0" smtClean="0"/>
              <a:t>elke </a:t>
            </a:r>
            <a:r>
              <a:rPr lang="nl-NL" sz="1300" dirty="0"/>
              <a:t>chauffeur verbonden aan een specifiek magazijn. Dit betekent dat een </a:t>
            </a:r>
            <a:r>
              <a:rPr lang="nl-NL" sz="1300" dirty="0" smtClean="0"/>
              <a:t>chauffeur</a:t>
            </a:r>
            <a:r>
              <a:rPr lang="en-BE" sz="1300" dirty="0" smtClean="0"/>
              <a:t> </a:t>
            </a:r>
            <a:r>
              <a:rPr lang="nl-NL" sz="1300" dirty="0" smtClean="0"/>
              <a:t>enkel </a:t>
            </a:r>
            <a:r>
              <a:rPr lang="nl-NL" sz="1300" dirty="0"/>
              <a:t>maar transporten kan doen die vertrekken vanuit het magazijn dat </a:t>
            </a:r>
            <a:r>
              <a:rPr lang="nl-NL" sz="1300" dirty="0" smtClean="0"/>
              <a:t>als</a:t>
            </a:r>
            <a:r>
              <a:rPr lang="en-BE" sz="1300" dirty="0" smtClean="0"/>
              <a:t> </a:t>
            </a:r>
            <a:r>
              <a:rPr lang="nl-NL" sz="1300" dirty="0" smtClean="0"/>
              <a:t>thuisbasis </a:t>
            </a:r>
            <a:r>
              <a:rPr lang="nl-NL" sz="1300" dirty="0"/>
              <a:t>dient voor deze chauffeur. Je mag er vanuit gaan dat alle </a:t>
            </a:r>
            <a:r>
              <a:rPr lang="nl-NL" sz="1300" dirty="0" smtClean="0"/>
              <a:t>chauffeurs</a:t>
            </a:r>
            <a:r>
              <a:rPr lang="en-BE" sz="1300" dirty="0" smtClean="0"/>
              <a:t> </a:t>
            </a:r>
            <a:r>
              <a:rPr lang="nl-NL" sz="1300" dirty="0" smtClean="0"/>
              <a:t>minstens </a:t>
            </a:r>
            <a:r>
              <a:rPr lang="nl-NL" sz="1300" dirty="0"/>
              <a:t>1 transport hebben uitgevoerd.</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18</a:t>
            </a:fld>
            <a:endParaRPr lang="fr-BE"/>
          </a:p>
        </p:txBody>
      </p:sp>
    </p:spTree>
    <p:extLst>
      <p:ext uri="{BB962C8B-B14F-4D97-AF65-F5344CB8AC3E}">
        <p14:creationId xmlns:p14="http://schemas.microsoft.com/office/powerpoint/2010/main" val="2729090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2092881"/>
          </a:xfrm>
          <a:prstGeom prst="rect">
            <a:avLst/>
          </a:prstGeom>
          <a:noFill/>
        </p:spPr>
        <p:txBody>
          <a:bodyPr wrap="square" rtlCol="0">
            <a:spAutoFit/>
          </a:bodyPr>
          <a:lstStyle/>
          <a:p>
            <a:r>
              <a:rPr lang="en-BE" sz="1300" b="1" dirty="0" smtClean="0"/>
              <a:t>Oefening 16</a:t>
            </a:r>
          </a:p>
          <a:p>
            <a:endParaRPr lang="en-BE" sz="1300" b="1" dirty="0" smtClean="0"/>
          </a:p>
          <a:p>
            <a:pPr algn="just"/>
            <a:r>
              <a:rPr lang="en-BE" sz="1300" dirty="0" smtClean="0"/>
              <a:t>Er </a:t>
            </a:r>
            <a:r>
              <a:rPr lang="en-BE" sz="1300" dirty="0"/>
              <a:t>moet een database worden ontworpen voor een koor en orkest. Daarbij moet je rekening houden met de volgende aspecten. Van alle leden wordt de naam, voornaam, geslacht, adres en telefoonnummer geregistreerd. Van elk koorlid wordt bijgehouden welke stemmen (bas, alt, tenor,...) hij/zij kan zingen. Van orkestleden </a:t>
            </a:r>
            <a:r>
              <a:rPr lang="nl-BE" sz="1300" dirty="0"/>
              <a:t>w</a:t>
            </a:r>
            <a:r>
              <a:rPr lang="en-BE" sz="1300" dirty="0"/>
              <a:t>orden de bespeelde instrumenten bijgehouden. Deze instrumenten worden onderverdeeld in drie categorieën: strijkers, slagwerk en blazers. Een lid kan zowel koor- als orkestlid zijn. Voor de bestuursleden wordt de bestuursfunctie bijgehouden. </a:t>
            </a:r>
          </a:p>
          <a:p>
            <a:pPr algn="just"/>
            <a:r>
              <a:rPr lang="en-BE" sz="1300" dirty="0"/>
              <a:t>Ook de informatie over het repertoire moet worden geregistreerd. Voor elke partituur in het bezit van de vereniging registreert men de titel en componist, alsook of de partituur geschreven is voor koor, orkest of beide. Voor orkestwerken moet worden aangegeven welke instrumenten nodig zijn voor de uitvoering van het werk. </a:t>
            </a:r>
            <a:endParaRPr lang="fr-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19</a:t>
            </a:fld>
            <a:endParaRPr lang="fr-BE"/>
          </a:p>
        </p:txBody>
      </p:sp>
    </p:spTree>
    <p:extLst>
      <p:ext uri="{BB962C8B-B14F-4D97-AF65-F5344CB8AC3E}">
        <p14:creationId xmlns:p14="http://schemas.microsoft.com/office/powerpoint/2010/main" val="399267333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693866"/>
          </a:xfrm>
          <a:prstGeom prst="rect">
            <a:avLst/>
          </a:prstGeom>
          <a:noFill/>
        </p:spPr>
        <p:txBody>
          <a:bodyPr wrap="square" rtlCol="0">
            <a:spAutoFit/>
          </a:bodyPr>
          <a:lstStyle/>
          <a:p>
            <a:r>
              <a:rPr lang="en-BE" sz="1300" b="1" dirty="0" smtClean="0"/>
              <a:t>Oefening </a:t>
            </a:r>
            <a:r>
              <a:rPr lang="en-BE" sz="1300" b="1" dirty="0"/>
              <a:t>1</a:t>
            </a:r>
            <a:r>
              <a:rPr lang="en-BE" sz="1300" b="1" dirty="0" smtClean="0"/>
              <a:t> (Examen 2021-2022, eerste zittijd)</a:t>
            </a:r>
          </a:p>
          <a:p>
            <a:endParaRPr lang="en-BE" sz="1300" b="1" dirty="0" smtClean="0"/>
          </a:p>
          <a:p>
            <a:pPr algn="just"/>
            <a:r>
              <a:rPr lang="nl-NL" sz="1300" dirty="0"/>
              <a:t>Als CTO van een </a:t>
            </a:r>
            <a:r>
              <a:rPr lang="nl-NL" sz="1300" dirty="0" err="1"/>
              <a:t>start-up</a:t>
            </a:r>
            <a:r>
              <a:rPr lang="nl-NL" sz="1300" dirty="0"/>
              <a:t> werk je aan een commercieel educatief platform dat </a:t>
            </a:r>
            <a:r>
              <a:rPr lang="nl-NL" sz="1300" dirty="0" smtClean="0"/>
              <a:t>zich</a:t>
            </a:r>
            <a:r>
              <a:rPr lang="en-BE" sz="1300" dirty="0" smtClean="0"/>
              <a:t> </a:t>
            </a:r>
            <a:r>
              <a:rPr lang="nl-NL" sz="1300" dirty="0" smtClean="0"/>
              <a:t>richt </a:t>
            </a:r>
            <a:r>
              <a:rPr lang="nl-NL" sz="1300" dirty="0"/>
              <a:t>op het aanleren van IT-vaardigheden die in-</a:t>
            </a:r>
            <a:r>
              <a:rPr lang="nl-NL" sz="1300" dirty="0" err="1"/>
              <a:t>demand</a:t>
            </a:r>
            <a:r>
              <a:rPr lang="nl-NL" sz="1300" dirty="0"/>
              <a:t> zijn op de </a:t>
            </a:r>
            <a:r>
              <a:rPr lang="nl-NL" sz="1300" dirty="0" err="1"/>
              <a:t>jobmarkt</a:t>
            </a:r>
            <a:r>
              <a:rPr lang="nl-NL" sz="1300" dirty="0"/>
              <a:t>. De </a:t>
            </a:r>
            <a:r>
              <a:rPr lang="nl-NL" sz="1300" dirty="0" smtClean="0"/>
              <a:t>onderneming</a:t>
            </a:r>
            <a:r>
              <a:rPr lang="en-BE" sz="1300" dirty="0" smtClean="0"/>
              <a:t> </a:t>
            </a:r>
            <a:r>
              <a:rPr lang="nl-NL" sz="1300" dirty="0" smtClean="0"/>
              <a:t>heeft </a:t>
            </a:r>
            <a:r>
              <a:rPr lang="nl-NL" sz="1300" dirty="0"/>
              <a:t>momenteel een platform dat ondersteuning aanbiedt voor het </a:t>
            </a:r>
            <a:r>
              <a:rPr lang="nl-NL" sz="1300" dirty="0" smtClean="0"/>
              <a:t>maken</a:t>
            </a:r>
            <a:r>
              <a:rPr lang="en-BE" sz="1300" dirty="0" smtClean="0"/>
              <a:t> </a:t>
            </a:r>
            <a:r>
              <a:rPr lang="nl-NL" sz="1300" dirty="0" smtClean="0"/>
              <a:t>van </a:t>
            </a:r>
            <a:r>
              <a:rPr lang="nl-NL" sz="1300" dirty="0"/>
              <a:t>programmeeroefeningen in Python en nu is het plan om ook </a:t>
            </a:r>
            <a:r>
              <a:rPr lang="nl-NL" sz="1300" dirty="0" smtClean="0"/>
              <a:t>SQL-oefeningen</a:t>
            </a:r>
            <a:r>
              <a:rPr lang="en-BE" sz="1300" dirty="0" smtClean="0"/>
              <a:t> </a:t>
            </a:r>
            <a:r>
              <a:rPr lang="nl-NL" sz="1300" dirty="0" smtClean="0"/>
              <a:t>aan </a:t>
            </a:r>
            <a:r>
              <a:rPr lang="nl-NL" sz="1300" dirty="0"/>
              <a:t>te bieden aan gebruikers. Om dit te realiseren moet de databank van het </a:t>
            </a:r>
            <a:r>
              <a:rPr lang="nl-NL" sz="1300" dirty="0" smtClean="0"/>
              <a:t>platform</a:t>
            </a:r>
            <a:r>
              <a:rPr lang="en-BE" sz="1300" dirty="0" smtClean="0"/>
              <a:t> </a:t>
            </a:r>
            <a:r>
              <a:rPr lang="nl-NL" sz="1300" dirty="0" err="1" smtClean="0"/>
              <a:t>herontworpen</a:t>
            </a:r>
            <a:r>
              <a:rPr lang="nl-NL" sz="1300" dirty="0" smtClean="0"/>
              <a:t> </a:t>
            </a:r>
            <a:r>
              <a:rPr lang="nl-NL" sz="1300" dirty="0"/>
              <a:t>worden, aangezien deze voorheen gemaakt was in de </a:t>
            </a:r>
            <a:r>
              <a:rPr lang="nl-NL" sz="1300" dirty="0" smtClean="0"/>
              <a:t>veronderstelling</a:t>
            </a:r>
            <a:r>
              <a:rPr lang="en-BE" sz="1300" dirty="0" smtClean="0"/>
              <a:t> </a:t>
            </a:r>
            <a:r>
              <a:rPr lang="nl-NL" sz="1300" dirty="0" smtClean="0"/>
              <a:t>dat </a:t>
            </a:r>
            <a:r>
              <a:rPr lang="nl-NL" sz="1300" dirty="0"/>
              <a:t>het platform enkel Python-oefeningen ging aanbieden. Het is jouw </a:t>
            </a:r>
            <a:r>
              <a:rPr lang="nl-NL" sz="1300" dirty="0" smtClean="0"/>
              <a:t>taak</a:t>
            </a:r>
            <a:r>
              <a:rPr lang="en-BE" sz="1300" dirty="0" smtClean="0"/>
              <a:t> </a:t>
            </a:r>
            <a:r>
              <a:rPr lang="nl-NL" sz="1300" dirty="0" smtClean="0"/>
              <a:t>om </a:t>
            </a:r>
            <a:r>
              <a:rPr lang="nl-NL" sz="1300" dirty="0"/>
              <a:t>een volledig en correct conceptueel ontwerp op te stellen op basis van </a:t>
            </a:r>
            <a:r>
              <a:rPr lang="nl-NL" sz="1300" dirty="0" smtClean="0"/>
              <a:t>onderstaande</a:t>
            </a:r>
            <a:r>
              <a:rPr lang="en-BE" sz="1300" dirty="0" smtClean="0"/>
              <a:t> </a:t>
            </a:r>
            <a:r>
              <a:rPr lang="nl-NL" sz="1300" dirty="0" smtClean="0"/>
              <a:t>informatie</a:t>
            </a:r>
            <a:r>
              <a:rPr lang="nl-NL" sz="1300" dirty="0"/>
              <a:t>.</a:t>
            </a:r>
          </a:p>
          <a:p>
            <a:pPr algn="just"/>
            <a:r>
              <a:rPr lang="nl-NL" sz="1300" dirty="0"/>
              <a:t>De databank moet informatie kunnen opslaan over gebruikers. Een gebruiker </a:t>
            </a:r>
            <a:r>
              <a:rPr lang="nl-NL" sz="1300" dirty="0" smtClean="0"/>
              <a:t>heeft</a:t>
            </a:r>
            <a:r>
              <a:rPr lang="en-BE" sz="1300" dirty="0" smtClean="0"/>
              <a:t> </a:t>
            </a:r>
            <a:r>
              <a:rPr lang="nl-NL" sz="1300" dirty="0" smtClean="0"/>
              <a:t>een </a:t>
            </a:r>
            <a:r>
              <a:rPr lang="nl-NL" sz="1300" dirty="0"/>
              <a:t>unieke gebruikersnaam en een uniek e-mailadres. Daarnaast wordt voor </a:t>
            </a:r>
            <a:r>
              <a:rPr lang="nl-NL" sz="1300" dirty="0" smtClean="0"/>
              <a:t>elke</a:t>
            </a:r>
            <a:r>
              <a:rPr lang="en-BE" sz="1300" dirty="0" smtClean="0"/>
              <a:t> </a:t>
            </a:r>
            <a:r>
              <a:rPr lang="nl-NL" sz="1300" dirty="0" smtClean="0"/>
              <a:t>gebruiker </a:t>
            </a:r>
            <a:r>
              <a:rPr lang="nl-NL" sz="1300" dirty="0"/>
              <a:t>de datum bijgehouden waarop het account aangemaakt is en heeft </a:t>
            </a:r>
            <a:r>
              <a:rPr lang="nl-NL" sz="1300" dirty="0" smtClean="0"/>
              <a:t>een</a:t>
            </a:r>
            <a:r>
              <a:rPr lang="en-BE" sz="1300" dirty="0" smtClean="0"/>
              <a:t> </a:t>
            </a:r>
            <a:r>
              <a:rPr lang="nl-NL" sz="1300" dirty="0" smtClean="0"/>
              <a:t>gebruiker </a:t>
            </a:r>
            <a:r>
              <a:rPr lang="nl-NL" sz="1300" dirty="0"/>
              <a:t>een </a:t>
            </a:r>
            <a:r>
              <a:rPr lang="nl-NL" sz="1300" dirty="0" err="1"/>
              <a:t>hash</a:t>
            </a:r>
            <a:r>
              <a:rPr lang="nl-NL" sz="1300" dirty="0"/>
              <a:t> van een wachtwoord die optioneel is, aangezien gebruikers </a:t>
            </a:r>
            <a:r>
              <a:rPr lang="nl-NL" sz="1300" dirty="0" smtClean="0"/>
              <a:t>ook</a:t>
            </a:r>
            <a:r>
              <a:rPr lang="en-BE" sz="1300" dirty="0" smtClean="0"/>
              <a:t> </a:t>
            </a:r>
            <a:r>
              <a:rPr lang="nl-NL" sz="1300" dirty="0" smtClean="0"/>
              <a:t>de </a:t>
            </a:r>
            <a:r>
              <a:rPr lang="nl-NL" sz="1300" dirty="0"/>
              <a:t>mogelijkheid hebben </a:t>
            </a:r>
            <a:r>
              <a:rPr lang="nl-NL" sz="1300" dirty="0" smtClean="0"/>
              <a:t>om</a:t>
            </a:r>
            <a:r>
              <a:rPr lang="en-BE" sz="1300" dirty="0" smtClean="0"/>
              <a:t> </a:t>
            </a:r>
            <a:r>
              <a:rPr lang="nl-NL" sz="1300" dirty="0" smtClean="0"/>
              <a:t>in </a:t>
            </a:r>
            <a:r>
              <a:rPr lang="nl-NL" sz="1300" dirty="0"/>
              <a:t>te loggen op het platform met een account van </a:t>
            </a:r>
            <a:r>
              <a:rPr lang="nl-NL" sz="1300" dirty="0" smtClean="0"/>
              <a:t>andere</a:t>
            </a:r>
            <a:r>
              <a:rPr lang="en-BE" sz="1300" dirty="0" smtClean="0"/>
              <a:t> </a:t>
            </a:r>
            <a:r>
              <a:rPr lang="nl-NL" sz="1300" dirty="0" smtClean="0"/>
              <a:t>websites </a:t>
            </a:r>
            <a:r>
              <a:rPr lang="nl-NL" sz="1300" dirty="0"/>
              <a:t>(bv. Google, Facebook, </a:t>
            </a:r>
            <a:r>
              <a:rPr lang="nl-NL" sz="1300" dirty="0" smtClean="0"/>
              <a:t>GitHub</a:t>
            </a:r>
            <a:r>
              <a:rPr lang="en-BE" sz="1300" dirty="0" smtClean="0"/>
              <a:t>,...</a:t>
            </a:r>
            <a:r>
              <a:rPr lang="nl-NL" sz="1300" dirty="0" smtClean="0"/>
              <a:t>). </a:t>
            </a:r>
            <a:r>
              <a:rPr lang="nl-NL" sz="1300" dirty="0"/>
              <a:t>Er zijn zowel betalende als </a:t>
            </a:r>
            <a:r>
              <a:rPr lang="nl-NL" sz="1300" dirty="0" smtClean="0"/>
              <a:t>niet</a:t>
            </a:r>
            <a:r>
              <a:rPr lang="en-BE" sz="1300" dirty="0" smtClean="0"/>
              <a:t>-</a:t>
            </a:r>
            <a:r>
              <a:rPr lang="nl-NL" sz="1300" dirty="0" smtClean="0"/>
              <a:t>betalende</a:t>
            </a:r>
            <a:r>
              <a:rPr lang="en-BE" sz="1300" dirty="0" smtClean="0"/>
              <a:t> </a:t>
            </a:r>
            <a:r>
              <a:rPr lang="nl-NL" sz="1300" dirty="0" smtClean="0"/>
              <a:t>gebruikers</a:t>
            </a:r>
            <a:r>
              <a:rPr lang="nl-NL" sz="1300" dirty="0"/>
              <a:t>. Voor de betalende gebruikers moet er bijgehouden worden </a:t>
            </a:r>
            <a:r>
              <a:rPr lang="nl-NL" sz="1300" dirty="0" smtClean="0"/>
              <a:t>of</a:t>
            </a:r>
            <a:r>
              <a:rPr lang="en-BE" sz="1300" dirty="0" smtClean="0"/>
              <a:t> </a:t>
            </a:r>
            <a:r>
              <a:rPr lang="nl-NL" sz="1300" dirty="0" smtClean="0"/>
              <a:t>ze </a:t>
            </a:r>
            <a:r>
              <a:rPr lang="nl-NL" sz="1300" dirty="0"/>
              <a:t>een maand- </a:t>
            </a:r>
            <a:r>
              <a:rPr lang="nl-NL" sz="1300" dirty="0" smtClean="0"/>
              <a:t>of</a:t>
            </a:r>
            <a:r>
              <a:rPr lang="en-BE" sz="1300" dirty="0" smtClean="0"/>
              <a:t> </a:t>
            </a:r>
            <a:r>
              <a:rPr lang="nl-NL" sz="1300" dirty="0" smtClean="0"/>
              <a:t>jaarabonnement </a:t>
            </a:r>
            <a:r>
              <a:rPr lang="nl-NL" sz="1300" dirty="0"/>
              <a:t>hebben, wat de datum was van de laatste </a:t>
            </a:r>
            <a:r>
              <a:rPr lang="nl-NL" sz="1300" dirty="0" smtClean="0"/>
              <a:t>betaling</a:t>
            </a:r>
            <a:r>
              <a:rPr lang="en-BE" sz="1300" dirty="0" smtClean="0"/>
              <a:t> </a:t>
            </a:r>
            <a:r>
              <a:rPr lang="nl-NL" sz="1300" dirty="0" smtClean="0"/>
              <a:t>en </a:t>
            </a:r>
            <a:r>
              <a:rPr lang="nl-NL" sz="1300" dirty="0"/>
              <a:t>welke prijs er op die datum betaald </a:t>
            </a:r>
            <a:r>
              <a:rPr lang="nl-NL" sz="1300" dirty="0" smtClean="0"/>
              <a:t>is.</a:t>
            </a:r>
          </a:p>
          <a:p>
            <a:pPr algn="just"/>
            <a:r>
              <a:rPr lang="nl-NL" sz="1300" dirty="0" smtClean="0"/>
              <a:t>Het platform bevat een collectie van oefeningen die kunnen opgedeeld worden in</a:t>
            </a:r>
            <a:r>
              <a:rPr lang="en-BE" sz="1300" dirty="0" smtClean="0"/>
              <a:t> </a:t>
            </a:r>
            <a:r>
              <a:rPr lang="nl-NL" sz="1300" dirty="0" smtClean="0"/>
              <a:t>Python-oefeningen </a:t>
            </a:r>
            <a:r>
              <a:rPr lang="nl-NL" sz="1300" dirty="0"/>
              <a:t>en SQL-oefeningen. Elke oefening wordt uniek </a:t>
            </a:r>
            <a:r>
              <a:rPr lang="nl-NL" sz="1300" dirty="0" smtClean="0"/>
              <a:t>geïdentificeerd</a:t>
            </a:r>
            <a:r>
              <a:rPr lang="en-BE" sz="1300" dirty="0" smtClean="0"/>
              <a:t> </a:t>
            </a:r>
            <a:r>
              <a:rPr lang="nl-NL" sz="1300" dirty="0" smtClean="0"/>
              <a:t>door </a:t>
            </a:r>
            <a:r>
              <a:rPr lang="nl-NL" sz="1300" dirty="0"/>
              <a:t>een ID en heeft daarnaast een naam, een beschrijving, een </a:t>
            </a:r>
            <a:r>
              <a:rPr lang="nl-NL" sz="1300" dirty="0" smtClean="0"/>
              <a:t>moeilijkheidsgraad</a:t>
            </a:r>
            <a:r>
              <a:rPr lang="en-BE" sz="1300" dirty="0" smtClean="0"/>
              <a:t> </a:t>
            </a:r>
            <a:r>
              <a:rPr lang="nl-NL" sz="1300" dirty="0" smtClean="0"/>
              <a:t>(makkelijk</a:t>
            </a:r>
            <a:r>
              <a:rPr lang="nl-NL" sz="1300" dirty="0"/>
              <a:t>, gemiddeld, moeilijk of expert) en een attribuut dat bijhoudt of de </a:t>
            </a:r>
            <a:r>
              <a:rPr lang="nl-NL" sz="1300" dirty="0" smtClean="0"/>
              <a:t>oefening</a:t>
            </a:r>
            <a:r>
              <a:rPr lang="en-BE" sz="1300" dirty="0" smtClean="0"/>
              <a:t> </a:t>
            </a:r>
            <a:r>
              <a:rPr lang="nl-NL" sz="1300" dirty="0" smtClean="0"/>
              <a:t>beschikbaar is</a:t>
            </a:r>
            <a:r>
              <a:rPr lang="en-BE" sz="1300" dirty="0" smtClean="0"/>
              <a:t> </a:t>
            </a:r>
            <a:r>
              <a:rPr lang="nl-NL" sz="1300" dirty="0" smtClean="0"/>
              <a:t>voor </a:t>
            </a:r>
            <a:r>
              <a:rPr lang="nl-NL" sz="1300" dirty="0"/>
              <a:t>alle gebruikers, of enkel voor betalende gebruikers. </a:t>
            </a:r>
            <a:r>
              <a:rPr lang="nl-NL" sz="1300" dirty="0" smtClean="0"/>
              <a:t>Om</a:t>
            </a:r>
            <a:r>
              <a:rPr lang="en-BE" sz="1300" dirty="0" smtClean="0"/>
              <a:t> </a:t>
            </a:r>
            <a:r>
              <a:rPr lang="nl-NL" sz="1300" dirty="0" smtClean="0"/>
              <a:t>de </a:t>
            </a:r>
            <a:r>
              <a:rPr lang="nl-NL" sz="1300" dirty="0"/>
              <a:t>correctheid van oefeningen te kunnen controleren, wordt er voor de </a:t>
            </a:r>
            <a:r>
              <a:rPr lang="nl-NL" sz="1300" dirty="0" smtClean="0"/>
              <a:t>Python</a:t>
            </a:r>
            <a:r>
              <a:rPr lang="en-BE" sz="1300" dirty="0" smtClean="0"/>
              <a:t>-</a:t>
            </a:r>
            <a:r>
              <a:rPr lang="nl-NL" sz="1300" dirty="0" smtClean="0"/>
              <a:t>oefeningen</a:t>
            </a:r>
            <a:r>
              <a:rPr lang="en-BE" sz="1300" dirty="0" smtClean="0"/>
              <a:t> </a:t>
            </a:r>
            <a:r>
              <a:rPr lang="nl-NL" sz="1300" dirty="0" smtClean="0"/>
              <a:t>een </a:t>
            </a:r>
            <a:r>
              <a:rPr lang="nl-NL" sz="1300" dirty="0"/>
              <a:t>reeks van testcases bijgehouden. Elke testcase heeft een </a:t>
            </a:r>
            <a:r>
              <a:rPr lang="nl-NL" sz="1300" dirty="0" smtClean="0"/>
              <a:t>nummer,</a:t>
            </a:r>
            <a:r>
              <a:rPr lang="en-BE" sz="1300" dirty="0" smtClean="0"/>
              <a:t> </a:t>
            </a:r>
            <a:r>
              <a:rPr lang="nl-NL" sz="1300" dirty="0" smtClean="0"/>
              <a:t>dat </a:t>
            </a:r>
            <a:r>
              <a:rPr lang="nl-NL" sz="1300" dirty="0"/>
              <a:t>uniek is binnen elke oefening, een inputstring en een outputstring. </a:t>
            </a:r>
            <a:r>
              <a:rPr lang="nl-NL" sz="1300" dirty="0" smtClean="0"/>
              <a:t>Anderzijds</a:t>
            </a:r>
            <a:r>
              <a:rPr lang="en-BE" sz="1300" dirty="0" smtClean="0"/>
              <a:t> </a:t>
            </a:r>
            <a:r>
              <a:rPr lang="nl-NL" sz="1300" dirty="0" smtClean="0"/>
              <a:t>hebben </a:t>
            </a:r>
            <a:r>
              <a:rPr lang="nl-NL" sz="1300" dirty="0"/>
              <a:t>de SQL-oefeningen een bijhorende modeloplossing en databanknaam. Oefeningen zijn bovendien onderdeel van een bepaalde categorie, wat toelaat om </a:t>
            </a:r>
            <a:r>
              <a:rPr lang="nl-NL" sz="1300" dirty="0" smtClean="0"/>
              <a:t>oefeningen</a:t>
            </a:r>
            <a:r>
              <a:rPr lang="en-BE" sz="1300" dirty="0" smtClean="0"/>
              <a:t> </a:t>
            </a:r>
            <a:r>
              <a:rPr lang="nl-NL" sz="1300" dirty="0" smtClean="0"/>
              <a:t>in </a:t>
            </a:r>
            <a:r>
              <a:rPr lang="nl-NL" sz="1300" dirty="0"/>
              <a:t>te delen volgens thema.</a:t>
            </a:r>
          </a:p>
          <a:p>
            <a:pPr algn="just"/>
            <a:r>
              <a:rPr lang="nl-NL" sz="1300" dirty="0"/>
              <a:t>Voor elke gebruiker worden alle oplossingen bijgehouden voor de oefeningen, </a:t>
            </a:r>
            <a:r>
              <a:rPr lang="nl-NL" sz="1300" dirty="0" smtClean="0"/>
              <a:t>waarbij</a:t>
            </a:r>
            <a:r>
              <a:rPr lang="en-BE" sz="1300" dirty="0" smtClean="0"/>
              <a:t> </a:t>
            </a:r>
            <a:r>
              <a:rPr lang="nl-NL" sz="1300" dirty="0" smtClean="0"/>
              <a:t>een </a:t>
            </a:r>
            <a:r>
              <a:rPr lang="nl-NL" sz="1300" dirty="0"/>
              <a:t>gebruiker mogelijks meer dan één oplossing heeft ingevoerd voor een </a:t>
            </a:r>
            <a:r>
              <a:rPr lang="nl-NL" sz="1300" dirty="0" smtClean="0"/>
              <a:t>bepaalde</a:t>
            </a:r>
            <a:r>
              <a:rPr lang="en-BE" sz="1300" dirty="0" smtClean="0"/>
              <a:t> </a:t>
            </a:r>
            <a:r>
              <a:rPr lang="nl-NL" sz="1300" dirty="0" smtClean="0"/>
              <a:t>oefening</a:t>
            </a:r>
            <a:r>
              <a:rPr lang="nl-NL" sz="1300" dirty="0"/>
              <a:t>. Elke oplossing wordt uniek geïdentificeerd aan de hand van </a:t>
            </a:r>
            <a:r>
              <a:rPr lang="nl-NL" sz="1300" dirty="0" smtClean="0"/>
              <a:t>de</a:t>
            </a:r>
            <a:r>
              <a:rPr lang="en-BE" sz="1300" dirty="0" smtClean="0"/>
              <a:t> c</a:t>
            </a:r>
            <a:r>
              <a:rPr lang="nl-NL" sz="1300" dirty="0" err="1" smtClean="0"/>
              <a:t>ombinatie</a:t>
            </a:r>
            <a:r>
              <a:rPr lang="nl-NL" sz="1300" dirty="0" smtClean="0"/>
              <a:t> </a:t>
            </a:r>
            <a:r>
              <a:rPr lang="nl-NL" sz="1300" dirty="0"/>
              <a:t>van het tijdstip van indienen en de betrokken gebruiker en </a:t>
            </a:r>
            <a:r>
              <a:rPr lang="nl-NL" sz="1300" dirty="0" smtClean="0"/>
              <a:t>oefening.</a:t>
            </a:r>
            <a:r>
              <a:rPr lang="en-BE" sz="1300" dirty="0" smtClean="0"/>
              <a:t> </a:t>
            </a:r>
            <a:r>
              <a:rPr lang="nl-NL" sz="1300" dirty="0" smtClean="0"/>
              <a:t>Naast </a:t>
            </a:r>
            <a:r>
              <a:rPr lang="nl-NL" sz="1300" dirty="0"/>
              <a:t>de oplossing zelf, willen we ook bijhouden of de oplossing al dan niet </a:t>
            </a:r>
            <a:r>
              <a:rPr lang="nl-NL" sz="1300" dirty="0" smtClean="0"/>
              <a:t>correct</a:t>
            </a:r>
            <a:r>
              <a:rPr lang="en-BE" sz="1300" dirty="0" smtClean="0"/>
              <a:t> </a:t>
            </a:r>
            <a:r>
              <a:rPr lang="nl-NL" sz="1300" dirty="0" smtClean="0"/>
              <a:t>is </a:t>
            </a:r>
            <a:r>
              <a:rPr lang="nl-NL" sz="1300" dirty="0"/>
              <a:t>en indien de oplossing correct is, slaan we ook de uitvoeringstijd op. </a:t>
            </a:r>
            <a:r>
              <a:rPr lang="nl-NL" sz="1300" dirty="0" smtClean="0"/>
              <a:t>Ten</a:t>
            </a:r>
            <a:r>
              <a:rPr lang="en-BE" sz="1300" dirty="0" smtClean="0"/>
              <a:t> </a:t>
            </a:r>
            <a:r>
              <a:rPr lang="nl-NL" sz="1300" dirty="0" smtClean="0"/>
              <a:t>slotte </a:t>
            </a:r>
            <a:r>
              <a:rPr lang="nl-NL" sz="1300" dirty="0"/>
              <a:t>kunnen gebruikers hun mening over een oefening geven aan de hand van </a:t>
            </a:r>
            <a:r>
              <a:rPr lang="nl-NL" sz="1300" dirty="0" smtClean="0"/>
              <a:t>een</a:t>
            </a:r>
            <a:r>
              <a:rPr lang="en-BE" sz="1300" dirty="0" smtClean="0"/>
              <a:t> </a:t>
            </a:r>
            <a:r>
              <a:rPr lang="nl-NL" sz="1300" dirty="0" smtClean="0"/>
              <a:t>sterrating </a:t>
            </a:r>
            <a:r>
              <a:rPr lang="nl-NL" sz="1300" dirty="0"/>
              <a:t>(1-5).</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a:t>
            </a:fld>
            <a:endParaRPr lang="fr-BE"/>
          </a:p>
        </p:txBody>
      </p:sp>
    </p:spTree>
    <p:extLst>
      <p:ext uri="{BB962C8B-B14F-4D97-AF65-F5344CB8AC3E}">
        <p14:creationId xmlns:p14="http://schemas.microsoft.com/office/powerpoint/2010/main" val="17968984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2893100"/>
          </a:xfrm>
          <a:prstGeom prst="rect">
            <a:avLst/>
          </a:prstGeom>
          <a:noFill/>
        </p:spPr>
        <p:txBody>
          <a:bodyPr wrap="square" rtlCol="0">
            <a:spAutoFit/>
          </a:bodyPr>
          <a:lstStyle/>
          <a:p>
            <a:r>
              <a:rPr lang="en-BE" sz="1300" b="1" dirty="0" smtClean="0"/>
              <a:t>Oefening 17 (Examen 2018-2019, eerste zittijd)</a:t>
            </a:r>
          </a:p>
          <a:p>
            <a:endParaRPr lang="en-BE" sz="1300" b="1" dirty="0" smtClean="0"/>
          </a:p>
          <a:p>
            <a:pPr algn="just"/>
            <a:r>
              <a:rPr lang="nl-NL" sz="1300" dirty="0"/>
              <a:t>De ontwikkelaars van een digitaal streamingplatform voor films en series willen een nieuwe database opstellen. Van zowel films en series wordt de oorspronkelijke gesproken taal opgeslagen samen met een aantal alternatieve gesproken taaltracks en optioneel ook verscheidene ondertitelingstracks. Voor elke extra track wordt de taal bijgehouden. Voor films en series worden ook de titel, een korte beschrijving en een lijst van genres vastgelegd. Een serie omvat een aantal afleveringen in een specifieke volgorde. Voor elke film en voor elke aflevering wordt de speelduur en een lijst van acteurs opgeslagen. Voor elke acteur wordt aangegeven welke rol ze vertolken. Hoewel dit zeldzaam is, kan een acteur meerdere rollen vertolken binnen eenzelfde film of aflevering van een serie. Voor elke acteur wordt de voornaam, familienaam, geboortedatum en een unieke artiestnaam opgeslagen. Om te kunnen kijken naar films of series moet men een account maken. Daarvoor moet men minstens een e-mailadres, een wachtwoord, een voornaam en een familienaam opgeven, en optioneel een geboortedatum, geslacht en een aantal voorkeursgenres. Deze optionele parameters zal het platform gebruiken om inhoud te suggereren aan de gebruikers. Mooi meegenomen is dat het platform onthoudt, per film en per serie, hoe ver men reeds geraakt was, maar wel enkel voor maximaal 10 films en series tegelijk. </a:t>
            </a:r>
            <a:endParaRPr lang="en-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20</a:t>
            </a:fld>
            <a:endParaRPr lang="fr-BE"/>
          </a:p>
        </p:txBody>
      </p:sp>
    </p:spTree>
    <p:extLst>
      <p:ext uri="{BB962C8B-B14F-4D97-AF65-F5344CB8AC3E}">
        <p14:creationId xmlns:p14="http://schemas.microsoft.com/office/powerpoint/2010/main" val="143772329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2292935"/>
          </a:xfrm>
          <a:prstGeom prst="rect">
            <a:avLst/>
          </a:prstGeom>
          <a:noFill/>
        </p:spPr>
        <p:txBody>
          <a:bodyPr wrap="square" rtlCol="0">
            <a:spAutoFit/>
          </a:bodyPr>
          <a:lstStyle/>
          <a:p>
            <a:r>
              <a:rPr lang="en-BE" sz="1300" b="1" dirty="0"/>
              <a:t>Oefening </a:t>
            </a:r>
            <a:r>
              <a:rPr lang="en-BE" sz="1300" b="1" dirty="0" smtClean="0"/>
              <a:t>18</a:t>
            </a:r>
            <a:endParaRPr lang="en-BE" sz="1300" b="1" dirty="0"/>
          </a:p>
          <a:p>
            <a:endParaRPr lang="en-BE" sz="1300" dirty="0"/>
          </a:p>
          <a:p>
            <a:pPr algn="just"/>
            <a:r>
              <a:rPr lang="nl-BE" sz="1300" dirty="0"/>
              <a:t>Een Amerikaans postorderbedrijf verstuurt pakketjes per post, zowel goederenpakketjes als documentpakketjes. Gegevens over de inhoud van de pakketjes worden geregistreerd. Voor goederenpakketjes zijn dat het totale gewicht en voor elk type item dat voorkomt in het pakket het aantal en het itemtype. Voor documentpakketjes zijn deze gegevens het aantal documenten en voor elk document in het pakket, de auteur en de titel.</a:t>
            </a:r>
          </a:p>
          <a:p>
            <a:pPr algn="just"/>
            <a:endParaRPr lang="nl-BE" sz="1300" dirty="0"/>
          </a:p>
          <a:p>
            <a:pPr algn="just"/>
            <a:r>
              <a:rPr lang="nl-BE" sz="1300" dirty="0"/>
              <a:t>Documentpakketjes worden steeds per luchtpost verzonden, goederenpakketjes ofwel per luchtpost ofwel per land/zeepost. Verzendingen kunnen ofwel binnenlands, ofwel buitenlands zijn. Buitenlandse verzendingen gebeuren altijd via agenten, van wie de naam en het adres van het lokale agentschap worden geregistreerd. Binnenlandse verzendingen gaan rechtstreeks naar de klant. Bij alle verzendingen worden de naam en het adres van de klant geregistreerd.</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21</a:t>
            </a:fld>
            <a:endParaRPr lang="fr-BE"/>
          </a:p>
        </p:txBody>
      </p:sp>
    </p:spTree>
    <p:extLst>
      <p:ext uri="{BB962C8B-B14F-4D97-AF65-F5344CB8AC3E}">
        <p14:creationId xmlns:p14="http://schemas.microsoft.com/office/powerpoint/2010/main" val="2639439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4493538"/>
          </a:xfrm>
          <a:prstGeom prst="rect">
            <a:avLst/>
          </a:prstGeom>
          <a:noFill/>
        </p:spPr>
        <p:txBody>
          <a:bodyPr wrap="square" rtlCol="0">
            <a:spAutoFit/>
          </a:bodyPr>
          <a:lstStyle/>
          <a:p>
            <a:r>
              <a:rPr lang="en-BE" sz="1300" b="1" dirty="0"/>
              <a:t>Oefening </a:t>
            </a:r>
            <a:r>
              <a:rPr lang="en-BE" sz="1300" b="1" dirty="0" smtClean="0"/>
              <a:t>19</a:t>
            </a:r>
            <a:endParaRPr lang="en-BE" sz="1300" b="1" dirty="0"/>
          </a:p>
          <a:p>
            <a:endParaRPr lang="en-BE" sz="1300" dirty="0"/>
          </a:p>
          <a:p>
            <a:pPr algn="just"/>
            <a:r>
              <a:rPr lang="nl-BE" sz="1300" dirty="0"/>
              <a:t>Een televisiemaatschappij wil een database opstellen voor het bijhouden van de programmering. De maatschappij beheert verschillende zenders. Elke zender heeft een code, een naam (voluit) en een afkorting.</a:t>
            </a:r>
          </a:p>
          <a:p>
            <a:pPr algn="just"/>
            <a:r>
              <a:rPr lang="nl-BE" sz="1300" dirty="0"/>
              <a:t>Om te vermijden dat gegevens veelvuldig moeten worden ingevoerd, wordt een onderscheid gemaakt tussen een programma en een uitzending. Gegevens over een programma worden slechts één keer ingevoerd, ook als het een aantal keren wordt uitgezonden. </a:t>
            </a:r>
            <a:endParaRPr lang="en-BE" sz="1300" dirty="0" smtClean="0"/>
          </a:p>
          <a:p>
            <a:pPr algn="just"/>
            <a:endParaRPr lang="nl-BE" sz="1300" dirty="0"/>
          </a:p>
          <a:p>
            <a:pPr algn="just"/>
            <a:r>
              <a:rPr lang="nl-BE" sz="1300" dirty="0"/>
              <a:t>Een programma is een werk dat integraal (reclameonderbrekingen daargelaten) wordt uitgezonden. Een programma wordt geïdentificeerd door een ISAN (International Standard Audiovisual </a:t>
            </a:r>
            <a:r>
              <a:rPr lang="nl-BE" sz="1300" dirty="0" err="1"/>
              <a:t>Number</a:t>
            </a:r>
            <a:r>
              <a:rPr lang="nl-BE" sz="1300" dirty="0"/>
              <a:t>). Dit nummer bestaat uit zestien hexadecimale cijfers waarvan de eerste twaalf het basisgetal uitmaken en de laatste vier worden gebruikt voor het aanduiden van episodes of delen (als van toepassing), Sommige programma’s staan op zichzelf (bijvoorbeeld films of eenmalige shows), maar de meeste programma’s maken deel uit van een serie of reeks (bijvoorbeeld soap, quiz, talkshow), Voor deze laatste worden de gegevens van de reeks eenmalig ingevoerd en worden de afleveringen genummerd</a:t>
            </a:r>
            <a:r>
              <a:rPr lang="nl-BE" sz="1300" dirty="0" smtClean="0"/>
              <a:t>.</a:t>
            </a:r>
            <a:endParaRPr lang="en-BE" sz="1300" dirty="0" smtClean="0"/>
          </a:p>
          <a:p>
            <a:pPr algn="just"/>
            <a:endParaRPr lang="nl-BE" sz="1300" dirty="0"/>
          </a:p>
          <a:p>
            <a:pPr algn="just"/>
            <a:r>
              <a:rPr lang="nl-BE" sz="1300" dirty="0"/>
              <a:t>Voor het opstellen van de programma-informatie die wordt gepubliceerd zijn de volgende gegevens vereist: titel, korte beschrijving, soort programma (film, quiz, soap, …) en indien van toepassing een genre. Bij series kunnen de afzonderlijke afleveringen een subtitel krijgen. Verder wordt ook een lijst van interessante medewerkers toegevoegd samen met hun rol in het programma (acteur, regisseur, presentator, gast, …). Ten slotte wordt ook de duur (in minuten) van een programma bewaard. Van een geplande uitzending worden uiteraard de datum en de begintijd geregistreerd. Men kan ook een commentaar toevoegen om de uitzending te duiden (bijvoorbeeld première, herhaling, …).</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22</a:t>
            </a:fld>
            <a:endParaRPr lang="fr-BE"/>
          </a:p>
        </p:txBody>
      </p:sp>
    </p:spTree>
    <p:extLst>
      <p:ext uri="{BB962C8B-B14F-4D97-AF65-F5344CB8AC3E}">
        <p14:creationId xmlns:p14="http://schemas.microsoft.com/office/powerpoint/2010/main" val="21703013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093702"/>
          </a:xfrm>
          <a:prstGeom prst="rect">
            <a:avLst/>
          </a:prstGeom>
          <a:noFill/>
        </p:spPr>
        <p:txBody>
          <a:bodyPr wrap="square" rtlCol="0">
            <a:spAutoFit/>
          </a:bodyPr>
          <a:lstStyle/>
          <a:p>
            <a:r>
              <a:rPr lang="en-BE" sz="1300" b="1" dirty="0"/>
              <a:t>Oefening </a:t>
            </a:r>
            <a:r>
              <a:rPr lang="en-BE" sz="1300" b="1" dirty="0" smtClean="0"/>
              <a:t>20</a:t>
            </a:r>
            <a:endParaRPr lang="en-BE" sz="1300" b="1" dirty="0"/>
          </a:p>
          <a:p>
            <a:endParaRPr lang="en-BE" sz="1300" dirty="0"/>
          </a:p>
          <a:p>
            <a:pPr algn="just"/>
            <a:r>
              <a:rPr lang="nl-BE" sz="1300" dirty="0"/>
              <a:t>Het spoorwegnetwerk bestaat uit een verzameling knooppunten die met elkaar verbonden zijn via een spoorlijn. Elk knooppunt heeft een uniek nummer, maar kan ook worden geïdentificeerd aan de hand van zijn geografische ligging (lengte- en breedtegraad). Een typisch knooppunt is een station, maar ook onderhoudspunten worden als knooppunten gezien. Van elk station wordt de naam (deze is uniek) en het aantal perrons bijgehouden. Voor elke onderhoudsplaats moet men de soorten onderhoudswerk (zoals tanken, smeren, schoonmaken en/of bepaalde reparaties) bijhouden, die op die plaats kunnen worden uitgevoerd. Het is mogelijk dat een knooppunt tegelijk als station en als onderhoudsplaats fungeert, maar het kan ook slechts een van beide of geen van beide zijn (bijvoorbeeld een splitsing).</a:t>
            </a:r>
            <a:endParaRPr lang="en-BE" sz="1300" dirty="0"/>
          </a:p>
          <a:p>
            <a:pPr algn="just"/>
            <a:endParaRPr lang="nl-BE" sz="1300" dirty="0"/>
          </a:p>
          <a:p>
            <a:pPr algn="just"/>
            <a:r>
              <a:rPr lang="nl-BE" sz="1300" dirty="0"/>
              <a:t>Een verbinding wordt geïdentificeerd aan de hand van een begin- en eindknooppunt. Verder worden de afstand van de verbinding en de maximale snelheid op die verbinding bijgehouden. Merk op dat een verbinding gericht is, dit wil zeggen dat de verbinding van A naar B anders is dan de verbinding van B naar A.</a:t>
            </a:r>
            <a:endParaRPr lang="en-BE" sz="1300" dirty="0"/>
          </a:p>
          <a:p>
            <a:pPr algn="just"/>
            <a:endParaRPr lang="nl-BE" sz="1300" dirty="0"/>
          </a:p>
          <a:p>
            <a:pPr algn="just"/>
            <a:r>
              <a:rPr lang="nl-BE" sz="1300" dirty="0"/>
              <a:t>De diensten van de spoorwegmaatschappij bestaan erin om op elk vastgelegd tijdstip (datum en vertrekuur) een rit volgens het bijhorend vastgelegde traject uit te voeren. Een traject, dat wordt aangeduid met een uniek nummer, legt vast welke verbindingen hierbij achtereenvolgens worden gevolgd. Voor elk van de op dit traject gelegen verbindingen wordt de relatieve vertrek- en aankomsttijd opgeslagen (dit wil zeggen relatief ten opzichte van de aanvang van de rit). </a:t>
            </a:r>
            <a:endParaRPr lang="en-BE" sz="1300" dirty="0"/>
          </a:p>
          <a:p>
            <a:pPr algn="just"/>
            <a:endParaRPr lang="nl-BE" sz="1300" dirty="0"/>
          </a:p>
          <a:p>
            <a:pPr algn="just"/>
            <a:r>
              <a:rPr lang="nl-BE" sz="1300" dirty="0"/>
              <a:t>Om deze diensten te verzorgen, beschikt de spoorwegmaatschappij over een hoeveelheid rollend materieel dat wordt ingedeeld in drie categorieën: locomotieven, goederenwagons en passagierswagons. Elk voertuig krijgt binnen zijn categorie een uniek nummer. Naast de algemene kenmerken lengte en gewicht, moet ook een aantal specifieke gegevens worden bijgehouden. Namelijk, voor locomotieven: brandstoftype en vermogen, voor goederenwagons: vrachttype en gewicht en voor passagierswagons: klasse en aantal passagiers. Het is de bedoeling om bij te houden welk van deze voertuigen ingezet werden of zullen worden voor elk van de individuele ritten.</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23</a:t>
            </a:fld>
            <a:endParaRPr lang="fr-BE"/>
          </a:p>
        </p:txBody>
      </p:sp>
    </p:spTree>
    <p:extLst>
      <p:ext uri="{BB962C8B-B14F-4D97-AF65-F5344CB8AC3E}">
        <p14:creationId xmlns:p14="http://schemas.microsoft.com/office/powerpoint/2010/main" val="79129503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4893647"/>
          </a:xfrm>
          <a:prstGeom prst="rect">
            <a:avLst/>
          </a:prstGeom>
          <a:noFill/>
        </p:spPr>
        <p:txBody>
          <a:bodyPr wrap="square" rtlCol="0">
            <a:spAutoFit/>
          </a:bodyPr>
          <a:lstStyle/>
          <a:p>
            <a:r>
              <a:rPr lang="en-BE" sz="1300" b="1" dirty="0"/>
              <a:t>Oefening </a:t>
            </a:r>
            <a:r>
              <a:rPr lang="en-BE" sz="1300" b="1" dirty="0" smtClean="0"/>
              <a:t>21</a:t>
            </a:r>
            <a:endParaRPr lang="en-BE" sz="1300" b="1" dirty="0"/>
          </a:p>
          <a:p>
            <a:endParaRPr lang="en-BE" sz="1300" dirty="0"/>
          </a:p>
          <a:p>
            <a:pPr algn="just"/>
            <a:r>
              <a:rPr lang="nl-BE" sz="1300" dirty="0"/>
              <a:t>Een sportvereniging telt een aantal leden (spelers) van wie de naam, adres, geboortejaar, geslacht en jaar van toetreding geregistreerd zijn. De vereniging telt twee spelerscategorieën: recreatiespelers en wedstrijdspelers. Wedstrijdspelers spelen in teamverband tegen spelers van andere verenigingen/clubs. Elke speler krijgt bij toetreding een uniek spelersnummer. Elke wedstrijdspeler is (verplicht) ook bij de bond geregistreerd en heeft aldus eveneens een uniek bondsnummer</a:t>
            </a:r>
            <a:r>
              <a:rPr lang="nl-BE" sz="1300" dirty="0" smtClean="0"/>
              <a:t>.</a:t>
            </a:r>
            <a:endParaRPr lang="en-BE" sz="1300" dirty="0" smtClean="0"/>
          </a:p>
          <a:p>
            <a:pPr algn="just"/>
            <a:endParaRPr lang="nl-BE" sz="1300" dirty="0"/>
          </a:p>
          <a:p>
            <a:pPr algn="just"/>
            <a:r>
              <a:rPr lang="nl-BE" sz="1300" dirty="0"/>
              <a:t>Elke wedstrijdspeler is ingedeeld bij één team, afhankelijk van zijn/haar leeftijd en sekse. Elk team heeft een unieke teamcode. Voor een bepaalde leeftijdsklasse (nieuwelingen, junioren, …) en sekse kunnen er verschillende teams zijn. Elk team heeft een vaste trainer, die ook lid is van de vereniging. Een lid kan maar trainer zijn van één team. De trainingen verlopen volgens een vast wekelijks trainingsrooster, dat verschilt van team tot team. Hierin zijn voor elk van de wekelijkse trainingen vastgelegd: de dag van de week, de tijd, de duur en de sportzaal waar de training doorgaat. Van eenzelfde team kunnen er nooit meerdere trainingen op dezelfde dag plaatsvinden</a:t>
            </a:r>
            <a:r>
              <a:rPr lang="nl-BE" sz="1300" dirty="0" smtClean="0"/>
              <a:t>.</a:t>
            </a:r>
            <a:endParaRPr lang="en-BE" sz="1300" dirty="0" smtClean="0"/>
          </a:p>
          <a:p>
            <a:pPr algn="just"/>
            <a:endParaRPr lang="nl-BE" sz="1300" dirty="0"/>
          </a:p>
          <a:p>
            <a:pPr algn="just"/>
            <a:r>
              <a:rPr lang="nl-BE" sz="1300" dirty="0"/>
              <a:t>Van alle beschikbare zalen worden de volgende gegevens bijgehouden: de naam (uniek), het adres en het telefoonnummer</a:t>
            </a:r>
            <a:r>
              <a:rPr lang="nl-BE" sz="1300" dirty="0" smtClean="0"/>
              <a:t>.</a:t>
            </a:r>
            <a:endParaRPr lang="en-BE" sz="1300" dirty="0" smtClean="0"/>
          </a:p>
          <a:p>
            <a:pPr algn="just"/>
            <a:endParaRPr lang="nl-BE" sz="1300" dirty="0"/>
          </a:p>
          <a:p>
            <a:pPr algn="just"/>
            <a:r>
              <a:rPr lang="nl-BE" sz="1300" dirty="0"/>
              <a:t>Geregeld spelen teams wedstrijden tegen teams van andere verenigingen. Een wedstrijd, gekenmerkt door een uniek wedstrijdnummer, gaat door op een bepaalde datum en tijdstip in de zaal die daarvoor werd gereserveerd. Bij elke wedstrijd is een scheidsrechter aanwezig, die eveneens lid is van de vereniging (maar niet behoort tot het team dat de wedstrijd speelt). De bond kan naar aanleiding van een gespeelde wedstrijd één of meer boetes uitdelen aan spelers of aan de vereniging zelf. Bij elke uitgedeelde boete wordt door de bond een toelichting verstrekt en het te betalen bedrag bekendgemaakt.</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24</a:t>
            </a:fld>
            <a:endParaRPr lang="fr-BE"/>
          </a:p>
        </p:txBody>
      </p:sp>
    </p:spTree>
    <p:extLst>
      <p:ext uri="{BB962C8B-B14F-4D97-AF65-F5344CB8AC3E}">
        <p14:creationId xmlns:p14="http://schemas.microsoft.com/office/powerpoint/2010/main" val="215836675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493812"/>
          </a:xfrm>
          <a:prstGeom prst="rect">
            <a:avLst/>
          </a:prstGeom>
          <a:noFill/>
        </p:spPr>
        <p:txBody>
          <a:bodyPr wrap="square" rtlCol="0">
            <a:spAutoFit/>
          </a:bodyPr>
          <a:lstStyle/>
          <a:p>
            <a:pPr algn="just"/>
            <a:r>
              <a:rPr lang="en-BE" sz="1300" b="1" dirty="0"/>
              <a:t>Oefening </a:t>
            </a:r>
            <a:r>
              <a:rPr lang="en-BE" sz="1300" b="1" dirty="0" smtClean="0"/>
              <a:t>22 (Examen 2018-2019, eerste zittijd)</a:t>
            </a:r>
            <a:endParaRPr lang="en-BE" sz="1300" b="1" dirty="0"/>
          </a:p>
          <a:p>
            <a:pPr algn="just"/>
            <a:endParaRPr lang="en-BE" sz="1300" dirty="0"/>
          </a:p>
          <a:p>
            <a:pPr algn="just"/>
            <a:r>
              <a:rPr lang="nl-NL" sz="1300" dirty="0"/>
              <a:t>Stel een conceptueel ontwerp op voor het volgende scenario: men wil een databank ontwerpen ter ondersteuning van een online, digitaal kaartspel. Het kaartspel bestaat uit twee soorten kaarten: monsters en spreuken. Ongeacht de soort wordt voor elke kaart een unieke code, een titel, een afbeelding, een zeldzaamheid (gewoon, zeldzaam, episch, legendarisch) en een positief, natuurlijk getal (de zogeheten prijs) opgeslagen. Elke kaart behoort ook tot exact 1 kleur. Een kaart heeft verder mogelijks ook een aantal kernwoorden. Elk kernwoord is in feite niets anders dan een term die synoniem staat voor een uitgebreide beschrijving. Voor monsterkaarten worden nog twee extra positieve, natuurlijke getallen opgeslagen: de aanvalskracht en de verdedigingskracht. Voor spreukkaarten wordt nog bijgehouden of de spreuk al dan niet een doelwit nodig heeft</a:t>
            </a:r>
            <a:r>
              <a:rPr lang="nl-NL" sz="1300" dirty="0" smtClean="0"/>
              <a:t>.</a:t>
            </a:r>
            <a:endParaRPr lang="en-BE" sz="1300" dirty="0" smtClean="0"/>
          </a:p>
          <a:p>
            <a:pPr algn="just"/>
            <a:endParaRPr lang="nl-NL" sz="1300" dirty="0"/>
          </a:p>
          <a:p>
            <a:pPr algn="just"/>
            <a:r>
              <a:rPr lang="nl-NL" sz="1300" dirty="0"/>
              <a:t>Om te kunnen spelen moet men eerst een account maken door voornaam, familienaam en emailadres op te geven. Voor elke speler wordt ook een unieke code gegenereerd. Spelers kunnen elkaar toevoegen aan een vriendenlijst en per vriend optioneel één nota toevoegen. Het kaartspel heeft twee facetten: enerzijds verzamelt men kaarten, anderzijds duelleert men tegen andere spelers. Een nieuwe speler start met toegang tot een beperkte maar vaste set van kaarten, maar kan door duels te winnen nieuwe kaarten vrijspelen. Dit zorgt er dan weer voor dat men meer kans heeft om volgende duels te winnen. Men kan meerdere kopieën van dezelfde kaart vrijspelen</a:t>
            </a:r>
            <a:r>
              <a:rPr lang="nl-NL" sz="1300" dirty="0" smtClean="0"/>
              <a:t>.</a:t>
            </a:r>
            <a:endParaRPr lang="en-BE" sz="1300" dirty="0" smtClean="0"/>
          </a:p>
          <a:p>
            <a:pPr algn="just"/>
            <a:endParaRPr lang="nl-NL" sz="1300" dirty="0"/>
          </a:p>
          <a:p>
            <a:pPr algn="just"/>
            <a:r>
              <a:rPr lang="nl-NL" sz="1300" dirty="0"/>
              <a:t>Om te duelleren moet men eerst een deck samenstellen. Een deck wordt gekenmerkt door een naam en een kleur en is geldig als het bestaat uit exact 30 kaarten die tot diezelfde kleur behoren. Men mag uiteraard enkel gebruik maken van reeds verzamelde kaarten. Verder mag men binnen een deck twee kopieën van dezelfde kaart gebruiken (op voorwaarde dat die ook twee keer verzameld is), behalve legendarische kaarten, die mogen maar één keer toegevoegd worden. Spelers kunnen tot wel 18 decks opslaan</a:t>
            </a:r>
            <a:r>
              <a:rPr lang="nl-NL" sz="1300" dirty="0" smtClean="0"/>
              <a:t>.</a:t>
            </a:r>
            <a:endParaRPr lang="en-BE" sz="1300" dirty="0" smtClean="0"/>
          </a:p>
          <a:p>
            <a:pPr algn="just"/>
            <a:endParaRPr lang="nl-NL" sz="1300" dirty="0"/>
          </a:p>
          <a:p>
            <a:pPr algn="just"/>
            <a:r>
              <a:rPr lang="nl-NL" sz="1300" dirty="0"/>
              <a:t>Voor elke speler wordt er per kleur ook een score opgeslagen. Als een speler een duel wint met een deck van een bepaalde kleur, dan wordt de score van die speler voor die kleur verhoogd. Tot slot moet ook elk duel worden geregistreerd. Voor een duel worden beide deelnemers en de winnaar van het duel opgeslagen.</a:t>
            </a:r>
            <a:endParaRPr lang="nl-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25</a:t>
            </a:fld>
            <a:endParaRPr lang="fr-BE"/>
          </a:p>
        </p:txBody>
      </p:sp>
    </p:spTree>
    <p:extLst>
      <p:ext uri="{BB962C8B-B14F-4D97-AF65-F5344CB8AC3E}">
        <p14:creationId xmlns:p14="http://schemas.microsoft.com/office/powerpoint/2010/main" val="64331069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4293483"/>
          </a:xfrm>
          <a:prstGeom prst="rect">
            <a:avLst/>
          </a:prstGeom>
          <a:noFill/>
        </p:spPr>
        <p:txBody>
          <a:bodyPr wrap="square" rtlCol="0">
            <a:spAutoFit/>
          </a:bodyPr>
          <a:lstStyle/>
          <a:p>
            <a:r>
              <a:rPr lang="en-BE" sz="1300" b="1" dirty="0"/>
              <a:t>Oefening </a:t>
            </a:r>
            <a:r>
              <a:rPr lang="en-BE" sz="1300" b="1" dirty="0" smtClean="0"/>
              <a:t>23 (Examen 2017-2018, eerste zittijd)</a:t>
            </a:r>
            <a:endParaRPr lang="en-BE" sz="1300" b="1" dirty="0"/>
          </a:p>
          <a:p>
            <a:endParaRPr lang="en-BE" sz="1300" dirty="0"/>
          </a:p>
          <a:p>
            <a:pPr algn="just"/>
            <a:r>
              <a:rPr lang="nl-NL" sz="1300" dirty="0"/>
              <a:t>Je wil een alternatief bouwen voor stackoverflow (een website om technische vragen te stellen aan een community waarbij de reputatie van gebruikers een indicatie is voor de kwaliteit van de getoonde antwoorden), maar het basisconcept wil je alleszins behouden. Deze oefening gaat over het eerste ontwerp van de databank waarbij het volgende belangrijk is. </a:t>
            </a:r>
          </a:p>
          <a:p>
            <a:pPr algn="just"/>
            <a:endParaRPr lang="nl-NL" sz="1300" dirty="0"/>
          </a:p>
          <a:p>
            <a:pPr algn="just"/>
            <a:r>
              <a:rPr lang="nl-NL" sz="1300" dirty="0"/>
              <a:t>Gebruikers zijn een centraal concept in de databank. E-mails worden gebruikt om hen te registreren en te identificeren. Gebruikers kunnen vragen stellen en antwoorden geven op vragen. Een vraag en een antwoord bestaan, in essentie, uit een blok </a:t>
            </a:r>
            <a:r>
              <a:rPr lang="nl-NL" sz="1300" dirty="0" err="1"/>
              <a:t>text</a:t>
            </a:r>
            <a:r>
              <a:rPr lang="nl-NL" sz="1300" dirty="0"/>
              <a:t> (in HTML of BB-code formaat, dit maakt niet uit). </a:t>
            </a:r>
          </a:p>
          <a:p>
            <a:pPr algn="just"/>
            <a:endParaRPr lang="nl-NL" sz="1300" dirty="0"/>
          </a:p>
          <a:p>
            <a:pPr algn="just"/>
            <a:r>
              <a:rPr lang="nl-NL" sz="1300" dirty="0"/>
              <a:t>Om te voorkomen dat antwoorden van lage kwaliteit te veel zichtbaarheid krijgen, is het belangrijk om gebruikers de mogelijkheid te geven om antwoorden of vragen een positieve/negatieve connotatie te geven (respectievelijk een `up-</a:t>
            </a:r>
            <a:r>
              <a:rPr lang="nl-NL" sz="1300" dirty="0" err="1"/>
              <a:t>vote</a:t>
            </a:r>
            <a:r>
              <a:rPr lang="nl-NL" sz="1300" dirty="0"/>
              <a:t>' en `down-</a:t>
            </a:r>
            <a:r>
              <a:rPr lang="nl-NL" sz="1300" dirty="0" err="1"/>
              <a:t>vote</a:t>
            </a:r>
            <a:r>
              <a:rPr lang="nl-NL" sz="1300" dirty="0"/>
              <a:t>'). Een gebruiker kan maar 1 keer `</a:t>
            </a:r>
            <a:r>
              <a:rPr lang="nl-NL" sz="1300" dirty="0" err="1"/>
              <a:t>voten</a:t>
            </a:r>
            <a:r>
              <a:rPr lang="nl-NL" sz="1300" dirty="0"/>
              <a:t>' voor een vraag of antwoord. De \</a:t>
            </a:r>
            <a:r>
              <a:rPr lang="nl-NL" sz="1300" dirty="0" err="1"/>
              <a:t>emph</a:t>
            </a:r>
            <a:r>
              <a:rPr lang="nl-NL" sz="1300" dirty="0"/>
              <a:t>{score} van een vraag of antwoord wordt dan berekend op basis van alle `up/down-</a:t>
            </a:r>
            <a:r>
              <a:rPr lang="nl-NL" sz="1300" dirty="0" err="1"/>
              <a:t>votes</a:t>
            </a:r>
            <a:r>
              <a:rPr lang="nl-NL" sz="1300" dirty="0"/>
              <a:t>'. Deze score moet ook in het EER-diagram worden opgenomen. </a:t>
            </a:r>
          </a:p>
          <a:p>
            <a:pPr algn="just"/>
            <a:endParaRPr lang="nl-NL" sz="1300" dirty="0"/>
          </a:p>
          <a:p>
            <a:pPr algn="just"/>
            <a:r>
              <a:rPr lang="nl-NL" sz="1300" dirty="0"/>
              <a:t>Het aantal keer dat een vraag bekeken is, is ook belangrijk voor de website, dus deze metriek moet gemakkelijk </a:t>
            </a:r>
            <a:r>
              <a:rPr lang="nl-NL" sz="1300" dirty="0" err="1"/>
              <a:t>bevraagbaar</a:t>
            </a:r>
            <a:r>
              <a:rPr lang="nl-NL" sz="1300" dirty="0"/>
              <a:t> zijn in de databank. Geef dit ook weer in het EER-diagram. Om de grote hoeveelheid vragen beheersbaar te houden, wordt er ook gebruik gemaakt van tags die aan een vraag gekoppeld kunnen worden op het moment dat ze aan de databank worden toegevoegd. Deze tags moeten herbruikbaar zijn en elke tag kan optioneel een beschrijving krijgen.</a:t>
            </a:r>
            <a:endParaRPr lang="nl-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26</a:t>
            </a:fld>
            <a:endParaRPr lang="fr-BE"/>
          </a:p>
        </p:txBody>
      </p:sp>
    </p:spTree>
    <p:extLst>
      <p:ext uri="{BB962C8B-B14F-4D97-AF65-F5344CB8AC3E}">
        <p14:creationId xmlns:p14="http://schemas.microsoft.com/office/powerpoint/2010/main" val="365532907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442783"/>
            <a:ext cx="8401050" cy="2893100"/>
          </a:xfrm>
          <a:prstGeom prst="rect">
            <a:avLst/>
          </a:prstGeom>
          <a:noFill/>
        </p:spPr>
        <p:txBody>
          <a:bodyPr wrap="square" rtlCol="0">
            <a:spAutoFit/>
          </a:bodyPr>
          <a:lstStyle/>
          <a:p>
            <a:pPr algn="just"/>
            <a:r>
              <a:rPr lang="en-BE" sz="1300" b="1" dirty="0"/>
              <a:t>Oefening </a:t>
            </a:r>
            <a:r>
              <a:rPr lang="en-BE" sz="1300" b="1" dirty="0" smtClean="0"/>
              <a:t>24 (Examen 2017-2018, eerste zittijd)</a:t>
            </a:r>
            <a:endParaRPr lang="en-BE" sz="1300" b="1" dirty="0"/>
          </a:p>
          <a:p>
            <a:pPr algn="just"/>
            <a:endParaRPr lang="en-BE" sz="1300" dirty="0"/>
          </a:p>
          <a:p>
            <a:pPr algn="just"/>
            <a:r>
              <a:rPr lang="nl-NL" sz="1300" dirty="0"/>
              <a:t>Je wil je eigen homepage maken met een blogsectie en de mogelijkheid voor gebruikers om commentaren te plaatsen. Een blogpost wil je kunnen categoriseren met tags die elk een beschrijving hebben. Een tag heeft een korte, unieke naam. De beschrijving ervan is logischerwijze ook uniek. Momenteel kan jij alleen </a:t>
            </a:r>
            <a:r>
              <a:rPr lang="nl-NL" sz="1300" dirty="0" err="1"/>
              <a:t>posts</a:t>
            </a:r>
            <a:r>
              <a:rPr lang="nl-NL" sz="1300" dirty="0"/>
              <a:t> plaatsen, maar in de toekomst voorzie je ook gast-</a:t>
            </a:r>
            <a:r>
              <a:rPr lang="nl-NL" sz="1300" dirty="0" err="1"/>
              <a:t>posts</a:t>
            </a:r>
            <a:r>
              <a:rPr lang="nl-NL" sz="1300" dirty="0"/>
              <a:t>. Dit moet dus ook mogelijk zijn. Hou voor elke post bij wanneer deze is geplaatst.</a:t>
            </a:r>
          </a:p>
          <a:p>
            <a:pPr algn="just"/>
            <a:endParaRPr lang="nl-NL" sz="1300" dirty="0"/>
          </a:p>
          <a:p>
            <a:pPr algn="just"/>
            <a:r>
              <a:rPr lang="nl-NL" sz="1300" dirty="0"/>
              <a:t>Aangezien je wil dat andere gebruikers commentaar geven op je geplaatste werk is het nodig dat gebruikers zich kunnen registreren en ook effectief commentaar kunnen plaatsen op een blogpost. Deze commentaar wordt in volgorde bijgehouden en getoond. Hou dus ook bij wanneer elke commentaar geplaatst wordt. Daarbovenop wil je ook kunnen aangeven of een nieuwe commentaar bedoeld is als een antwoord op een reeds bestaande commentaar.</a:t>
            </a:r>
          </a:p>
          <a:p>
            <a:pPr algn="just"/>
            <a:endParaRPr lang="nl-NL" sz="1300" dirty="0"/>
          </a:p>
          <a:p>
            <a:pPr algn="just"/>
            <a:r>
              <a:rPr lang="nl-NL" sz="1300" dirty="0"/>
              <a:t>Om het mogelijk te maken dat gebruikers op de hoogte gesteld worden van nieuwe </a:t>
            </a:r>
            <a:r>
              <a:rPr lang="nl-NL" sz="1300" dirty="0" err="1"/>
              <a:t>posts</a:t>
            </a:r>
            <a:r>
              <a:rPr lang="nl-NL" sz="1300" dirty="0"/>
              <a:t> en commentaren hou je ook bij wat een gebruiker al gezien heeft. Sla dit zo compact mogelijk op. Denk zelf na over hoe je dit zou doen!</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27</a:t>
            </a:fld>
            <a:endParaRPr lang="fr-BE"/>
          </a:p>
        </p:txBody>
      </p:sp>
    </p:spTree>
    <p:extLst>
      <p:ext uri="{BB962C8B-B14F-4D97-AF65-F5344CB8AC3E}">
        <p14:creationId xmlns:p14="http://schemas.microsoft.com/office/powerpoint/2010/main" val="162892614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3893374"/>
          </a:xfrm>
          <a:prstGeom prst="rect">
            <a:avLst/>
          </a:prstGeom>
          <a:noFill/>
        </p:spPr>
        <p:txBody>
          <a:bodyPr wrap="square" rtlCol="0">
            <a:spAutoFit/>
          </a:bodyPr>
          <a:lstStyle/>
          <a:p>
            <a:pPr algn="just"/>
            <a:r>
              <a:rPr lang="en-BE" sz="1300" b="1" dirty="0"/>
              <a:t>Oefening </a:t>
            </a:r>
            <a:r>
              <a:rPr lang="en-BE" sz="1300" b="1" dirty="0" smtClean="0"/>
              <a:t>25 (Examen 2017-2018, eerste zittijd)</a:t>
            </a:r>
            <a:endParaRPr lang="en-BE" sz="1300" b="1" dirty="0"/>
          </a:p>
          <a:p>
            <a:pPr algn="just"/>
            <a:endParaRPr lang="en-BE" sz="1300" dirty="0"/>
          </a:p>
          <a:p>
            <a:pPr algn="just"/>
            <a:r>
              <a:rPr lang="nl-NL" sz="1300" dirty="0"/>
              <a:t>Je moet een databank ontwerpen voor een bedrijf dat elektriciens inzet. Er zijn maar twee soorten jobs die ze momenteel uitvoeren: stadsverlichting plaatsen en internet voorzien aan de gevels van huizen. Het bedrijf zou graag informatie opslaan van zowel de eigenaars van de panden als van de elektriciens die aan de slag zijn. Zorg ervoor dat dit op een propere manier gebeurt, en sla op zijn minst een email, voor- en achternaam op. </a:t>
            </a:r>
          </a:p>
          <a:p>
            <a:pPr algn="just"/>
            <a:endParaRPr lang="nl-NL" sz="1300" dirty="0"/>
          </a:p>
          <a:p>
            <a:pPr algn="just"/>
            <a:r>
              <a:rPr lang="nl-NL" sz="1300" dirty="0"/>
              <a:t>Een persoon heeft telkens een adres. Voor de adressen is het nodig om te weten of er reeds een elektriciteitsaansluiting beschikbaar is op de gevel. Voor de adressen waar dit niet het geval is wordt er opgeslagen wat de afstand is tot de </a:t>
            </a:r>
            <a:r>
              <a:rPr lang="nl-NL" sz="1300" dirty="0" err="1"/>
              <a:t>dichtsbijzijnde</a:t>
            </a:r>
            <a:r>
              <a:rPr lang="nl-NL" sz="1300" dirty="0"/>
              <a:t> aansluiting (in kilometer) zodat er kan ingeschat worden wat de kost is voor een nieuwe aansluiting te leggen.</a:t>
            </a:r>
          </a:p>
          <a:p>
            <a:pPr algn="just"/>
            <a:endParaRPr lang="nl-NL" sz="1300" dirty="0"/>
          </a:p>
          <a:p>
            <a:pPr algn="just"/>
            <a:r>
              <a:rPr lang="nl-NL" sz="1300" dirty="0"/>
              <a:t>Een job wordt, wanneer deze wordt uitgeschreven, toegekend aan een elektricien. Die gaat dan ter plekke om de job uit te voeren en slaat de starttijd op van de job. De elektricien krijgt ook een adres toegewezen om naartoe te rijden. Dit is niet per se het adres van de gevel aangezien dit niet altijd gekend is, maar dit is telkens het </a:t>
            </a:r>
            <a:r>
              <a:rPr lang="nl-NL" sz="1300" dirty="0" err="1"/>
              <a:t>dichtsbijzijnde</a:t>
            </a:r>
            <a:r>
              <a:rPr lang="nl-NL" sz="1300" dirty="0"/>
              <a:t> adres. Een internetaansluiting aanleggen op een adres is een relatief simpele zaak. Er wordt na de installatie getest wat de snelheid is en die wordt dan ook </a:t>
            </a:r>
            <a:r>
              <a:rPr lang="nl-NL" sz="1300" dirty="0" err="1"/>
              <a:t>opgeslaan</a:t>
            </a:r>
            <a:r>
              <a:rPr lang="nl-NL" sz="1300" dirty="0"/>
              <a:t>. Om stadsverlichting toe te voegen is er een extra stap nodig. Elke nabije buur moet namelijk zijn toestemming geven om de bewuste verlichting te plaatsen. De benodigde handtekeningen worden inclusief de datum van de handtekening opgeslagen.</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28</a:t>
            </a:fld>
            <a:endParaRPr lang="fr-BE"/>
          </a:p>
        </p:txBody>
      </p:sp>
    </p:spTree>
    <p:extLst>
      <p:ext uri="{BB962C8B-B14F-4D97-AF65-F5344CB8AC3E}">
        <p14:creationId xmlns:p14="http://schemas.microsoft.com/office/powerpoint/2010/main" val="36646824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693866"/>
          </a:xfrm>
          <a:prstGeom prst="rect">
            <a:avLst/>
          </a:prstGeom>
          <a:noFill/>
        </p:spPr>
        <p:txBody>
          <a:bodyPr wrap="square" rtlCol="0">
            <a:spAutoFit/>
          </a:bodyPr>
          <a:lstStyle/>
          <a:p>
            <a:pPr algn="just"/>
            <a:r>
              <a:rPr lang="en-BE" sz="1300" b="1" dirty="0"/>
              <a:t>Oefening </a:t>
            </a:r>
            <a:r>
              <a:rPr lang="en-BE" sz="1300" b="1" dirty="0" smtClean="0"/>
              <a:t>26 (Examen 2017-2018, tweede zittijd)</a:t>
            </a:r>
            <a:endParaRPr lang="en-BE" sz="1300" b="1" dirty="0"/>
          </a:p>
          <a:p>
            <a:pPr algn="just"/>
            <a:endParaRPr lang="en-BE" sz="1300" dirty="0"/>
          </a:p>
          <a:p>
            <a:pPr algn="just"/>
            <a:r>
              <a:rPr lang="nl-NL" sz="1300" dirty="0"/>
              <a:t>Je bent begeleider van het vak “Databanken” en bij het ingeven van de punten van de examens word je steeds geconfronteerd met de hoeveelheid aan studenten en manuele controles. Je besluit om een applicatie te maken om je leven te vergemakkelijken. Eerst en vooral moet je de achterliggende databank ontwerpen. </a:t>
            </a:r>
          </a:p>
          <a:p>
            <a:pPr algn="just"/>
            <a:endParaRPr lang="nl-NL" sz="1300" dirty="0"/>
          </a:p>
          <a:p>
            <a:pPr algn="just"/>
            <a:r>
              <a:rPr lang="nl-NL" sz="1300" dirty="0"/>
              <a:t>Aangezien je wil dat je databank ook voor andere vakken gebruikt kan worden zorg je ervoor dat examens van verschillende vakken opgeslagen kunnen worden. Een examen heeft een bepaalde tijd waarop het afgenomen wordt. Het is ook mogelijk om, wanneer een examen volledig is ingegeven, aan te duiden dat het examen 'klaar' is. Door dat vlagje aan te zetten laat je de applicatie weten dat er vanaf nu geen punten meer kunnen aangepast worden voor dat examen. </a:t>
            </a:r>
          </a:p>
          <a:p>
            <a:pPr algn="just"/>
            <a:endParaRPr lang="nl-NL" sz="1300" dirty="0"/>
          </a:p>
          <a:p>
            <a:pPr algn="just"/>
            <a:r>
              <a:rPr lang="nl-NL" sz="1300" dirty="0"/>
              <a:t>Een examen bevat vervolgens verschillende vragen. Een vraag is ondergebracht in een categorie of vragengroep. Deze groepering is belangrijk, want elke categorie wordt mogelijks verbeterd door een andere begeleider. Elke begeleider gebruikt zijn eigen puntensysteem. Daarom wordt er opgeslagen welk percentage van de examenpunten in beslag wordt genomen door de categorie. Bijvoorbeeld: `Arrays' is een categorie van het examen `Datastructuren I' en het totale aantal punten van dat examen zal voor 30% van deze `Arrays' categorie komen. </a:t>
            </a:r>
          </a:p>
          <a:p>
            <a:pPr algn="just"/>
            <a:endParaRPr lang="nl-NL" sz="1300" dirty="0"/>
          </a:p>
          <a:p>
            <a:pPr algn="just"/>
            <a:r>
              <a:rPr lang="nl-NL" sz="1300" dirty="0"/>
              <a:t>Een vraag in een categorie heeft vervolgens een maximum aantal te verdienen punten. Dit maximum is op zijn beurt ook een percentage van de punten van de categorie. Bijvoorbeeld: de eerste vraag van `Arrays' staat op een derde van het totale aantal punten van de categorie, en de assistent verbetert op 4 (een student kan dus 4/4 krijgen, of 0/4...).Een vraag krijgt ook een unieke tag binnen een categorie en een uniek volgnummer zodat de begeleiders weten in welke volgorde de vragen werden gesteld. </a:t>
            </a:r>
          </a:p>
          <a:p>
            <a:pPr algn="just"/>
            <a:endParaRPr lang="nl-NL" sz="1300" dirty="0"/>
          </a:p>
          <a:p>
            <a:pPr algn="just"/>
            <a:r>
              <a:rPr lang="nl-NL" sz="1300" dirty="0"/>
              <a:t>Vragen en categorieën hebben tenslotte ook een beschrijving. Studenten worden bijgehouden in de databank met een unieke studentencode, een uniek e-mailadres en hun voor- en achternaam. Een student kan zich registreren voor een examen, waarbij achteraf ook genoteerd wordt of een student aanwezig was. De punten van de student op de verschillende vragen worden uiteraard ook opgeslagen, deze mogen nooit het maximum aantal punten van de vraag overschrijden.</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29</a:t>
            </a:fld>
            <a:endParaRPr lang="fr-BE"/>
          </a:p>
        </p:txBody>
      </p:sp>
    </p:spTree>
    <p:extLst>
      <p:ext uri="{BB962C8B-B14F-4D97-AF65-F5344CB8AC3E}">
        <p14:creationId xmlns:p14="http://schemas.microsoft.com/office/powerpoint/2010/main" val="167234466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4893647"/>
          </a:xfrm>
          <a:prstGeom prst="rect">
            <a:avLst/>
          </a:prstGeom>
          <a:noFill/>
        </p:spPr>
        <p:txBody>
          <a:bodyPr wrap="square" rtlCol="0">
            <a:spAutoFit/>
          </a:bodyPr>
          <a:lstStyle/>
          <a:p>
            <a:r>
              <a:rPr lang="en-BE" sz="1300" b="1" dirty="0" smtClean="0"/>
              <a:t>Oefening </a:t>
            </a:r>
            <a:r>
              <a:rPr lang="en-BE" sz="1300" b="1" dirty="0"/>
              <a:t>2</a:t>
            </a:r>
            <a:r>
              <a:rPr lang="en-BE" sz="1300" b="1" dirty="0" smtClean="0"/>
              <a:t> (Examen 2021-2022, tweede zittijd)</a:t>
            </a:r>
          </a:p>
          <a:p>
            <a:endParaRPr lang="en-BE" sz="1300" b="1" dirty="0" smtClean="0"/>
          </a:p>
          <a:p>
            <a:pPr algn="just"/>
            <a:r>
              <a:rPr lang="nl-NL" sz="1300" dirty="0"/>
              <a:t>Om te vermijden dat je gedurende een lange, warme periode vergeet om de </a:t>
            </a:r>
            <a:r>
              <a:rPr lang="nl-NL" sz="1300" dirty="0" smtClean="0"/>
              <a:t>plantjes</a:t>
            </a:r>
            <a:r>
              <a:rPr lang="en-BE" sz="1300" dirty="0" smtClean="0"/>
              <a:t> </a:t>
            </a:r>
            <a:r>
              <a:rPr lang="nl-NL" sz="1300" dirty="0" smtClean="0"/>
              <a:t>in </a:t>
            </a:r>
            <a:r>
              <a:rPr lang="nl-NL" sz="1300" dirty="0"/>
              <a:t>jouw kamer te verzorgen, beslis je om een applicatie te ontwikkelen die </a:t>
            </a:r>
            <a:r>
              <a:rPr lang="nl-NL" sz="1300" dirty="0" smtClean="0"/>
              <a:t>je</a:t>
            </a:r>
            <a:r>
              <a:rPr lang="en-BE" sz="1300" dirty="0" smtClean="0"/>
              <a:t> </a:t>
            </a:r>
            <a:r>
              <a:rPr lang="nl-NL" sz="1300" dirty="0" smtClean="0"/>
              <a:t>hiermee </a:t>
            </a:r>
            <a:r>
              <a:rPr lang="nl-NL" sz="1300" dirty="0"/>
              <a:t>helpt door herinneringen te sturen. Een eerste stap in de ontwikkeling </a:t>
            </a:r>
            <a:r>
              <a:rPr lang="nl-NL" sz="1300" dirty="0" smtClean="0"/>
              <a:t>van</a:t>
            </a:r>
            <a:r>
              <a:rPr lang="en-BE" sz="1300" dirty="0" smtClean="0"/>
              <a:t> d</a:t>
            </a:r>
            <a:r>
              <a:rPr lang="nl-NL" sz="1300" dirty="0" err="1" smtClean="0"/>
              <a:t>eze</a:t>
            </a:r>
            <a:r>
              <a:rPr lang="nl-NL" sz="1300" dirty="0" smtClean="0"/>
              <a:t> </a:t>
            </a:r>
            <a:r>
              <a:rPr lang="nl-NL" sz="1300" dirty="0"/>
              <a:t>applicatie is het opstellen van het conceptueel ontwerp van de </a:t>
            </a:r>
            <a:r>
              <a:rPr lang="nl-NL" sz="1300" dirty="0" smtClean="0"/>
              <a:t>onderliggende</a:t>
            </a:r>
            <a:r>
              <a:rPr lang="en-BE" sz="1300" dirty="0" smtClean="0"/>
              <a:t> </a:t>
            </a:r>
            <a:r>
              <a:rPr lang="nl-NL" sz="1300" dirty="0" smtClean="0"/>
              <a:t>databank.</a:t>
            </a:r>
            <a:endParaRPr lang="en-BE" sz="1300" dirty="0" smtClean="0"/>
          </a:p>
          <a:p>
            <a:pPr algn="just"/>
            <a:endParaRPr lang="nl-NL" sz="1300" dirty="0"/>
          </a:p>
          <a:p>
            <a:pPr algn="just"/>
            <a:r>
              <a:rPr lang="nl-NL" sz="1300" dirty="0"/>
              <a:t>Om jouw planten te kunnen registreren dien je, in eerste instantie, een profiel </a:t>
            </a:r>
            <a:r>
              <a:rPr lang="nl-NL" sz="1300" dirty="0" smtClean="0"/>
              <a:t>aan</a:t>
            </a:r>
            <a:r>
              <a:rPr lang="en-BE" sz="1300" dirty="0" smtClean="0"/>
              <a:t> </a:t>
            </a:r>
            <a:r>
              <a:rPr lang="nl-NL" sz="1300" dirty="0" smtClean="0"/>
              <a:t>te </a:t>
            </a:r>
            <a:r>
              <a:rPr lang="nl-NL" sz="1300" dirty="0"/>
              <a:t>maken in de applicatie. Dit profiel wordt uniek geïdentificeerd door een </a:t>
            </a:r>
            <a:r>
              <a:rPr lang="nl-NL" sz="1300" dirty="0" smtClean="0"/>
              <a:t>gebruikersnaam.</a:t>
            </a:r>
            <a:r>
              <a:rPr lang="en-BE" sz="1300" dirty="0" smtClean="0"/>
              <a:t> </a:t>
            </a:r>
            <a:r>
              <a:rPr lang="nl-NL" sz="1300" dirty="0" smtClean="0"/>
              <a:t>Daarnaast </a:t>
            </a:r>
            <a:r>
              <a:rPr lang="nl-NL" sz="1300" dirty="0"/>
              <a:t>wordt er ook om een wachtwoord gevraagd (dat in </a:t>
            </a:r>
            <a:r>
              <a:rPr lang="nl-NL" sz="1300" dirty="0" err="1" smtClean="0"/>
              <a:t>hashvorm</a:t>
            </a:r>
            <a:r>
              <a:rPr lang="en-BE" sz="1300" dirty="0" smtClean="0"/>
              <a:t> </a:t>
            </a:r>
            <a:r>
              <a:rPr lang="nl-NL" sz="1300" dirty="0" smtClean="0"/>
              <a:t>wordt </a:t>
            </a:r>
            <a:r>
              <a:rPr lang="nl-NL" sz="1300" dirty="0"/>
              <a:t>opgeslagen) en kan je (optioneel) jouw woonplaats en e-mailadres meegeven.</a:t>
            </a:r>
          </a:p>
          <a:p>
            <a:pPr algn="just"/>
            <a:r>
              <a:rPr lang="nl-NL" sz="1300" dirty="0"/>
              <a:t>In tweede instantie moet er een overzicht zijn van alle mogelijke planten waaruit </a:t>
            </a:r>
            <a:r>
              <a:rPr lang="nl-NL" sz="1300" dirty="0" smtClean="0"/>
              <a:t>je</a:t>
            </a:r>
            <a:r>
              <a:rPr lang="en-BE" sz="1300" dirty="0" smtClean="0"/>
              <a:t> </a:t>
            </a:r>
            <a:r>
              <a:rPr lang="nl-NL" sz="1300" dirty="0" smtClean="0"/>
              <a:t>jouw </a:t>
            </a:r>
            <a:r>
              <a:rPr lang="nl-NL" sz="1300" dirty="0"/>
              <a:t>planten kan selecteren. Elke plant heeft een unieke naam, een beschrijving </a:t>
            </a:r>
            <a:r>
              <a:rPr lang="nl-NL" sz="1300" dirty="0" smtClean="0"/>
              <a:t>en</a:t>
            </a:r>
            <a:r>
              <a:rPr lang="en-BE" sz="1300" dirty="0" smtClean="0"/>
              <a:t> </a:t>
            </a:r>
            <a:r>
              <a:rPr lang="nl-NL" sz="1300" dirty="0" smtClean="0"/>
              <a:t>behoort </a:t>
            </a:r>
            <a:r>
              <a:rPr lang="nl-NL" sz="1300" dirty="0"/>
              <a:t>tot een bepaalde soort. Daarnaast wordt er (optioneel) een foto </a:t>
            </a:r>
            <a:r>
              <a:rPr lang="nl-NL" sz="1300" dirty="0" smtClean="0"/>
              <a:t>toegevoegd.</a:t>
            </a:r>
            <a:r>
              <a:rPr lang="en-BE" sz="1300" dirty="0" smtClean="0"/>
              <a:t> </a:t>
            </a:r>
            <a:r>
              <a:rPr lang="nl-NL" sz="1300" dirty="0" smtClean="0"/>
              <a:t>Aan </a:t>
            </a:r>
            <a:r>
              <a:rPr lang="nl-NL" sz="1300" dirty="0"/>
              <a:t>elke plant zijn er een of meerdere taken gelinkt in verband met de </a:t>
            </a:r>
            <a:r>
              <a:rPr lang="nl-NL" sz="1300" dirty="0" smtClean="0"/>
              <a:t>verzorging</a:t>
            </a:r>
            <a:r>
              <a:rPr lang="en-BE" sz="1300" dirty="0" smtClean="0"/>
              <a:t> </a:t>
            </a:r>
            <a:r>
              <a:rPr lang="nl-NL" sz="1300" dirty="0" smtClean="0"/>
              <a:t>van </a:t>
            </a:r>
            <a:r>
              <a:rPr lang="nl-NL" sz="1300" dirty="0"/>
              <a:t>de plant. </a:t>
            </a:r>
            <a:r>
              <a:rPr lang="nl-NL" sz="1300" dirty="0" smtClean="0"/>
              <a:t>Voor</a:t>
            </a:r>
            <a:r>
              <a:rPr lang="en-BE" sz="1300" dirty="0" smtClean="0"/>
              <a:t> </a:t>
            </a:r>
            <a:r>
              <a:rPr lang="nl-NL" sz="1300" dirty="0" smtClean="0"/>
              <a:t>elke </a:t>
            </a:r>
            <a:r>
              <a:rPr lang="nl-NL" sz="1300" dirty="0"/>
              <a:t>taak wordt er eerst en vooral bijgehouden om de </a:t>
            </a:r>
            <a:r>
              <a:rPr lang="nl-NL" sz="1300" dirty="0" smtClean="0"/>
              <a:t>hoeveel</a:t>
            </a:r>
            <a:r>
              <a:rPr lang="en-BE" sz="1300" dirty="0" smtClean="0"/>
              <a:t> </a:t>
            </a:r>
            <a:r>
              <a:rPr lang="nl-NL" sz="1300" dirty="0" smtClean="0"/>
              <a:t>dagen </a:t>
            </a:r>
            <a:r>
              <a:rPr lang="nl-NL" sz="1300" dirty="0"/>
              <a:t>de taak uitgevoerd moet worden. Daarnaast wordt er een onderscheid </a:t>
            </a:r>
            <a:r>
              <a:rPr lang="nl-NL" sz="1300" dirty="0" smtClean="0"/>
              <a:t>gemaakt</a:t>
            </a:r>
            <a:r>
              <a:rPr lang="en-BE" sz="1300" dirty="0" smtClean="0"/>
              <a:t> </a:t>
            </a:r>
            <a:r>
              <a:rPr lang="nl-NL" sz="1300" dirty="0" smtClean="0"/>
              <a:t>tussen </a:t>
            </a:r>
            <a:r>
              <a:rPr lang="nl-NL" sz="1300" dirty="0"/>
              <a:t>taken die gerelateerd zijn aan voedsel en taken die gerelateerd </a:t>
            </a:r>
            <a:r>
              <a:rPr lang="nl-NL" sz="1300" dirty="0" smtClean="0"/>
              <a:t>zijn</a:t>
            </a:r>
            <a:r>
              <a:rPr lang="en-BE" sz="1300" dirty="0" smtClean="0"/>
              <a:t> </a:t>
            </a:r>
            <a:r>
              <a:rPr lang="nl-NL" sz="1300" dirty="0" smtClean="0"/>
              <a:t>aan </a:t>
            </a:r>
            <a:r>
              <a:rPr lang="nl-NL" sz="1300" dirty="0"/>
              <a:t>water </a:t>
            </a:r>
            <a:r>
              <a:rPr lang="nl-NL" sz="1300" dirty="0" smtClean="0"/>
              <a:t>geven.</a:t>
            </a:r>
            <a:r>
              <a:rPr lang="en-BE" sz="1300" dirty="0" smtClean="0"/>
              <a:t> </a:t>
            </a:r>
            <a:r>
              <a:rPr lang="nl-NL" sz="1300" dirty="0" smtClean="0"/>
              <a:t>Voor </a:t>
            </a:r>
            <a:r>
              <a:rPr lang="nl-NL" sz="1300" dirty="0"/>
              <a:t>voedsel wordt de soort en hoeveelheid (in g) </a:t>
            </a:r>
            <a:r>
              <a:rPr lang="nl-NL" sz="1300" dirty="0" smtClean="0"/>
              <a:t>bijgehouden,</a:t>
            </a:r>
            <a:r>
              <a:rPr lang="en-BE" sz="1300" dirty="0" smtClean="0"/>
              <a:t> </a:t>
            </a:r>
            <a:r>
              <a:rPr lang="nl-NL" sz="1300" dirty="0" smtClean="0"/>
              <a:t>voor </a:t>
            </a:r>
            <a:r>
              <a:rPr lang="nl-NL" sz="1300" dirty="0"/>
              <a:t>water wordt enkel de hoeveelheid (in ml) bijgehouden. Ook wordt elke </a:t>
            </a:r>
            <a:r>
              <a:rPr lang="nl-NL" sz="1300" dirty="0" smtClean="0"/>
              <a:t>plant</a:t>
            </a:r>
            <a:r>
              <a:rPr lang="en-BE" sz="1300" dirty="0" smtClean="0"/>
              <a:t> </a:t>
            </a:r>
            <a:r>
              <a:rPr lang="nl-NL" sz="1300" dirty="0" smtClean="0"/>
              <a:t>gelinkt </a:t>
            </a:r>
            <a:r>
              <a:rPr lang="nl-NL" sz="1300" dirty="0"/>
              <a:t>aan minstens 1 gelijkaardige plant, zodat de applicatie eenvoudig </a:t>
            </a:r>
            <a:r>
              <a:rPr lang="nl-NL" sz="1300" dirty="0" smtClean="0"/>
              <a:t>nieuwe</a:t>
            </a:r>
            <a:r>
              <a:rPr lang="en-BE" sz="1300" dirty="0" smtClean="0"/>
              <a:t> </a:t>
            </a:r>
            <a:r>
              <a:rPr lang="nl-NL" sz="1300" dirty="0" smtClean="0"/>
              <a:t>planten </a:t>
            </a:r>
            <a:r>
              <a:rPr lang="nl-NL" sz="1300" dirty="0"/>
              <a:t>kan aanraden aan gebruikers.</a:t>
            </a:r>
          </a:p>
          <a:p>
            <a:pPr algn="just"/>
            <a:r>
              <a:rPr lang="nl-NL" sz="1300" dirty="0"/>
              <a:t>Natuurlijk is het mogelijk om, als gebruiker, de planten die je in jouw bezit hebt </a:t>
            </a:r>
            <a:r>
              <a:rPr lang="nl-NL" sz="1300" dirty="0" smtClean="0"/>
              <a:t>te</a:t>
            </a:r>
            <a:r>
              <a:rPr lang="en-BE" sz="1300" dirty="0" smtClean="0"/>
              <a:t> </a:t>
            </a:r>
            <a:r>
              <a:rPr lang="nl-NL" sz="1300" dirty="0" smtClean="0"/>
              <a:t>registreren</a:t>
            </a:r>
            <a:r>
              <a:rPr lang="nl-NL" sz="1300" dirty="0"/>
              <a:t>. Aangezien het mogelijk is dat je eenzelfde plant meerdere keren </a:t>
            </a:r>
            <a:r>
              <a:rPr lang="nl-NL" sz="1300" dirty="0" smtClean="0"/>
              <a:t>bezit,</a:t>
            </a:r>
            <a:r>
              <a:rPr lang="en-BE" sz="1300" dirty="0" smtClean="0"/>
              <a:t> </a:t>
            </a:r>
            <a:r>
              <a:rPr lang="nl-NL" sz="1300" dirty="0" smtClean="0"/>
              <a:t>kan </a:t>
            </a:r>
            <a:r>
              <a:rPr lang="nl-NL" sz="1300" dirty="0"/>
              <a:t>je bij een registratie een bijnaam meegeven aan elke plant in jouw bezit. </a:t>
            </a:r>
            <a:r>
              <a:rPr lang="nl-NL" sz="1300" dirty="0" smtClean="0"/>
              <a:t>Echter</a:t>
            </a:r>
            <a:r>
              <a:rPr lang="en-BE" sz="1300" dirty="0" smtClean="0"/>
              <a:t> </a:t>
            </a:r>
            <a:r>
              <a:rPr lang="nl-NL" sz="1300" dirty="0" smtClean="0"/>
              <a:t>is </a:t>
            </a:r>
            <a:r>
              <a:rPr lang="nl-NL" sz="1300" dirty="0"/>
              <a:t>het wel zo dat elke gebruiker eenzelfde bijnaam slechts eenmalig kan </a:t>
            </a:r>
            <a:r>
              <a:rPr lang="nl-NL" sz="1300" dirty="0" smtClean="0"/>
              <a:t>kiezen</a:t>
            </a:r>
            <a:r>
              <a:rPr lang="en-BE" sz="1300" dirty="0" smtClean="0"/>
              <a:t> </a:t>
            </a:r>
            <a:r>
              <a:rPr lang="nl-NL" sz="1300" dirty="0" smtClean="0"/>
              <a:t>(maar </a:t>
            </a:r>
            <a:r>
              <a:rPr lang="nl-NL" sz="1300" dirty="0"/>
              <a:t>een bijnaam kan wel door meerdere gebruikers gekozen worden). Ook </a:t>
            </a:r>
            <a:r>
              <a:rPr lang="nl-NL" sz="1300" dirty="0" smtClean="0"/>
              <a:t>wordt</a:t>
            </a:r>
            <a:r>
              <a:rPr lang="en-BE" sz="1300" dirty="0" smtClean="0"/>
              <a:t> </a:t>
            </a:r>
            <a:r>
              <a:rPr lang="nl-NL" sz="1300" dirty="0" smtClean="0"/>
              <a:t>er </a:t>
            </a:r>
            <a:r>
              <a:rPr lang="nl-NL" sz="1300" dirty="0"/>
              <a:t>bij het bevestigen van een registratie de huidige datum opgeslagen.</a:t>
            </a:r>
          </a:p>
          <a:p>
            <a:pPr algn="just"/>
            <a:r>
              <a:rPr lang="nl-NL" sz="1300" dirty="0"/>
              <a:t>Om extra (persoonlijke) informatie bij te houden, kan je een of meerdere </a:t>
            </a:r>
            <a:r>
              <a:rPr lang="nl-NL" sz="1300" dirty="0" smtClean="0"/>
              <a:t>notities</a:t>
            </a:r>
            <a:r>
              <a:rPr lang="en-BE" sz="1300" dirty="0" smtClean="0"/>
              <a:t> </a:t>
            </a:r>
            <a:r>
              <a:rPr lang="nl-NL" sz="1300" dirty="0" smtClean="0"/>
              <a:t>schrijven </a:t>
            </a:r>
            <a:r>
              <a:rPr lang="nl-NL" sz="1300" dirty="0"/>
              <a:t>en linken aan een registratie. Deze notities hebben een titel die </a:t>
            </a:r>
            <a:r>
              <a:rPr lang="nl-NL" sz="1300" dirty="0" smtClean="0"/>
              <a:t>uniek</a:t>
            </a:r>
            <a:r>
              <a:rPr lang="en-BE" sz="1300" dirty="0" smtClean="0"/>
              <a:t> </a:t>
            </a:r>
            <a:r>
              <a:rPr lang="nl-NL" sz="1300" dirty="0" smtClean="0"/>
              <a:t>is </a:t>
            </a:r>
            <a:r>
              <a:rPr lang="nl-NL" sz="1300" dirty="0"/>
              <a:t>per registratie, een categorie, een tijdstip en een beschrijving. Een notitie kan</a:t>
            </a:r>
          </a:p>
          <a:p>
            <a:pPr algn="just"/>
            <a:r>
              <a:rPr lang="nl-NL" sz="1300" dirty="0"/>
              <a:t>uiteraard enkel worden toegevoegd nadat de plant is geregistreerd.</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3</a:t>
            </a:fld>
            <a:endParaRPr lang="fr-BE"/>
          </a:p>
        </p:txBody>
      </p:sp>
    </p:spTree>
    <p:extLst>
      <p:ext uri="{BB962C8B-B14F-4D97-AF65-F5344CB8AC3E}">
        <p14:creationId xmlns:p14="http://schemas.microsoft.com/office/powerpoint/2010/main" val="187436884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3893374"/>
          </a:xfrm>
          <a:prstGeom prst="rect">
            <a:avLst/>
          </a:prstGeom>
          <a:noFill/>
        </p:spPr>
        <p:txBody>
          <a:bodyPr wrap="square" rtlCol="0">
            <a:spAutoFit/>
          </a:bodyPr>
          <a:lstStyle/>
          <a:p>
            <a:pPr algn="just"/>
            <a:r>
              <a:rPr lang="en-BE" sz="1300" b="1" dirty="0"/>
              <a:t>Oefening </a:t>
            </a:r>
            <a:r>
              <a:rPr lang="en-BE" sz="1300" b="1" dirty="0" smtClean="0"/>
              <a:t>27 (Examen 2015-2016, eerste zittijd)</a:t>
            </a:r>
            <a:endParaRPr lang="en-BE" sz="1300" b="1" dirty="0"/>
          </a:p>
          <a:p>
            <a:pPr algn="just"/>
            <a:endParaRPr lang="en-BE" sz="1300" dirty="0"/>
          </a:p>
          <a:p>
            <a:pPr algn="just"/>
            <a:r>
              <a:rPr lang="nl-NL" sz="1300" dirty="0"/>
              <a:t>Je organiseert een stadsspel waarbij er overal in de stad points of interest (</a:t>
            </a:r>
            <a:r>
              <a:rPr lang="nl-NL" sz="1300" dirty="0" err="1"/>
              <a:t>POIs</a:t>
            </a:r>
            <a:r>
              <a:rPr lang="nl-NL" sz="1300" dirty="0"/>
              <a:t>) aanwezig zijn om te bezoeken. Deze </a:t>
            </a:r>
            <a:r>
              <a:rPr lang="nl-NL" sz="1300" dirty="0" err="1"/>
              <a:t>POIs</a:t>
            </a:r>
            <a:r>
              <a:rPr lang="nl-NL" sz="1300" dirty="0"/>
              <a:t> zijn vastgelegd door middel van hun coördinaten (latitude en longitude) en krijgen een uniek </a:t>
            </a:r>
            <a:r>
              <a:rPr lang="nl-NL" sz="1300" dirty="0" err="1"/>
              <a:t>id</a:t>
            </a:r>
            <a:r>
              <a:rPr lang="nl-NL" sz="1300" dirty="0"/>
              <a:t> mee. Elk point of interest heeft ook een naam die gebruikt kan worden naar de deelnemers toe.</a:t>
            </a:r>
          </a:p>
          <a:p>
            <a:pPr algn="just"/>
            <a:endParaRPr lang="nl-NL" sz="1300" dirty="0"/>
          </a:p>
          <a:p>
            <a:pPr algn="just"/>
            <a:r>
              <a:rPr lang="nl-NL" sz="1300" dirty="0"/>
              <a:t>Deelnemers kunnen </a:t>
            </a:r>
            <a:r>
              <a:rPr lang="nl-NL" sz="1300" dirty="0" err="1"/>
              <a:t>POIs</a:t>
            </a:r>
            <a:r>
              <a:rPr lang="nl-NL" sz="1300" dirty="0"/>
              <a:t> passeren en zich daar registreren. Het tijdstip van de passage wordt dan ineens opgenomen. Om deze registratie mogelijk te maken wordt elke POI ook bemand door een medewerker. Medewerkers en deelnemers worden opgeslagen door middel van een uniek email adres, naast hun voor- en achternaam.</a:t>
            </a:r>
          </a:p>
          <a:p>
            <a:pPr algn="just"/>
            <a:endParaRPr lang="nl-NL" sz="1300" dirty="0"/>
          </a:p>
          <a:p>
            <a:pPr algn="just"/>
            <a:r>
              <a:rPr lang="nl-NL" sz="1300" dirty="0"/>
              <a:t>Deelnemers geven door middel van een mobile app ook hun locatie continu door. Hierdoor kan men een pad creëren op basis van deze doorgegeven coördinaten (longitude en latitude). Van een deelnemer wordt ook de gecumuleerde afgelegde afstand berekend, om analyses achteraf gemakkelijker te maken. De coördinaten van deze paden worden in volgorde opgeslagen, met het tijdstip waarop ze genomen zijn.</a:t>
            </a:r>
          </a:p>
          <a:p>
            <a:pPr algn="just"/>
            <a:endParaRPr lang="nl-NL" sz="1300" dirty="0"/>
          </a:p>
          <a:p>
            <a:pPr algn="just"/>
            <a:r>
              <a:rPr lang="nl-NL" sz="1300" dirty="0"/>
              <a:t>Sommige </a:t>
            </a:r>
            <a:r>
              <a:rPr lang="nl-NL" sz="1300" dirty="0" err="1"/>
              <a:t>POIs</a:t>
            </a:r>
            <a:r>
              <a:rPr lang="nl-NL" sz="1300" dirty="0"/>
              <a:t> zijn meer dan gewoon een plaats om te passeren. Deze speciale plaatsen organiseren een reeks puzzels waarop de deelnemers antwoorden moeten verzinnen. Deze vragen worden in volgorde aan de deelnemers geserveerd. Buiten de naam van een POI hebben deze puzzelplaatsen ook nog een </a:t>
            </a:r>
            <a:r>
              <a:rPr lang="nl-NL" sz="1300" dirty="0" err="1"/>
              <a:t>nickname</a:t>
            </a:r>
            <a:r>
              <a:rPr lang="nl-NL" sz="1300" dirty="0"/>
              <a:t> om zich ludieker naar de deelnemers t</a:t>
            </a:r>
            <a:r>
              <a:rPr lang="en-US" sz="1300" dirty="0"/>
              <a:t>e </a:t>
            </a:r>
            <a:r>
              <a:rPr lang="en-US" sz="1300" dirty="0" err="1"/>
              <a:t>profileren</a:t>
            </a:r>
            <a:r>
              <a:rPr lang="en-US" sz="1300" dirty="0"/>
              <a:t>.</a:t>
            </a:r>
            <a:endParaRPr lang="nl-NL"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30</a:t>
            </a:fld>
            <a:endParaRPr lang="fr-BE"/>
          </a:p>
        </p:txBody>
      </p:sp>
    </p:spTree>
    <p:extLst>
      <p:ext uri="{BB962C8B-B14F-4D97-AF65-F5344CB8AC3E}">
        <p14:creationId xmlns:p14="http://schemas.microsoft.com/office/powerpoint/2010/main" val="28861997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493812"/>
          </a:xfrm>
          <a:prstGeom prst="rect">
            <a:avLst/>
          </a:prstGeom>
          <a:noFill/>
        </p:spPr>
        <p:txBody>
          <a:bodyPr wrap="square" rtlCol="0">
            <a:spAutoFit/>
          </a:bodyPr>
          <a:lstStyle/>
          <a:p>
            <a:r>
              <a:rPr lang="en-BE" sz="1300" b="1" dirty="0" smtClean="0"/>
              <a:t>Oefening </a:t>
            </a:r>
            <a:r>
              <a:rPr lang="en-BE" sz="1300" b="1" dirty="0"/>
              <a:t>3</a:t>
            </a:r>
            <a:r>
              <a:rPr lang="en-BE" sz="1300" b="1" dirty="0" smtClean="0"/>
              <a:t> (Examen 2021-2022, tweede zittijd)</a:t>
            </a:r>
          </a:p>
          <a:p>
            <a:endParaRPr lang="en-BE" sz="1300" b="1" dirty="0" smtClean="0"/>
          </a:p>
          <a:p>
            <a:pPr algn="just"/>
            <a:r>
              <a:rPr lang="nl-NL" sz="1300" dirty="0"/>
              <a:t>De organisatoren van de Gentse Feesten willen een databank uitbouwen voor </a:t>
            </a:r>
            <a:r>
              <a:rPr lang="nl-NL" sz="1300" dirty="0" smtClean="0"/>
              <a:t>de</a:t>
            </a:r>
            <a:r>
              <a:rPr lang="en-BE" sz="1300" dirty="0" smtClean="0"/>
              <a:t> </a:t>
            </a:r>
            <a:r>
              <a:rPr lang="nl-NL" sz="1300" dirty="0" smtClean="0"/>
              <a:t>opslag </a:t>
            </a:r>
            <a:r>
              <a:rPr lang="nl-NL" sz="1300" dirty="0"/>
              <a:t>van alle praktische informatie met betrekking tot het festival. Ze vragen </a:t>
            </a:r>
            <a:r>
              <a:rPr lang="nl-NL" sz="1300" dirty="0" smtClean="0"/>
              <a:t>jou</a:t>
            </a:r>
            <a:r>
              <a:rPr lang="en-BE" sz="1300" dirty="0" smtClean="0"/>
              <a:t> </a:t>
            </a:r>
            <a:r>
              <a:rPr lang="nl-NL" sz="1300" dirty="0" smtClean="0"/>
              <a:t>daarom </a:t>
            </a:r>
            <a:r>
              <a:rPr lang="nl-NL" sz="1300" dirty="0"/>
              <a:t>een conceptueel ontwerp op te stellen dat voldoet aan onderstaande beschrijving.</a:t>
            </a:r>
          </a:p>
          <a:p>
            <a:pPr algn="just"/>
            <a:r>
              <a:rPr lang="nl-NL" sz="1300" dirty="0"/>
              <a:t>De Gentse Feesten hebben verschillende geassocieerde Points Of Interest (</a:t>
            </a:r>
            <a:r>
              <a:rPr lang="nl-NL" sz="1300" dirty="0" err="1"/>
              <a:t>POIs</a:t>
            </a:r>
            <a:r>
              <a:rPr lang="nl-NL" sz="1300" dirty="0" smtClean="0"/>
              <a:t>).</a:t>
            </a:r>
            <a:r>
              <a:rPr lang="en-BE" sz="1300" dirty="0" smtClean="0"/>
              <a:t> </a:t>
            </a:r>
            <a:r>
              <a:rPr lang="nl-NL" sz="1300" dirty="0" smtClean="0"/>
              <a:t>Elk </a:t>
            </a:r>
            <a:r>
              <a:rPr lang="nl-NL" sz="1300" dirty="0"/>
              <a:t>van deze </a:t>
            </a:r>
            <a:r>
              <a:rPr lang="nl-NL" sz="1300" dirty="0" err="1"/>
              <a:t>POIs</a:t>
            </a:r>
            <a:r>
              <a:rPr lang="nl-NL" sz="1300" dirty="0"/>
              <a:t> wordt uniek geïdentificeerd door de combinatie van de </a:t>
            </a:r>
            <a:r>
              <a:rPr lang="nl-NL" sz="1300" dirty="0" smtClean="0"/>
              <a:t>lengte</a:t>
            </a:r>
            <a:r>
              <a:rPr lang="en-BE" sz="1300" dirty="0" smtClean="0"/>
              <a:t>- </a:t>
            </a:r>
            <a:r>
              <a:rPr lang="nl-NL" sz="1300" dirty="0" smtClean="0"/>
              <a:t>en</a:t>
            </a:r>
            <a:r>
              <a:rPr lang="en-BE" sz="1300" dirty="0" smtClean="0"/>
              <a:t> </a:t>
            </a:r>
            <a:r>
              <a:rPr lang="nl-NL" sz="1300" dirty="0" smtClean="0"/>
              <a:t>breedtegraad</a:t>
            </a:r>
            <a:r>
              <a:rPr lang="nl-NL" sz="1300" dirty="0"/>
              <a:t>. Daarnaast dient voor elk POI ook een unieke naam te </a:t>
            </a:r>
            <a:r>
              <a:rPr lang="nl-NL" sz="1300" dirty="0" smtClean="0"/>
              <a:t>worden</a:t>
            </a:r>
            <a:r>
              <a:rPr lang="en-BE" sz="1300" dirty="0" smtClean="0"/>
              <a:t> </a:t>
            </a:r>
            <a:r>
              <a:rPr lang="nl-NL" sz="1300" dirty="0" smtClean="0"/>
              <a:t>opgeslagen</a:t>
            </a:r>
            <a:r>
              <a:rPr lang="nl-NL" sz="1300" dirty="0"/>
              <a:t>.</a:t>
            </a:r>
          </a:p>
          <a:p>
            <a:pPr algn="just"/>
            <a:r>
              <a:rPr lang="nl-NL" sz="1300" dirty="0"/>
              <a:t>Er zijn verschillende soorten </a:t>
            </a:r>
            <a:r>
              <a:rPr lang="nl-NL" sz="1300" dirty="0" err="1"/>
              <a:t>POIs</a:t>
            </a:r>
            <a:r>
              <a:rPr lang="nl-NL" sz="1300" dirty="0"/>
              <a:t>. Eerst en vooral zijn er de feestpleinen. </a:t>
            </a:r>
            <a:r>
              <a:rPr lang="nl-NL" sz="1300" dirty="0" smtClean="0"/>
              <a:t>Feestpleinen</a:t>
            </a:r>
            <a:r>
              <a:rPr lang="en-BE" sz="1300" dirty="0" smtClean="0"/>
              <a:t> </a:t>
            </a:r>
            <a:r>
              <a:rPr lang="nl-NL" sz="1300" dirty="0" smtClean="0"/>
              <a:t>hebben </a:t>
            </a:r>
            <a:r>
              <a:rPr lang="nl-NL" sz="1300" dirty="0"/>
              <a:t>een overeenkomstige vzw die verantwoordelijk is voor de </a:t>
            </a:r>
            <a:r>
              <a:rPr lang="nl-NL" sz="1300" dirty="0" smtClean="0"/>
              <a:t>organisatie</a:t>
            </a:r>
            <a:r>
              <a:rPr lang="en-BE" sz="1300" dirty="0" smtClean="0"/>
              <a:t> </a:t>
            </a:r>
            <a:r>
              <a:rPr lang="nl-NL" sz="1300" dirty="0" smtClean="0"/>
              <a:t>(en </a:t>
            </a:r>
            <a:r>
              <a:rPr lang="nl-NL" sz="1300" dirty="0"/>
              <a:t>waarvan een unieke naam en een e-mailadres moeten worden opgeslagen</a:t>
            </a:r>
            <a:r>
              <a:rPr lang="nl-NL" sz="1300" dirty="0" smtClean="0"/>
              <a:t>).</a:t>
            </a:r>
            <a:r>
              <a:rPr lang="en-BE" sz="1300" dirty="0" smtClean="0"/>
              <a:t> </a:t>
            </a:r>
            <a:r>
              <a:rPr lang="nl-NL" sz="1300" dirty="0" smtClean="0"/>
              <a:t>Eenzelfde </a:t>
            </a:r>
            <a:r>
              <a:rPr lang="nl-NL" sz="1300" dirty="0"/>
              <a:t>organisator kan verantwoordelijk zijn voor meerdere pleinen. </a:t>
            </a:r>
            <a:r>
              <a:rPr lang="nl-NL" sz="1300" dirty="0" smtClean="0"/>
              <a:t>Daarnaast</a:t>
            </a:r>
            <a:r>
              <a:rPr lang="en-BE" sz="1300" dirty="0" smtClean="0"/>
              <a:t> </a:t>
            </a:r>
            <a:r>
              <a:rPr lang="nl-NL" sz="1300" dirty="0" smtClean="0"/>
              <a:t>dient </a:t>
            </a:r>
            <a:r>
              <a:rPr lang="nl-NL" sz="1300" dirty="0"/>
              <a:t>voor ieder feestplein ook de overeenkomstige maximale capaciteit te </a:t>
            </a:r>
            <a:r>
              <a:rPr lang="nl-NL" sz="1300" dirty="0" smtClean="0"/>
              <a:t>worden</a:t>
            </a:r>
            <a:r>
              <a:rPr lang="en-BE" sz="1300" dirty="0" smtClean="0"/>
              <a:t> </a:t>
            </a:r>
            <a:r>
              <a:rPr lang="nl-NL" sz="1300" dirty="0" smtClean="0"/>
              <a:t>opgeslagen</a:t>
            </a:r>
            <a:r>
              <a:rPr lang="nl-NL" sz="1300" dirty="0"/>
              <a:t>. Een tweede categorie van </a:t>
            </a:r>
            <a:r>
              <a:rPr lang="nl-NL" sz="1300" dirty="0" err="1"/>
              <a:t>POIs</a:t>
            </a:r>
            <a:r>
              <a:rPr lang="nl-NL" sz="1300" dirty="0"/>
              <a:t> zijn de betalende plekken. Ook </a:t>
            </a:r>
            <a:r>
              <a:rPr lang="nl-NL" sz="1300" dirty="0" smtClean="0"/>
              <a:t>deze</a:t>
            </a:r>
            <a:r>
              <a:rPr lang="en-BE" sz="1300" dirty="0" smtClean="0"/>
              <a:t> </a:t>
            </a:r>
            <a:r>
              <a:rPr lang="nl-NL" sz="1300" dirty="0" smtClean="0"/>
              <a:t>hebben </a:t>
            </a:r>
            <a:r>
              <a:rPr lang="nl-NL" sz="1300" dirty="0"/>
              <a:t>een maximale capaciteit.</a:t>
            </a:r>
          </a:p>
          <a:p>
            <a:pPr algn="just"/>
            <a:r>
              <a:rPr lang="nl-NL" sz="1300" dirty="0"/>
              <a:t>Zowel op feestpleinen als op betalende plekken worden activiteiten </a:t>
            </a:r>
            <a:r>
              <a:rPr lang="nl-NL" sz="1300" dirty="0" smtClean="0"/>
              <a:t>georganiseerd.</a:t>
            </a:r>
            <a:r>
              <a:rPr lang="en-BE" sz="1300" dirty="0" smtClean="0"/>
              <a:t> </a:t>
            </a:r>
            <a:r>
              <a:rPr lang="nl-NL" sz="1300" dirty="0" smtClean="0"/>
              <a:t>Een </a:t>
            </a:r>
            <a:r>
              <a:rPr lang="nl-NL" sz="1300" dirty="0"/>
              <a:t>activiteit wordt uniek geïdentificeerd door zijn naam. Op feestpleinen </a:t>
            </a:r>
            <a:r>
              <a:rPr lang="nl-NL" sz="1300" dirty="0" smtClean="0"/>
              <a:t>kunnen</a:t>
            </a:r>
            <a:r>
              <a:rPr lang="en-BE" sz="1300" dirty="0" smtClean="0"/>
              <a:t> </a:t>
            </a:r>
            <a:r>
              <a:rPr lang="nl-NL" sz="1300" dirty="0" smtClean="0"/>
              <a:t>enkel </a:t>
            </a:r>
            <a:r>
              <a:rPr lang="nl-NL" sz="1300" dirty="0"/>
              <a:t>niet-betalende activiteiten worden georganiseerd, op betalende plekken </a:t>
            </a:r>
            <a:r>
              <a:rPr lang="nl-NL" sz="1300" dirty="0" smtClean="0"/>
              <a:t>worden</a:t>
            </a:r>
            <a:r>
              <a:rPr lang="en-BE" sz="1300" dirty="0" smtClean="0"/>
              <a:t> </a:t>
            </a:r>
            <a:r>
              <a:rPr lang="nl-NL" sz="1300" dirty="0" smtClean="0"/>
              <a:t>enkel </a:t>
            </a:r>
            <a:r>
              <a:rPr lang="nl-NL" sz="1300" dirty="0"/>
              <a:t>betalende activiteiten georganiseerd. Voor dit laatste type van </a:t>
            </a:r>
            <a:r>
              <a:rPr lang="nl-NL" sz="1300" dirty="0" smtClean="0"/>
              <a:t>activiteiten</a:t>
            </a:r>
            <a:r>
              <a:rPr lang="en-BE" sz="1300" dirty="0" smtClean="0"/>
              <a:t> </a:t>
            </a:r>
            <a:r>
              <a:rPr lang="nl-NL" sz="1300" dirty="0" smtClean="0"/>
              <a:t>moet </a:t>
            </a:r>
            <a:r>
              <a:rPr lang="nl-NL" sz="1300" dirty="0"/>
              <a:t>dus een toegangsprijs opgeslagen worden in de databank. Eenzelfde </a:t>
            </a:r>
            <a:r>
              <a:rPr lang="nl-NL" sz="1300" dirty="0" smtClean="0"/>
              <a:t>activiteit</a:t>
            </a:r>
            <a:r>
              <a:rPr lang="en-BE" sz="1300" dirty="0" smtClean="0"/>
              <a:t> </a:t>
            </a:r>
            <a:r>
              <a:rPr lang="nl-NL" sz="1300" dirty="0" smtClean="0"/>
              <a:t>kan </a:t>
            </a:r>
            <a:r>
              <a:rPr lang="nl-NL" sz="1300" dirty="0"/>
              <a:t>meerdere keren worden georganiseerd (eventueel ook op verschillende </a:t>
            </a:r>
            <a:r>
              <a:rPr lang="nl-NL" sz="1300" dirty="0" smtClean="0"/>
              <a:t>feestpleinen</a:t>
            </a:r>
            <a:r>
              <a:rPr lang="en-BE" sz="1300" dirty="0" smtClean="0"/>
              <a:t> </a:t>
            </a:r>
            <a:r>
              <a:rPr lang="nl-NL" sz="1300" dirty="0" smtClean="0"/>
              <a:t>of </a:t>
            </a:r>
            <a:r>
              <a:rPr lang="nl-NL" sz="1300" dirty="0"/>
              <a:t>betalende plekken). Telkens moet het begin- en eindtijdstip </a:t>
            </a:r>
            <a:r>
              <a:rPr lang="nl-NL" sz="1300" dirty="0" smtClean="0"/>
              <a:t>waartussen</a:t>
            </a:r>
            <a:r>
              <a:rPr lang="en-BE" sz="1300" dirty="0" smtClean="0"/>
              <a:t> </a:t>
            </a:r>
            <a:r>
              <a:rPr lang="nl-NL" sz="1300" dirty="0" smtClean="0"/>
              <a:t>deze </a:t>
            </a:r>
            <a:r>
              <a:rPr lang="nl-NL" sz="1300" dirty="0"/>
              <a:t>activiteit plaatsvindt en de locatie waar de activiteit georganiseerd wordt, </a:t>
            </a:r>
            <a:r>
              <a:rPr lang="nl-NL" sz="1300" dirty="0" smtClean="0"/>
              <a:t>opgeslagen</a:t>
            </a:r>
            <a:r>
              <a:rPr lang="en-BE" sz="1300" dirty="0" smtClean="0"/>
              <a:t> </a:t>
            </a:r>
            <a:r>
              <a:rPr lang="nl-NL" sz="1300" dirty="0" smtClean="0"/>
              <a:t>worden</a:t>
            </a:r>
            <a:r>
              <a:rPr lang="nl-NL" sz="1300" dirty="0"/>
              <a:t>. Verder heeft iedere activiteit een bijhorend type (bv. ‘concert</a:t>
            </a:r>
            <a:r>
              <a:rPr lang="nl-NL" sz="1300" dirty="0" smtClean="0"/>
              <a:t>’,</a:t>
            </a:r>
            <a:r>
              <a:rPr lang="en-BE" sz="1300" dirty="0" smtClean="0"/>
              <a:t> </a:t>
            </a:r>
            <a:r>
              <a:rPr lang="nl-NL" sz="1300" dirty="0" smtClean="0"/>
              <a:t>‘</a:t>
            </a:r>
            <a:r>
              <a:rPr lang="nl-NL" sz="1300" dirty="0"/>
              <a:t>dans’, ‘theater</a:t>
            </a:r>
            <a:r>
              <a:rPr lang="nl-NL" sz="1300" dirty="0" smtClean="0"/>
              <a:t>’,</a:t>
            </a:r>
            <a:r>
              <a:rPr lang="en-BE" sz="1300" dirty="0" smtClean="0"/>
              <a:t>...</a:t>
            </a:r>
            <a:r>
              <a:rPr lang="nl-NL" sz="1300" dirty="0" smtClean="0"/>
              <a:t>). </a:t>
            </a:r>
            <a:r>
              <a:rPr lang="nl-NL" sz="1300" dirty="0"/>
              <a:t>Uiteraard worden enkel activiteiten georganiseerd tijdens </a:t>
            </a:r>
            <a:r>
              <a:rPr lang="nl-NL" sz="1300" dirty="0" smtClean="0"/>
              <a:t>de</a:t>
            </a:r>
            <a:r>
              <a:rPr lang="en-BE" sz="1300" dirty="0" smtClean="0"/>
              <a:t> </a:t>
            </a:r>
            <a:r>
              <a:rPr lang="nl-NL" sz="1300" dirty="0" smtClean="0"/>
              <a:t>periode </a:t>
            </a:r>
            <a:r>
              <a:rPr lang="nl-NL" sz="1300" dirty="0"/>
              <a:t>van de Gentse Feesten, startende ten vroegste op 15 juli om 18u tot </a:t>
            </a:r>
            <a:r>
              <a:rPr lang="nl-NL" sz="1300" dirty="0" smtClean="0"/>
              <a:t>en</a:t>
            </a:r>
            <a:r>
              <a:rPr lang="en-BE" sz="1300" dirty="0" smtClean="0"/>
              <a:t> </a:t>
            </a:r>
            <a:r>
              <a:rPr lang="nl-NL" sz="1300" dirty="0" smtClean="0"/>
              <a:t>met </a:t>
            </a:r>
            <a:r>
              <a:rPr lang="nl-NL" sz="1300" dirty="0"/>
              <a:t>ten laatste maandag 25 juli om 10u. Op eenzelfde feestlocatie (feestplein </a:t>
            </a:r>
            <a:r>
              <a:rPr lang="nl-NL" sz="1300" dirty="0" smtClean="0"/>
              <a:t>of</a:t>
            </a:r>
            <a:r>
              <a:rPr lang="en-BE" sz="1300" dirty="0" smtClean="0"/>
              <a:t> </a:t>
            </a:r>
            <a:r>
              <a:rPr lang="nl-NL" sz="1300" dirty="0" smtClean="0"/>
              <a:t>betalende </a:t>
            </a:r>
            <a:r>
              <a:rPr lang="nl-NL" sz="1300" dirty="0"/>
              <a:t>plek) kunnen activiteiten niet overlappen in de </a:t>
            </a:r>
            <a:r>
              <a:rPr lang="nl-NL" sz="1300" dirty="0" smtClean="0"/>
              <a:t>tijd.</a:t>
            </a:r>
            <a:r>
              <a:rPr lang="en-BE" sz="1300" dirty="0" smtClean="0"/>
              <a:t> </a:t>
            </a:r>
          </a:p>
          <a:p>
            <a:pPr algn="just"/>
            <a:r>
              <a:rPr lang="nl-NL" sz="1300" dirty="0" smtClean="0"/>
              <a:t>Een derde categorie van </a:t>
            </a:r>
            <a:r>
              <a:rPr lang="nl-NL" sz="1300" dirty="0" err="1" smtClean="0"/>
              <a:t>POIs</a:t>
            </a:r>
            <a:r>
              <a:rPr lang="nl-NL" sz="1300" dirty="0" smtClean="0"/>
              <a:t> zijn de drank- en eetstanden. Iedere drank- en eetstand</a:t>
            </a:r>
            <a:r>
              <a:rPr lang="en-BE" sz="1300" dirty="0" smtClean="0"/>
              <a:t> </a:t>
            </a:r>
            <a:r>
              <a:rPr lang="nl-NL" sz="1300" dirty="0" smtClean="0"/>
              <a:t>heeft een overeenkomstig menu dat voor ieder product de prijs aangeeft. Verder</a:t>
            </a:r>
            <a:r>
              <a:rPr lang="en-BE" sz="1300" dirty="0" smtClean="0"/>
              <a:t> </a:t>
            </a:r>
            <a:r>
              <a:rPr lang="nl-NL" sz="1300" dirty="0" smtClean="0"/>
              <a:t>wordt voor iedere drank- en eetstand ook bijgehouden of er enkel vegetarische</a:t>
            </a:r>
            <a:r>
              <a:rPr lang="en-BE" sz="1300" dirty="0" smtClean="0"/>
              <a:t> </a:t>
            </a:r>
            <a:r>
              <a:rPr lang="nl-NL" sz="1300" dirty="0" smtClean="0"/>
              <a:t>producten worden verkocht of niet. Om de spreiding van de drank- en eetstanden</a:t>
            </a:r>
            <a:r>
              <a:rPr lang="en-BE" sz="1300" dirty="0" smtClean="0"/>
              <a:t> </a:t>
            </a:r>
            <a:r>
              <a:rPr lang="nl-NL" sz="1300" dirty="0"/>
              <a:t>te garanderen, is het tot slot verboden voor twee drank- en eetstanden om zich </a:t>
            </a:r>
            <a:r>
              <a:rPr lang="nl-NL" sz="1300" dirty="0" smtClean="0"/>
              <a:t>op</a:t>
            </a:r>
            <a:r>
              <a:rPr lang="en-BE" sz="1300" dirty="0" smtClean="0"/>
              <a:t> </a:t>
            </a:r>
            <a:r>
              <a:rPr lang="nl-NL" sz="1300" dirty="0" smtClean="0"/>
              <a:t>minder </a:t>
            </a:r>
            <a:r>
              <a:rPr lang="nl-NL" sz="1300" dirty="0"/>
              <a:t>dan 50 meter vogelvlucht van elkaar te bevinden.</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4</a:t>
            </a:fld>
            <a:endParaRPr lang="fr-BE"/>
          </a:p>
        </p:txBody>
      </p:sp>
    </p:spTree>
    <p:extLst>
      <p:ext uri="{BB962C8B-B14F-4D97-AF65-F5344CB8AC3E}">
        <p14:creationId xmlns:p14="http://schemas.microsoft.com/office/powerpoint/2010/main" val="41037128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6093976"/>
          </a:xfrm>
          <a:prstGeom prst="rect">
            <a:avLst/>
          </a:prstGeom>
          <a:noFill/>
        </p:spPr>
        <p:txBody>
          <a:bodyPr wrap="square" rtlCol="0">
            <a:spAutoFit/>
          </a:bodyPr>
          <a:lstStyle/>
          <a:p>
            <a:pPr algn="just"/>
            <a:r>
              <a:rPr lang="en-BE" sz="1300" b="1" dirty="0" smtClean="0"/>
              <a:t>Oefening </a:t>
            </a:r>
            <a:r>
              <a:rPr lang="en-BE" sz="1300" b="1" dirty="0"/>
              <a:t>4</a:t>
            </a:r>
            <a:r>
              <a:rPr lang="en-BE" sz="1300" b="1" dirty="0" smtClean="0"/>
              <a:t> (Project 2021-2022, eerste zittijd)</a:t>
            </a:r>
          </a:p>
          <a:p>
            <a:pPr algn="just"/>
            <a:endParaRPr lang="en-BE" sz="1300" b="1" dirty="0" smtClean="0"/>
          </a:p>
          <a:p>
            <a:pPr algn="just"/>
            <a:r>
              <a:rPr lang="nl-NL" sz="1300" dirty="0"/>
              <a:t>Om haar online diensten te ondersteunen, heeft de NMBS (Nationale </a:t>
            </a:r>
            <a:r>
              <a:rPr lang="nl-NL" sz="1300" dirty="0" smtClean="0"/>
              <a:t>Maatschappij</a:t>
            </a:r>
            <a:r>
              <a:rPr lang="en-BE" sz="1300" dirty="0" smtClean="0"/>
              <a:t> </a:t>
            </a:r>
            <a:r>
              <a:rPr lang="nl-NL" sz="1300" dirty="0" smtClean="0"/>
              <a:t>van </a:t>
            </a:r>
            <a:r>
              <a:rPr lang="nl-NL" sz="1300" dirty="0"/>
              <a:t>Belgische Spoorwegen) nood </a:t>
            </a:r>
            <a:r>
              <a:rPr lang="nl-NL" sz="1300" dirty="0" smtClean="0"/>
              <a:t>aan</a:t>
            </a:r>
            <a:r>
              <a:rPr lang="en-BE" sz="1300" dirty="0" smtClean="0"/>
              <a:t> </a:t>
            </a:r>
            <a:r>
              <a:rPr lang="nl-NL" sz="1300" dirty="0" smtClean="0"/>
              <a:t>een </a:t>
            </a:r>
            <a:r>
              <a:rPr lang="nl-NL" sz="1300" dirty="0"/>
              <a:t>nieuw digitaal systeem. Daarbij </a:t>
            </a:r>
            <a:r>
              <a:rPr lang="nl-NL" sz="1300" dirty="0" smtClean="0"/>
              <a:t>vragen</a:t>
            </a:r>
            <a:r>
              <a:rPr lang="en-BE" sz="1300" dirty="0" smtClean="0"/>
              <a:t> </a:t>
            </a:r>
            <a:r>
              <a:rPr lang="nl-NL" sz="1300" dirty="0" smtClean="0"/>
              <a:t>ze </a:t>
            </a:r>
            <a:r>
              <a:rPr lang="nl-NL" sz="1300" dirty="0"/>
              <a:t>aan jou om een relationele databank te ontwikkelen.</a:t>
            </a:r>
          </a:p>
          <a:p>
            <a:pPr algn="just"/>
            <a:r>
              <a:rPr lang="nl-NL" sz="1300" dirty="0"/>
              <a:t>Deze databank dient eerst en vooral treinstations te kunnen persisteren. Een </a:t>
            </a:r>
            <a:r>
              <a:rPr lang="nl-NL" sz="1300" dirty="0" smtClean="0"/>
              <a:t>treinstation</a:t>
            </a:r>
            <a:r>
              <a:rPr lang="en-BE" sz="1300" dirty="0" smtClean="0"/>
              <a:t> </a:t>
            </a:r>
            <a:r>
              <a:rPr lang="nl-NL" sz="1300" dirty="0" smtClean="0"/>
              <a:t>wordt </a:t>
            </a:r>
            <a:r>
              <a:rPr lang="nl-NL" sz="1300" dirty="0"/>
              <a:t>uniek geïdentificeerd door een naam (bv. </a:t>
            </a:r>
            <a:r>
              <a:rPr lang="en-BE" sz="1300" dirty="0" smtClean="0"/>
              <a:t>‘</a:t>
            </a:r>
            <a:r>
              <a:rPr lang="nl-NL" sz="1300" dirty="0" smtClean="0"/>
              <a:t>Ieper</a:t>
            </a:r>
            <a:r>
              <a:rPr lang="nl-NL" sz="1300" dirty="0"/>
              <a:t>’). Daarnaast </a:t>
            </a:r>
            <a:r>
              <a:rPr lang="nl-NL" sz="1300" dirty="0" smtClean="0"/>
              <a:t>wordt</a:t>
            </a:r>
            <a:r>
              <a:rPr lang="en-BE" sz="1300" dirty="0" smtClean="0"/>
              <a:t> </a:t>
            </a:r>
            <a:r>
              <a:rPr lang="nl-NL" sz="1300" dirty="0" smtClean="0"/>
              <a:t>voor </a:t>
            </a:r>
            <a:r>
              <a:rPr lang="nl-NL" sz="1300" dirty="0"/>
              <a:t>ieder station ook een uniek coördinatenkoppel opgeslagen, bestaande uit </a:t>
            </a:r>
            <a:r>
              <a:rPr lang="nl-NL" sz="1300" dirty="0" smtClean="0"/>
              <a:t>de</a:t>
            </a:r>
            <a:r>
              <a:rPr lang="en-BE" sz="1300" dirty="0" smtClean="0"/>
              <a:t> </a:t>
            </a:r>
            <a:r>
              <a:rPr lang="nl-NL" sz="1300" dirty="0" smtClean="0"/>
              <a:t>lengte- </a:t>
            </a:r>
            <a:r>
              <a:rPr lang="nl-NL" sz="1300" dirty="0"/>
              <a:t>en de breedtegraad. Er wordt een onderscheid gemaakt tussen </a:t>
            </a:r>
            <a:r>
              <a:rPr lang="nl-NL" sz="1300" dirty="0" smtClean="0"/>
              <a:t>binnenlandse</a:t>
            </a:r>
            <a:r>
              <a:rPr lang="en-BE" sz="1300" dirty="0" smtClean="0"/>
              <a:t> </a:t>
            </a:r>
            <a:r>
              <a:rPr lang="nl-NL" sz="1300" dirty="0" smtClean="0"/>
              <a:t>en </a:t>
            </a:r>
            <a:r>
              <a:rPr lang="nl-NL" sz="1300" dirty="0"/>
              <a:t>buitenlandse stations, in die zin dat voor buitenlandse stations de </a:t>
            </a:r>
            <a:r>
              <a:rPr lang="nl-NL" sz="1300" dirty="0" smtClean="0"/>
              <a:t>landcode</a:t>
            </a:r>
            <a:r>
              <a:rPr lang="en-BE" sz="1300" dirty="0" smtClean="0"/>
              <a:t> </a:t>
            </a:r>
            <a:r>
              <a:rPr lang="nl-NL" sz="1300" dirty="0" smtClean="0"/>
              <a:t>van </a:t>
            </a:r>
            <a:r>
              <a:rPr lang="nl-NL" sz="1300" dirty="0"/>
              <a:t>het land waarin het station gelegen is, wordt opgeslagen (bv. ‘</a:t>
            </a:r>
            <a:r>
              <a:rPr lang="nl-NL" sz="1300" dirty="0" err="1"/>
              <a:t>fr</a:t>
            </a:r>
            <a:r>
              <a:rPr lang="nl-NL" sz="1300" dirty="0"/>
              <a:t>’ </a:t>
            </a:r>
            <a:r>
              <a:rPr lang="nl-NL" sz="1300" dirty="0" smtClean="0"/>
              <a:t>voor</a:t>
            </a:r>
            <a:r>
              <a:rPr lang="en-BE" sz="1300" dirty="0" smtClean="0"/>
              <a:t> </a:t>
            </a:r>
            <a:r>
              <a:rPr lang="nl-NL" sz="1300" dirty="0" smtClean="0"/>
              <a:t>Frankrijk</a:t>
            </a:r>
            <a:r>
              <a:rPr lang="nl-NL" sz="1300" dirty="0"/>
              <a:t>) en voor binnenlandse stations niet. Voor binnenlandse stations </a:t>
            </a:r>
            <a:r>
              <a:rPr lang="nl-NL" sz="1300" dirty="0" smtClean="0"/>
              <a:t>wordt</a:t>
            </a:r>
            <a:r>
              <a:rPr lang="en-BE" sz="1300" dirty="0" smtClean="0"/>
              <a:t> </a:t>
            </a:r>
            <a:r>
              <a:rPr lang="nl-NL" sz="1300" dirty="0" smtClean="0"/>
              <a:t>de </a:t>
            </a:r>
            <a:r>
              <a:rPr lang="nl-NL" sz="1300" dirty="0"/>
              <a:t>unieke naam steeds weergegeven in het Nederlands, maar worden er </a:t>
            </a:r>
            <a:r>
              <a:rPr lang="nl-NL" sz="1300" dirty="0" smtClean="0"/>
              <a:t>mogelijks</a:t>
            </a:r>
            <a:r>
              <a:rPr lang="en-BE" sz="1300" dirty="0" smtClean="0"/>
              <a:t> </a:t>
            </a:r>
            <a:r>
              <a:rPr lang="nl-NL" sz="1300" dirty="0" smtClean="0"/>
              <a:t>meerdere </a:t>
            </a:r>
            <a:r>
              <a:rPr lang="nl-NL" sz="1300" dirty="0"/>
              <a:t>vertalingen van deze naam voorzien. Dit geldt niet </a:t>
            </a:r>
            <a:r>
              <a:rPr lang="nl-NL" sz="1300" dirty="0" smtClean="0"/>
              <a:t>voor</a:t>
            </a:r>
            <a:r>
              <a:rPr lang="en-BE" sz="1300" dirty="0" smtClean="0"/>
              <a:t>  </a:t>
            </a:r>
            <a:r>
              <a:rPr lang="nl-NL" sz="1300" dirty="0" smtClean="0"/>
              <a:t>buitenlandse</a:t>
            </a:r>
            <a:r>
              <a:rPr lang="en-BE" sz="1300" dirty="0" smtClean="0"/>
              <a:t> </a:t>
            </a:r>
            <a:r>
              <a:rPr lang="nl-NL" sz="1300" dirty="0" smtClean="0"/>
              <a:t>stations</a:t>
            </a:r>
            <a:r>
              <a:rPr lang="nl-NL" sz="1300" dirty="0"/>
              <a:t>. Een vertaling van een stationsnaam bestaat logischerwijs uit de </a:t>
            </a:r>
            <a:r>
              <a:rPr lang="nl-NL" sz="1300" dirty="0" smtClean="0"/>
              <a:t>vertaling</a:t>
            </a:r>
            <a:r>
              <a:rPr lang="en-BE" sz="1300" dirty="0" smtClean="0"/>
              <a:t> </a:t>
            </a:r>
            <a:r>
              <a:rPr lang="nl-NL" sz="1300" dirty="0" smtClean="0"/>
              <a:t>alsook </a:t>
            </a:r>
            <a:r>
              <a:rPr lang="nl-NL" sz="1300" dirty="0"/>
              <a:t>uit de landcode van de taal waartoe de vertaling behoort (bv. ‘</a:t>
            </a:r>
            <a:r>
              <a:rPr lang="nl-NL" sz="1300" dirty="0" err="1"/>
              <a:t>Ypres</a:t>
            </a:r>
            <a:r>
              <a:rPr lang="nl-NL" sz="1300" dirty="0"/>
              <a:t>’ is </a:t>
            </a:r>
            <a:r>
              <a:rPr lang="nl-NL" sz="1300" dirty="0" smtClean="0"/>
              <a:t>de</a:t>
            </a:r>
            <a:r>
              <a:rPr lang="en-BE" sz="1300" dirty="0" smtClean="0"/>
              <a:t> </a:t>
            </a:r>
            <a:r>
              <a:rPr lang="nl-NL" sz="1300" dirty="0" smtClean="0"/>
              <a:t>‘</a:t>
            </a:r>
            <a:r>
              <a:rPr lang="nl-NL" sz="1300" dirty="0" err="1" smtClean="0"/>
              <a:t>fr</a:t>
            </a:r>
            <a:r>
              <a:rPr lang="nl-NL" sz="1300" dirty="0"/>
              <a:t>’(</a:t>
            </a:r>
            <a:r>
              <a:rPr lang="nl-NL" sz="1300" dirty="0" err="1"/>
              <a:t>anse</a:t>
            </a:r>
            <a:r>
              <a:rPr lang="nl-NL" sz="1300" dirty="0"/>
              <a:t>) vertaling van ‘Ieper’). Per landscode kan er </a:t>
            </a:r>
            <a:r>
              <a:rPr lang="nl-NL" sz="1300" dirty="0" smtClean="0"/>
              <a:t>voor</a:t>
            </a:r>
            <a:r>
              <a:rPr lang="en-BE" sz="1300" dirty="0" smtClean="0"/>
              <a:t> </a:t>
            </a:r>
            <a:r>
              <a:rPr lang="nl-NL" sz="1300" dirty="0" smtClean="0"/>
              <a:t>eenzelfde </a:t>
            </a:r>
            <a:r>
              <a:rPr lang="nl-NL" sz="1300" dirty="0"/>
              <a:t>station </a:t>
            </a:r>
            <a:r>
              <a:rPr lang="nl-NL" sz="1300" dirty="0" smtClean="0"/>
              <a:t>maximaal</a:t>
            </a:r>
            <a:r>
              <a:rPr lang="en-BE" sz="1300" dirty="0" smtClean="0"/>
              <a:t> </a:t>
            </a:r>
            <a:r>
              <a:rPr lang="nl-NL" sz="1300" dirty="0" smtClean="0"/>
              <a:t>1 </a:t>
            </a:r>
            <a:r>
              <a:rPr lang="nl-NL" sz="1300" dirty="0"/>
              <a:t>vertaling zijn.</a:t>
            </a:r>
          </a:p>
          <a:p>
            <a:pPr algn="just"/>
            <a:r>
              <a:rPr lang="nl-NL" sz="1300" dirty="0"/>
              <a:t>De NMBS heeft verder verschillende soorten treinen ter beschikking met een </a:t>
            </a:r>
            <a:r>
              <a:rPr lang="nl-NL" sz="1300" dirty="0" smtClean="0"/>
              <a:t>unieke</a:t>
            </a:r>
            <a:r>
              <a:rPr lang="en-BE" sz="1300" dirty="0" smtClean="0"/>
              <a:t> </a:t>
            </a:r>
            <a:r>
              <a:rPr lang="nl-NL" sz="1300" dirty="0" smtClean="0"/>
              <a:t>soortnaam </a:t>
            </a:r>
            <a:r>
              <a:rPr lang="nl-NL" sz="1300" dirty="0"/>
              <a:t>(bv. ‘IC’, ‘P’, ‘</a:t>
            </a:r>
            <a:r>
              <a:rPr lang="nl-NL" sz="1300" dirty="0" smtClean="0"/>
              <a:t>BUS</a:t>
            </a:r>
            <a:r>
              <a:rPr lang="en-BE" sz="1300" dirty="0" smtClean="0"/>
              <a:t>’,...</a:t>
            </a:r>
            <a:r>
              <a:rPr lang="nl-NL" sz="1300" dirty="0" smtClean="0"/>
              <a:t>) </a:t>
            </a:r>
            <a:r>
              <a:rPr lang="nl-NL" sz="1300" dirty="0"/>
              <a:t>die elk tot exact één categorie van verbinding </a:t>
            </a:r>
            <a:r>
              <a:rPr lang="nl-NL" sz="1300" dirty="0" smtClean="0"/>
              <a:t>behoren</a:t>
            </a:r>
            <a:r>
              <a:rPr lang="en-BE" sz="1300" dirty="0" smtClean="0"/>
              <a:t> </a:t>
            </a:r>
            <a:r>
              <a:rPr lang="nl-NL" sz="1300" dirty="0" smtClean="0"/>
              <a:t>(bv</a:t>
            </a:r>
            <a:r>
              <a:rPr lang="nl-NL" sz="1300" dirty="0"/>
              <a:t>. ‘hoge snelheid’, ‘regionaal</a:t>
            </a:r>
            <a:r>
              <a:rPr lang="nl-NL" sz="1300" dirty="0" smtClean="0"/>
              <a:t>’,</a:t>
            </a:r>
            <a:r>
              <a:rPr lang="en-BE" sz="1300" dirty="0" smtClean="0"/>
              <a:t>...</a:t>
            </a:r>
            <a:r>
              <a:rPr lang="nl-NL" sz="1300" dirty="0" smtClean="0"/>
              <a:t>). </a:t>
            </a:r>
            <a:r>
              <a:rPr lang="nl-NL" sz="1300" dirty="0"/>
              <a:t>Deze treinsoorten kunnen worden </a:t>
            </a:r>
            <a:r>
              <a:rPr lang="nl-NL" sz="1300" dirty="0" smtClean="0"/>
              <a:t>ingelegd</a:t>
            </a:r>
            <a:r>
              <a:rPr lang="en-BE" sz="1300" dirty="0" smtClean="0"/>
              <a:t> </a:t>
            </a:r>
            <a:r>
              <a:rPr lang="nl-NL" sz="1300" dirty="0" smtClean="0"/>
              <a:t>op </a:t>
            </a:r>
            <a:r>
              <a:rPr lang="nl-NL" sz="1300" dirty="0"/>
              <a:t>meerdere trajecten. Elk traject heeft een unieke naam en wordt </a:t>
            </a:r>
            <a:r>
              <a:rPr lang="nl-NL" sz="1300" dirty="0" smtClean="0"/>
              <a:t>gekoppeld</a:t>
            </a:r>
            <a:r>
              <a:rPr lang="en-BE" sz="1300" dirty="0" smtClean="0"/>
              <a:t> </a:t>
            </a:r>
            <a:r>
              <a:rPr lang="nl-NL" sz="1300" dirty="0" smtClean="0"/>
              <a:t>aan alle </a:t>
            </a:r>
            <a:r>
              <a:rPr lang="nl-NL" sz="1300" dirty="0"/>
              <a:t>treinsoorten die dit traject afleggen. Zo is bijvoorbeeld het traject </a:t>
            </a:r>
            <a:r>
              <a:rPr lang="nl-NL" sz="1300" dirty="0" smtClean="0"/>
              <a:t>met</a:t>
            </a:r>
            <a:r>
              <a:rPr lang="en-BE" sz="1300" dirty="0" smtClean="0"/>
              <a:t> </a:t>
            </a:r>
            <a:r>
              <a:rPr lang="nl-NL" sz="1300" dirty="0" smtClean="0"/>
              <a:t>naam </a:t>
            </a:r>
            <a:r>
              <a:rPr lang="nl-NL" sz="1300" dirty="0"/>
              <a:t>‘</a:t>
            </a:r>
            <a:r>
              <a:rPr lang="nl-NL" sz="1300" dirty="0" smtClean="0"/>
              <a:t>Blankenberge</a:t>
            </a:r>
            <a:r>
              <a:rPr lang="en-BE" sz="1300" dirty="0" smtClean="0"/>
              <a:t> --</a:t>
            </a:r>
            <a:r>
              <a:rPr lang="nl-NL" sz="1300" dirty="0" smtClean="0"/>
              <a:t> Gent-Sint-Pieters</a:t>
            </a:r>
            <a:r>
              <a:rPr lang="nl-NL" sz="1300" dirty="0"/>
              <a:t>’ gekoppeld aan </a:t>
            </a:r>
            <a:r>
              <a:rPr lang="nl-NL" sz="1300" dirty="0" smtClean="0"/>
              <a:t>de</a:t>
            </a:r>
            <a:r>
              <a:rPr lang="en-BE" sz="1300" dirty="0" smtClean="0"/>
              <a:t> </a:t>
            </a:r>
            <a:r>
              <a:rPr lang="nl-NL" sz="1300" dirty="0" smtClean="0"/>
              <a:t>treinsoorten </a:t>
            </a:r>
            <a:r>
              <a:rPr lang="nl-NL" sz="1300" dirty="0"/>
              <a:t>met </a:t>
            </a:r>
            <a:r>
              <a:rPr lang="nl-NL" sz="1300" dirty="0" smtClean="0"/>
              <a:t>naam</a:t>
            </a:r>
            <a:r>
              <a:rPr lang="en-BE" sz="1300" dirty="0" smtClean="0"/>
              <a:t> </a:t>
            </a:r>
            <a:r>
              <a:rPr lang="nl-NL" sz="1300" dirty="0" smtClean="0"/>
              <a:t>‘IC</a:t>
            </a:r>
            <a:r>
              <a:rPr lang="nl-NL" sz="1300" dirty="0"/>
              <a:t>’ en ‘ICT’.</a:t>
            </a:r>
          </a:p>
          <a:p>
            <a:pPr algn="just"/>
            <a:r>
              <a:rPr lang="nl-NL" sz="1300" dirty="0" smtClean="0"/>
              <a:t>Een traject wordt één of meerdere keren per dag uitgevoerd. De uitvoering van</a:t>
            </a:r>
            <a:r>
              <a:rPr lang="en-BE" sz="1300" dirty="0" smtClean="0"/>
              <a:t> </a:t>
            </a:r>
            <a:r>
              <a:rPr lang="nl-NL" sz="1300" dirty="0" smtClean="0"/>
              <a:t>een traject, waarbij een trein van een bepaalde soort stopt bij een vaste sequentie</a:t>
            </a:r>
            <a:r>
              <a:rPr lang="en-BE" sz="1300" dirty="0" smtClean="0"/>
              <a:t> </a:t>
            </a:r>
            <a:r>
              <a:rPr lang="nl-NL" sz="1300" dirty="0"/>
              <a:t>stations (haltes) op een vaste sequentie tijdstippen, wordt een trip genoemd. </a:t>
            </a:r>
            <a:r>
              <a:rPr lang="nl-NL" sz="1300" dirty="0" smtClean="0"/>
              <a:t>Iedere</a:t>
            </a:r>
            <a:r>
              <a:rPr lang="en-BE" sz="1300" dirty="0" smtClean="0"/>
              <a:t> </a:t>
            </a:r>
            <a:r>
              <a:rPr lang="nl-NL" sz="1300" dirty="0" smtClean="0"/>
              <a:t>trip </a:t>
            </a:r>
            <a:r>
              <a:rPr lang="nl-NL" sz="1300" dirty="0"/>
              <a:t>heeft allereerst een unieke code, een maximale capaciteit aan aantal </a:t>
            </a:r>
            <a:r>
              <a:rPr lang="nl-NL" sz="1300" dirty="0" smtClean="0"/>
              <a:t>reizigers</a:t>
            </a:r>
            <a:r>
              <a:rPr lang="en-BE" sz="1300" dirty="0" smtClean="0"/>
              <a:t> </a:t>
            </a:r>
            <a:r>
              <a:rPr lang="nl-NL" sz="1300" dirty="0" smtClean="0"/>
              <a:t>die </a:t>
            </a:r>
            <a:r>
              <a:rPr lang="nl-NL" sz="1300" dirty="0"/>
              <a:t>tijdens deze trip kunnen plaatsnemen en een verzameling datums waarop </a:t>
            </a:r>
            <a:r>
              <a:rPr lang="nl-NL" sz="1300" dirty="0" smtClean="0"/>
              <a:t>deze</a:t>
            </a:r>
            <a:r>
              <a:rPr lang="en-BE" sz="1300" dirty="0" smtClean="0"/>
              <a:t> </a:t>
            </a:r>
            <a:r>
              <a:rPr lang="nl-NL" sz="1300" dirty="0" smtClean="0"/>
              <a:t>trip </a:t>
            </a:r>
            <a:r>
              <a:rPr lang="nl-NL" sz="1300" dirty="0"/>
              <a:t>wordt uitgevoerd. Daarnaast is het noodzakelijk om voor iedere trip op te </a:t>
            </a:r>
            <a:r>
              <a:rPr lang="nl-NL" sz="1300" dirty="0" smtClean="0"/>
              <a:t>slaan</a:t>
            </a:r>
            <a:r>
              <a:rPr lang="en-BE" sz="1300" dirty="0" smtClean="0"/>
              <a:t> </a:t>
            </a:r>
            <a:r>
              <a:rPr lang="nl-NL" sz="1300" dirty="0" smtClean="0"/>
              <a:t>op </a:t>
            </a:r>
            <a:r>
              <a:rPr lang="nl-NL" sz="1300" dirty="0"/>
              <a:t>welk tijdstip (onafhankelijk van de datums) een trein aankomt en vertrekt </a:t>
            </a:r>
            <a:r>
              <a:rPr lang="nl-NL" sz="1300" dirty="0" smtClean="0"/>
              <a:t>aan</a:t>
            </a:r>
            <a:r>
              <a:rPr lang="en-BE" sz="1300" dirty="0" smtClean="0"/>
              <a:t> </a:t>
            </a:r>
            <a:r>
              <a:rPr lang="nl-NL" sz="1300" dirty="0" smtClean="0"/>
              <a:t>een </a:t>
            </a:r>
            <a:r>
              <a:rPr lang="nl-NL" sz="1300" dirty="0"/>
              <a:t>specifieke halte (met uitzondering van de eerste halte die geen </a:t>
            </a:r>
            <a:r>
              <a:rPr lang="nl-NL" sz="1300" dirty="0" smtClean="0"/>
              <a:t>aankomstinformatie</a:t>
            </a:r>
            <a:r>
              <a:rPr lang="en-BE" sz="1300" dirty="0" smtClean="0"/>
              <a:t> </a:t>
            </a:r>
            <a:r>
              <a:rPr lang="nl-NL" sz="1300" dirty="0" smtClean="0"/>
              <a:t>heeft </a:t>
            </a:r>
            <a:r>
              <a:rPr lang="nl-NL" sz="1300" dirty="0"/>
              <a:t>en de laatste halte die geen vertrekinformatie heeft). Natuurlijk </a:t>
            </a:r>
            <a:r>
              <a:rPr lang="nl-NL" sz="1300" dirty="0" smtClean="0"/>
              <a:t>kunnen</a:t>
            </a:r>
            <a:r>
              <a:rPr lang="en-BE" sz="1300" dirty="0" smtClean="0"/>
              <a:t> </a:t>
            </a:r>
            <a:r>
              <a:rPr lang="nl-NL" sz="1300" dirty="0" smtClean="0"/>
              <a:t>treinen </a:t>
            </a:r>
            <a:r>
              <a:rPr lang="nl-NL" sz="1300" dirty="0"/>
              <a:t>pas vertrekken aan een halte als ze er eerst zijn aangekomen. </a:t>
            </a:r>
            <a:r>
              <a:rPr lang="nl-NL" sz="1300" dirty="0" smtClean="0"/>
              <a:t>Aanvullend</a:t>
            </a:r>
            <a:r>
              <a:rPr lang="en-BE" sz="1300" dirty="0" smtClean="0"/>
              <a:t> </a:t>
            </a:r>
            <a:r>
              <a:rPr lang="nl-NL" sz="1300" dirty="0" smtClean="0"/>
              <a:t>hierbij </a:t>
            </a:r>
            <a:r>
              <a:rPr lang="nl-NL" sz="1300" dirty="0"/>
              <a:t>is het wel zo dat er aangegeven moet worden of dit aankomst- en </a:t>
            </a:r>
            <a:r>
              <a:rPr lang="nl-NL" sz="1300" dirty="0" smtClean="0"/>
              <a:t>vertrektijdstip</a:t>
            </a:r>
            <a:r>
              <a:rPr lang="en-BE" sz="1300" dirty="0" smtClean="0"/>
              <a:t> </a:t>
            </a:r>
            <a:r>
              <a:rPr lang="nl-NL" sz="1300" dirty="0" smtClean="0"/>
              <a:t>valt </a:t>
            </a:r>
            <a:r>
              <a:rPr lang="nl-NL" sz="1300" dirty="0"/>
              <a:t>op de dag ván </a:t>
            </a:r>
            <a:r>
              <a:rPr lang="nl-NL" sz="1300" dirty="0" smtClean="0"/>
              <a:t>het</a:t>
            </a:r>
            <a:r>
              <a:rPr lang="en-BE" sz="1300" dirty="0" smtClean="0"/>
              <a:t> </a:t>
            </a:r>
            <a:r>
              <a:rPr lang="nl-NL" sz="1300" dirty="0" smtClean="0"/>
              <a:t>originele </a:t>
            </a:r>
            <a:r>
              <a:rPr lang="nl-NL" sz="1300" dirty="0"/>
              <a:t>vertrek van de trein (voor middernacht</a:t>
            </a:r>
            <a:r>
              <a:rPr lang="nl-NL" sz="1300" dirty="0" smtClean="0"/>
              <a:t>),</a:t>
            </a:r>
            <a:r>
              <a:rPr lang="en-BE" sz="1300" dirty="0" smtClean="0"/>
              <a:t> </a:t>
            </a:r>
            <a:r>
              <a:rPr lang="nl-NL" sz="1300" dirty="0" smtClean="0"/>
              <a:t>of </a:t>
            </a:r>
            <a:r>
              <a:rPr lang="nl-NL" sz="1300" dirty="0"/>
              <a:t>op de dag ná het originele vertrek van de trein (na middernacht). Als een </a:t>
            </a:r>
            <a:r>
              <a:rPr lang="nl-NL" sz="1300" dirty="0" smtClean="0"/>
              <a:t>trein</a:t>
            </a:r>
            <a:r>
              <a:rPr lang="en-BE" sz="1300" dirty="0" smtClean="0"/>
              <a:t> </a:t>
            </a:r>
            <a:r>
              <a:rPr lang="nl-NL" sz="1300" dirty="0" smtClean="0"/>
              <a:t>aankomt </a:t>
            </a:r>
            <a:r>
              <a:rPr lang="nl-NL" sz="1300" dirty="0"/>
              <a:t>aan een halte na middernacht, dan vertrekt hij er ook na </a:t>
            </a:r>
            <a:r>
              <a:rPr lang="nl-NL" sz="1300" dirty="0" smtClean="0"/>
              <a:t>middernacht.</a:t>
            </a:r>
            <a:r>
              <a:rPr lang="en-BE" sz="1300" dirty="0" smtClean="0"/>
              <a:t> </a:t>
            </a:r>
            <a:r>
              <a:rPr lang="nl-NL" sz="1300" dirty="0" smtClean="0"/>
              <a:t>Omgekeerd </a:t>
            </a:r>
            <a:r>
              <a:rPr lang="nl-NL" sz="1300" dirty="0"/>
              <a:t>komt een trein zeker toe aan een halte voor middernacht als hij er </a:t>
            </a:r>
            <a:r>
              <a:rPr lang="nl-NL" sz="1300" dirty="0" smtClean="0"/>
              <a:t>ook</a:t>
            </a:r>
            <a:r>
              <a:rPr lang="en-BE" sz="1300" dirty="0" smtClean="0"/>
              <a:t> </a:t>
            </a:r>
            <a:r>
              <a:rPr lang="nl-NL" sz="1300" dirty="0" smtClean="0"/>
              <a:t>voor </a:t>
            </a:r>
            <a:r>
              <a:rPr lang="nl-NL" sz="1300" dirty="0"/>
              <a:t>middernacht vertrekt.</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5</a:t>
            </a:fld>
            <a:endParaRPr lang="fr-BE"/>
          </a:p>
        </p:txBody>
      </p:sp>
    </p:spTree>
    <p:extLst>
      <p:ext uri="{BB962C8B-B14F-4D97-AF65-F5344CB8AC3E}">
        <p14:creationId xmlns:p14="http://schemas.microsoft.com/office/powerpoint/2010/main" val="25510728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1892826"/>
          </a:xfrm>
          <a:prstGeom prst="rect">
            <a:avLst/>
          </a:prstGeom>
          <a:noFill/>
        </p:spPr>
        <p:txBody>
          <a:bodyPr wrap="square" rtlCol="0">
            <a:spAutoFit/>
          </a:bodyPr>
          <a:lstStyle/>
          <a:p>
            <a:pPr algn="just"/>
            <a:r>
              <a:rPr lang="en-BE" sz="1300" b="1" dirty="0" smtClean="0"/>
              <a:t>Oefening </a:t>
            </a:r>
            <a:r>
              <a:rPr lang="en-BE" sz="1300" b="1" dirty="0"/>
              <a:t>4</a:t>
            </a:r>
            <a:r>
              <a:rPr lang="en-BE" sz="1300" b="1" dirty="0" smtClean="0"/>
              <a:t> vervolg (Project 2021-2022, eerste zittijd)</a:t>
            </a:r>
          </a:p>
          <a:p>
            <a:pPr algn="just"/>
            <a:endParaRPr lang="en-BE" sz="1300" b="1" dirty="0" smtClean="0"/>
          </a:p>
          <a:p>
            <a:pPr algn="just"/>
            <a:r>
              <a:rPr lang="nl-NL" sz="1300" dirty="0"/>
              <a:t>Omdat het vertrek- en aankomstuur niet noodzakelijk uniek is voor een trip, </a:t>
            </a:r>
            <a:r>
              <a:rPr lang="nl-NL" sz="1300" dirty="0" smtClean="0"/>
              <a:t>maar</a:t>
            </a:r>
            <a:r>
              <a:rPr lang="en-BE" sz="1300" dirty="0" smtClean="0"/>
              <a:t> </a:t>
            </a:r>
            <a:r>
              <a:rPr lang="nl-NL" sz="1300" dirty="0" smtClean="0"/>
              <a:t>de </a:t>
            </a:r>
            <a:r>
              <a:rPr lang="nl-NL" sz="1300" dirty="0"/>
              <a:t>volgorde van de stations wel gekend moet zijn, krijgt elke halte waar een </a:t>
            </a:r>
            <a:r>
              <a:rPr lang="nl-NL" sz="1300" dirty="0" smtClean="0"/>
              <a:t>trein</a:t>
            </a:r>
            <a:r>
              <a:rPr lang="en-BE" sz="1300" dirty="0" smtClean="0"/>
              <a:t> </a:t>
            </a:r>
            <a:r>
              <a:rPr lang="nl-NL" sz="1300" dirty="0" smtClean="0"/>
              <a:t>stopt </a:t>
            </a:r>
            <a:r>
              <a:rPr lang="nl-NL" sz="1300" dirty="0"/>
              <a:t>een uniek haltenummer per trip (waarbij de eerste halte nummer 1 heeft</a:t>
            </a:r>
            <a:r>
              <a:rPr lang="nl-NL" sz="1300" dirty="0" smtClean="0"/>
              <a:t>).</a:t>
            </a:r>
            <a:r>
              <a:rPr lang="en-BE" sz="1300" dirty="0" smtClean="0"/>
              <a:t> </a:t>
            </a:r>
            <a:r>
              <a:rPr lang="nl-NL" sz="1300" dirty="0" smtClean="0"/>
              <a:t>De </a:t>
            </a:r>
            <a:r>
              <a:rPr lang="nl-NL" sz="1300" dirty="0"/>
              <a:t>volgorde van de haltenummers per trip dient natuurlijk consistent te zijn met </a:t>
            </a:r>
            <a:r>
              <a:rPr lang="nl-NL" sz="1300" dirty="0" smtClean="0"/>
              <a:t>de</a:t>
            </a:r>
            <a:r>
              <a:rPr lang="en-BE" sz="1300" dirty="0" smtClean="0"/>
              <a:t> </a:t>
            </a:r>
            <a:r>
              <a:rPr lang="nl-NL" sz="1300" dirty="0" smtClean="0"/>
              <a:t>aankomst- </a:t>
            </a:r>
            <a:r>
              <a:rPr lang="nl-NL" sz="1300" dirty="0"/>
              <a:t>en vertrektijdstippen van diezelfde trip. Dit wil zeggen dat het </a:t>
            </a:r>
            <a:r>
              <a:rPr lang="nl-NL" sz="1300" dirty="0" smtClean="0"/>
              <a:t>aankomsttijdstip</a:t>
            </a:r>
            <a:r>
              <a:rPr lang="en-BE" sz="1300" dirty="0" smtClean="0"/>
              <a:t> </a:t>
            </a:r>
            <a:r>
              <a:rPr lang="nl-NL" sz="1300" dirty="0" smtClean="0"/>
              <a:t>van </a:t>
            </a:r>
            <a:r>
              <a:rPr lang="nl-NL" sz="1300" dirty="0"/>
              <a:t>een trein bij een halte (gelijk of) later moet zijn dan het </a:t>
            </a:r>
            <a:r>
              <a:rPr lang="nl-NL" sz="1300" dirty="0" smtClean="0"/>
              <a:t>vertrektijdstip</a:t>
            </a:r>
            <a:r>
              <a:rPr lang="en-BE" sz="1300" dirty="0" smtClean="0"/>
              <a:t> </a:t>
            </a:r>
            <a:r>
              <a:rPr lang="nl-NL" sz="1300" dirty="0" smtClean="0"/>
              <a:t>bij </a:t>
            </a:r>
            <a:r>
              <a:rPr lang="nl-NL" sz="1300" dirty="0"/>
              <a:t>haltes met een lager haltenummer en ook het omgekeerde moet gelden. Voor </a:t>
            </a:r>
            <a:r>
              <a:rPr lang="nl-NL" sz="1300" dirty="0" smtClean="0"/>
              <a:t>iedere</a:t>
            </a:r>
            <a:r>
              <a:rPr lang="en-BE" sz="1300" dirty="0" smtClean="0"/>
              <a:t> </a:t>
            </a:r>
            <a:r>
              <a:rPr lang="nl-NL" sz="1300" dirty="0" smtClean="0"/>
              <a:t>halte </a:t>
            </a:r>
            <a:r>
              <a:rPr lang="nl-NL" sz="1300" dirty="0"/>
              <a:t>op een trip waarvoor vertrekinformatie bekend is (dus alle haltes </a:t>
            </a:r>
            <a:r>
              <a:rPr lang="nl-NL" sz="1300" dirty="0" smtClean="0"/>
              <a:t>behalve</a:t>
            </a:r>
            <a:r>
              <a:rPr lang="en-BE" sz="1300" dirty="0" smtClean="0"/>
              <a:t> </a:t>
            </a:r>
            <a:r>
              <a:rPr lang="nl-NL" sz="1300" dirty="0" smtClean="0"/>
              <a:t>de </a:t>
            </a:r>
            <a:r>
              <a:rPr lang="nl-NL" sz="1300" dirty="0"/>
              <a:t>laatste), dient ook een verwachte bezetting aan reizigers te worden </a:t>
            </a:r>
            <a:r>
              <a:rPr lang="nl-NL" sz="1300" dirty="0" smtClean="0"/>
              <a:t>opgeslagen.</a:t>
            </a:r>
            <a:r>
              <a:rPr lang="en-BE" sz="1300" dirty="0" smtClean="0"/>
              <a:t> </a:t>
            </a:r>
            <a:r>
              <a:rPr lang="nl-NL" sz="1300" dirty="0" smtClean="0"/>
              <a:t>Uiteraard </a:t>
            </a:r>
            <a:r>
              <a:rPr lang="nl-NL" sz="1300" dirty="0"/>
              <a:t>mag deze verwachte bezetting nooit de maximale capaciteit van de </a:t>
            </a:r>
            <a:r>
              <a:rPr lang="nl-NL" sz="1300" dirty="0" smtClean="0"/>
              <a:t>trip</a:t>
            </a:r>
            <a:r>
              <a:rPr lang="en-BE" sz="1300" dirty="0" smtClean="0"/>
              <a:t> </a:t>
            </a:r>
            <a:r>
              <a:rPr lang="nl-NL" sz="1300" dirty="0" smtClean="0"/>
              <a:t>overschrijden</a:t>
            </a:r>
            <a:r>
              <a:rPr lang="nl-NL" sz="1300" dirty="0"/>
              <a:t>.</a:t>
            </a:r>
            <a:endParaRPr lang="en-BE" sz="1300" dirty="0" smtClean="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6</a:t>
            </a:fld>
            <a:endParaRPr lang="fr-BE"/>
          </a:p>
        </p:txBody>
      </p:sp>
    </p:spTree>
    <p:extLst>
      <p:ext uri="{BB962C8B-B14F-4D97-AF65-F5344CB8AC3E}">
        <p14:creationId xmlns:p14="http://schemas.microsoft.com/office/powerpoint/2010/main" val="9810503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5493812"/>
          </a:xfrm>
          <a:prstGeom prst="rect">
            <a:avLst/>
          </a:prstGeom>
          <a:noFill/>
        </p:spPr>
        <p:txBody>
          <a:bodyPr wrap="square" rtlCol="0">
            <a:spAutoFit/>
          </a:bodyPr>
          <a:lstStyle/>
          <a:p>
            <a:pPr algn="just"/>
            <a:r>
              <a:rPr lang="en-BE" sz="1300" b="1" dirty="0" smtClean="0"/>
              <a:t>Oefening </a:t>
            </a:r>
            <a:r>
              <a:rPr lang="en-BE" sz="1300" b="1" dirty="0"/>
              <a:t>5</a:t>
            </a:r>
            <a:r>
              <a:rPr lang="en-BE" sz="1300" b="1" dirty="0" smtClean="0"/>
              <a:t> (Project 2021-2022, tweede zittijd)</a:t>
            </a:r>
          </a:p>
          <a:p>
            <a:pPr algn="just"/>
            <a:endParaRPr lang="en-BE" sz="1300" b="1" dirty="0"/>
          </a:p>
          <a:p>
            <a:pPr algn="just"/>
            <a:r>
              <a:rPr lang="nl-NL" sz="1300" dirty="0"/>
              <a:t>De assistenten willen een databank opstellen die data bevat gerelateerd aan </a:t>
            </a:r>
            <a:r>
              <a:rPr lang="nl-NL" sz="1300" dirty="0" smtClean="0"/>
              <a:t>films,</a:t>
            </a:r>
            <a:r>
              <a:rPr lang="en-BE" sz="1300" dirty="0" smtClean="0"/>
              <a:t> </a:t>
            </a:r>
            <a:r>
              <a:rPr lang="nl-NL" sz="1300" dirty="0" smtClean="0"/>
              <a:t>series </a:t>
            </a:r>
            <a:r>
              <a:rPr lang="nl-NL" sz="1300" dirty="0"/>
              <a:t>en medewerkers.</a:t>
            </a:r>
          </a:p>
          <a:p>
            <a:pPr algn="just"/>
            <a:r>
              <a:rPr lang="nl-NL" sz="1300" dirty="0"/>
              <a:t>Uiteraard moet deze databank data kunnen opslaan over films en series (vanaf </a:t>
            </a:r>
            <a:r>
              <a:rPr lang="nl-NL" sz="1300" dirty="0" smtClean="0"/>
              <a:t>nu,</a:t>
            </a:r>
            <a:r>
              <a:rPr lang="en-BE" sz="1300" dirty="0"/>
              <a:t> </a:t>
            </a:r>
            <a:r>
              <a:rPr lang="nl-NL" sz="1300" dirty="0" smtClean="0"/>
              <a:t>voor </a:t>
            </a:r>
            <a:r>
              <a:rPr lang="nl-NL" sz="1300" dirty="0"/>
              <a:t>de eenvoud, aangeduid met kijkitems als verzamelnaam). Kijkitems </a:t>
            </a:r>
            <a:r>
              <a:rPr lang="nl-NL" sz="1300" dirty="0" smtClean="0"/>
              <a:t>kunnen</a:t>
            </a:r>
            <a:r>
              <a:rPr lang="en-BE" sz="1300" dirty="0" smtClean="0"/>
              <a:t> </a:t>
            </a:r>
            <a:r>
              <a:rPr lang="nl-NL" sz="1300" dirty="0" smtClean="0"/>
              <a:t>geïdentificeerd </a:t>
            </a:r>
            <a:r>
              <a:rPr lang="nl-NL" sz="1300" dirty="0"/>
              <a:t>worden aan de hand van een </a:t>
            </a:r>
            <a:r>
              <a:rPr lang="nl-NL" sz="1300" dirty="0" err="1"/>
              <a:t>id</a:t>
            </a:r>
            <a:r>
              <a:rPr lang="nl-NL" sz="1300" dirty="0"/>
              <a:t>, dat uniek is over alle </a:t>
            </a:r>
            <a:r>
              <a:rPr lang="nl-NL" sz="1300" dirty="0" smtClean="0"/>
              <a:t>kijkitems</a:t>
            </a:r>
            <a:r>
              <a:rPr lang="en-BE" sz="1300" dirty="0" smtClean="0"/>
              <a:t> </a:t>
            </a:r>
            <a:r>
              <a:rPr lang="nl-NL" sz="1300" dirty="0" smtClean="0"/>
              <a:t>heen</a:t>
            </a:r>
            <a:r>
              <a:rPr lang="nl-NL" sz="1300" dirty="0"/>
              <a:t>. Daarnaast hebben kijkitems een titel en kan voor elk kijkitem </a:t>
            </a:r>
            <a:r>
              <a:rPr lang="nl-NL" sz="1300" dirty="0" smtClean="0"/>
              <a:t>ratinginformatie</a:t>
            </a:r>
            <a:r>
              <a:rPr lang="en-BE" sz="1300" dirty="0" smtClean="0"/>
              <a:t> </a:t>
            </a:r>
            <a:r>
              <a:rPr lang="nl-NL" sz="1300" dirty="0" smtClean="0"/>
              <a:t>worden </a:t>
            </a:r>
            <a:r>
              <a:rPr lang="nl-NL" sz="1300" dirty="0"/>
              <a:t>opgeslagen waarmee wordt aangegeven hoe het kijkitem </a:t>
            </a:r>
            <a:r>
              <a:rPr lang="nl-NL" sz="1300" dirty="0" smtClean="0"/>
              <a:t>beoordeeld</a:t>
            </a:r>
            <a:r>
              <a:rPr lang="en-BE" sz="1300" dirty="0" smtClean="0"/>
              <a:t> </a:t>
            </a:r>
            <a:r>
              <a:rPr lang="nl-NL" sz="1300" dirty="0" smtClean="0"/>
              <a:t>wordt </a:t>
            </a:r>
            <a:r>
              <a:rPr lang="nl-NL" sz="1300" dirty="0"/>
              <a:t>door de kijkers. Dit betreft, per kijkitem, de gemiddelde rating (i.e. een </a:t>
            </a:r>
            <a:r>
              <a:rPr lang="nl-NL" sz="1300" dirty="0" smtClean="0"/>
              <a:t>reëel</a:t>
            </a:r>
            <a:r>
              <a:rPr lang="en-BE" sz="1300" dirty="0" smtClean="0"/>
              <a:t> </a:t>
            </a:r>
            <a:r>
              <a:rPr lang="nl-NL" sz="1300" dirty="0" smtClean="0"/>
              <a:t>getal </a:t>
            </a:r>
            <a:r>
              <a:rPr lang="nl-NL" sz="1300" dirty="0"/>
              <a:t>tussen 0 en 10, grenzen inclusief) en het aantal ratings. Let op, het </a:t>
            </a:r>
            <a:r>
              <a:rPr lang="nl-NL" sz="1300" dirty="0" smtClean="0"/>
              <a:t>kan</a:t>
            </a:r>
            <a:r>
              <a:rPr lang="en-BE" sz="1300" dirty="0" smtClean="0"/>
              <a:t> </a:t>
            </a:r>
            <a:r>
              <a:rPr lang="nl-NL" sz="1300" dirty="0" smtClean="0"/>
              <a:t>zijn </a:t>
            </a:r>
            <a:r>
              <a:rPr lang="nl-NL" sz="1300" dirty="0"/>
              <a:t>dat er voor sommige kijkitems geen ratinginformatie beschikbaar is. </a:t>
            </a:r>
            <a:r>
              <a:rPr lang="nl-NL" sz="1300" dirty="0" smtClean="0"/>
              <a:t>Daarnaast</a:t>
            </a:r>
            <a:r>
              <a:rPr lang="en-BE" sz="1300" dirty="0" smtClean="0"/>
              <a:t> </a:t>
            </a:r>
            <a:r>
              <a:rPr lang="nl-NL" sz="1300" dirty="0" smtClean="0"/>
              <a:t>moet </a:t>
            </a:r>
            <a:r>
              <a:rPr lang="nl-NL" sz="1300" dirty="0"/>
              <a:t>het voor elk kijkitem mogelijk zijn om een aantal overeenkomstige genres </a:t>
            </a:r>
            <a:r>
              <a:rPr lang="nl-NL" sz="1300" dirty="0" smtClean="0"/>
              <a:t>te</a:t>
            </a:r>
            <a:r>
              <a:rPr lang="en-BE" sz="1300" dirty="0" smtClean="0"/>
              <a:t> </a:t>
            </a:r>
            <a:r>
              <a:rPr lang="nl-NL" sz="1300" dirty="0" smtClean="0"/>
              <a:t>specificeren</a:t>
            </a:r>
            <a:r>
              <a:rPr lang="nl-NL" sz="1300" dirty="0"/>
              <a:t>. Films en series hebben echter ook enkele specifieke </a:t>
            </a:r>
            <a:r>
              <a:rPr lang="nl-NL" sz="1300" dirty="0" smtClean="0"/>
              <a:t>eigenschappen.</a:t>
            </a:r>
            <a:r>
              <a:rPr lang="en-BE" sz="1300" dirty="0" smtClean="0"/>
              <a:t> </a:t>
            </a:r>
            <a:r>
              <a:rPr lang="nl-NL" sz="1300" dirty="0" smtClean="0"/>
              <a:t>Zo dient</a:t>
            </a:r>
            <a:r>
              <a:rPr lang="en-BE" sz="1300" dirty="0" smtClean="0"/>
              <a:t> </a:t>
            </a:r>
            <a:r>
              <a:rPr lang="nl-NL" sz="1300" dirty="0" smtClean="0"/>
              <a:t>voor </a:t>
            </a:r>
            <a:r>
              <a:rPr lang="nl-NL" sz="1300" dirty="0"/>
              <a:t>iedere film de duurtijd in minuten (optioneel) te worden </a:t>
            </a:r>
            <a:r>
              <a:rPr lang="nl-NL" sz="1300" dirty="0" smtClean="0"/>
              <a:t>opgeslagen,</a:t>
            </a:r>
            <a:r>
              <a:rPr lang="en-BE" sz="1300" dirty="0" smtClean="0"/>
              <a:t> </a:t>
            </a:r>
            <a:r>
              <a:rPr lang="nl-NL" sz="1300" dirty="0" smtClean="0"/>
              <a:t>alsook </a:t>
            </a:r>
            <a:r>
              <a:rPr lang="nl-NL" sz="1300" dirty="0"/>
              <a:t>het jaar waarin de film werd gemaakt. Voor series dient dan weer het </a:t>
            </a:r>
            <a:r>
              <a:rPr lang="nl-NL" sz="1300" dirty="0" smtClean="0"/>
              <a:t>start</a:t>
            </a:r>
            <a:r>
              <a:rPr lang="en-BE" sz="1300" dirty="0" smtClean="0"/>
              <a:t>- </a:t>
            </a:r>
            <a:r>
              <a:rPr lang="nl-NL" sz="1300" dirty="0" smtClean="0"/>
              <a:t>en</a:t>
            </a:r>
            <a:r>
              <a:rPr lang="en-BE" sz="1300" dirty="0" smtClean="0"/>
              <a:t> </a:t>
            </a:r>
            <a:r>
              <a:rPr lang="nl-NL" sz="1300" dirty="0" smtClean="0"/>
              <a:t>(indien </a:t>
            </a:r>
            <a:r>
              <a:rPr lang="nl-NL" sz="1300" dirty="0"/>
              <a:t>gekend) eindjaar van de serie te worden opgeslagen.</a:t>
            </a:r>
          </a:p>
          <a:p>
            <a:pPr algn="just"/>
            <a:r>
              <a:rPr lang="nl-NL" sz="1300" dirty="0"/>
              <a:t>Naast de opslag van kijkitems zal de databank ook data bevatten over </a:t>
            </a:r>
            <a:r>
              <a:rPr lang="nl-NL" sz="1300" dirty="0" smtClean="0"/>
              <a:t>personen</a:t>
            </a:r>
            <a:r>
              <a:rPr lang="en-BE" sz="1300" dirty="0" smtClean="0"/>
              <a:t> </a:t>
            </a:r>
            <a:r>
              <a:rPr lang="nl-NL" sz="1300" dirty="0" smtClean="0"/>
              <a:t>die </a:t>
            </a:r>
            <a:r>
              <a:rPr lang="nl-NL" sz="1300" dirty="0"/>
              <a:t>hebben meegewerkt aan kijkitems. Voor iedere persoon in de databank </a:t>
            </a:r>
            <a:r>
              <a:rPr lang="nl-NL" sz="1300" dirty="0" smtClean="0"/>
              <a:t>dient</a:t>
            </a:r>
            <a:r>
              <a:rPr lang="en-BE" sz="1300" dirty="0" smtClean="0"/>
              <a:t> </a:t>
            </a:r>
            <a:r>
              <a:rPr lang="nl-NL" sz="1300" dirty="0" smtClean="0"/>
              <a:t>een </a:t>
            </a:r>
            <a:r>
              <a:rPr lang="nl-NL" sz="1300" dirty="0"/>
              <a:t>uniek </a:t>
            </a:r>
            <a:r>
              <a:rPr lang="nl-NL" sz="1300" dirty="0" err="1"/>
              <a:t>persoonid</a:t>
            </a:r>
            <a:r>
              <a:rPr lang="nl-NL" sz="1300" dirty="0"/>
              <a:t> te worden opgeslagen, naast een voor- en familienaam, </a:t>
            </a:r>
            <a:r>
              <a:rPr lang="nl-NL" sz="1300" dirty="0" smtClean="0"/>
              <a:t>een</a:t>
            </a:r>
            <a:r>
              <a:rPr lang="en-BE" sz="1300" dirty="0" smtClean="0"/>
              <a:t> </a:t>
            </a:r>
            <a:r>
              <a:rPr lang="nl-NL" sz="1300" dirty="0" smtClean="0"/>
              <a:t>geboortejaar </a:t>
            </a:r>
            <a:r>
              <a:rPr lang="nl-NL" sz="1300" dirty="0"/>
              <a:t>en (indien gekend) een sterftejaar. Voor ieder kijkitem moet </a:t>
            </a:r>
            <a:r>
              <a:rPr lang="nl-NL" sz="1300" dirty="0" smtClean="0"/>
              <a:t>worden</a:t>
            </a:r>
            <a:r>
              <a:rPr lang="en-BE" sz="1300" dirty="0" smtClean="0"/>
              <a:t> </a:t>
            </a:r>
            <a:r>
              <a:rPr lang="nl-NL" sz="1300" dirty="0" smtClean="0"/>
              <a:t>bijgehouden </a:t>
            </a:r>
            <a:r>
              <a:rPr lang="nl-NL" sz="1300" dirty="0"/>
              <a:t>welke personen hebben meegewerkt aan het kijkitem en welke job </a:t>
            </a:r>
            <a:r>
              <a:rPr lang="nl-NL" sz="1300" dirty="0" smtClean="0"/>
              <a:t>ze</a:t>
            </a:r>
            <a:r>
              <a:rPr lang="en-BE" sz="1300" dirty="0" smtClean="0"/>
              <a:t> </a:t>
            </a:r>
            <a:r>
              <a:rPr lang="nl-NL" sz="1300" dirty="0" smtClean="0"/>
              <a:t>hadden </a:t>
            </a:r>
            <a:r>
              <a:rPr lang="nl-NL" sz="1300" dirty="0"/>
              <a:t>tijdens de productie (bv. acteur, regisseur</a:t>
            </a:r>
            <a:r>
              <a:rPr lang="nl-NL" sz="1300" dirty="0" smtClean="0"/>
              <a:t>,</a:t>
            </a:r>
            <a:r>
              <a:rPr lang="en-BE" sz="1300" dirty="0" smtClean="0"/>
              <a:t>...</a:t>
            </a:r>
            <a:r>
              <a:rPr lang="nl-NL" sz="1300" dirty="0" smtClean="0"/>
              <a:t>). </a:t>
            </a:r>
            <a:r>
              <a:rPr lang="nl-NL" sz="1300" dirty="0"/>
              <a:t>Let op, eenzelfde </a:t>
            </a:r>
            <a:r>
              <a:rPr lang="nl-NL" sz="1300" dirty="0" smtClean="0"/>
              <a:t>persoon</a:t>
            </a:r>
            <a:r>
              <a:rPr lang="en-BE" sz="1300" dirty="0" smtClean="0"/>
              <a:t> </a:t>
            </a:r>
            <a:r>
              <a:rPr lang="nl-NL" sz="1300" dirty="0" smtClean="0"/>
              <a:t>kan </a:t>
            </a:r>
            <a:r>
              <a:rPr lang="nl-NL" sz="1300" dirty="0"/>
              <a:t>mogelijks verschillende jobs uitoefenen tijdens de productie van eenzelfde </a:t>
            </a:r>
            <a:r>
              <a:rPr lang="nl-NL" sz="1300" dirty="0" smtClean="0"/>
              <a:t>kijkitem.</a:t>
            </a:r>
            <a:r>
              <a:rPr lang="en-BE" sz="1300" dirty="0" smtClean="0"/>
              <a:t> </a:t>
            </a:r>
            <a:r>
              <a:rPr lang="nl-NL" sz="1300" dirty="0" smtClean="0"/>
              <a:t>Het </a:t>
            </a:r>
            <a:r>
              <a:rPr lang="nl-NL" sz="1300" dirty="0"/>
              <a:t>is uiteraard zo dat een persoon enkel kan meewerken aan kijkitems </a:t>
            </a:r>
            <a:r>
              <a:rPr lang="nl-NL" sz="1300" dirty="0" smtClean="0"/>
              <a:t>die</a:t>
            </a:r>
            <a:r>
              <a:rPr lang="en-BE" sz="1300" dirty="0" smtClean="0"/>
              <a:t> </a:t>
            </a:r>
            <a:r>
              <a:rPr lang="nl-NL" sz="1300" dirty="0" smtClean="0"/>
              <a:t>gemaakt </a:t>
            </a:r>
            <a:r>
              <a:rPr lang="nl-NL" sz="1300" dirty="0"/>
              <a:t>zijn terwijl die persoon in leven was. Je mag er hierbij voor de </a:t>
            </a:r>
            <a:r>
              <a:rPr lang="nl-NL" sz="1300" dirty="0" smtClean="0"/>
              <a:t>eenvoud</a:t>
            </a:r>
            <a:r>
              <a:rPr lang="en-BE" sz="1300" dirty="0" smtClean="0"/>
              <a:t> </a:t>
            </a:r>
            <a:r>
              <a:rPr lang="nl-NL" sz="1300" dirty="0" smtClean="0"/>
              <a:t>vanuit </a:t>
            </a:r>
            <a:r>
              <a:rPr lang="nl-NL" sz="1300" dirty="0"/>
              <a:t>gaan dat personen ook hun volledige geboortejaar en volledige </a:t>
            </a:r>
            <a:r>
              <a:rPr lang="nl-NL" sz="1300" dirty="0" smtClean="0"/>
              <a:t>sterftejaar</a:t>
            </a:r>
            <a:r>
              <a:rPr lang="en-BE" sz="1300" dirty="0" smtClean="0"/>
              <a:t> </a:t>
            </a:r>
            <a:r>
              <a:rPr lang="nl-NL" sz="1300" dirty="0"/>
              <a:t>kunnen meewerken aan een kijkitem, en dat personen kunnen meewerken aan </a:t>
            </a:r>
            <a:r>
              <a:rPr lang="nl-NL" sz="1300" dirty="0" smtClean="0"/>
              <a:t>een</a:t>
            </a:r>
            <a:r>
              <a:rPr lang="en-BE" sz="1300" dirty="0" smtClean="0"/>
              <a:t> </a:t>
            </a:r>
            <a:r>
              <a:rPr lang="nl-NL" sz="1300" dirty="0" smtClean="0"/>
              <a:t>serie </a:t>
            </a:r>
            <a:r>
              <a:rPr lang="nl-NL" sz="1300" dirty="0"/>
              <a:t>als hun leven minstens één jaar gemeenschappelijk heeft met de </a:t>
            </a:r>
            <a:r>
              <a:rPr lang="nl-NL" sz="1300" dirty="0" smtClean="0"/>
              <a:t>bestaansperiode</a:t>
            </a:r>
            <a:r>
              <a:rPr lang="en-BE" sz="1300" dirty="0" smtClean="0"/>
              <a:t> </a:t>
            </a:r>
            <a:r>
              <a:rPr lang="nl-NL" sz="1300" dirty="0" smtClean="0"/>
              <a:t>van </a:t>
            </a:r>
            <a:r>
              <a:rPr lang="nl-NL" sz="1300" dirty="0"/>
              <a:t>deze serie.</a:t>
            </a:r>
          </a:p>
          <a:p>
            <a:pPr algn="just"/>
            <a:r>
              <a:rPr lang="nl-NL" sz="1300" dirty="0"/>
              <a:t>Wanneer een persoon tijdens de productie van een kijkitem een job als acteur </a:t>
            </a:r>
            <a:r>
              <a:rPr lang="nl-NL" sz="1300" dirty="0" smtClean="0"/>
              <a:t>uitoefent,</a:t>
            </a:r>
            <a:r>
              <a:rPr lang="en-BE" sz="1300" dirty="0" smtClean="0"/>
              <a:t> </a:t>
            </a:r>
            <a:r>
              <a:rPr lang="nl-NL" sz="1300" dirty="0" smtClean="0"/>
              <a:t>moet </a:t>
            </a:r>
            <a:r>
              <a:rPr lang="nl-NL" sz="1300" dirty="0"/>
              <a:t>er ook bijgehouden worden welk(e) personage(s) gespeeld werd(en) </a:t>
            </a:r>
            <a:r>
              <a:rPr lang="nl-NL" sz="1300" dirty="0" smtClean="0"/>
              <a:t>door</a:t>
            </a:r>
            <a:r>
              <a:rPr lang="en-BE" sz="1300" dirty="0" smtClean="0"/>
              <a:t> </a:t>
            </a:r>
            <a:r>
              <a:rPr lang="nl-NL" sz="1300" dirty="0" smtClean="0"/>
              <a:t>deze </a:t>
            </a:r>
            <a:r>
              <a:rPr lang="nl-NL" sz="1300" dirty="0"/>
              <a:t>persoon in dit kijkitem. Voor een personage dient enkel een unieke naam </a:t>
            </a:r>
            <a:r>
              <a:rPr lang="nl-NL" sz="1300" dirty="0" smtClean="0"/>
              <a:t>opgeslagen</a:t>
            </a:r>
            <a:r>
              <a:rPr lang="en-BE" sz="1300" dirty="0" smtClean="0"/>
              <a:t> </a:t>
            </a:r>
            <a:r>
              <a:rPr lang="nl-NL" sz="1300" dirty="0" smtClean="0"/>
              <a:t>te </a:t>
            </a:r>
            <a:r>
              <a:rPr lang="nl-NL" sz="1300" dirty="0"/>
              <a:t>worden. Let op, een persoon kan in een kijkitem mogelijks </a:t>
            </a:r>
            <a:r>
              <a:rPr lang="nl-NL" sz="1300" dirty="0" smtClean="0"/>
              <a:t>verschillende</a:t>
            </a:r>
            <a:r>
              <a:rPr lang="en-BE" sz="1300" dirty="0" smtClean="0"/>
              <a:t> </a:t>
            </a:r>
            <a:r>
              <a:rPr lang="nl-NL" sz="1300" dirty="0" smtClean="0"/>
              <a:t>personages spelen,</a:t>
            </a:r>
            <a:r>
              <a:rPr lang="en-BE" sz="1300" dirty="0" smtClean="0"/>
              <a:t> </a:t>
            </a:r>
            <a:r>
              <a:rPr lang="nl-NL" sz="1300" dirty="0" smtClean="0"/>
              <a:t>net </a:t>
            </a:r>
            <a:r>
              <a:rPr lang="nl-NL" sz="1300" dirty="0"/>
              <a:t>zoals een personage een rol kan spelen in verschillende </a:t>
            </a:r>
            <a:r>
              <a:rPr lang="nl-NL" sz="1300" dirty="0" smtClean="0"/>
              <a:t>kijkitems.</a:t>
            </a:r>
            <a:r>
              <a:rPr lang="en-BE" sz="1300" dirty="0" smtClean="0"/>
              <a:t> </a:t>
            </a:r>
            <a:r>
              <a:rPr lang="nl-NL" sz="1300" dirty="0" smtClean="0"/>
              <a:t>Ook </a:t>
            </a:r>
            <a:r>
              <a:rPr lang="nl-NL" sz="1300" dirty="0"/>
              <a:t>kan een personage in een kijkitem door verschillende personen </a:t>
            </a:r>
            <a:r>
              <a:rPr lang="nl-NL" sz="1300" dirty="0" smtClean="0"/>
              <a:t>gespeeld</a:t>
            </a:r>
            <a:r>
              <a:rPr lang="en-BE" sz="1300" dirty="0" smtClean="0"/>
              <a:t> </a:t>
            </a:r>
            <a:r>
              <a:rPr lang="nl-NL" sz="1300" dirty="0" smtClean="0"/>
              <a:t>worden</a:t>
            </a:r>
            <a:r>
              <a:rPr lang="nl-NL" sz="1300" dirty="0"/>
              <a:t>. Daarnaast mag er uiteraard enkel informatie over gespeelde </a:t>
            </a:r>
            <a:r>
              <a:rPr lang="nl-NL" sz="1300" dirty="0" smtClean="0"/>
              <a:t>personages</a:t>
            </a:r>
            <a:r>
              <a:rPr lang="en-BE" sz="1300" dirty="0" smtClean="0"/>
              <a:t> </a:t>
            </a:r>
            <a:r>
              <a:rPr lang="nl-NL" sz="1300" dirty="0" smtClean="0"/>
              <a:t>opgeslagen </a:t>
            </a:r>
            <a:r>
              <a:rPr lang="nl-NL" sz="1300" dirty="0"/>
              <a:t>worden in het geval de persoon in kwestie een job als acteur heeft </a:t>
            </a:r>
            <a:r>
              <a:rPr lang="nl-NL" sz="1300" dirty="0" smtClean="0"/>
              <a:t>voor</a:t>
            </a:r>
            <a:r>
              <a:rPr lang="en-BE" sz="1300" dirty="0" smtClean="0"/>
              <a:t> </a:t>
            </a:r>
            <a:r>
              <a:rPr lang="nl-NL" sz="1300" dirty="0" smtClean="0"/>
              <a:t>dat </a:t>
            </a:r>
            <a:r>
              <a:rPr lang="nl-NL" sz="1300" dirty="0"/>
              <a:t>specifieke kijkitem.</a:t>
            </a:r>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7</a:t>
            </a:fld>
            <a:endParaRPr lang="fr-BE"/>
          </a:p>
        </p:txBody>
      </p:sp>
    </p:spTree>
    <p:extLst>
      <p:ext uri="{BB962C8B-B14F-4D97-AF65-F5344CB8AC3E}">
        <p14:creationId xmlns:p14="http://schemas.microsoft.com/office/powerpoint/2010/main" val="27554757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6309420"/>
          </a:xfrm>
          <a:prstGeom prst="rect">
            <a:avLst/>
          </a:prstGeom>
          <a:noFill/>
        </p:spPr>
        <p:txBody>
          <a:bodyPr wrap="square" rtlCol="0">
            <a:spAutoFit/>
          </a:bodyPr>
          <a:lstStyle/>
          <a:p>
            <a:pPr algn="just"/>
            <a:r>
              <a:rPr lang="en-BE" sz="1300" b="1" dirty="0" smtClean="0"/>
              <a:t>Oefening </a:t>
            </a:r>
            <a:r>
              <a:rPr lang="en-BE" sz="1300" b="1" dirty="0"/>
              <a:t>6</a:t>
            </a:r>
            <a:r>
              <a:rPr lang="en-BE" sz="1300" b="1" dirty="0" smtClean="0"/>
              <a:t> (Project 2020-2021, eerste zittijd)</a:t>
            </a:r>
          </a:p>
          <a:p>
            <a:endParaRPr lang="en-BE" sz="1400" dirty="0"/>
          </a:p>
          <a:p>
            <a:pPr algn="just"/>
            <a:r>
              <a:rPr lang="nl-NL" sz="1300" dirty="0"/>
              <a:t>Toerisme Vlaanderen heeft jouw hulp nodig om een databank te ontwikkelen voor</a:t>
            </a:r>
            <a:r>
              <a:rPr lang="en-BE" sz="1300" dirty="0"/>
              <a:t> </a:t>
            </a:r>
            <a:r>
              <a:rPr lang="nl-NL" sz="1300" dirty="0"/>
              <a:t>de opslag van gegevens met betrekking tot toeristische activiteiten en hotels in</a:t>
            </a:r>
            <a:r>
              <a:rPr lang="en-BE" sz="1300" dirty="0"/>
              <a:t> </a:t>
            </a:r>
            <a:r>
              <a:rPr lang="nl-NL" sz="1300" dirty="0"/>
              <a:t>Vlaanderen.</a:t>
            </a:r>
          </a:p>
          <a:p>
            <a:pPr algn="just"/>
            <a:r>
              <a:rPr lang="nl-NL" sz="1300" dirty="0"/>
              <a:t>Eerst en vooral is het de bedoeling dat in de te ontwerpen databank toeristische</a:t>
            </a:r>
            <a:r>
              <a:rPr lang="en-BE" sz="1300" dirty="0"/>
              <a:t> </a:t>
            </a:r>
            <a:r>
              <a:rPr lang="nl-NL" sz="1300" dirty="0"/>
              <a:t>activiteiten</a:t>
            </a:r>
            <a:r>
              <a:rPr lang="en-BE" sz="1300" dirty="0"/>
              <a:t> </a:t>
            </a:r>
            <a:r>
              <a:rPr lang="nl-NL" sz="1300" dirty="0"/>
              <a:t>kunnen worden opgeslagen. Elke toeristische activiteit heeft een naam</a:t>
            </a:r>
            <a:r>
              <a:rPr lang="en-BE" sz="1300" dirty="0"/>
              <a:t> </a:t>
            </a:r>
            <a:r>
              <a:rPr lang="nl-NL" sz="1300" dirty="0"/>
              <a:t>en behoort tot een specifiek type (bv. </a:t>
            </a:r>
            <a:r>
              <a:rPr lang="en-BE" sz="1300" dirty="0"/>
              <a:t>‘</a:t>
            </a:r>
            <a:r>
              <a:rPr lang="nl-NL" sz="1300" dirty="0"/>
              <a:t>Monument</a:t>
            </a:r>
            <a:r>
              <a:rPr lang="en-BE" sz="1300" dirty="0"/>
              <a:t>’</a:t>
            </a:r>
            <a:r>
              <a:rPr lang="nl-NL" sz="1300" dirty="0"/>
              <a:t>, ‘Excursie’, ‘Natuur</a:t>
            </a:r>
            <a:r>
              <a:rPr lang="en-BE" sz="1300" dirty="0" smtClean="0"/>
              <a:t>’...</a:t>
            </a:r>
            <a:r>
              <a:rPr lang="nl-NL" sz="1300" dirty="0"/>
              <a:t>). Verder</a:t>
            </a:r>
            <a:r>
              <a:rPr lang="en-BE" sz="1300" dirty="0"/>
              <a:t> </a:t>
            </a:r>
            <a:r>
              <a:rPr lang="nl-NL" sz="1300" dirty="0"/>
              <a:t>dient voor elke toeristische activiteit een beschrijving (optioneel) te worden</a:t>
            </a:r>
            <a:r>
              <a:rPr lang="en-BE" sz="1300" dirty="0"/>
              <a:t> </a:t>
            </a:r>
            <a:r>
              <a:rPr lang="nl-NL" sz="1300" dirty="0"/>
              <a:t>opgeslagen, samen met het adres (straat en huisnummer (optioneel), postcode -bestaande uit 4 cijfers- en gemeente), de toeristische regio die verantwoordelijk is</a:t>
            </a:r>
            <a:r>
              <a:rPr lang="en-BE" sz="1300" dirty="0"/>
              <a:t> </a:t>
            </a:r>
            <a:r>
              <a:rPr lang="nl-NL" sz="1300" dirty="0"/>
              <a:t>voor de activiteit, een telefoonnummer (optioneel), een website (optioneel) en de</a:t>
            </a:r>
            <a:r>
              <a:rPr lang="en-BE" sz="1300" dirty="0"/>
              <a:t> </a:t>
            </a:r>
            <a:r>
              <a:rPr lang="nl-NL" sz="1300" dirty="0"/>
              <a:t>prijs per persoon. Een toeristische activiteit kan uniek worden geïdentificeerd door</a:t>
            </a:r>
            <a:r>
              <a:rPr lang="en-BE" sz="1300" dirty="0"/>
              <a:t> </a:t>
            </a:r>
            <a:r>
              <a:rPr lang="nl-NL" sz="1300" dirty="0"/>
              <a:t>de combinatie van zijn naam en postcode. Belangrijk is dat voor iedere activiteit</a:t>
            </a:r>
            <a:r>
              <a:rPr lang="en-BE" sz="1300" dirty="0"/>
              <a:t> </a:t>
            </a:r>
            <a:r>
              <a:rPr lang="nl-NL" sz="1300" dirty="0"/>
              <a:t>toegankelijkheidsinformatie bekend is. Deze informatie geeft weer of de activiteit</a:t>
            </a:r>
            <a:r>
              <a:rPr lang="en-BE" sz="1300" dirty="0"/>
              <a:t> </a:t>
            </a:r>
            <a:r>
              <a:rPr lang="nl-NL" sz="1300" dirty="0"/>
              <a:t>toegankelijk is voor mensen met een specifiek type beperking. Een voorbeeld is dat</a:t>
            </a:r>
            <a:r>
              <a:rPr lang="en-BE" sz="1300" dirty="0"/>
              <a:t> </a:t>
            </a:r>
            <a:r>
              <a:rPr lang="nl-NL" sz="1300" dirty="0"/>
              <a:t>de activiteit ‘Kajakken in Gent’ toegankelijk is voor doven en mensen met autisme.</a:t>
            </a:r>
            <a:r>
              <a:rPr lang="en-BE" sz="1300" dirty="0"/>
              <a:t> </a:t>
            </a:r>
            <a:r>
              <a:rPr lang="nl-NL" sz="1300" dirty="0"/>
              <a:t>Voor elke activiteit dient in de databank expliciet te worden bijgehouden voor welke</a:t>
            </a:r>
            <a:r>
              <a:rPr lang="en-BE" sz="1300" dirty="0"/>
              <a:t> </a:t>
            </a:r>
            <a:r>
              <a:rPr lang="nl-NL" sz="1300" dirty="0"/>
              <a:t>beperkingen de activiteit toegankelijk is. Aangezien je dit kan afleiden uit andere informatie</a:t>
            </a:r>
            <a:r>
              <a:rPr lang="en-BE" sz="1300" dirty="0"/>
              <a:t> </a:t>
            </a:r>
            <a:r>
              <a:rPr lang="nl-NL" sz="1300" dirty="0"/>
              <a:t>opgeslagen in de databank, dien je niet op te slaan voor welke beperkingen</a:t>
            </a:r>
            <a:r>
              <a:rPr lang="en-BE" sz="1300" dirty="0"/>
              <a:t> </a:t>
            </a:r>
            <a:r>
              <a:rPr lang="nl-NL" sz="1300" dirty="0"/>
              <a:t>een bepaalde activiteit niet toegankelijk </a:t>
            </a:r>
            <a:r>
              <a:rPr lang="nl-NL" sz="1300" dirty="0" smtClean="0"/>
              <a:t>is.</a:t>
            </a:r>
            <a:endParaRPr lang="en-BE" sz="1300" dirty="0"/>
          </a:p>
          <a:p>
            <a:pPr algn="just"/>
            <a:r>
              <a:rPr lang="nl-NL" sz="1300" dirty="0" smtClean="0"/>
              <a:t>Personen </a:t>
            </a:r>
            <a:r>
              <a:rPr lang="nl-NL" sz="1300" dirty="0"/>
              <a:t>kunnen zich inschrijven voor toeristische activiteiten. Ze doen dit tijdens</a:t>
            </a:r>
            <a:r>
              <a:rPr lang="en-BE" sz="1300" dirty="0"/>
              <a:t> </a:t>
            </a:r>
            <a:r>
              <a:rPr lang="nl-NL" sz="1300" dirty="0"/>
              <a:t>een welbepaalde openingsperiode van de activiteit. Het is daarom belangrijk dat</a:t>
            </a:r>
            <a:r>
              <a:rPr lang="en-BE" sz="1300" dirty="0"/>
              <a:t> </a:t>
            </a:r>
            <a:r>
              <a:rPr lang="nl-NL" sz="1300" dirty="0"/>
              <a:t>voor elke activiteit wordt bijgehouden wat de openingsperiodes zijn. Deze periodes</a:t>
            </a:r>
            <a:r>
              <a:rPr lang="en-BE" sz="1300" dirty="0"/>
              <a:t> </a:t>
            </a:r>
            <a:r>
              <a:rPr lang="nl-NL" sz="1300" dirty="0"/>
              <a:t>worden voorgesteld door een begintijdstip (datum en tijd) en de duur van de opening.</a:t>
            </a:r>
            <a:r>
              <a:rPr lang="en-BE" sz="1300" dirty="0"/>
              <a:t> </a:t>
            </a:r>
            <a:r>
              <a:rPr lang="nl-NL" sz="1300" dirty="0"/>
              <a:t>Openingsperiodes van eenzelfde toeristische activiteit mogen uiteraard niet</a:t>
            </a:r>
            <a:r>
              <a:rPr lang="en-BE" sz="1300" dirty="0"/>
              <a:t> </a:t>
            </a:r>
            <a:r>
              <a:rPr lang="nl-NL" sz="1300" dirty="0"/>
              <a:t>overlappen. Het tijdstip waarop de reservatie wordt gemaakt en het aantal personen</a:t>
            </a:r>
            <a:r>
              <a:rPr lang="en-BE" sz="1300" dirty="0"/>
              <a:t> </a:t>
            </a:r>
            <a:r>
              <a:rPr lang="nl-NL" sz="1300" dirty="0"/>
              <a:t>waarvoor gereserveerd wordt dienen ook opgeslagen te worden, alsook een</a:t>
            </a:r>
            <a:r>
              <a:rPr lang="en-BE" sz="1300" dirty="0"/>
              <a:t> </a:t>
            </a:r>
            <a:r>
              <a:rPr lang="nl-NL" sz="1300" dirty="0"/>
              <a:t>aanduiding of de reservatie is bevestigd. Het tijdstip dient uiteraard te liggen voor</a:t>
            </a:r>
            <a:r>
              <a:rPr lang="en-BE" sz="1300" dirty="0"/>
              <a:t> </a:t>
            </a:r>
            <a:r>
              <a:rPr lang="nl-NL" sz="1300" dirty="0"/>
              <a:t>het aanvangstijdstip van de activiteit zelf. </a:t>
            </a:r>
            <a:endParaRPr lang="en-BE" sz="1300" dirty="0" smtClean="0"/>
          </a:p>
          <a:p>
            <a:pPr algn="just"/>
            <a:r>
              <a:rPr lang="nl-NL" sz="1300" dirty="0" smtClean="0"/>
              <a:t>Van </a:t>
            </a:r>
            <a:r>
              <a:rPr lang="nl-NL" sz="1300" dirty="0"/>
              <a:t>de personen die de reservatie </a:t>
            </a:r>
            <a:r>
              <a:rPr lang="nl-NL" sz="1300" dirty="0" smtClean="0"/>
              <a:t>maken</a:t>
            </a:r>
            <a:r>
              <a:rPr lang="en-BE" sz="1300" dirty="0" smtClean="0"/>
              <a:t> </a:t>
            </a:r>
            <a:r>
              <a:rPr lang="nl-NL" sz="1300" dirty="0" smtClean="0"/>
              <a:t>dienen </a:t>
            </a:r>
            <a:r>
              <a:rPr lang="nl-NL" sz="1300" dirty="0"/>
              <a:t>voornaam, familienaam en een uniek e-mailadres te worden opgeslagen. De persoon die</a:t>
            </a:r>
            <a:r>
              <a:rPr lang="en-BE" sz="1300" dirty="0"/>
              <a:t> </a:t>
            </a:r>
            <a:r>
              <a:rPr lang="nl-NL" sz="1300" dirty="0"/>
              <a:t>de reservatie maakt kan bij het reserveren zelf een aantal beperkingen</a:t>
            </a:r>
            <a:r>
              <a:rPr lang="en-BE" sz="1300" dirty="0"/>
              <a:t> </a:t>
            </a:r>
            <a:r>
              <a:rPr lang="nl-NL" sz="1300" dirty="0"/>
              <a:t>opgeven van één of meerdere personen uit de ingeschreven groep. Op die</a:t>
            </a:r>
            <a:r>
              <a:rPr lang="en-BE" sz="1300" dirty="0"/>
              <a:t> </a:t>
            </a:r>
            <a:r>
              <a:rPr lang="nl-NL" sz="1300" dirty="0"/>
              <a:t>manier kan de organisator van de activiteit de noodzakelijke maatregelen nemen</a:t>
            </a:r>
            <a:r>
              <a:rPr lang="en-BE" sz="1300" dirty="0"/>
              <a:t> </a:t>
            </a:r>
            <a:r>
              <a:rPr lang="nl-NL" sz="1300" dirty="0"/>
              <a:t>om de groep goed te kunnen begeleiden. Voor elke reservatie moet, op basis van</a:t>
            </a:r>
            <a:r>
              <a:rPr lang="en-BE" sz="1300" dirty="0"/>
              <a:t> </a:t>
            </a:r>
            <a:r>
              <a:rPr lang="nl-NL" sz="1300" dirty="0"/>
              <a:t>de toegankelijkheden van de gereserveerde activiteit en de opgegeven beperkingen</a:t>
            </a:r>
            <a:r>
              <a:rPr lang="en-BE" sz="1300" dirty="0"/>
              <a:t> </a:t>
            </a:r>
            <a:r>
              <a:rPr lang="nl-NL" sz="1300" dirty="0"/>
              <a:t>bij reservatie, eenvoudig kunnen worden nagegaan of de reservatie voldoet aan de</a:t>
            </a:r>
            <a:r>
              <a:rPr lang="en-BE" sz="1300" dirty="0"/>
              <a:t> </a:t>
            </a:r>
            <a:r>
              <a:rPr lang="nl-NL" sz="1300" dirty="0"/>
              <a:t>opgegeven beperkingen (indien de gereserveerde activiteit aangeeft dat ze toegankelijk</a:t>
            </a:r>
            <a:r>
              <a:rPr lang="en-BE" sz="1300" dirty="0"/>
              <a:t> </a:t>
            </a:r>
            <a:r>
              <a:rPr lang="nl-NL" sz="1300" dirty="0"/>
              <a:t>is voor elk van de bij reservering opgegeven beperkingen) of er mogelijks</a:t>
            </a:r>
            <a:r>
              <a:rPr lang="en-BE" sz="1300" dirty="0"/>
              <a:t> </a:t>
            </a:r>
            <a:r>
              <a:rPr lang="nl-NL" sz="1300" dirty="0"/>
              <a:t>problemen kunnen opduiken (indien een beperking wordt opgegeven bij reservatie</a:t>
            </a:r>
            <a:r>
              <a:rPr lang="en-BE" sz="1300" dirty="0"/>
              <a:t> </a:t>
            </a:r>
            <a:r>
              <a:rPr lang="nl-NL" sz="1300" dirty="0"/>
              <a:t>die eigenlijk niet geschikt is voor de geboekte activiteit).</a:t>
            </a:r>
            <a:endParaRPr lang="en-BE" sz="1300" dirty="0"/>
          </a:p>
          <a:p>
            <a:pPr algn="just"/>
            <a:endParaRPr lang="en-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8</a:t>
            </a:fld>
            <a:endParaRPr lang="fr-BE"/>
          </a:p>
        </p:txBody>
      </p:sp>
    </p:spTree>
    <p:extLst>
      <p:ext uri="{BB962C8B-B14F-4D97-AF65-F5344CB8AC3E}">
        <p14:creationId xmlns:p14="http://schemas.microsoft.com/office/powerpoint/2010/main" val="374933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71475" y="396601"/>
            <a:ext cx="8401050" cy="2708434"/>
          </a:xfrm>
          <a:prstGeom prst="rect">
            <a:avLst/>
          </a:prstGeom>
          <a:noFill/>
        </p:spPr>
        <p:txBody>
          <a:bodyPr wrap="square" rtlCol="0">
            <a:spAutoFit/>
          </a:bodyPr>
          <a:lstStyle/>
          <a:p>
            <a:pPr algn="just"/>
            <a:r>
              <a:rPr lang="en-BE" sz="1300" b="1" dirty="0" smtClean="0"/>
              <a:t>Oefening 6 vervolg (Project 2020-2021, eerste zittijd)</a:t>
            </a:r>
          </a:p>
          <a:p>
            <a:endParaRPr lang="en-BE" sz="1400" dirty="0"/>
          </a:p>
          <a:p>
            <a:pPr algn="just"/>
            <a:r>
              <a:rPr lang="nl-NL" sz="1300" dirty="0"/>
              <a:t>Naast toeristische activiteiten wil Toerisme Vlaanderen de databank ook gebruiken</a:t>
            </a:r>
            <a:r>
              <a:rPr lang="en-BE" sz="1300" dirty="0"/>
              <a:t> </a:t>
            </a:r>
            <a:r>
              <a:rPr lang="nl-NL" sz="1300" dirty="0"/>
              <a:t>om hotels te kunnen opslaan. Van elk hotel dient een uniek </a:t>
            </a:r>
            <a:r>
              <a:rPr lang="nl-NL" sz="1300" dirty="0" err="1"/>
              <a:t>hotelid</a:t>
            </a:r>
            <a:r>
              <a:rPr lang="nl-NL" sz="1300" dirty="0"/>
              <a:t>, een naam,</a:t>
            </a:r>
            <a:r>
              <a:rPr lang="en-BE" sz="1300" dirty="0"/>
              <a:t> </a:t>
            </a:r>
            <a:r>
              <a:rPr lang="nl-NL" sz="1300" dirty="0"/>
              <a:t>het aantal sterren (optioneel), een beschrijving (optioneel), het adres (straat, huisnummer,</a:t>
            </a:r>
            <a:r>
              <a:rPr lang="en-BE" sz="1300" dirty="0"/>
              <a:t> </a:t>
            </a:r>
            <a:r>
              <a:rPr lang="nl-NL" sz="1300" dirty="0"/>
              <a:t>postcode -bestaande uit 4 cijfers- en gemeente), een e-mail (optioneel), de</a:t>
            </a:r>
            <a:r>
              <a:rPr lang="en-BE" sz="1300" dirty="0"/>
              <a:t> </a:t>
            </a:r>
            <a:r>
              <a:rPr lang="nl-NL" sz="1300" dirty="0"/>
              <a:t>toeristische regio waartoe het hotel behoort en de minimumprijs per nacht (optioneel)</a:t>
            </a:r>
            <a:r>
              <a:rPr lang="en-BE" sz="1300" dirty="0"/>
              <a:t> </a:t>
            </a:r>
            <a:r>
              <a:rPr lang="nl-NL" sz="1300" dirty="0"/>
              <a:t>te worden opgeslagen. Net zoals toeristische activiteiten kunnen personen</a:t>
            </a:r>
            <a:r>
              <a:rPr lang="en-BE" sz="1300" dirty="0"/>
              <a:t> </a:t>
            </a:r>
            <a:r>
              <a:rPr lang="nl-NL" sz="1300" dirty="0"/>
              <a:t>ook hotels boeken. Hierbij moet het boekingstijdstip, het aantal personen waarvoor</a:t>
            </a:r>
            <a:r>
              <a:rPr lang="en-BE" sz="1300" dirty="0"/>
              <a:t> </a:t>
            </a:r>
            <a:r>
              <a:rPr lang="nl-NL" sz="1300" dirty="0"/>
              <a:t>de boeking gemaakt wordt, een aanduiding van de boekingsbevestiging en de</a:t>
            </a:r>
            <a:r>
              <a:rPr lang="en-BE" sz="1300" dirty="0"/>
              <a:t> </a:t>
            </a:r>
            <a:r>
              <a:rPr lang="nl-NL" sz="1300" dirty="0"/>
              <a:t>begin- en einddatum (waarbij de begindatum steeds strikt voor de einddatum ligt)</a:t>
            </a:r>
            <a:r>
              <a:rPr lang="en-BE" sz="1300" dirty="0"/>
              <a:t> </a:t>
            </a:r>
            <a:r>
              <a:rPr lang="nl-NL" sz="1300" dirty="0"/>
              <a:t>van de boeking worden opgeslagen. Een persoon kan gedurende eenzelfde periode</a:t>
            </a:r>
            <a:r>
              <a:rPr lang="en-BE" sz="1300" dirty="0"/>
              <a:t> </a:t>
            </a:r>
            <a:r>
              <a:rPr lang="nl-NL" sz="1300" dirty="0"/>
              <a:t>slechts 1 hotel boeken. Ook mag je ervan uit gaan dat een persoon slechts 1 boeking</a:t>
            </a:r>
            <a:r>
              <a:rPr lang="en-BE" sz="1300" dirty="0"/>
              <a:t> </a:t>
            </a:r>
            <a:r>
              <a:rPr lang="nl-NL" sz="1300" dirty="0"/>
              <a:t>voor een hotel/reservatie voor een activiteit per tijdstip kan indienen. Tot slot is</a:t>
            </a:r>
            <a:r>
              <a:rPr lang="en-BE" sz="1300" dirty="0"/>
              <a:t> </a:t>
            </a:r>
            <a:r>
              <a:rPr lang="nl-NL" sz="1300" dirty="0"/>
              <a:t>het belangrijk om te vermelden dat sommige hotels korting aanbieden op bepaalde</a:t>
            </a:r>
            <a:r>
              <a:rPr lang="en-BE" sz="1300" dirty="0"/>
              <a:t> </a:t>
            </a:r>
            <a:r>
              <a:rPr lang="nl-NL" sz="1300" dirty="0"/>
              <a:t>toeristische activiteiten. Dit percentage korting dient te worden opgeslagen. Een</a:t>
            </a:r>
            <a:r>
              <a:rPr lang="en-BE" sz="1300" dirty="0"/>
              <a:t> </a:t>
            </a:r>
            <a:r>
              <a:rPr lang="nl-NL" sz="1300" dirty="0"/>
              <a:t>hotel kan enkel korting geven voor een toeristische activiteit indien het hotel en de</a:t>
            </a:r>
            <a:r>
              <a:rPr lang="en-BE" sz="1300" dirty="0"/>
              <a:t> </a:t>
            </a:r>
            <a:r>
              <a:rPr lang="nl-NL" sz="1300"/>
              <a:t>activiteit zich in dezelfde toeristische regio bevinden.</a:t>
            </a:r>
            <a:endParaRPr lang="en-BE" sz="1300" dirty="0"/>
          </a:p>
        </p:txBody>
      </p:sp>
      <p:sp>
        <p:nvSpPr>
          <p:cNvPr id="4" name="Footer Placeholder 3">
            <a:extLst>
              <a:ext uri="{FF2B5EF4-FFF2-40B4-BE49-F238E27FC236}">
                <a16:creationId xmlns:a16="http://schemas.microsoft.com/office/drawing/2014/main" id="{2244F960-44A7-2B43-B697-D98CAAD3DE21}"/>
              </a:ext>
            </a:extLst>
          </p:cNvPr>
          <p:cNvSpPr>
            <a:spLocks noGrp="1"/>
          </p:cNvSpPr>
          <p:nvPr>
            <p:ph type="ftr" sz="quarter" idx="11"/>
          </p:nvPr>
        </p:nvSpPr>
        <p:spPr/>
        <p:txBody>
          <a:bodyPr/>
          <a:lstStyle/>
          <a:p>
            <a:r>
              <a:rPr lang="fr-BE" smtClean="0"/>
              <a:t>Ontwerp - Extra oefeningen</a:t>
            </a:r>
            <a:endParaRPr lang="fr-BE"/>
          </a:p>
        </p:txBody>
      </p:sp>
      <p:sp>
        <p:nvSpPr>
          <p:cNvPr id="5" name="Slide Number Placeholder 4"/>
          <p:cNvSpPr>
            <a:spLocks noGrp="1"/>
          </p:cNvSpPr>
          <p:nvPr>
            <p:ph type="sldNum" sz="quarter" idx="12"/>
          </p:nvPr>
        </p:nvSpPr>
        <p:spPr/>
        <p:txBody>
          <a:bodyPr/>
          <a:lstStyle/>
          <a:p>
            <a:fld id="{4552FF5A-A0C4-4C40-8618-DBA896236EBF}" type="slidenum">
              <a:rPr lang="fr-BE" smtClean="0"/>
              <a:t>9</a:t>
            </a:fld>
            <a:endParaRPr lang="fr-BE"/>
          </a:p>
        </p:txBody>
      </p:sp>
    </p:spTree>
    <p:extLst>
      <p:ext uri="{BB962C8B-B14F-4D97-AF65-F5344CB8AC3E}">
        <p14:creationId xmlns:p14="http://schemas.microsoft.com/office/powerpoint/2010/main" val="222304291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838B37258B608C40A3131C8007614B71" ma:contentTypeVersion="10" ma:contentTypeDescription="Create a new document." ma:contentTypeScope="" ma:versionID="77667f7933e3113a868cb04931030170">
  <xsd:schema xmlns:xsd="http://www.w3.org/2001/XMLSchema" xmlns:xs="http://www.w3.org/2001/XMLSchema" xmlns:p="http://schemas.microsoft.com/office/2006/metadata/properties" xmlns:ns2="c02701aa-0eb7-4c6e-8685-abb5fa9cf9cd" xmlns:ns3="60716130-fab4-45d0-8770-d3d3d338b0bc" targetNamespace="http://schemas.microsoft.com/office/2006/metadata/properties" ma:root="true" ma:fieldsID="d96b01767097c9629c32739054ecf1be" ns2:_="" ns3:_="">
    <xsd:import namespace="c02701aa-0eb7-4c6e-8685-abb5fa9cf9cd"/>
    <xsd:import namespace="60716130-fab4-45d0-8770-d3d3d338b0bc"/>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Location" minOccurs="0"/>
                <xsd:element ref="ns2:MediaServiceOCR" minOccurs="0"/>
                <xsd:element ref="ns2:MediaServiceGenerationTime" minOccurs="0"/>
                <xsd:element ref="ns2:MediaServiceEventHashCode"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2701aa-0eb7-4c6e-8685-abb5fa9cf9c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Location" ma:index="12" nillable="true" ma:displayName="Location" ma:internalName="MediaServiceLocatio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0716130-fab4-45d0-8770-d3d3d338b0bc"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5C3D35A-A2D8-4C5A-B8B0-85E7FDBD6917}">
  <ds:schemaRefs>
    <ds:schemaRef ds:uri="http://schemas.microsoft.com/office/2006/documentManagement/types"/>
    <ds:schemaRef ds:uri="http://schemas.openxmlformats.org/package/2006/metadata/core-properties"/>
    <ds:schemaRef ds:uri="a75489ed-f9e5-4554-b694-d3a249ff3fd7"/>
    <ds:schemaRef ds:uri="http://purl.org/dc/dcmitype/"/>
    <ds:schemaRef ds:uri="http://schemas.microsoft.com/office/infopath/2007/PartnerControls"/>
    <ds:schemaRef ds:uri="a53d9c46-d01c-487d-97af-4afeab93a482"/>
    <ds:schemaRef ds:uri="http://purl.org/dc/elements/1.1/"/>
    <ds:schemaRef ds:uri="http://schemas.microsoft.com/office/2006/metadata/properties"/>
    <ds:schemaRef ds:uri="http://www.w3.org/XML/1998/namespace"/>
    <ds:schemaRef ds:uri="http://purl.org/dc/terms/"/>
  </ds:schemaRefs>
</ds:datastoreItem>
</file>

<file path=customXml/itemProps2.xml><?xml version="1.0" encoding="utf-8"?>
<ds:datastoreItem xmlns:ds="http://schemas.openxmlformats.org/officeDocument/2006/customXml" ds:itemID="{77A5675F-EF3C-4DEE-946D-C0E687284C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02701aa-0eb7-4c6e-8685-abb5fa9cf9cd"/>
    <ds:schemaRef ds:uri="60716130-fab4-45d0-8770-d3d3d338b0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9A20502-8955-4099-98FA-AD411F25634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2493</TotalTime>
  <Words>10124</Words>
  <Application>Microsoft Office PowerPoint</Application>
  <PresentationFormat>On-screen Show (4:3)</PresentationFormat>
  <Paragraphs>289</Paragraphs>
  <Slides>30</Slides>
  <Notes>29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30</vt:i4>
      </vt:variant>
    </vt:vector>
  </HeadingPairs>
  <TitlesOfParts>
    <vt:vector size="34" baseType="lpstr">
      <vt:lpstr>Arial</vt:lpstr>
      <vt:lpstr>Calibri</vt:lpstr>
      <vt:lpstr>Calibri Light</vt:lpstr>
      <vt:lpstr>Office Theme</vt:lpstr>
      <vt:lpstr>Databanken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Databanken</dc:title>
  <dc:creator>Toon Boeckling</dc:creator>
  <cp:lastModifiedBy>tboeckli</cp:lastModifiedBy>
  <cp:revision>338</cp:revision>
  <dcterms:created xsi:type="dcterms:W3CDTF">2019-08-19T14:14:21Z</dcterms:created>
  <dcterms:modified xsi:type="dcterms:W3CDTF">2023-09-21T06:08:25Z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0x010100838B37258B608C40A3131C8007614B71</vt:lpwstr>
  </property>
</Properties>
</file>