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3" autoAdjust="0"/>
    <p:restoredTop sz="86007" autoAdjust="0"/>
  </p:normalViewPr>
  <p:slideViewPr>
    <p:cSldViewPr snapToGrid="0">
      <p:cViewPr varScale="1">
        <p:scale>
          <a:sx n="76" d="100"/>
          <a:sy n="76" d="100"/>
        </p:scale>
        <p:origin x="17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61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29-09-23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Opgave</a:t>
            </a:r>
            <a:r>
              <a:rPr lang="en-BE" baseline="0" dirty="0" smtClean="0"/>
              <a:t> v</a:t>
            </a:r>
            <a:r>
              <a:rPr lang="en-BE" dirty="0" smtClean="0"/>
              <a:t>oorbeeldproject</a:t>
            </a:r>
            <a:endParaRPr lang="en-BE" baseline="0" dirty="0"/>
          </a:p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253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Opgave</a:t>
            </a:r>
            <a:r>
              <a:rPr lang="en-BE" baseline="0" dirty="0" smtClean="0"/>
              <a:t> v</a:t>
            </a:r>
            <a:r>
              <a:rPr lang="en-BE" dirty="0" smtClean="0"/>
              <a:t>oorbeeldproject</a:t>
            </a:r>
            <a:endParaRPr lang="en-BE" baseline="0" dirty="0"/>
          </a:p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191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633A-B251-4B05-BB9A-AD6F2E0EF1A4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9C77-96AB-4D50-B73A-B95A71A7E27A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55C0-BD4E-443F-A16A-E10672D10317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747-8571-444C-B80E-ABD1A4D9FA09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0010-9E28-4AA9-8F58-ECF2A1649A13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D1-5208-4EA7-93F2-DFC0E18581F8}" type="datetime1">
              <a:rPr lang="en-US" smtClean="0"/>
              <a:t>9/29/2023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4C4-2188-4541-BBC5-A5BB7782F12F}" type="datetime1">
              <a:rPr lang="en-US" smtClean="0"/>
              <a:t>9/29/2023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7C4-72F1-4B41-AF85-46C856281197}" type="datetime1">
              <a:rPr lang="en-US" smtClean="0"/>
              <a:t>9/29/2023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C43-AA64-4ED5-9DAE-A713258F81ED}" type="datetime1">
              <a:rPr lang="en-US" smtClean="0"/>
              <a:t>9/29/2023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E7A8-269B-4AB4-A6CA-4BCA540E1DDF}" type="datetime1">
              <a:rPr lang="en-US" smtClean="0"/>
              <a:t>9/29/2023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963-84F3-4433-ACE5-5F6ADAD5E216}" type="datetime1">
              <a:rPr lang="en-US" smtClean="0"/>
              <a:t>9/29/2023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A60A-C152-4645-B6BF-A2F5C516A6BF}" type="datetime1">
              <a:rPr lang="en-US" smtClean="0"/>
              <a:t>9/29/2023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</a:t>
            </a:r>
            <a:r>
              <a:rPr lang="en-BE" dirty="0" smtClean="0"/>
              <a:t>ontwerp - Voorbeeldproject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5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79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Voetbal</a:t>
            </a:r>
            <a:endParaRPr lang="en-BE" b="1" dirty="0"/>
          </a:p>
          <a:p>
            <a:endParaRPr lang="en-BE" dirty="0" smtClean="0"/>
          </a:p>
          <a:p>
            <a:pPr algn="just"/>
            <a:r>
              <a:rPr lang="nl-NL" dirty="0"/>
              <a:t>In dit project dienen jullie een databank te ontwerpen voor de opslag van data </a:t>
            </a:r>
            <a:r>
              <a:rPr lang="nl-NL" dirty="0" smtClean="0"/>
              <a:t>met</a:t>
            </a:r>
            <a:r>
              <a:rPr lang="en-BE" dirty="0" smtClean="0"/>
              <a:t> </a:t>
            </a:r>
            <a:r>
              <a:rPr lang="nl-NL" dirty="0" smtClean="0"/>
              <a:t>betrekking </a:t>
            </a:r>
            <a:r>
              <a:rPr lang="nl-NL" dirty="0"/>
              <a:t>tot voetbalwedstrijden.</a:t>
            </a:r>
          </a:p>
          <a:p>
            <a:pPr algn="just"/>
            <a:r>
              <a:rPr lang="nl-NL" dirty="0"/>
              <a:t>Eerst en vooral moet het mogelijk zijn om data in verband met voetbalclubs op </a:t>
            </a:r>
            <a:r>
              <a:rPr lang="nl-NL" dirty="0" smtClean="0"/>
              <a:t>te</a:t>
            </a:r>
            <a:r>
              <a:rPr lang="en-BE" dirty="0" smtClean="0"/>
              <a:t> </a:t>
            </a:r>
            <a:r>
              <a:rPr lang="nl-NL" dirty="0" smtClean="0"/>
              <a:t>slaan</a:t>
            </a:r>
            <a:r>
              <a:rPr lang="nl-NL" dirty="0"/>
              <a:t>. Clubs kunnen uniek geïdentificeerd worden aan de hand van hun </a:t>
            </a:r>
            <a:r>
              <a:rPr lang="nl-NL" dirty="0" smtClean="0"/>
              <a:t>clubnaam.</a:t>
            </a:r>
            <a:r>
              <a:rPr lang="en-BE" dirty="0" smtClean="0"/>
              <a:t> </a:t>
            </a:r>
            <a:r>
              <a:rPr lang="nl-NL" dirty="0" smtClean="0"/>
              <a:t>Elke </a:t>
            </a:r>
            <a:r>
              <a:rPr lang="nl-NL" dirty="0"/>
              <a:t>club heeft een vast thuisstadion met een bijhorende unieke stadionnaam en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maximale </a:t>
            </a:r>
            <a:r>
              <a:rPr lang="nl-NL" dirty="0"/>
              <a:t>capaciteit (het maximale aantal toeschouwers). Eenzelfde stadion kan </a:t>
            </a:r>
            <a:r>
              <a:rPr lang="nl-NL" dirty="0" smtClean="0"/>
              <a:t>als</a:t>
            </a:r>
            <a:r>
              <a:rPr lang="en-BE" dirty="0" smtClean="0"/>
              <a:t> </a:t>
            </a:r>
            <a:r>
              <a:rPr lang="nl-NL" dirty="0" smtClean="0"/>
              <a:t>thuisbasis </a:t>
            </a:r>
            <a:r>
              <a:rPr lang="nl-NL" dirty="0"/>
              <a:t>voor meerdere clubs dienen.</a:t>
            </a:r>
          </a:p>
          <a:p>
            <a:pPr algn="just"/>
            <a:r>
              <a:rPr lang="nl-NL" dirty="0"/>
              <a:t>Naast clubs en stadions moeten natuurlijk ook data in verband met spelers </a:t>
            </a:r>
            <a:r>
              <a:rPr lang="nl-NL" dirty="0" smtClean="0"/>
              <a:t>kunnen</a:t>
            </a:r>
            <a:r>
              <a:rPr lang="en-BE" dirty="0" smtClean="0"/>
              <a:t> </a:t>
            </a:r>
            <a:r>
              <a:rPr lang="nl-NL" dirty="0" smtClean="0"/>
              <a:t>worden </a:t>
            </a:r>
            <a:r>
              <a:rPr lang="nl-NL" dirty="0"/>
              <a:t>opgeslagen. Elke speler heeft een uniek speler-id. Daarnaast </a:t>
            </a:r>
            <a:r>
              <a:rPr lang="nl-NL" dirty="0" smtClean="0"/>
              <a:t>worden</a:t>
            </a:r>
            <a:r>
              <a:rPr lang="en-BE" dirty="0" smtClean="0"/>
              <a:t> </a:t>
            </a:r>
            <a:r>
              <a:rPr lang="nl-NL" dirty="0" smtClean="0"/>
              <a:t>voor </a:t>
            </a:r>
            <a:r>
              <a:rPr lang="nl-NL" dirty="0"/>
              <a:t>elke speler de familienaam en de huidige club bijgehouden. Clubs waar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speler </a:t>
            </a:r>
            <a:r>
              <a:rPr lang="nl-NL" dirty="0"/>
              <a:t>voordien actief geweest is dienen niet te worden bijgehouden. Verder </a:t>
            </a:r>
            <a:r>
              <a:rPr lang="nl-NL" dirty="0" smtClean="0"/>
              <a:t>zijn</a:t>
            </a:r>
            <a:r>
              <a:rPr lang="en-BE" dirty="0" smtClean="0"/>
              <a:t> </a:t>
            </a:r>
            <a:r>
              <a:rPr lang="nl-NL" dirty="0" smtClean="0"/>
              <a:t>er </a:t>
            </a:r>
            <a:r>
              <a:rPr lang="nl-NL" dirty="0"/>
              <a:t>ook enkele optionele attributen gelinkt aan spelers. Dit zijn de voornaam,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geboorteplaats</a:t>
            </a:r>
            <a:r>
              <a:rPr lang="nl-NL" dirty="0"/>
              <a:t>, het geboorteland, de geboortedatum, de veldpositie (‘Goalkeeper</a:t>
            </a:r>
            <a:r>
              <a:rPr lang="nl-NL" dirty="0" smtClean="0"/>
              <a:t>’,</a:t>
            </a:r>
            <a:r>
              <a:rPr lang="en-BE" dirty="0" smtClean="0"/>
              <a:t> </a:t>
            </a:r>
            <a:r>
              <a:rPr lang="nl-NL" dirty="0" smtClean="0"/>
              <a:t>‘</a:t>
            </a:r>
            <a:r>
              <a:rPr lang="nl-NL" dirty="0" err="1"/>
              <a:t>Defender</a:t>
            </a:r>
            <a:r>
              <a:rPr lang="nl-NL" dirty="0"/>
              <a:t>’, ‘</a:t>
            </a:r>
            <a:r>
              <a:rPr lang="nl-NL" dirty="0" err="1"/>
              <a:t>Midfield</a:t>
            </a:r>
            <a:r>
              <a:rPr lang="nl-NL" dirty="0"/>
              <a:t>’ of ‘Attack’) en de huidige marktwaarde</a:t>
            </a:r>
            <a:r>
              <a:rPr lang="nl-NL" dirty="0" smtClean="0"/>
              <a:t>.</a:t>
            </a:r>
            <a:endParaRPr lang="en-BE" dirty="0"/>
          </a:p>
          <a:p>
            <a:pPr algn="just"/>
            <a:r>
              <a:rPr lang="nl-NL" dirty="0"/>
              <a:t>Clubs spelen uiteraard wedstrijden tegen elkaar. Bij elke wedstrijd zijn er </a:t>
            </a:r>
            <a:r>
              <a:rPr lang="nl-NL" dirty="0" smtClean="0"/>
              <a:t>exact</a:t>
            </a:r>
            <a:r>
              <a:rPr lang="en-BE" dirty="0" smtClean="0"/>
              <a:t> </a:t>
            </a:r>
            <a:r>
              <a:rPr lang="nl-NL" dirty="0" smtClean="0"/>
              <a:t>twee</a:t>
            </a:r>
            <a:r>
              <a:rPr lang="en-BE" dirty="0" smtClean="0"/>
              <a:t> verschillende</a:t>
            </a:r>
            <a:r>
              <a:rPr lang="nl-NL" dirty="0" smtClean="0"/>
              <a:t> </a:t>
            </a:r>
            <a:r>
              <a:rPr lang="nl-NL" dirty="0"/>
              <a:t>clubs betrokken, een thuisclub en een </a:t>
            </a:r>
            <a:r>
              <a:rPr lang="nl-NL" dirty="0" err="1"/>
              <a:t>uitclub</a:t>
            </a:r>
            <a:r>
              <a:rPr lang="nl-NL" dirty="0"/>
              <a:t>. Verder dient voor elke </a:t>
            </a:r>
            <a:r>
              <a:rPr lang="nl-NL" dirty="0" smtClean="0"/>
              <a:t>wedstrijd</a:t>
            </a:r>
            <a:r>
              <a:rPr lang="en-BE" dirty="0" smtClean="0"/>
              <a:t> </a:t>
            </a:r>
            <a:r>
              <a:rPr lang="nl-NL" dirty="0" smtClean="0"/>
              <a:t>ook </a:t>
            </a:r>
            <a:r>
              <a:rPr lang="nl-NL" dirty="0"/>
              <a:t>een speeldatum, het aantal doelpunten gemaakt door de thuisclub en </a:t>
            </a:r>
            <a:r>
              <a:rPr lang="nl-NL" dirty="0" smtClean="0"/>
              <a:t>het</a:t>
            </a:r>
            <a:r>
              <a:rPr lang="en-BE" dirty="0" smtClean="0"/>
              <a:t> </a:t>
            </a:r>
            <a:r>
              <a:rPr lang="nl-NL" dirty="0" smtClean="0"/>
              <a:t>aantal </a:t>
            </a:r>
            <a:r>
              <a:rPr lang="nl-NL" dirty="0"/>
              <a:t>doelpunten gemaakt door de </a:t>
            </a:r>
            <a:r>
              <a:rPr lang="nl-NL" dirty="0" err="1"/>
              <a:t>uitclub</a:t>
            </a:r>
            <a:r>
              <a:rPr lang="nl-NL" dirty="0"/>
              <a:t> te worden bijgehouden. Daarnaast </a:t>
            </a:r>
            <a:r>
              <a:rPr lang="nl-NL" dirty="0" smtClean="0"/>
              <a:t>kan</a:t>
            </a:r>
            <a:r>
              <a:rPr lang="en-BE" dirty="0" smtClean="0"/>
              <a:t> </a:t>
            </a:r>
            <a:r>
              <a:rPr lang="nl-NL" dirty="0" smtClean="0"/>
              <a:t>optioneel </a:t>
            </a:r>
            <a:r>
              <a:rPr lang="nl-NL" dirty="0"/>
              <a:t>ook nog het aantal aanwezige toeschouwers worden opgeslagen. Het </a:t>
            </a:r>
            <a:r>
              <a:rPr lang="nl-NL" dirty="0" smtClean="0"/>
              <a:t>aantal</a:t>
            </a:r>
            <a:r>
              <a:rPr lang="en-BE" dirty="0" smtClean="0"/>
              <a:t> </a:t>
            </a:r>
            <a:r>
              <a:rPr lang="nl-NL" dirty="0" smtClean="0"/>
              <a:t>toeschouwers </a:t>
            </a:r>
            <a:r>
              <a:rPr lang="nl-NL" dirty="0"/>
              <a:t>kan uiteraard niet groter zijn dan de maximale capaciteit van </a:t>
            </a:r>
            <a:r>
              <a:rPr lang="nl-NL" dirty="0" smtClean="0"/>
              <a:t>het</a:t>
            </a:r>
            <a:r>
              <a:rPr lang="en-BE" dirty="0" smtClean="0"/>
              <a:t> </a:t>
            </a:r>
            <a:r>
              <a:rPr lang="nl-NL" dirty="0" smtClean="0"/>
              <a:t>stadion </a:t>
            </a:r>
            <a:r>
              <a:rPr lang="nl-NL" dirty="0"/>
              <a:t>van de thuisclub. Bovendien kan eenzelfde club op eenzelfde </a:t>
            </a:r>
            <a:r>
              <a:rPr lang="nl-NL" dirty="0" smtClean="0"/>
              <a:t>da</a:t>
            </a:r>
            <a:r>
              <a:rPr lang="en-BE" dirty="0" smtClean="0"/>
              <a:t>tum</a:t>
            </a:r>
            <a:r>
              <a:rPr lang="nl-NL" dirty="0" smtClean="0"/>
              <a:t> </a:t>
            </a:r>
            <a:r>
              <a:rPr lang="nl-NL" dirty="0"/>
              <a:t>maar </a:t>
            </a:r>
            <a:r>
              <a:rPr lang="nl-NL" dirty="0" smtClean="0"/>
              <a:t>één</a:t>
            </a:r>
            <a:r>
              <a:rPr lang="en-BE" dirty="0" smtClean="0"/>
              <a:t> </a:t>
            </a:r>
            <a:r>
              <a:rPr lang="nl-NL" dirty="0" smtClean="0"/>
              <a:t>wedstrijd </a:t>
            </a:r>
            <a:r>
              <a:rPr lang="nl-NL" dirty="0"/>
              <a:t>spelen.</a:t>
            </a:r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109-8C3E-6B44-B27A-A12C1C6D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73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798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Voetbal (vervolg)</a:t>
            </a:r>
            <a:endParaRPr lang="en-BE" b="1" dirty="0"/>
          </a:p>
          <a:p>
            <a:endParaRPr lang="en-BE" dirty="0"/>
          </a:p>
          <a:p>
            <a:pPr algn="just"/>
            <a:r>
              <a:rPr lang="nl-NL" dirty="0"/>
              <a:t>Tijdens wedstrijden kunnen wedstrijdevents plaatsvinden (al kan het ook zijn dat </a:t>
            </a:r>
            <a:r>
              <a:rPr lang="nl-NL" dirty="0" smtClean="0"/>
              <a:t>er</a:t>
            </a:r>
            <a:r>
              <a:rPr lang="en-BE" dirty="0" smtClean="0"/>
              <a:t> </a:t>
            </a:r>
            <a:r>
              <a:rPr lang="nl-NL" dirty="0" smtClean="0"/>
              <a:t>tijdens </a:t>
            </a:r>
            <a:r>
              <a:rPr lang="nl-NL" dirty="0"/>
              <a:t>een wedstrijd geen event plaatsvond). Elk event heeft, per wedstrijd,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uniek </a:t>
            </a:r>
            <a:r>
              <a:rPr lang="nl-NL" dirty="0"/>
              <a:t>en oplopend eventnummer dat start bij 1. Daarnaast wordt ook de </a:t>
            </a:r>
            <a:r>
              <a:rPr lang="nl-NL" dirty="0" smtClean="0"/>
              <a:t>wedstrijdminuut </a:t>
            </a:r>
            <a:r>
              <a:rPr lang="nl-NL" dirty="0"/>
              <a:t>waarin het </a:t>
            </a:r>
            <a:r>
              <a:rPr lang="nl-NL" dirty="0" smtClean="0"/>
              <a:t>event</a:t>
            </a:r>
            <a:r>
              <a:rPr lang="en-BE" dirty="0" smtClean="0"/>
              <a:t> </a:t>
            </a:r>
            <a:r>
              <a:rPr lang="nl-NL" dirty="0" smtClean="0"/>
              <a:t>plaatsvond </a:t>
            </a:r>
            <a:r>
              <a:rPr lang="nl-NL" dirty="0"/>
              <a:t>opgeslagen. Zo’n wedstrijdminuut kan </a:t>
            </a:r>
            <a:r>
              <a:rPr lang="nl-NL" dirty="0" smtClean="0"/>
              <a:t>niet</a:t>
            </a:r>
            <a:r>
              <a:rPr lang="en-BE" dirty="0" smtClean="0"/>
              <a:t> </a:t>
            </a:r>
            <a:r>
              <a:rPr lang="nl-NL" dirty="0" smtClean="0"/>
              <a:t>groter </a:t>
            </a:r>
            <a:r>
              <a:rPr lang="nl-NL" dirty="0"/>
              <a:t>zijn dan 120. Er dient hierbij ook geen rekening gehouden te worden met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extra </a:t>
            </a:r>
            <a:r>
              <a:rPr lang="nl-NL" dirty="0"/>
              <a:t>tijd die bij een helft/verlenging wordt bijgeteld (bv. 1 minuut extra tijd na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eerste </a:t>
            </a:r>
            <a:r>
              <a:rPr lang="nl-NL" dirty="0"/>
              <a:t>helft, vaak aangeduid door 45+1, is geen geldige wedstrijdminuut, dit </a:t>
            </a:r>
            <a:r>
              <a:rPr lang="nl-NL" dirty="0" smtClean="0"/>
              <a:t>wordt</a:t>
            </a:r>
            <a:r>
              <a:rPr lang="en-BE" dirty="0" smtClean="0"/>
              <a:t> </a:t>
            </a:r>
            <a:r>
              <a:rPr lang="nl-NL" dirty="0" smtClean="0"/>
              <a:t>in </a:t>
            </a:r>
            <a:r>
              <a:rPr lang="nl-NL" dirty="0"/>
              <a:t>de gegeven data herleid naar 45). In het bijzonder worden er twee soorten </a:t>
            </a:r>
            <a:r>
              <a:rPr lang="nl-NL" dirty="0" smtClean="0"/>
              <a:t>events</a:t>
            </a:r>
            <a:r>
              <a:rPr lang="en-BE" dirty="0" smtClean="0"/>
              <a:t> </a:t>
            </a:r>
            <a:r>
              <a:rPr lang="nl-NL" dirty="0" smtClean="0"/>
              <a:t>onderscheiden</a:t>
            </a:r>
            <a:r>
              <a:rPr lang="nl-NL" dirty="0"/>
              <a:t>: doelpunten en vervangingen. Voor elk doelpunt wordt </a:t>
            </a:r>
            <a:r>
              <a:rPr lang="nl-NL" dirty="0" smtClean="0"/>
              <a:t>bijgehouden</a:t>
            </a:r>
            <a:r>
              <a:rPr lang="en-BE" dirty="0" smtClean="0"/>
              <a:t> </a:t>
            </a:r>
            <a:r>
              <a:rPr lang="nl-NL" dirty="0" smtClean="0"/>
              <a:t>welke </a:t>
            </a:r>
            <a:r>
              <a:rPr lang="nl-NL" dirty="0"/>
              <a:t>speler het doelpunt scoorde, samen met een beschrijving van het </a:t>
            </a:r>
            <a:r>
              <a:rPr lang="nl-NL" dirty="0" smtClean="0"/>
              <a:t>doelpunt.</a:t>
            </a:r>
            <a:r>
              <a:rPr lang="en-BE" dirty="0" smtClean="0"/>
              <a:t> </a:t>
            </a:r>
            <a:r>
              <a:rPr lang="nl-NL" dirty="0" smtClean="0"/>
              <a:t>Het </a:t>
            </a:r>
            <a:r>
              <a:rPr lang="nl-NL" dirty="0"/>
              <a:t>totaal aantal doelpunten dat gelieerd is aan een bepaalde wedstrijd mag </a:t>
            </a:r>
            <a:r>
              <a:rPr lang="nl-NL" dirty="0" smtClean="0"/>
              <a:t>uiteraard</a:t>
            </a:r>
            <a:r>
              <a:rPr lang="en-BE" dirty="0" smtClean="0"/>
              <a:t> </a:t>
            </a:r>
            <a:r>
              <a:rPr lang="nl-NL" dirty="0" smtClean="0"/>
              <a:t>niet </a:t>
            </a:r>
            <a:r>
              <a:rPr lang="nl-NL" dirty="0"/>
              <a:t>hoger zijn dan de som van de scores van de thuis- en </a:t>
            </a:r>
            <a:r>
              <a:rPr lang="nl-NL" dirty="0" err="1"/>
              <a:t>uitclub</a:t>
            </a:r>
            <a:r>
              <a:rPr lang="nl-NL" dirty="0"/>
              <a:t> op het </a:t>
            </a:r>
            <a:r>
              <a:rPr lang="nl-NL" dirty="0" smtClean="0"/>
              <a:t>einde</a:t>
            </a:r>
            <a:r>
              <a:rPr lang="en-BE" dirty="0" smtClean="0"/>
              <a:t> </a:t>
            </a:r>
            <a:r>
              <a:rPr lang="nl-NL" dirty="0" smtClean="0"/>
              <a:t>van </a:t>
            </a:r>
            <a:r>
              <a:rPr lang="nl-NL" dirty="0"/>
              <a:t>die </a:t>
            </a:r>
            <a:r>
              <a:rPr lang="nl-NL" dirty="0" smtClean="0"/>
              <a:t>wedstrijd.</a:t>
            </a:r>
            <a:r>
              <a:rPr lang="en-BE" dirty="0" smtClean="0"/>
              <a:t> </a:t>
            </a:r>
            <a:r>
              <a:rPr lang="nl-NL" dirty="0" smtClean="0"/>
              <a:t>Voor </a:t>
            </a:r>
            <a:r>
              <a:rPr lang="nl-NL" dirty="0"/>
              <a:t>elke vervanging wordt tenslotte bijgehouden welke </a:t>
            </a:r>
            <a:r>
              <a:rPr lang="nl-NL" dirty="0" smtClean="0"/>
              <a:t>speler</a:t>
            </a:r>
            <a:r>
              <a:rPr lang="en-BE" dirty="0" smtClean="0"/>
              <a:t> </a:t>
            </a:r>
            <a:r>
              <a:rPr lang="nl-NL" dirty="0" smtClean="0"/>
              <a:t>het </a:t>
            </a:r>
            <a:r>
              <a:rPr lang="nl-NL" dirty="0"/>
              <a:t>terrein verliet en welke speler (steeds verschillend van de speler die het </a:t>
            </a:r>
            <a:r>
              <a:rPr lang="nl-NL" dirty="0" smtClean="0"/>
              <a:t>terrein</a:t>
            </a:r>
            <a:r>
              <a:rPr lang="en-BE" dirty="0" smtClean="0"/>
              <a:t> </a:t>
            </a:r>
            <a:r>
              <a:rPr lang="fr-BE" dirty="0" err="1" smtClean="0"/>
              <a:t>verliet</a:t>
            </a:r>
            <a:r>
              <a:rPr lang="fr-BE" dirty="0"/>
              <a:t>) hem </a:t>
            </a:r>
            <a:r>
              <a:rPr lang="fr-BE" dirty="0" err="1"/>
              <a:t>verving</a:t>
            </a:r>
            <a:r>
              <a:rPr lang="fr-BE" dirty="0"/>
              <a:t>.</a:t>
            </a:r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109-8C3E-6B44-B27A-A12C1C6D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698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3" y="1494264"/>
            <a:ext cx="7823285" cy="38826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37061" y="102800"/>
            <a:ext cx="8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b="1" dirty="0" smtClean="0"/>
              <a:t>EER diagram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0963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TextBox 315"/>
              <p:cNvSpPr txBox="1"/>
              <p:nvPr/>
            </p:nvSpPr>
            <p:spPr>
              <a:xfrm>
                <a:off x="161083" y="95713"/>
                <a:ext cx="8114637" cy="639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 smtClean="0"/>
                  <a:t>Functionele </a:t>
                </a:r>
                <a:r>
                  <a:rPr lang="en-BE" b="1" dirty="0" smtClean="0"/>
                  <a:t>beschrijving</a:t>
                </a:r>
                <a:endParaRPr lang="en-BE" b="1" dirty="0" smtClean="0"/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BE" dirty="0" err="1"/>
                  <a:t>speler.voornaam</a:t>
                </a:r>
                <a:r>
                  <a:rPr lang="fr-BE" dirty="0"/>
                  <a:t>, </a:t>
                </a:r>
                <a:r>
                  <a:rPr lang="fr-BE" dirty="0" err="1"/>
                  <a:t>speler.geboorteplaats</a:t>
                </a:r>
                <a:r>
                  <a:rPr lang="fr-BE" dirty="0"/>
                  <a:t>, </a:t>
                </a:r>
                <a:r>
                  <a:rPr lang="fr-BE" dirty="0" err="1"/>
                  <a:t>speler.geboorteland</a:t>
                </a:r>
                <a:r>
                  <a:rPr lang="fr-BE" dirty="0"/>
                  <a:t>, </a:t>
                </a:r>
                <a:r>
                  <a:rPr lang="fr-BE" dirty="0" err="1"/>
                  <a:t>speler.geboortedatum</a:t>
                </a:r>
                <a:r>
                  <a:rPr lang="fr-BE" dirty="0"/>
                  <a:t>, </a:t>
                </a:r>
                <a:r>
                  <a:rPr lang="fr-BE" dirty="0" err="1"/>
                  <a:t>speler.veldpositie</a:t>
                </a:r>
                <a:r>
                  <a:rPr lang="fr-BE" dirty="0"/>
                  <a:t> en </a:t>
                </a:r>
                <a:r>
                  <a:rPr lang="fr-BE" dirty="0" err="1"/>
                  <a:t>speler.marktwaarde</a:t>
                </a:r>
                <a:r>
                  <a:rPr lang="fr-BE" dirty="0"/>
                  <a:t> </a:t>
                </a:r>
                <a:r>
                  <a:rPr lang="fr-BE" dirty="0" err="1"/>
                  <a:t>zijn</a:t>
                </a:r>
                <a:r>
                  <a:rPr lang="fr-BE" dirty="0"/>
                  <a:t> </a:t>
                </a:r>
                <a:r>
                  <a:rPr lang="fr-BE" dirty="0" err="1" smtClean="0"/>
                  <a:t>optioneel</a:t>
                </a:r>
                <a:endParaRPr lang="en-BE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wedstrijd.toeschouwers is </a:t>
                </a:r>
                <a:r>
                  <a:rPr lang="en-BE" dirty="0" smtClean="0"/>
                  <a:t>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BE" dirty="0" err="1" smtClean="0"/>
                  <a:t>stadion.capaciteit</a:t>
                </a:r>
                <a:r>
                  <a:rPr lang="fr-BE" dirty="0" smtClean="0"/>
                  <a:t>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 smtClean="0"/>
                  <a:t> </a:t>
                </a:r>
                <a:r>
                  <a:rPr lang="fr-BE" dirty="0" smtClean="0"/>
                  <a:t>0</a:t>
                </a:r>
                <a:endParaRPr lang="en-BE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speler.veldpositie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{‘Goalkeeper’, ‘Defender’, ‘Midfield’, ‘Attack</a:t>
                </a:r>
                <a:r>
                  <a:rPr lang="en-BE" dirty="0" smtClean="0"/>
                  <a:t>’}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speler.marktwaarde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wedstrijd.thuisdoelpunten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wedstrijd.uitdoelpunten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wedstrijd.toeschouwers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dirty="0" smtClean="0"/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wedstrijd</a:t>
                </a:r>
                <a:r>
                  <a:rPr lang="en-BE" dirty="0" smtClean="0"/>
                  <a:t>event.nr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1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wedstrijd</a:t>
                </a:r>
                <a:r>
                  <a:rPr lang="en-BE" dirty="0" smtClean="0"/>
                  <a:t>event.minuut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[0, 120</a:t>
                </a:r>
                <a:r>
                  <a:rPr lang="en-BE" dirty="0" smtClean="0"/>
                  <a:t>]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d</a:t>
                </a:r>
                <a:r>
                  <a:rPr lang="en-BE" dirty="0" smtClean="0"/>
                  <a:t>e thuisclub en de uitclub in eenzelfde wedstrijd moeten verschillend 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het aantal toeschouwers </a:t>
                </a:r>
                <a:r>
                  <a:rPr lang="en-BE" dirty="0" smtClean="0"/>
                  <a:t>die een wedstrijd bijwonen </a:t>
                </a:r>
                <a:r>
                  <a:rPr lang="en-BE" dirty="0"/>
                  <a:t>kan niet groter zijn dan de capaciteit van het stadion van de thuisclub van die </a:t>
                </a:r>
                <a:r>
                  <a:rPr lang="en-BE" dirty="0" smtClean="0"/>
                  <a:t>wedstrijd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eenzelfde club kan op eenzelfde datum maar 1 wedstrijd spelen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het totaal aantal doelpunten dat gelieerd is aan een bepaalde wedstrijd kan niet groter zijn dan de som van de scores van de thuis- en uitclub op het einde van die </a:t>
                </a:r>
                <a:r>
                  <a:rPr lang="en-BE" dirty="0" smtClean="0"/>
                  <a:t>wedstrijd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bij een vervanging moeten de inkomende en uitgaande speler verschillend zijn</a:t>
                </a:r>
                <a:endParaRPr lang="en-BE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endParaRPr lang="en-BE" sz="1350" dirty="0"/>
              </a:p>
            </p:txBody>
          </p:sp>
        </mc:Choice>
        <mc:Fallback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" y="95713"/>
                <a:ext cx="8114637" cy="6394058"/>
              </a:xfrm>
              <a:prstGeom prst="rect">
                <a:avLst/>
              </a:prstGeom>
              <a:blipFill>
                <a:blip r:embed="rId2"/>
                <a:stretch>
                  <a:fillRect l="-601" t="-57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Voorbeeldproject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014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15F4BF-1895-4CF1-8480-373A0B1B8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642</Words>
  <Application>Microsoft Office PowerPoint</Application>
  <PresentationFormat>On-screen Show (4:3)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tboeckli</cp:lastModifiedBy>
  <cp:revision>177</cp:revision>
  <dcterms:created xsi:type="dcterms:W3CDTF">2019-08-19T14:14:21Z</dcterms:created>
  <dcterms:modified xsi:type="dcterms:W3CDTF">2023-09-29T09:08:08Z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