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5"/>
  </p:notesMasterIdLst>
  <p:sldIdLst>
    <p:sldId id="25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3" r:id="rId21"/>
    <p:sldId id="382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52" r:id="rId31"/>
    <p:sldId id="353" r:id="rId32"/>
    <p:sldId id="355" r:id="rId33"/>
    <p:sldId id="359" r:id="rId34"/>
    <p:sldId id="360" r:id="rId35"/>
    <p:sldId id="361" r:id="rId36"/>
    <p:sldId id="354" r:id="rId37"/>
    <p:sldId id="362" r:id="rId38"/>
    <p:sldId id="363" r:id="rId39"/>
    <p:sldId id="364" r:id="rId40"/>
    <p:sldId id="365" r:id="rId41"/>
    <p:sldId id="366" r:id="rId42"/>
    <p:sldId id="320" r:id="rId43"/>
    <p:sldId id="338" r:id="rId44"/>
    <p:sldId id="339" r:id="rId45"/>
    <p:sldId id="344" r:id="rId46"/>
    <p:sldId id="345" r:id="rId47"/>
    <p:sldId id="346" r:id="rId48"/>
    <p:sldId id="336" r:id="rId49"/>
    <p:sldId id="340" r:id="rId50"/>
    <p:sldId id="341" r:id="rId51"/>
    <p:sldId id="349" r:id="rId52"/>
    <p:sldId id="350" r:id="rId53"/>
    <p:sldId id="351" r:id="rId5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42E82-44BF-4ED8-B26A-C3E66EED325B}" v="316" dt="2020-10-09T15:38:2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2875" autoAdjust="0"/>
  </p:normalViewPr>
  <p:slideViewPr>
    <p:cSldViewPr snapToGrid="0">
      <p:cViewPr varScale="1">
        <p:scale>
          <a:sx n="155" d="100"/>
          <a:sy n="155" d="100"/>
        </p:scale>
        <p:origin x="188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Peelman" userId="S::milan.peelman@ugent.be::50146a63-d7ac-4b19-b893-f750550cc139" providerId="AD" clId="Web-{23C42E82-44BF-4ED8-B26A-C3E66EED325B}"/>
    <pc:docChg chg="addSld modSld">
      <pc:chgData name="Milan Peelman" userId="S::milan.peelman@ugent.be::50146a63-d7ac-4b19-b893-f750550cc139" providerId="AD" clId="Web-{23C42E82-44BF-4ED8-B26A-C3E66EED325B}" dt="2020-10-09T15:38:20.852" v="299" actId="20577"/>
      <pc:docMkLst>
        <pc:docMk/>
      </pc:docMkLst>
      <pc:sldChg chg="addSp delSp modSp new">
        <pc:chgData name="Milan Peelman" userId="S::milan.peelman@ugent.be::50146a63-d7ac-4b19-b893-f750550cc139" providerId="AD" clId="Web-{23C42E82-44BF-4ED8-B26A-C3E66EED325B}" dt="2020-10-09T15:38:20.836" v="298" actId="20577"/>
        <pc:sldMkLst>
          <pc:docMk/>
          <pc:sldMk cId="3197309942" sldId="349"/>
        </pc:sldMkLst>
        <pc:spChg chg="add mod">
          <ac:chgData name="Milan Peelman" userId="S::milan.peelman@ugent.be::50146a63-d7ac-4b19-b893-f750550cc139" providerId="AD" clId="Web-{23C42E82-44BF-4ED8-B26A-C3E66EED325B}" dt="2020-10-09T15:38:20.836" v="298" actId="20577"/>
          <ac:spMkLst>
            <pc:docMk/>
            <pc:sldMk cId="3197309942" sldId="349"/>
            <ac:spMk id="4" creationId="{622B3B11-B829-4C89-9325-94F83784FD07}"/>
          </ac:spMkLst>
        </pc:spChg>
        <pc:spChg chg="add del">
          <ac:chgData name="Milan Peelman" userId="S::milan.peelman@ugent.be::50146a63-d7ac-4b19-b893-f750550cc139" providerId="AD" clId="Web-{23C42E82-44BF-4ED8-B26A-C3E66EED325B}" dt="2020-10-09T15:25:03.824" v="5"/>
          <ac:spMkLst>
            <pc:docMk/>
            <pc:sldMk cId="3197309942" sldId="349"/>
            <ac:spMk id="5" creationId="{6CAD7A00-EA41-4F4E-ADB2-A455E2D80B29}"/>
          </ac:spMkLst>
        </pc:spChg>
        <pc:spChg chg="add del">
          <ac:chgData name="Milan Peelman" userId="S::milan.peelman@ugent.be::50146a63-d7ac-4b19-b893-f750550cc139" providerId="AD" clId="Web-{23C42E82-44BF-4ED8-B26A-C3E66EED325B}" dt="2020-10-09T15:25:02.949" v="4"/>
          <ac:spMkLst>
            <pc:docMk/>
            <pc:sldMk cId="3197309942" sldId="349"/>
            <ac:spMk id="6" creationId="{4B2A0B0A-C873-4546-A7AC-1F61BB3DFC45}"/>
          </ac:spMkLst>
        </pc:spChg>
      </pc:sldChg>
      <pc:sldChg chg="addSp modSp new">
        <pc:chgData name="Milan Peelman" userId="S::milan.peelman@ugent.be::50146a63-d7ac-4b19-b893-f750550cc139" providerId="AD" clId="Web-{23C42E82-44BF-4ED8-B26A-C3E66EED325B}" dt="2020-10-09T15:38:03.789" v="294" actId="20577"/>
        <pc:sldMkLst>
          <pc:docMk/>
          <pc:sldMk cId="3050371274" sldId="350"/>
        </pc:sldMkLst>
        <pc:spChg chg="add mod">
          <ac:chgData name="Milan Peelman" userId="S::milan.peelman@ugent.be::50146a63-d7ac-4b19-b893-f750550cc139" providerId="AD" clId="Web-{23C42E82-44BF-4ED8-B26A-C3E66EED325B}" dt="2020-10-09T15:38:03.789" v="294" actId="20577"/>
          <ac:spMkLst>
            <pc:docMk/>
            <pc:sldMk cId="3050371274" sldId="350"/>
            <ac:spMk id="4" creationId="{754BA184-6BD6-420E-A4D0-20C8B07EE2D2}"/>
          </ac:spMkLst>
        </pc:spChg>
      </pc:sldChg>
      <pc:sldChg chg="addSp modSp new">
        <pc:chgData name="Milan Peelman" userId="S::milan.peelman@ugent.be::50146a63-d7ac-4b19-b893-f750550cc139" providerId="AD" clId="Web-{23C42E82-44BF-4ED8-B26A-C3E66EED325B}" dt="2020-10-09T15:36:49.726" v="291" actId="1076"/>
        <pc:sldMkLst>
          <pc:docMk/>
          <pc:sldMk cId="2559768855" sldId="351"/>
        </pc:sldMkLst>
        <pc:spChg chg="add mod">
          <ac:chgData name="Milan Peelman" userId="S::milan.peelman@ugent.be::50146a63-d7ac-4b19-b893-f750550cc139" providerId="AD" clId="Web-{23C42E82-44BF-4ED8-B26A-C3E66EED325B}" dt="2020-10-09T15:36:49.726" v="291" actId="1076"/>
          <ac:spMkLst>
            <pc:docMk/>
            <pc:sldMk cId="2559768855" sldId="351"/>
            <ac:spMk id="4" creationId="{306ACA84-06C9-45E6-BE20-B6BC8B4658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29-09-23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409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023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302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635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589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534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345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5732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9590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416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4513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236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5181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6791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2208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168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74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2709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8746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8344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875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737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481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956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2988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48774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9433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54764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5235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6521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7717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2701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926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15283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3706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41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187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384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3622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480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2588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354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69A9-8363-4CFC-AFC1-2BC356728C78}" type="datetime1">
              <a:rPr lang="fr-BE" smtClean="0"/>
              <a:t>29-09-23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55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6E00-1A2A-4E0B-BC59-8260282BF672}" type="datetime1">
              <a:rPr lang="fr-BE" smtClean="0"/>
              <a:t>29-09-23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7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559D0-8FC5-4668-82FD-974699ADB511}" type="datetime1">
              <a:rPr lang="fr-BE" smtClean="0"/>
              <a:t>29-09-23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5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92C4-353B-4DD6-A5DB-A36F90612556}" type="datetime1">
              <a:rPr lang="fr-BE" smtClean="0"/>
              <a:t>29-09-23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591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DD1D-C159-4FB2-AC60-11884D01B3D3}" type="datetime1">
              <a:rPr lang="fr-BE" smtClean="0"/>
              <a:t>29-09-23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84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B0D7-66AF-4F00-B16D-F252B19C21DC}" type="datetime1">
              <a:rPr lang="fr-BE" smtClean="0"/>
              <a:t>29-09-23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823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66D53-5406-45C8-98D5-8C2AFBC1D6E9}" type="datetime1">
              <a:rPr lang="fr-BE" smtClean="0"/>
              <a:t>29-09-23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20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851B-AD4D-46C0-AF92-B7BB779AF5EB}" type="datetime1">
              <a:rPr lang="fr-BE" smtClean="0"/>
              <a:t>29-09-23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49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AB2A-8487-4455-9202-0B8E05B48CC0}" type="datetime1">
              <a:rPr lang="fr-BE" smtClean="0"/>
              <a:t>29-09-23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021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B510-58B5-4130-962B-A043D06F7FE5}" type="datetime1">
              <a:rPr lang="fr-BE" smtClean="0"/>
              <a:t>29-09-23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2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491-1553-4C47-8423-9FBFE23C866C}" type="datetime1">
              <a:rPr lang="fr-BE" smtClean="0"/>
              <a:t>29-09-23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69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AE64-E3C8-4D05-A401-8372166D661A}" type="datetime1">
              <a:rPr lang="fr-BE" smtClean="0"/>
              <a:t>29-09-23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39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smtClean="0"/>
              <a:t>Ontwerp </a:t>
            </a:r>
            <a:r>
              <a:rPr lang="nl-BE" dirty="0"/>
              <a:t>– </a:t>
            </a:r>
            <a:r>
              <a:rPr lang="en-BE" dirty="0"/>
              <a:t>Voorbeeldoplossingen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42" y="5948411"/>
            <a:ext cx="1517459" cy="3352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 smtClean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-180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station.lengtegraad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180, -90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station.breedtegraad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BE" sz="1500" dirty="0" smtClean="0"/>
                  <a:t>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trip.maximale capaciteit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halte.haltenummer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sz="1500" dirty="0" smtClean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/>
                  <a:t>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nl-NL" sz="1500" dirty="0" smtClean="0"/>
                  <a:t> </a:t>
                </a:r>
                <a:r>
                  <a:rPr lang="nl-NL" sz="1500" dirty="0" err="1" smtClean="0"/>
                  <a:t>halte.bezetting</a:t>
                </a:r>
                <a:r>
                  <a:rPr lang="nl-NL" sz="1500" dirty="0" smtClean="0"/>
                  <a:t>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nl-NL" sz="1500" dirty="0" smtClean="0"/>
                  <a:t> </a:t>
                </a:r>
                <a:r>
                  <a:rPr lang="nl-NL" sz="1500" dirty="0" err="1"/>
                  <a:t>trip.maximale</a:t>
                </a:r>
                <a:r>
                  <a:rPr lang="nl-NL" sz="1500" dirty="0"/>
                  <a:t> capaciteit van </a:t>
                </a:r>
                <a:r>
                  <a:rPr lang="en-BE" sz="1500" dirty="0" smtClean="0"/>
                  <a:t>overeenkomstige</a:t>
                </a:r>
                <a:r>
                  <a:rPr lang="nl-NL" sz="1500" dirty="0" smtClean="0"/>
                  <a:t> trip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halte.aankomst</a:t>
                </a:r>
                <a:r>
                  <a:rPr lang="nl-NL" sz="1500" dirty="0"/>
                  <a:t>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nl-NL" sz="1500" dirty="0" smtClean="0"/>
                  <a:t>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indien </a:t>
                </a:r>
                <a:r>
                  <a:rPr lang="nl-NL" sz="1500" dirty="0" err="1"/>
                  <a:t>halte.aankomst</a:t>
                </a:r>
                <a:r>
                  <a:rPr lang="nl-NL" sz="1500" dirty="0"/>
                  <a:t> volgende dag =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volgende </a:t>
                </a:r>
                <a:r>
                  <a:rPr lang="nl-NL" sz="1500" dirty="0" smtClean="0"/>
                  <a:t>dag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halte.aankomst</a:t>
                </a:r>
                <a:r>
                  <a:rPr lang="nl-NL" sz="1500" dirty="0"/>
                  <a:t> volgende dag kan niet waar zijn indien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volgende dag vals </a:t>
                </a:r>
                <a:r>
                  <a:rPr lang="nl-NL" sz="1500" dirty="0" smtClean="0"/>
                  <a:t>i</a:t>
                </a:r>
                <a:r>
                  <a:rPr lang="en-BE" sz="1500" dirty="0" smtClean="0"/>
                  <a:t>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halte.aankomst</a:t>
                </a:r>
                <a:r>
                  <a:rPr lang="nl-NL" sz="1500" dirty="0"/>
                  <a:t> en </a:t>
                </a:r>
                <a:r>
                  <a:rPr lang="nl-NL" sz="1500" dirty="0" err="1"/>
                  <a:t>halte.aankomst</a:t>
                </a:r>
                <a:r>
                  <a:rPr lang="nl-NL" sz="1500" dirty="0"/>
                  <a:t> volgende dag is NULL voor halte met haltenummer 1 en niet NULL voor alle andere </a:t>
                </a:r>
                <a:r>
                  <a:rPr lang="nl-NL" sz="1500" dirty="0" smtClean="0"/>
                  <a:t>haltes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halte.vertrek</a:t>
                </a:r>
                <a:r>
                  <a:rPr lang="nl-NL" sz="1500" dirty="0"/>
                  <a:t>,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volgende dag en </a:t>
                </a:r>
                <a:r>
                  <a:rPr lang="nl-NL" sz="1500" dirty="0" err="1"/>
                  <a:t>halte.verwachte</a:t>
                </a:r>
                <a:r>
                  <a:rPr lang="nl-NL" sz="1500" dirty="0"/>
                  <a:t> bezetting is optioneel voor halte met hoogste haltenummer per trip en niet NULL voor alle andere </a:t>
                </a:r>
                <a:r>
                  <a:rPr lang="nl-NL" sz="1500" dirty="0" smtClean="0"/>
                  <a:t>haltes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/>
                  <a:t>de volgorde van de haltenummers per trip dient consistent te zijn met de aankomst- en vertrektijdstippen van diezelfde </a:t>
                </a:r>
                <a:r>
                  <a:rPr lang="nl-NL" sz="1500" dirty="0" smtClean="0"/>
                  <a:t>trip</a:t>
                </a:r>
                <a:endParaRPr lang="nl-NL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3323987"/>
              </a:xfrm>
              <a:prstGeom prst="rect">
                <a:avLst/>
              </a:prstGeom>
              <a:blipFill>
                <a:blip r:embed="rId3"/>
                <a:stretch>
                  <a:fillRect l="-290" t="-367" b="-12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635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1</a:t>
                </a:r>
                <a:r>
                  <a:rPr lang="en-BE" sz="1500" b="1" dirty="0" smtClean="0"/>
                  <a:t>. categorie </a:t>
                </a:r>
                <a:r>
                  <a:rPr lang="en-BE" sz="1500" dirty="0" smtClean="0"/>
                  <a:t>(naam:varchar)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2. treinsoort </a:t>
                </a:r>
                <a:r>
                  <a:rPr lang="en-BE" sz="1500" dirty="0" smtClean="0"/>
                  <a:t>(naam:varchar, categorienaam:varchar)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{categorienaam}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categorie{naam}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categorienaam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3. traject</a:t>
                </a:r>
                <a:r>
                  <a:rPr lang="en-BE" sz="1500" dirty="0" smtClean="0"/>
                  <a:t> (naam:varchar)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4. trajectinvulling</a:t>
                </a:r>
                <a:r>
                  <a:rPr lang="en-BE" sz="1500" dirty="0" smtClean="0"/>
                  <a:t> (soortnaam:varchar, trajectnaam:varchar)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{soortnaam, trajectnaam}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sleutels: soortnaam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treinsoort{naam}, trajectnaam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traject{naam}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5. station </a:t>
                </a:r>
                <a:r>
                  <a:rPr lang="en-BE" sz="1500" dirty="0" smtClean="0"/>
                  <a:t>(naam:varchar, lengtegraad:numeric, breedtegraad:numeric)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{lengtegraad, breedtegraad}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lengtegraad, breedtegraad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-180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lengtegraad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180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-90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BE" sz="1500" dirty="0" smtClean="0"/>
                  <a:t>breedtegraad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90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170646"/>
              </a:xfrm>
              <a:prstGeom prst="rect">
                <a:avLst/>
              </a:prstGeom>
              <a:blipFill>
                <a:blip r:embed="rId3"/>
                <a:stretch>
                  <a:fillRect l="-278" t="-35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889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 smtClean="0"/>
                  <a:t>6. binnenlands_station </a:t>
                </a:r>
                <a:r>
                  <a:rPr lang="en-BE" sz="1500" dirty="0" smtClean="0"/>
                  <a:t>(naam:varchar)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{naam}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station{naam}</a:t>
                </a:r>
              </a:p>
              <a:p>
                <a:pPr lvl="0"/>
                <a:endParaRPr lang="en-BE" sz="1500" dirty="0"/>
              </a:p>
              <a:p>
                <a:pPr lvl="0"/>
                <a:r>
                  <a:rPr lang="en-BE" sz="1500" b="1" dirty="0" smtClean="0"/>
                  <a:t>7. buitenlands_station</a:t>
                </a:r>
                <a:r>
                  <a:rPr lang="en-BE" sz="1500" dirty="0" smtClean="0"/>
                  <a:t> (naam:varchar, landcode:varchar)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{naam}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station{naam}</a:t>
                </a:r>
              </a:p>
              <a:p>
                <a:pPr lvl="0"/>
                <a:endParaRPr lang="en-BE" sz="1500" dirty="0"/>
              </a:p>
              <a:p>
                <a:pPr lvl="0"/>
                <a:r>
                  <a:rPr lang="en-BE" sz="1500" b="1" dirty="0" smtClean="0"/>
                  <a:t>8. vertaling</a:t>
                </a:r>
                <a:r>
                  <a:rPr lang="en-BE" sz="1500" dirty="0" smtClean="0"/>
                  <a:t> (naam:varchar, landcode:varchar, naam_nl:varchar)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{naam_nl, landcode}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{naam_nl}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binnenlands_station{naam}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naam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9. trip</a:t>
                </a:r>
                <a:r>
                  <a:rPr lang="en-BE" sz="1500" dirty="0" smtClean="0"/>
                  <a:t> (code:varchar, maximale_capaciteit:integer, soortnaam:varchar, trajectnaam:varchar)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{soortnaam, trajectnaam}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trajectinvulling{soortnaam, trajectnaam}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maximale_capaciteit, soortnaam, trajectnaam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maximale_capaciteit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10. trip_datum </a:t>
                </a:r>
                <a:r>
                  <a:rPr lang="en-BE" sz="1500" dirty="0" smtClean="0"/>
                  <a:t>(code:varchar, datum:date)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{code, datum}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code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trip{code}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170646"/>
              </a:xfrm>
              <a:prstGeom prst="rect">
                <a:avLst/>
              </a:prstGeom>
              <a:blipFill>
                <a:blip r:embed="rId3"/>
                <a:stretch>
                  <a:fillRect l="-278" t="-354" b="-35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63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 smtClean="0"/>
                  <a:t>11. halte </a:t>
                </a:r>
                <a:r>
                  <a:rPr lang="en-BE" sz="1500" dirty="0" smtClean="0"/>
                  <a:t>(code:varchar, haltenummer:integer, aankomst:time, aankomst_volgende_dag:boolean, vertrek:time, vertrek_volgende_dag:boolean, bezetting:integer, stationsnaam:varchar)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{code, haltenummer}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sleutels: {code}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trip{code}, stationsnaam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station{naam}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stationsnaam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bezetting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haltenummer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1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aankomst_volgende_dag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BE" sz="1500" dirty="0" smtClean="0"/>
                  <a:t> vertrek_volgende_dag OR aankomst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vertrek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haltenummer &gt; 1 OR aankomst IS NULL AND aankomst_volgende_dag IS NULL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NOT (aankomst_volgende_dag AND NOT vertrek_volgende_dag)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de bezetting lager ligt of gelijk is aan de maximale capaciteit van de overeenkomstige trip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er een halte bestaat met een lager haltenummer waar vertrek, vertrek_volgende_dag of bezetting NULL is, geef een foutmelding indien dit het geval 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er een halte bestaat met een hoger haltenummer waar vertrek, vertrek_volgende_dag of bezetting niet NULL is, indien vertrek, vertrek_volgende_dag en bezetting NULL zijn voor de huidige halte, geef een foutmelding indien dit het geval 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de haltenummers consistent zijn met de aankomst- en vertrektijdstippen van alle reeds toegevoegde haltes op deze trip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478149"/>
              </a:xfrm>
              <a:prstGeom prst="rect">
                <a:avLst/>
              </a:prstGeom>
              <a:blipFill>
                <a:blip r:embed="rId3"/>
                <a:stretch>
                  <a:fillRect l="-278" t="-409" r="-417" b="-54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576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14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/>
              <a:t>Oefening </a:t>
            </a:r>
            <a:r>
              <a:rPr lang="en-BE" sz="1300" b="1" dirty="0" smtClean="0"/>
              <a:t>5 </a:t>
            </a:r>
            <a:r>
              <a:rPr lang="en-BE" sz="1300" b="1" dirty="0"/>
              <a:t>(Project 2021-2022, tweede zittijd)</a:t>
            </a:r>
          </a:p>
          <a:p>
            <a:pPr algn="just"/>
            <a:endParaRPr lang="en-BE" sz="1300" b="1" dirty="0"/>
          </a:p>
          <a:p>
            <a:pPr algn="just"/>
            <a:r>
              <a:rPr lang="nl-NL" sz="1300" dirty="0"/>
              <a:t>De assistenten willen een databank opstellen die data bevat gerelateerd aan films,</a:t>
            </a:r>
            <a:r>
              <a:rPr lang="en-BE" sz="1300" dirty="0"/>
              <a:t> </a:t>
            </a:r>
            <a:r>
              <a:rPr lang="nl-NL" sz="1300" dirty="0"/>
              <a:t>series en medewerkers.</a:t>
            </a:r>
          </a:p>
          <a:p>
            <a:pPr algn="just"/>
            <a:r>
              <a:rPr lang="nl-NL" sz="1300" dirty="0"/>
              <a:t>Uiteraard moet deze databank data kunnen opslaan over films en series (vanaf nu,</a:t>
            </a:r>
            <a:r>
              <a:rPr lang="en-BE" sz="1300" dirty="0"/>
              <a:t> </a:t>
            </a:r>
            <a:r>
              <a:rPr lang="nl-NL" sz="1300" dirty="0"/>
              <a:t>voor de eenvoud, aangeduid met kijkitems als verzamelnaam). Kijkitems kunnen</a:t>
            </a:r>
            <a:r>
              <a:rPr lang="en-BE" sz="1300" dirty="0"/>
              <a:t> </a:t>
            </a:r>
            <a:r>
              <a:rPr lang="nl-NL" sz="1300" dirty="0"/>
              <a:t>geïdentificeerd worden aan de hand van een </a:t>
            </a:r>
            <a:r>
              <a:rPr lang="nl-NL" sz="1300" dirty="0" err="1"/>
              <a:t>id</a:t>
            </a:r>
            <a:r>
              <a:rPr lang="nl-NL" sz="1300" dirty="0"/>
              <a:t>, dat uniek is over alle kijkitems</a:t>
            </a:r>
            <a:r>
              <a:rPr lang="en-BE" sz="1300" dirty="0"/>
              <a:t> </a:t>
            </a:r>
            <a:r>
              <a:rPr lang="nl-NL" sz="1300" dirty="0"/>
              <a:t>heen. Daarnaast hebben kijkitems een titel en kan voor elk kijkitem ratinginformatie</a:t>
            </a:r>
            <a:r>
              <a:rPr lang="en-BE" sz="1300" dirty="0"/>
              <a:t> </a:t>
            </a:r>
            <a:r>
              <a:rPr lang="nl-NL" sz="1300" dirty="0"/>
              <a:t>worden opgeslagen waarmee wordt aangegeven hoe het kijkitem beoordeeld</a:t>
            </a:r>
            <a:r>
              <a:rPr lang="en-BE" sz="1300" dirty="0"/>
              <a:t> </a:t>
            </a:r>
            <a:r>
              <a:rPr lang="nl-NL" sz="1300" dirty="0"/>
              <a:t>wordt door de kijkers. Dit betreft, per kijkitem, de gemiddelde rating (i.e. een reëel</a:t>
            </a:r>
            <a:r>
              <a:rPr lang="en-BE" sz="1300" dirty="0"/>
              <a:t> </a:t>
            </a:r>
            <a:r>
              <a:rPr lang="nl-NL" sz="1300" dirty="0"/>
              <a:t>getal tussen 0 en 10, grenzen inclusief) en het aantal ratings. Let op, het kan</a:t>
            </a:r>
            <a:r>
              <a:rPr lang="en-BE" sz="1300" dirty="0"/>
              <a:t> </a:t>
            </a:r>
            <a:r>
              <a:rPr lang="nl-NL" sz="1300" dirty="0"/>
              <a:t>zijn dat er voor sommige kijkitems geen ratinginformatie beschikbaar is. Daarnaast</a:t>
            </a:r>
            <a:r>
              <a:rPr lang="en-BE" sz="1300" dirty="0"/>
              <a:t> </a:t>
            </a:r>
            <a:r>
              <a:rPr lang="nl-NL" sz="1300" dirty="0"/>
              <a:t>moet het voor elk kijkitem mogelijk zijn om een aantal overeenkomstige genres te</a:t>
            </a:r>
            <a:r>
              <a:rPr lang="en-BE" sz="1300" dirty="0"/>
              <a:t> </a:t>
            </a:r>
            <a:r>
              <a:rPr lang="nl-NL" sz="1300" dirty="0"/>
              <a:t>specificeren. Films en series hebben echter ook enkele specifieke eigenschappen.</a:t>
            </a:r>
            <a:r>
              <a:rPr lang="en-BE" sz="1300" dirty="0"/>
              <a:t> </a:t>
            </a:r>
            <a:r>
              <a:rPr lang="nl-NL" sz="1300" dirty="0"/>
              <a:t>Zo dient</a:t>
            </a:r>
            <a:r>
              <a:rPr lang="en-BE" sz="1300" dirty="0"/>
              <a:t> </a:t>
            </a:r>
            <a:r>
              <a:rPr lang="nl-NL" sz="1300" dirty="0"/>
              <a:t>voor iedere film de duurtijd in minuten (optioneel) te worden opgeslagen,</a:t>
            </a:r>
            <a:r>
              <a:rPr lang="en-BE" sz="1300" dirty="0"/>
              <a:t> </a:t>
            </a:r>
            <a:r>
              <a:rPr lang="nl-NL" sz="1300" dirty="0"/>
              <a:t>alsook het jaar waarin de film werd gemaakt. Voor series dient dan weer het start</a:t>
            </a:r>
            <a:r>
              <a:rPr lang="en-BE" sz="1300" dirty="0"/>
              <a:t>- </a:t>
            </a:r>
            <a:r>
              <a:rPr lang="nl-NL" sz="1300" dirty="0"/>
              <a:t>en</a:t>
            </a:r>
            <a:r>
              <a:rPr lang="en-BE" sz="1300" dirty="0"/>
              <a:t> </a:t>
            </a:r>
            <a:r>
              <a:rPr lang="nl-NL" sz="1300" dirty="0"/>
              <a:t>(indien gekend) eindjaar van de serie te worden opgeslagen.</a:t>
            </a:r>
          </a:p>
          <a:p>
            <a:pPr algn="just"/>
            <a:r>
              <a:rPr lang="nl-NL" sz="1300" dirty="0"/>
              <a:t>Naast de opslag van kijkitems zal de databank ook data bevatten over personen</a:t>
            </a:r>
            <a:r>
              <a:rPr lang="en-BE" sz="1300" dirty="0"/>
              <a:t> </a:t>
            </a:r>
            <a:r>
              <a:rPr lang="nl-NL" sz="1300" dirty="0"/>
              <a:t>die hebben meegewerkt aan kijkitems. Voor iedere persoon in de databank dient</a:t>
            </a:r>
            <a:r>
              <a:rPr lang="en-BE" sz="1300" dirty="0"/>
              <a:t> </a:t>
            </a:r>
            <a:r>
              <a:rPr lang="nl-NL" sz="1300" dirty="0"/>
              <a:t>een uniek </a:t>
            </a:r>
            <a:r>
              <a:rPr lang="nl-NL" sz="1300" dirty="0" err="1"/>
              <a:t>persoonid</a:t>
            </a:r>
            <a:r>
              <a:rPr lang="nl-NL" sz="1300" dirty="0"/>
              <a:t> te worden opgeslagen, naast een voor- en familienaam, een</a:t>
            </a:r>
            <a:r>
              <a:rPr lang="en-BE" sz="1300" dirty="0"/>
              <a:t> </a:t>
            </a:r>
            <a:r>
              <a:rPr lang="nl-NL" sz="1300" dirty="0"/>
              <a:t>geboortejaar en (indien gekend) een sterftejaar. Voor ieder kijkitem moet worden</a:t>
            </a:r>
            <a:r>
              <a:rPr lang="en-BE" sz="1300" dirty="0"/>
              <a:t> </a:t>
            </a:r>
            <a:r>
              <a:rPr lang="nl-NL" sz="1300" dirty="0"/>
              <a:t>bijgehouden welke personen hebben meegewerkt aan het kijkitem en welke job ze</a:t>
            </a:r>
            <a:r>
              <a:rPr lang="en-BE" sz="1300" dirty="0"/>
              <a:t> </a:t>
            </a:r>
            <a:r>
              <a:rPr lang="nl-NL" sz="1300" dirty="0"/>
              <a:t>hadden tijdens de productie (bv. acteur, regisseur,</a:t>
            </a:r>
            <a:r>
              <a:rPr lang="en-BE" sz="1300" dirty="0"/>
              <a:t>...</a:t>
            </a:r>
            <a:r>
              <a:rPr lang="nl-NL" sz="1300" dirty="0"/>
              <a:t>). Let op, eenzelfde persoon</a:t>
            </a:r>
            <a:r>
              <a:rPr lang="en-BE" sz="1300" dirty="0"/>
              <a:t> </a:t>
            </a:r>
            <a:r>
              <a:rPr lang="nl-NL" sz="1300" dirty="0"/>
              <a:t>kan mogelijks verschillende jobs uitoefenen tijdens de productie van eenzelfde kijkitem.</a:t>
            </a:r>
            <a:r>
              <a:rPr lang="en-BE" sz="1300" dirty="0"/>
              <a:t> </a:t>
            </a:r>
            <a:r>
              <a:rPr lang="nl-NL" sz="1300" dirty="0"/>
              <a:t>Het is uiteraard zo dat een persoon enkel kan meewerken aan kijkitems die</a:t>
            </a:r>
            <a:r>
              <a:rPr lang="en-BE" sz="1300" dirty="0"/>
              <a:t> </a:t>
            </a:r>
            <a:r>
              <a:rPr lang="nl-NL" sz="1300" dirty="0"/>
              <a:t>gemaakt zijn terwijl die persoon in leven was. Je mag er hierbij voor de eenvoud</a:t>
            </a:r>
            <a:r>
              <a:rPr lang="en-BE" sz="1300" dirty="0"/>
              <a:t> </a:t>
            </a:r>
            <a:r>
              <a:rPr lang="nl-NL" sz="1300" dirty="0"/>
              <a:t>vanuit gaan dat personen ook hun volledige geboortejaar en volledige sterftejaar</a:t>
            </a:r>
            <a:r>
              <a:rPr lang="en-BE" sz="1300" dirty="0"/>
              <a:t> </a:t>
            </a:r>
            <a:r>
              <a:rPr lang="nl-NL" sz="1300" dirty="0"/>
              <a:t>kunnen meewerken aan een kijkitem, en dat personen kunnen meewerken aan een</a:t>
            </a:r>
            <a:r>
              <a:rPr lang="en-BE" sz="1300" dirty="0"/>
              <a:t> </a:t>
            </a:r>
            <a:r>
              <a:rPr lang="nl-NL" sz="1300" dirty="0"/>
              <a:t>serie als hun leven minstens één jaar gemeenschappelijk heeft met de bestaansperiode</a:t>
            </a:r>
            <a:r>
              <a:rPr lang="en-BE" sz="1300" dirty="0"/>
              <a:t> </a:t>
            </a:r>
            <a:r>
              <a:rPr lang="nl-NL" sz="1300" dirty="0"/>
              <a:t>van deze serie.</a:t>
            </a:r>
          </a:p>
          <a:p>
            <a:pPr algn="just"/>
            <a:r>
              <a:rPr lang="nl-NL" sz="1300" dirty="0"/>
              <a:t>Wanneer een persoon tijdens de productie van een kijkitem een job als acteur uitoefent,</a:t>
            </a:r>
            <a:r>
              <a:rPr lang="en-BE" sz="1300" dirty="0"/>
              <a:t> </a:t>
            </a:r>
            <a:r>
              <a:rPr lang="nl-NL" sz="1300" dirty="0"/>
              <a:t>moet er ook bijgehouden worden welk(e) personage(s) gespeeld werd(en) door</a:t>
            </a:r>
            <a:r>
              <a:rPr lang="en-BE" sz="1300" dirty="0"/>
              <a:t> </a:t>
            </a:r>
            <a:r>
              <a:rPr lang="nl-NL" sz="1300" dirty="0"/>
              <a:t>deze persoon in dit kijkitem. Voor een personage dient enkel een unieke naam opgeslagen</a:t>
            </a:r>
            <a:r>
              <a:rPr lang="en-BE" sz="1300" dirty="0"/>
              <a:t> </a:t>
            </a:r>
            <a:r>
              <a:rPr lang="nl-NL" sz="1300" dirty="0"/>
              <a:t>te worden. Let op, een persoon kan in een kijkitem mogelijks verschillende</a:t>
            </a:r>
            <a:r>
              <a:rPr lang="en-BE" sz="1300" dirty="0"/>
              <a:t> </a:t>
            </a:r>
            <a:r>
              <a:rPr lang="nl-NL" sz="1300" dirty="0"/>
              <a:t>personages spelen,</a:t>
            </a:r>
            <a:r>
              <a:rPr lang="en-BE" sz="1300" dirty="0"/>
              <a:t> </a:t>
            </a:r>
            <a:r>
              <a:rPr lang="nl-NL" sz="1300" dirty="0"/>
              <a:t>net zoals een personage een rol kan spelen in verschillende kijkitems.</a:t>
            </a:r>
            <a:r>
              <a:rPr lang="en-BE" sz="1300" dirty="0"/>
              <a:t> </a:t>
            </a:r>
            <a:r>
              <a:rPr lang="nl-NL" sz="1300" dirty="0"/>
              <a:t>Ook kan een personage in een kijkitem door verschillende personen gespeeld</a:t>
            </a:r>
            <a:r>
              <a:rPr lang="en-BE" sz="1300" dirty="0"/>
              <a:t> </a:t>
            </a:r>
            <a:r>
              <a:rPr lang="nl-NL" sz="1300" dirty="0"/>
              <a:t>worden. Daarnaast mag er uiteraard enkel informatie over gespeelde personages</a:t>
            </a:r>
            <a:r>
              <a:rPr lang="en-BE" sz="1300" dirty="0"/>
              <a:t> </a:t>
            </a:r>
            <a:r>
              <a:rPr lang="nl-NL" sz="1300" dirty="0"/>
              <a:t>opgeslagen worden in het geval de persoon in kwestie een job als acteur heeft voor</a:t>
            </a:r>
            <a:r>
              <a:rPr lang="en-BE" sz="1300" dirty="0"/>
              <a:t> </a:t>
            </a:r>
            <a:r>
              <a:rPr lang="nl-NL" sz="1300" dirty="0"/>
              <a:t>dat specifieke kijkitem.</a:t>
            </a:r>
            <a:endParaRPr lang="en-BE" sz="1300" dirty="0"/>
          </a:p>
        </p:txBody>
      </p:sp>
    </p:spTree>
    <p:extLst>
      <p:ext uri="{BB962C8B-B14F-4D97-AF65-F5344CB8AC3E}">
        <p14:creationId xmlns:p14="http://schemas.microsoft.com/office/powerpoint/2010/main" val="27432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6309805" y="288320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kijkitem</a:t>
            </a:r>
            <a:endParaRPr lang="fr-BE" sz="15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321510" y="132617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film</a:t>
            </a:r>
            <a:endParaRPr lang="fr-BE" sz="15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58759" y="1326175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serie</a:t>
            </a:r>
            <a:endParaRPr lang="fr-BE" sz="1500" dirty="0"/>
          </a:p>
        </p:txBody>
      </p:sp>
      <p:sp>
        <p:nvSpPr>
          <p:cNvPr id="112" name="Oval 111"/>
          <p:cNvSpPr/>
          <p:nvPr/>
        </p:nvSpPr>
        <p:spPr>
          <a:xfrm>
            <a:off x="7954074" y="2883201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820172" y="3304746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titel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75018" y="4671059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rating</a:t>
            </a:r>
            <a:endParaRPr lang="fr-BE" sz="1500" dirty="0"/>
          </a:p>
        </p:txBody>
      </p:sp>
      <p:sp>
        <p:nvSpPr>
          <p:cNvPr id="116" name="Rectangle 115"/>
          <p:cNvSpPr/>
          <p:nvPr/>
        </p:nvSpPr>
        <p:spPr>
          <a:xfrm flipV="1">
            <a:off x="6412749" y="4712002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7" name="Diamond 116"/>
          <p:cNvSpPr/>
          <p:nvPr/>
        </p:nvSpPr>
        <p:spPr>
          <a:xfrm>
            <a:off x="6826685" y="379293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18" name="Diamond 117"/>
          <p:cNvSpPr/>
          <p:nvPr/>
        </p:nvSpPr>
        <p:spPr>
          <a:xfrm>
            <a:off x="6889697" y="384205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19" name="Straight Connector 118"/>
          <p:cNvCxnSpPr>
            <a:stCxn id="117" idx="0"/>
            <a:endCxn id="109" idx="2"/>
          </p:cNvCxnSpPr>
          <p:nvPr/>
        </p:nvCxnSpPr>
        <p:spPr>
          <a:xfrm flipH="1" flipV="1">
            <a:off x="6979702" y="3206366"/>
            <a:ext cx="280" cy="58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6957514" y="4042569"/>
            <a:ext cx="3689" cy="6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999201" y="4042569"/>
            <a:ext cx="3689" cy="6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961143" y="321012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989371" y="444022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28" name="Oval 127"/>
          <p:cNvSpPr/>
          <p:nvPr/>
        </p:nvSpPr>
        <p:spPr>
          <a:xfrm>
            <a:off x="6859646" y="2240477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6953704" y="2485455"/>
            <a:ext cx="3810" cy="399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1"/>
            <a:endCxn id="110" idx="2"/>
          </p:cNvCxnSpPr>
          <p:nvPr/>
        </p:nvCxnSpPr>
        <p:spPr>
          <a:xfrm flipH="1" flipV="1">
            <a:off x="5991407" y="1649341"/>
            <a:ext cx="902457" cy="626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8" idx="7"/>
            <a:endCxn id="111" idx="2"/>
          </p:cNvCxnSpPr>
          <p:nvPr/>
        </p:nvCxnSpPr>
        <p:spPr>
          <a:xfrm flipV="1">
            <a:off x="7059081" y="1649340"/>
            <a:ext cx="769575" cy="626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7001822" y="2487337"/>
            <a:ext cx="3810" cy="399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9" idx="3"/>
            <a:endCxn id="112" idx="2"/>
          </p:cNvCxnSpPr>
          <p:nvPr/>
        </p:nvCxnSpPr>
        <p:spPr>
          <a:xfrm>
            <a:off x="7649598" y="3044784"/>
            <a:ext cx="304476" cy="1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09" idx="3"/>
            <a:endCxn id="113" idx="1"/>
          </p:cNvCxnSpPr>
          <p:nvPr/>
        </p:nvCxnSpPr>
        <p:spPr>
          <a:xfrm>
            <a:off x="7649598" y="3044784"/>
            <a:ext cx="286853" cy="31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7398013" y="4169280"/>
            <a:ext cx="163831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gemiddelde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7881597" y="4859730"/>
            <a:ext cx="101977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aantal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115" idx="3"/>
            <a:endCxn id="151" idx="4"/>
          </p:cNvCxnSpPr>
          <p:nvPr/>
        </p:nvCxnSpPr>
        <p:spPr>
          <a:xfrm flipV="1">
            <a:off x="7743866" y="4517447"/>
            <a:ext cx="473306" cy="31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15" idx="3"/>
            <a:endCxn id="152" idx="1"/>
          </p:cNvCxnSpPr>
          <p:nvPr/>
        </p:nvCxnSpPr>
        <p:spPr>
          <a:xfrm>
            <a:off x="7743866" y="4832642"/>
            <a:ext cx="287074" cy="78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451156" y="2269283"/>
            <a:ext cx="1203202" cy="3993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genre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517932" y="2327763"/>
            <a:ext cx="1053574" cy="28404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/>
          <p:cNvCxnSpPr>
            <a:stCxn id="109" idx="3"/>
            <a:endCxn id="160" idx="4"/>
          </p:cNvCxnSpPr>
          <p:nvPr/>
        </p:nvCxnSpPr>
        <p:spPr>
          <a:xfrm flipV="1">
            <a:off x="7649598" y="2668612"/>
            <a:ext cx="403159" cy="376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5392274" y="731113"/>
            <a:ext cx="117904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duurtijd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4415049" y="742409"/>
            <a:ext cx="77518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jaar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613976" y="729931"/>
            <a:ext cx="117904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startjaar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7866374" y="730547"/>
            <a:ext cx="117904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eindjaar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>
            <a:stCxn id="110" idx="0"/>
            <a:endCxn id="170" idx="4"/>
          </p:cNvCxnSpPr>
          <p:nvPr/>
        </p:nvCxnSpPr>
        <p:spPr>
          <a:xfrm flipH="1" flipV="1">
            <a:off x="5981798" y="1079280"/>
            <a:ext cx="9609" cy="246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0" idx="0"/>
            <a:endCxn id="171" idx="5"/>
          </p:cNvCxnSpPr>
          <p:nvPr/>
        </p:nvCxnSpPr>
        <p:spPr>
          <a:xfrm flipH="1" flipV="1">
            <a:off x="5076713" y="1039588"/>
            <a:ext cx="914694" cy="286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1" idx="0"/>
            <a:endCxn id="172" idx="4"/>
          </p:cNvCxnSpPr>
          <p:nvPr/>
        </p:nvCxnSpPr>
        <p:spPr>
          <a:xfrm flipH="1" flipV="1">
            <a:off x="7203500" y="1078098"/>
            <a:ext cx="625156" cy="248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11" idx="0"/>
            <a:endCxn id="173" idx="4"/>
          </p:cNvCxnSpPr>
          <p:nvPr/>
        </p:nvCxnSpPr>
        <p:spPr>
          <a:xfrm flipV="1">
            <a:off x="7828656" y="1078714"/>
            <a:ext cx="627242" cy="247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61505" y="288320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persoon</a:t>
            </a:r>
            <a:endParaRPr lang="fr-BE" sz="1500" dirty="0"/>
          </a:p>
        </p:txBody>
      </p:sp>
      <p:sp>
        <p:nvSpPr>
          <p:cNvPr id="195" name="Oval 194"/>
          <p:cNvSpPr/>
          <p:nvPr/>
        </p:nvSpPr>
        <p:spPr>
          <a:xfrm>
            <a:off x="85048" y="2437722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84298" y="2362098"/>
            <a:ext cx="93594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30242" y="1724927"/>
            <a:ext cx="935942" cy="4628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</a:t>
            </a:r>
            <a:r>
              <a:rPr lang="en-BE" sz="1500" dirty="0" smtClean="0">
                <a:solidFill>
                  <a:schemeClr val="tx1"/>
                </a:solidFill>
              </a:rPr>
              <a:t>oor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531401" y="1724928"/>
            <a:ext cx="1073102" cy="4628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115241" y="3553605"/>
            <a:ext cx="122329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geboren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1417987" y="3553604"/>
            <a:ext cx="13564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gestorven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>
            <a:stCxn id="194" idx="0"/>
            <a:endCxn id="196" idx="4"/>
          </p:cNvCxnSpPr>
          <p:nvPr/>
        </p:nvCxnSpPr>
        <p:spPr>
          <a:xfrm flipH="1" flipV="1">
            <a:off x="1452269" y="2710265"/>
            <a:ext cx="79133" cy="172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0"/>
            <a:endCxn id="197" idx="5"/>
          </p:cNvCxnSpPr>
          <p:nvPr/>
        </p:nvCxnSpPr>
        <p:spPr>
          <a:xfrm flipH="1" flipV="1">
            <a:off x="1229118" y="2120009"/>
            <a:ext cx="223151" cy="24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3"/>
          </p:cNvCxnSpPr>
          <p:nvPr/>
        </p:nvCxnSpPr>
        <p:spPr>
          <a:xfrm flipV="1">
            <a:off x="1452269" y="2120010"/>
            <a:ext cx="236284" cy="24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94" idx="0"/>
            <a:endCxn id="195" idx="5"/>
          </p:cNvCxnSpPr>
          <p:nvPr/>
        </p:nvCxnSpPr>
        <p:spPr>
          <a:xfrm flipH="1" flipV="1">
            <a:off x="762769" y="2734901"/>
            <a:ext cx="768633" cy="14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0"/>
            <a:endCxn id="194" idx="2"/>
          </p:cNvCxnSpPr>
          <p:nvPr/>
        </p:nvCxnSpPr>
        <p:spPr>
          <a:xfrm flipV="1">
            <a:off x="726890" y="3206366"/>
            <a:ext cx="804512" cy="34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4" idx="2"/>
            <a:endCxn id="200" idx="0"/>
          </p:cNvCxnSpPr>
          <p:nvPr/>
        </p:nvCxnSpPr>
        <p:spPr>
          <a:xfrm>
            <a:off x="1531402" y="3206366"/>
            <a:ext cx="564795" cy="34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508129" y="2883201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medewerking</a:t>
            </a:r>
            <a:endParaRPr lang="fr-BE" sz="1500" dirty="0"/>
          </a:p>
        </p:txBody>
      </p:sp>
      <p:sp>
        <p:nvSpPr>
          <p:cNvPr id="225" name="Rectangle 224"/>
          <p:cNvSpPr/>
          <p:nvPr/>
        </p:nvSpPr>
        <p:spPr>
          <a:xfrm flipV="1">
            <a:off x="3645860" y="2924144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6" name="Diamond 225"/>
          <p:cNvSpPr/>
          <p:nvPr/>
        </p:nvSpPr>
        <p:spPr>
          <a:xfrm>
            <a:off x="5527004" y="291806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7" name="Diamond 226"/>
          <p:cNvSpPr/>
          <p:nvPr/>
        </p:nvSpPr>
        <p:spPr>
          <a:xfrm>
            <a:off x="5590016" y="2967182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8" name="Diamond 227"/>
          <p:cNvSpPr/>
          <p:nvPr/>
        </p:nvSpPr>
        <p:spPr>
          <a:xfrm>
            <a:off x="2724388" y="291532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9" name="Diamond 228"/>
          <p:cNvSpPr/>
          <p:nvPr/>
        </p:nvSpPr>
        <p:spPr>
          <a:xfrm>
            <a:off x="2787400" y="296444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30" name="Straight Connector 229"/>
          <p:cNvCxnSpPr>
            <a:stCxn id="194" idx="3"/>
            <a:endCxn id="228" idx="1"/>
          </p:cNvCxnSpPr>
          <p:nvPr/>
        </p:nvCxnSpPr>
        <p:spPr>
          <a:xfrm flipV="1">
            <a:off x="2201298" y="3044414"/>
            <a:ext cx="523090" cy="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26" idx="3"/>
            <a:endCxn id="109" idx="1"/>
          </p:cNvCxnSpPr>
          <p:nvPr/>
        </p:nvCxnSpPr>
        <p:spPr>
          <a:xfrm flipV="1">
            <a:off x="5833597" y="3044784"/>
            <a:ext cx="476208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2994384" y="3072150"/>
            <a:ext cx="514176" cy="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996289" y="3016905"/>
            <a:ext cx="514176" cy="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979724" y="3027656"/>
            <a:ext cx="56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979724" y="3065756"/>
            <a:ext cx="56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157951" y="28566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114420" y="284528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301633" y="281039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929391" y="283539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52" name="Oval 251"/>
          <p:cNvSpPr/>
          <p:nvPr/>
        </p:nvSpPr>
        <p:spPr>
          <a:xfrm>
            <a:off x="3845990" y="2315149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job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flipH="1" flipV="1">
            <a:off x="4039912" y="2594929"/>
            <a:ext cx="406185" cy="3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24" idx="0"/>
            <a:endCxn id="252" idx="4"/>
          </p:cNvCxnSpPr>
          <p:nvPr/>
        </p:nvCxnSpPr>
        <p:spPr>
          <a:xfrm flipV="1">
            <a:off x="4242553" y="2663316"/>
            <a:ext cx="437" cy="219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61505" y="4667503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personage</a:t>
            </a:r>
            <a:endParaRPr lang="fr-BE" sz="1500" dirty="0"/>
          </a:p>
        </p:txBody>
      </p:sp>
      <p:sp>
        <p:nvSpPr>
          <p:cNvPr id="261" name="Oval 260"/>
          <p:cNvSpPr/>
          <p:nvPr/>
        </p:nvSpPr>
        <p:spPr>
          <a:xfrm>
            <a:off x="1063430" y="5207897"/>
            <a:ext cx="93594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62" name="Straight Connector 261"/>
          <p:cNvCxnSpPr>
            <a:stCxn id="260" idx="2"/>
            <a:endCxn id="261" idx="0"/>
          </p:cNvCxnSpPr>
          <p:nvPr/>
        </p:nvCxnSpPr>
        <p:spPr>
          <a:xfrm flipH="1">
            <a:off x="1531401" y="4990668"/>
            <a:ext cx="1" cy="217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510465" y="4667503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acteerprestatie</a:t>
            </a:r>
            <a:endParaRPr lang="fr-BE" sz="1500" dirty="0"/>
          </a:p>
        </p:txBody>
      </p:sp>
      <p:sp>
        <p:nvSpPr>
          <p:cNvPr id="267" name="Rectangle 266"/>
          <p:cNvSpPr/>
          <p:nvPr/>
        </p:nvSpPr>
        <p:spPr>
          <a:xfrm flipV="1">
            <a:off x="3648196" y="4708446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9" name="Straight Connector 268"/>
          <p:cNvCxnSpPr>
            <a:stCxn id="266" idx="0"/>
            <a:endCxn id="224" idx="2"/>
          </p:cNvCxnSpPr>
          <p:nvPr/>
        </p:nvCxnSpPr>
        <p:spPr>
          <a:xfrm flipH="1" flipV="1">
            <a:off x="4242553" y="3206366"/>
            <a:ext cx="2336" cy="146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Diamond 272"/>
          <p:cNvSpPr/>
          <p:nvPr/>
        </p:nvSpPr>
        <p:spPr>
          <a:xfrm>
            <a:off x="2701668" y="470082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74" name="Straight Connector 273"/>
          <p:cNvCxnSpPr>
            <a:stCxn id="273" idx="3"/>
            <a:endCxn id="266" idx="1"/>
          </p:cNvCxnSpPr>
          <p:nvPr/>
        </p:nvCxnSpPr>
        <p:spPr>
          <a:xfrm flipV="1">
            <a:off x="3008261" y="4829086"/>
            <a:ext cx="502204" cy="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73" idx="1"/>
            <a:endCxn id="260" idx="3"/>
          </p:cNvCxnSpPr>
          <p:nvPr/>
        </p:nvCxnSpPr>
        <p:spPr>
          <a:xfrm flipH="1" flipV="1">
            <a:off x="2201298" y="4829086"/>
            <a:ext cx="500370" cy="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295383" y="46310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81" name="TextBox 280"/>
          <p:cNvSpPr txBox="1"/>
          <p:nvPr/>
        </p:nvSpPr>
        <p:spPr>
          <a:xfrm>
            <a:off x="2158421" y="46310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225267" y="3187038"/>
            <a:ext cx="44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job</a:t>
            </a:r>
            <a:endParaRPr lang="fr-BE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215467" y="4398127"/>
            <a:ext cx="75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“acteur”</a:t>
            </a:r>
            <a:endParaRPr lang="fr-BE" sz="1200" dirty="0"/>
          </a:p>
        </p:txBody>
      </p:sp>
      <p:sp>
        <p:nvSpPr>
          <p:cNvPr id="288" name="Arc 287"/>
          <p:cNvSpPr/>
          <p:nvPr/>
        </p:nvSpPr>
        <p:spPr>
          <a:xfrm rot="7901978">
            <a:off x="4072390" y="3601744"/>
            <a:ext cx="336234" cy="364231"/>
          </a:xfrm>
          <a:prstGeom prst="arc">
            <a:avLst>
              <a:gd name="adj1" fmla="val 1619999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9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 smtClean="0"/>
              <a:t>Functionele beschrijving:</a:t>
            </a:r>
          </a:p>
          <a:p>
            <a:endParaRPr lang="en-BE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/>
              <a:t>0 ≤ </a:t>
            </a:r>
            <a:r>
              <a:rPr lang="fr-BE" sz="1500" dirty="0" err="1"/>
              <a:t>rating.gemiddelde</a:t>
            </a:r>
            <a:r>
              <a:rPr lang="fr-BE" sz="1500" dirty="0"/>
              <a:t> ≤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rating.aantal</a:t>
            </a:r>
            <a:r>
              <a:rPr lang="fr-BE" sz="1500" dirty="0"/>
              <a:t>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film.duurtijd</a:t>
            </a:r>
            <a:r>
              <a:rPr lang="fr-BE" sz="1500" dirty="0"/>
              <a:t>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serie.startjaar</a:t>
            </a:r>
            <a:r>
              <a:rPr lang="fr-BE" sz="1500" dirty="0"/>
              <a:t> ≤ </a:t>
            </a:r>
            <a:r>
              <a:rPr lang="fr-BE" sz="1500" dirty="0" err="1"/>
              <a:t>serie.eindjaar</a:t>
            </a:r>
            <a:endParaRPr lang="fr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persoon.geboren</a:t>
            </a:r>
            <a:r>
              <a:rPr lang="fr-BE" sz="1500" dirty="0"/>
              <a:t> ≤ </a:t>
            </a:r>
            <a:r>
              <a:rPr lang="fr-BE" sz="1500" dirty="0" err="1"/>
              <a:t>huidig</a:t>
            </a:r>
            <a:r>
              <a:rPr lang="fr-BE" sz="1500" dirty="0"/>
              <a:t> </a:t>
            </a:r>
            <a:r>
              <a:rPr lang="fr-BE" sz="1500" dirty="0" err="1"/>
              <a:t>jaartal</a:t>
            </a:r>
            <a:endParaRPr lang="fr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persoon.geboren</a:t>
            </a:r>
            <a:r>
              <a:rPr lang="fr-BE" sz="1500" dirty="0"/>
              <a:t> ≤ </a:t>
            </a:r>
            <a:r>
              <a:rPr lang="fr-BE" sz="1500" dirty="0" err="1" smtClean="0"/>
              <a:t>persoon.gestorven</a:t>
            </a:r>
            <a:endParaRPr lang="en-BE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optioneel: kijkitem.genre, film.duurtijd, serie.eindjaar, persoon.gestorven</a:t>
            </a:r>
            <a:endParaRPr lang="fr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 smtClean="0"/>
              <a:t>een</a:t>
            </a:r>
            <a:r>
              <a:rPr lang="fr-BE" sz="1500" dirty="0" smtClean="0"/>
              <a:t> </a:t>
            </a:r>
            <a:r>
              <a:rPr lang="fr-BE" sz="1500" dirty="0" err="1"/>
              <a:t>persoon</a:t>
            </a:r>
            <a:r>
              <a:rPr lang="fr-BE" sz="1500" dirty="0"/>
              <a:t> kan </a:t>
            </a:r>
            <a:r>
              <a:rPr lang="fr-BE" sz="1500" dirty="0" err="1"/>
              <a:t>enkel</a:t>
            </a:r>
            <a:r>
              <a:rPr lang="fr-BE" sz="1500" dirty="0"/>
              <a:t> </a:t>
            </a:r>
            <a:r>
              <a:rPr lang="fr-BE" sz="1500" dirty="0" err="1"/>
              <a:t>meewerken</a:t>
            </a:r>
            <a:r>
              <a:rPr lang="fr-BE" sz="1500" dirty="0"/>
              <a:t> </a:t>
            </a:r>
            <a:r>
              <a:rPr lang="fr-BE" sz="1500" dirty="0" err="1"/>
              <a:t>aan</a:t>
            </a:r>
            <a:r>
              <a:rPr lang="fr-BE" sz="1500" dirty="0"/>
              <a:t> films en </a:t>
            </a:r>
            <a:r>
              <a:rPr lang="fr-BE" sz="1500" dirty="0" err="1"/>
              <a:t>series</a:t>
            </a:r>
            <a:r>
              <a:rPr lang="fr-BE" sz="1500" dirty="0"/>
              <a:t> die </a:t>
            </a:r>
            <a:r>
              <a:rPr lang="fr-BE" sz="1500" dirty="0" err="1"/>
              <a:t>gemaakt</a:t>
            </a:r>
            <a:r>
              <a:rPr lang="fr-BE" sz="1500" dirty="0"/>
              <a:t> </a:t>
            </a:r>
            <a:r>
              <a:rPr lang="fr-BE" sz="1500" dirty="0" err="1"/>
              <a:t>zijn</a:t>
            </a:r>
            <a:r>
              <a:rPr lang="fr-BE" sz="1500" dirty="0"/>
              <a:t> </a:t>
            </a:r>
            <a:r>
              <a:rPr lang="fr-BE" sz="1500" dirty="0" err="1"/>
              <a:t>tijdens</a:t>
            </a:r>
            <a:r>
              <a:rPr lang="fr-BE" sz="1500" dirty="0"/>
              <a:t> de </a:t>
            </a:r>
            <a:r>
              <a:rPr lang="fr-BE" sz="1500" dirty="0" err="1"/>
              <a:t>levensperiode</a:t>
            </a:r>
            <a:r>
              <a:rPr lang="fr-BE" sz="1500" dirty="0"/>
              <a:t> van die </a:t>
            </a:r>
            <a:r>
              <a:rPr lang="fr-BE" sz="1500" dirty="0" err="1"/>
              <a:t>persoon</a:t>
            </a:r>
            <a:endParaRPr lang="fr-BE" sz="1500" dirty="0"/>
          </a:p>
          <a:p>
            <a:endParaRPr lang="en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116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1</a:t>
                </a:r>
                <a:r>
                  <a:rPr lang="en-BE" sz="1500" b="1" dirty="0" smtClean="0"/>
                  <a:t>. persoon </a:t>
                </a:r>
                <a:r>
                  <a:rPr lang="en-BE" sz="1500" dirty="0" smtClean="0"/>
                  <a:t>(id:integer, voornaam:varchar, achternaam:varchar, geboren:integer, gestorven:integer)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voornaam, achternaam, geboren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geboren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gestorven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2. kijkitem </a:t>
                </a:r>
                <a:r>
                  <a:rPr lang="en-BE" sz="1500" dirty="0" smtClean="0"/>
                  <a:t>(id:integer, titel:varchar)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titel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3. rating</a:t>
                </a:r>
                <a:r>
                  <a:rPr lang="en-BE" sz="1500" dirty="0" smtClean="0"/>
                  <a:t> (id:integer, gemiddelde:numeric, aantal:integer)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kijkitem{id}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gemiddelde, aantal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gemiddelde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aantal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aantal &gt;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4. kijkitem_genre</a:t>
                </a:r>
                <a:r>
                  <a:rPr lang="en-BE" sz="1500" dirty="0" smtClean="0"/>
                  <a:t> (id:integer, genre:varchar)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{id, genre}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</a:t>
                </a:r>
                <a:r>
                  <a:rPr lang="en-BE" sz="1500" dirty="0"/>
                  <a:t>sleutel: {id}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kijkitem{id}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478149"/>
              </a:xfrm>
              <a:prstGeom prst="rect">
                <a:avLst/>
              </a:prstGeom>
              <a:blipFill>
                <a:blip r:embed="rId3"/>
                <a:stretch>
                  <a:fillRect l="-278" t="-409" b="-54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59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93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 smtClean="0"/>
                  <a:t>5. film </a:t>
                </a:r>
                <a:r>
                  <a:rPr lang="en-BE" sz="1500" dirty="0" smtClean="0"/>
                  <a:t>(id:integer, jaar:integer, duurtijd:interval)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{id}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{id}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kijkitem{id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jaar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duurtijd &gt;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6</a:t>
                </a:r>
                <a:r>
                  <a:rPr lang="en-BE" sz="1500" b="1" dirty="0" smtClean="0"/>
                  <a:t>. serie </a:t>
                </a:r>
                <a:r>
                  <a:rPr lang="en-BE" sz="1500" dirty="0" smtClean="0"/>
                  <a:t>(id:integer, startjaar:integer, eindjaar:integer)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{id}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{id}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kijkitem{id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startjaar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startjaar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eindjaar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7</a:t>
                </a:r>
                <a:r>
                  <a:rPr lang="en-BE" sz="1500" b="1" dirty="0" smtClean="0"/>
                  <a:t>. medewerking</a:t>
                </a:r>
                <a:r>
                  <a:rPr lang="en-BE" sz="1500" dirty="0" smtClean="0"/>
                  <a:t> (kijkitem_id:integer, persoon_id:integer, job:varchar)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{kijkitem_id, persoon_id, job}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sleutels: {kijkitem_id}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kijkitem{id}, {persoon_id}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persoon{id}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NL" sz="1500" dirty="0"/>
                  <a:t>controleer bij toevoeging of de persoon leeft tijdens het jaar waarin de film of de periode waarin de serie gemaakt 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8</a:t>
                </a:r>
                <a:r>
                  <a:rPr lang="en-BE" sz="1500" b="1" dirty="0" smtClean="0"/>
                  <a:t>. acteerprestatie</a:t>
                </a:r>
                <a:r>
                  <a:rPr lang="en-BE" sz="1500" dirty="0"/>
                  <a:t> (kijkitem_id:integer, persoon_id:integer, job:varchar)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{kijkitem_id, persoon_id, job}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</a:t>
                </a:r>
                <a:r>
                  <a:rPr lang="en-BE" sz="1500" dirty="0"/>
                  <a:t>sleutel</a:t>
                </a:r>
                <a:r>
                  <a:rPr lang="en-BE" sz="1500" dirty="0" smtClean="0"/>
                  <a:t>: {kijkitem_id, persoon_id, job}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medewerking{kijkitem_id, persoon_id, job}</a:t>
                </a:r>
                <a:endParaRPr lang="en-BE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939814"/>
              </a:xfrm>
              <a:prstGeom prst="rect">
                <a:avLst/>
              </a:prstGeom>
              <a:blipFill>
                <a:blip r:embed="rId3"/>
                <a:stretch>
                  <a:fillRect l="-278" t="-370" b="-37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8940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 smtClean="0"/>
                  <a:t>9. personage </a:t>
                </a:r>
                <a:r>
                  <a:rPr lang="en-BE" sz="1500" dirty="0" smtClean="0"/>
                  <a:t>(naam:varchar)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10. speelt </a:t>
                </a:r>
                <a:r>
                  <a:rPr lang="en-BE" sz="1500" dirty="0"/>
                  <a:t>(kijkitem_id:integer, persoon_id:integer, </a:t>
                </a:r>
                <a:r>
                  <a:rPr lang="en-BE" sz="1500" dirty="0" smtClean="0"/>
                  <a:t>job:varchar, 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</a:t>
                </a:r>
                <a:r>
                  <a:rPr lang="en-BE" sz="1500" dirty="0"/>
                  <a:t>{</a:t>
                </a:r>
                <a:r>
                  <a:rPr lang="en-BE" sz="1500" dirty="0" smtClean="0"/>
                  <a:t>kijkitem_id, persoon_id, job, 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</a:t>
                </a:r>
                <a:r>
                  <a:rPr lang="en-BE" sz="1500" dirty="0" smtClean="0"/>
                  <a:t>sleutels: </a:t>
                </a:r>
                <a:r>
                  <a:rPr lang="en-BE" sz="1500" dirty="0"/>
                  <a:t>{kijkitem_id, persoon_id, job}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acteerprestatie{kijkitem_id</a:t>
                </a:r>
                <a:r>
                  <a:rPr lang="en-BE" sz="1500" dirty="0"/>
                  <a:t>, persoon_id, </a:t>
                </a:r>
                <a:r>
                  <a:rPr lang="en-BE" sz="1500" dirty="0" smtClean="0"/>
                  <a:t>job}, {naam}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</a:t>
                </a:r>
                <a:r>
                  <a:rPr lang="en-BE" sz="1500" smtClean="0"/>
                  <a:t>personage{naam}</a:t>
                </a:r>
                <a:endParaRPr lang="en-BE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1708160"/>
              </a:xfrm>
              <a:prstGeom prst="rect">
                <a:avLst/>
              </a:prstGeom>
              <a:blipFill>
                <a:blip r:embed="rId3"/>
                <a:stretch>
                  <a:fillRect l="-278" t="-1071" b="-285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232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 smtClean="0"/>
              <a:t>Oefening </a:t>
            </a:r>
            <a:r>
              <a:rPr lang="en-BE" sz="1300" b="1" dirty="0"/>
              <a:t>2</a:t>
            </a:r>
            <a:r>
              <a:rPr lang="en-BE" sz="1300" b="1" dirty="0" smtClean="0"/>
              <a:t> (Examen 2021-2022, tweede zittijd)</a:t>
            </a:r>
          </a:p>
          <a:p>
            <a:endParaRPr lang="en-BE" sz="1300" b="1" dirty="0" smtClean="0"/>
          </a:p>
          <a:p>
            <a:pPr algn="just"/>
            <a:r>
              <a:rPr lang="nl-NL" sz="1300" dirty="0"/>
              <a:t>Om te vermijden dat je gedurende een lange, warme periode vergeet om de </a:t>
            </a:r>
            <a:r>
              <a:rPr lang="nl-NL" sz="1300" dirty="0" smtClean="0"/>
              <a:t>plantjes</a:t>
            </a:r>
            <a:r>
              <a:rPr lang="en-BE" sz="1300" dirty="0" smtClean="0"/>
              <a:t> </a:t>
            </a:r>
            <a:r>
              <a:rPr lang="nl-NL" sz="1300" dirty="0" smtClean="0"/>
              <a:t>in </a:t>
            </a:r>
            <a:r>
              <a:rPr lang="nl-NL" sz="1300" dirty="0"/>
              <a:t>jouw kamer te verzorgen, beslis je om een applicatie te ontwikkelen die </a:t>
            </a:r>
            <a:r>
              <a:rPr lang="nl-NL" sz="1300" dirty="0" smtClean="0"/>
              <a:t>je</a:t>
            </a:r>
            <a:r>
              <a:rPr lang="en-BE" sz="1300" dirty="0" smtClean="0"/>
              <a:t> </a:t>
            </a:r>
            <a:r>
              <a:rPr lang="nl-NL" sz="1300" dirty="0" smtClean="0"/>
              <a:t>hiermee </a:t>
            </a:r>
            <a:r>
              <a:rPr lang="nl-NL" sz="1300" dirty="0"/>
              <a:t>helpt door herinneringen te sturen. Een eerste stap in de ontwikkeling </a:t>
            </a:r>
            <a:r>
              <a:rPr lang="nl-NL" sz="1300" dirty="0" smtClean="0"/>
              <a:t>van</a:t>
            </a:r>
            <a:r>
              <a:rPr lang="en-BE" sz="1300" dirty="0" smtClean="0"/>
              <a:t> d</a:t>
            </a:r>
            <a:r>
              <a:rPr lang="nl-NL" sz="1300" dirty="0" err="1" smtClean="0"/>
              <a:t>eze</a:t>
            </a:r>
            <a:r>
              <a:rPr lang="nl-NL" sz="1300" dirty="0" smtClean="0"/>
              <a:t> </a:t>
            </a:r>
            <a:r>
              <a:rPr lang="nl-NL" sz="1300" dirty="0"/>
              <a:t>applicatie is het opstellen van het conceptueel ontwerp van de </a:t>
            </a:r>
            <a:r>
              <a:rPr lang="nl-NL" sz="1300" dirty="0" smtClean="0"/>
              <a:t>onderliggende</a:t>
            </a:r>
            <a:r>
              <a:rPr lang="en-BE" sz="1300" dirty="0" smtClean="0"/>
              <a:t> </a:t>
            </a:r>
            <a:r>
              <a:rPr lang="nl-NL" sz="1300" dirty="0" smtClean="0"/>
              <a:t>databank.</a:t>
            </a:r>
            <a:endParaRPr lang="en-BE" sz="1300" dirty="0" smtClean="0"/>
          </a:p>
          <a:p>
            <a:pPr algn="just"/>
            <a:endParaRPr lang="nl-NL" sz="1300" dirty="0"/>
          </a:p>
          <a:p>
            <a:pPr algn="just"/>
            <a:r>
              <a:rPr lang="nl-NL" sz="1300" dirty="0"/>
              <a:t>Om jouw planten te kunnen registreren dien je, in eerste instantie, een profiel </a:t>
            </a:r>
            <a:r>
              <a:rPr lang="nl-NL" sz="1300" dirty="0" smtClean="0"/>
              <a:t>aan</a:t>
            </a:r>
            <a:r>
              <a:rPr lang="en-BE" sz="1300" dirty="0" smtClean="0"/>
              <a:t> </a:t>
            </a:r>
            <a:r>
              <a:rPr lang="nl-NL" sz="1300" dirty="0" smtClean="0"/>
              <a:t>te </a:t>
            </a:r>
            <a:r>
              <a:rPr lang="nl-NL" sz="1300" dirty="0"/>
              <a:t>maken in de applicatie. Dit profiel wordt uniek geïdentificeerd door een </a:t>
            </a:r>
            <a:r>
              <a:rPr lang="nl-NL" sz="1300" dirty="0" smtClean="0"/>
              <a:t>gebruikersnaam.</a:t>
            </a:r>
            <a:r>
              <a:rPr lang="en-BE" sz="1300" dirty="0" smtClean="0"/>
              <a:t> </a:t>
            </a:r>
            <a:r>
              <a:rPr lang="nl-NL" sz="1300" dirty="0" smtClean="0"/>
              <a:t>Daarnaast </a:t>
            </a:r>
            <a:r>
              <a:rPr lang="nl-NL" sz="1300" dirty="0"/>
              <a:t>wordt er ook om een wachtwoord gevraagd (dat in </a:t>
            </a:r>
            <a:r>
              <a:rPr lang="nl-NL" sz="1300" dirty="0" err="1" smtClean="0"/>
              <a:t>hashvorm</a:t>
            </a:r>
            <a:r>
              <a:rPr lang="en-BE" sz="1300" dirty="0" smtClean="0"/>
              <a:t> </a:t>
            </a:r>
            <a:r>
              <a:rPr lang="nl-NL" sz="1300" dirty="0" smtClean="0"/>
              <a:t>wordt </a:t>
            </a:r>
            <a:r>
              <a:rPr lang="nl-NL" sz="1300" dirty="0"/>
              <a:t>opgeslagen) en kan je (optioneel) jouw woonplaats en e-mailadres meegeven.</a:t>
            </a:r>
          </a:p>
          <a:p>
            <a:pPr algn="just"/>
            <a:r>
              <a:rPr lang="nl-NL" sz="1300" dirty="0"/>
              <a:t>In tweede instantie moet er een overzicht zijn van alle mogelijke planten waaruit </a:t>
            </a:r>
            <a:r>
              <a:rPr lang="nl-NL" sz="1300" dirty="0" smtClean="0"/>
              <a:t>je</a:t>
            </a:r>
            <a:r>
              <a:rPr lang="en-BE" sz="1300" dirty="0" smtClean="0"/>
              <a:t> </a:t>
            </a:r>
            <a:r>
              <a:rPr lang="nl-NL" sz="1300" dirty="0" smtClean="0"/>
              <a:t>jouw </a:t>
            </a:r>
            <a:r>
              <a:rPr lang="nl-NL" sz="1300" dirty="0"/>
              <a:t>planten kan selecteren. Elke plant heeft een unieke naam, een beschrijving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smtClean="0"/>
              <a:t>behoort </a:t>
            </a:r>
            <a:r>
              <a:rPr lang="nl-NL" sz="1300" dirty="0"/>
              <a:t>tot een bepaalde soort. Daarnaast wordt er (optioneel) een foto </a:t>
            </a:r>
            <a:r>
              <a:rPr lang="nl-NL" sz="1300" dirty="0" smtClean="0"/>
              <a:t>toegevoegd.</a:t>
            </a:r>
            <a:r>
              <a:rPr lang="en-BE" sz="1300" dirty="0" smtClean="0"/>
              <a:t> </a:t>
            </a:r>
            <a:r>
              <a:rPr lang="nl-NL" sz="1300" dirty="0" smtClean="0"/>
              <a:t>Aan </a:t>
            </a:r>
            <a:r>
              <a:rPr lang="nl-NL" sz="1300" dirty="0"/>
              <a:t>elke plant zijn er een of meerdere taken gelinkt in verband met de </a:t>
            </a:r>
            <a:r>
              <a:rPr lang="nl-NL" sz="1300" dirty="0" smtClean="0"/>
              <a:t>verzorging</a:t>
            </a:r>
            <a:r>
              <a:rPr lang="en-BE" sz="1300" dirty="0" smtClean="0"/>
              <a:t> </a:t>
            </a:r>
            <a:r>
              <a:rPr lang="nl-NL" sz="1300" dirty="0" smtClean="0"/>
              <a:t>van </a:t>
            </a:r>
            <a:r>
              <a:rPr lang="nl-NL" sz="1300" dirty="0"/>
              <a:t>de plant. </a:t>
            </a:r>
            <a:r>
              <a:rPr lang="nl-NL" sz="1300" dirty="0" smtClean="0"/>
              <a:t>Voor</a:t>
            </a:r>
            <a:r>
              <a:rPr lang="en-BE" sz="1300" dirty="0" smtClean="0"/>
              <a:t> </a:t>
            </a:r>
            <a:r>
              <a:rPr lang="nl-NL" sz="1300" dirty="0" smtClean="0"/>
              <a:t>elke </a:t>
            </a:r>
            <a:r>
              <a:rPr lang="nl-NL" sz="1300" dirty="0"/>
              <a:t>taak wordt er eerst en vooral bijgehouden om de </a:t>
            </a:r>
            <a:r>
              <a:rPr lang="nl-NL" sz="1300" dirty="0" smtClean="0"/>
              <a:t>hoeveel</a:t>
            </a:r>
            <a:r>
              <a:rPr lang="en-BE" sz="1300" dirty="0" smtClean="0"/>
              <a:t> </a:t>
            </a:r>
            <a:r>
              <a:rPr lang="nl-NL" sz="1300" dirty="0" smtClean="0"/>
              <a:t>dagen </a:t>
            </a:r>
            <a:r>
              <a:rPr lang="nl-NL" sz="1300" dirty="0"/>
              <a:t>de taak uitgevoerd moet worden. Daarnaast wordt er een onderscheid </a:t>
            </a:r>
            <a:r>
              <a:rPr lang="nl-NL" sz="1300" dirty="0" smtClean="0"/>
              <a:t>gemaakt</a:t>
            </a:r>
            <a:r>
              <a:rPr lang="en-BE" sz="1300" dirty="0" smtClean="0"/>
              <a:t> </a:t>
            </a:r>
            <a:r>
              <a:rPr lang="nl-NL" sz="1300" dirty="0" smtClean="0"/>
              <a:t>tussen </a:t>
            </a:r>
            <a:r>
              <a:rPr lang="nl-NL" sz="1300" dirty="0"/>
              <a:t>taken die gerelateerd zijn aan voedsel en taken die gerelateerd </a:t>
            </a:r>
            <a:r>
              <a:rPr lang="nl-NL" sz="1300" dirty="0" smtClean="0"/>
              <a:t>zijn</a:t>
            </a:r>
            <a:r>
              <a:rPr lang="en-BE" sz="1300" dirty="0" smtClean="0"/>
              <a:t> </a:t>
            </a:r>
            <a:r>
              <a:rPr lang="nl-NL" sz="1300" dirty="0" smtClean="0"/>
              <a:t>aan </a:t>
            </a:r>
            <a:r>
              <a:rPr lang="nl-NL" sz="1300" dirty="0"/>
              <a:t>water </a:t>
            </a:r>
            <a:r>
              <a:rPr lang="nl-NL" sz="1300" dirty="0" smtClean="0"/>
              <a:t>geven.</a:t>
            </a:r>
            <a:r>
              <a:rPr lang="en-BE" sz="1300" dirty="0" smtClean="0"/>
              <a:t> </a:t>
            </a:r>
            <a:r>
              <a:rPr lang="nl-NL" sz="1300" dirty="0" smtClean="0"/>
              <a:t>Voor </a:t>
            </a:r>
            <a:r>
              <a:rPr lang="nl-NL" sz="1300" dirty="0"/>
              <a:t>voedsel wordt de soort en hoeveelheid (in g) </a:t>
            </a:r>
            <a:r>
              <a:rPr lang="nl-NL" sz="1300" dirty="0" smtClean="0"/>
              <a:t>bijgehouden,</a:t>
            </a:r>
            <a:r>
              <a:rPr lang="en-BE" sz="1300" dirty="0" smtClean="0"/>
              <a:t> </a:t>
            </a:r>
            <a:r>
              <a:rPr lang="nl-NL" sz="1300" dirty="0" smtClean="0"/>
              <a:t>voor </a:t>
            </a:r>
            <a:r>
              <a:rPr lang="nl-NL" sz="1300" dirty="0"/>
              <a:t>water wordt enkel de hoeveelheid (in ml) bijgehouden. Ook wordt elke </a:t>
            </a:r>
            <a:r>
              <a:rPr lang="nl-NL" sz="1300" dirty="0" smtClean="0"/>
              <a:t>plant</a:t>
            </a:r>
            <a:r>
              <a:rPr lang="en-BE" sz="1300" dirty="0" smtClean="0"/>
              <a:t> </a:t>
            </a:r>
            <a:r>
              <a:rPr lang="nl-NL" sz="1300" dirty="0" smtClean="0"/>
              <a:t>gelinkt </a:t>
            </a:r>
            <a:r>
              <a:rPr lang="nl-NL" sz="1300" dirty="0"/>
              <a:t>aan minstens 1 gelijkaardige plant, zodat de applicatie eenvoudig </a:t>
            </a:r>
            <a:r>
              <a:rPr lang="nl-NL" sz="1300" dirty="0" smtClean="0"/>
              <a:t>nieuwe</a:t>
            </a:r>
            <a:r>
              <a:rPr lang="en-BE" sz="1300" dirty="0" smtClean="0"/>
              <a:t> </a:t>
            </a:r>
            <a:r>
              <a:rPr lang="nl-NL" sz="1300" dirty="0" smtClean="0"/>
              <a:t>planten </a:t>
            </a:r>
            <a:r>
              <a:rPr lang="nl-NL" sz="1300" dirty="0"/>
              <a:t>kan aanraden aan gebruikers.</a:t>
            </a:r>
          </a:p>
          <a:p>
            <a:pPr algn="just"/>
            <a:r>
              <a:rPr lang="nl-NL" sz="1300" dirty="0"/>
              <a:t>Natuurlijk is het mogelijk om, als gebruiker, de planten die je in jouw bezit hebt </a:t>
            </a:r>
            <a:r>
              <a:rPr lang="nl-NL" sz="1300" dirty="0" smtClean="0"/>
              <a:t>te</a:t>
            </a:r>
            <a:r>
              <a:rPr lang="en-BE" sz="1300" dirty="0" smtClean="0"/>
              <a:t> </a:t>
            </a:r>
            <a:r>
              <a:rPr lang="nl-NL" sz="1300" dirty="0" smtClean="0"/>
              <a:t>registreren</a:t>
            </a:r>
            <a:r>
              <a:rPr lang="nl-NL" sz="1300" dirty="0"/>
              <a:t>. Aangezien het mogelijk is dat je eenzelfde plant meerdere keren </a:t>
            </a:r>
            <a:r>
              <a:rPr lang="nl-NL" sz="1300" dirty="0" smtClean="0"/>
              <a:t>bezit,</a:t>
            </a:r>
            <a:r>
              <a:rPr lang="en-BE" sz="1300" dirty="0" smtClean="0"/>
              <a:t> </a:t>
            </a:r>
            <a:r>
              <a:rPr lang="nl-NL" sz="1300" dirty="0" smtClean="0"/>
              <a:t>kan </a:t>
            </a:r>
            <a:r>
              <a:rPr lang="nl-NL" sz="1300" dirty="0"/>
              <a:t>je bij een registratie een bijnaam meegeven aan elke plant in jouw bezit. </a:t>
            </a:r>
            <a:r>
              <a:rPr lang="nl-NL" sz="1300" dirty="0" smtClean="0"/>
              <a:t>Echter</a:t>
            </a:r>
            <a:r>
              <a:rPr lang="en-BE" sz="1300" dirty="0" smtClean="0"/>
              <a:t> </a:t>
            </a:r>
            <a:r>
              <a:rPr lang="nl-NL" sz="1300" dirty="0" smtClean="0"/>
              <a:t>is </a:t>
            </a:r>
            <a:r>
              <a:rPr lang="nl-NL" sz="1300" dirty="0"/>
              <a:t>het wel zo dat elke gebruiker eenzelfde bijnaam slechts eenmalig kan </a:t>
            </a:r>
            <a:r>
              <a:rPr lang="nl-NL" sz="1300" dirty="0" smtClean="0"/>
              <a:t>kiezen</a:t>
            </a:r>
            <a:r>
              <a:rPr lang="en-BE" sz="1300" dirty="0" smtClean="0"/>
              <a:t> </a:t>
            </a:r>
            <a:r>
              <a:rPr lang="nl-NL" sz="1300" dirty="0" smtClean="0"/>
              <a:t>(maar </a:t>
            </a:r>
            <a:r>
              <a:rPr lang="nl-NL" sz="1300" dirty="0"/>
              <a:t>een bijnaam kan wel door meerdere gebruikers gekozen worden). Ook </a:t>
            </a:r>
            <a:r>
              <a:rPr lang="nl-NL" sz="1300" dirty="0" smtClean="0"/>
              <a:t>wordt</a:t>
            </a:r>
            <a:r>
              <a:rPr lang="en-BE" sz="1300" dirty="0" smtClean="0"/>
              <a:t> </a:t>
            </a:r>
            <a:r>
              <a:rPr lang="nl-NL" sz="1300" dirty="0" smtClean="0"/>
              <a:t>er </a:t>
            </a:r>
            <a:r>
              <a:rPr lang="nl-NL" sz="1300" dirty="0"/>
              <a:t>bij het bevestigen van een registratie de huidige datum opgeslagen.</a:t>
            </a:r>
          </a:p>
          <a:p>
            <a:pPr algn="just"/>
            <a:r>
              <a:rPr lang="nl-NL" sz="1300" dirty="0"/>
              <a:t>Om extra (persoonlijke) informatie bij te houden, kan je een of meerdere </a:t>
            </a:r>
            <a:r>
              <a:rPr lang="nl-NL" sz="1300" dirty="0" smtClean="0"/>
              <a:t>notities</a:t>
            </a:r>
            <a:r>
              <a:rPr lang="en-BE" sz="1300" dirty="0" smtClean="0"/>
              <a:t> </a:t>
            </a:r>
            <a:r>
              <a:rPr lang="nl-NL" sz="1300" dirty="0" smtClean="0"/>
              <a:t>schrijven </a:t>
            </a:r>
            <a:r>
              <a:rPr lang="nl-NL" sz="1300" dirty="0"/>
              <a:t>en linken aan een registratie. Deze notities hebben een titel die </a:t>
            </a:r>
            <a:r>
              <a:rPr lang="nl-NL" sz="1300" dirty="0" smtClean="0"/>
              <a:t>uniek</a:t>
            </a:r>
            <a:r>
              <a:rPr lang="en-BE" sz="1300" dirty="0" smtClean="0"/>
              <a:t> </a:t>
            </a:r>
            <a:r>
              <a:rPr lang="nl-NL" sz="1300" dirty="0" smtClean="0"/>
              <a:t>is </a:t>
            </a:r>
            <a:r>
              <a:rPr lang="nl-NL" sz="1300" dirty="0"/>
              <a:t>per registratie, een categorie, een tijdstip en een beschrijving. Een notitie kan</a:t>
            </a:r>
          </a:p>
          <a:p>
            <a:pPr algn="just"/>
            <a:r>
              <a:rPr lang="nl-NL" sz="1300" dirty="0"/>
              <a:t>uiteraard enkel worden toegevoegd nadat de plant is geregistreerd.</a:t>
            </a:r>
            <a:endParaRPr lang="en-BE" sz="1300" dirty="0" smtClean="0"/>
          </a:p>
        </p:txBody>
      </p:sp>
    </p:spTree>
    <p:extLst>
      <p:ext uri="{BB962C8B-B14F-4D97-AF65-F5344CB8AC3E}">
        <p14:creationId xmlns:p14="http://schemas.microsoft.com/office/powerpoint/2010/main" val="14707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 smtClean="0"/>
              <a:t>Oefening </a:t>
            </a:r>
            <a:r>
              <a:rPr lang="en-BE" sz="1300" b="1" dirty="0"/>
              <a:t>6</a:t>
            </a:r>
            <a:r>
              <a:rPr lang="en-BE" sz="1300" b="1" dirty="0" smtClean="0"/>
              <a:t> (Project 2020-2021, eerste zittijd)</a:t>
            </a:r>
          </a:p>
          <a:p>
            <a:endParaRPr lang="en-BE" sz="1400" dirty="0"/>
          </a:p>
          <a:p>
            <a:pPr algn="just"/>
            <a:r>
              <a:rPr lang="nl-NL" sz="1300" dirty="0"/>
              <a:t>Toerisme Vlaanderen heeft jouw hulp nodig om een databank te ontwikkelen voor</a:t>
            </a:r>
            <a:r>
              <a:rPr lang="en-BE" sz="1300" dirty="0"/>
              <a:t> </a:t>
            </a:r>
            <a:r>
              <a:rPr lang="nl-NL" sz="1300" dirty="0"/>
              <a:t>de opslag van gegevens met betrekking tot toeristische activiteiten en hotels in</a:t>
            </a:r>
            <a:r>
              <a:rPr lang="en-BE" sz="1300" dirty="0"/>
              <a:t> </a:t>
            </a:r>
            <a:r>
              <a:rPr lang="nl-NL" sz="1300" dirty="0"/>
              <a:t>Vlaanderen.</a:t>
            </a:r>
          </a:p>
          <a:p>
            <a:pPr algn="just"/>
            <a:r>
              <a:rPr lang="nl-NL" sz="1300" dirty="0"/>
              <a:t>Eerst en vooral is het de bedoeling dat in de te ontwerpen databank toeristische</a:t>
            </a:r>
            <a:r>
              <a:rPr lang="en-BE" sz="1300" dirty="0"/>
              <a:t> </a:t>
            </a:r>
            <a:r>
              <a:rPr lang="nl-NL" sz="1300" dirty="0"/>
              <a:t>activiteiten</a:t>
            </a:r>
            <a:r>
              <a:rPr lang="en-BE" sz="1300" dirty="0"/>
              <a:t> </a:t>
            </a:r>
            <a:r>
              <a:rPr lang="nl-NL" sz="1300" dirty="0"/>
              <a:t>kunnen worden opgeslagen. Elke toeristische activiteit heeft een naam</a:t>
            </a:r>
            <a:r>
              <a:rPr lang="en-BE" sz="1300" dirty="0"/>
              <a:t> </a:t>
            </a:r>
            <a:r>
              <a:rPr lang="nl-NL" sz="1300" dirty="0"/>
              <a:t>en behoort tot een specifiek type (bv. </a:t>
            </a:r>
            <a:r>
              <a:rPr lang="en-BE" sz="1300" dirty="0"/>
              <a:t>‘</a:t>
            </a:r>
            <a:r>
              <a:rPr lang="nl-NL" sz="1300" dirty="0"/>
              <a:t>Monument</a:t>
            </a:r>
            <a:r>
              <a:rPr lang="en-BE" sz="1300" dirty="0"/>
              <a:t>’</a:t>
            </a:r>
            <a:r>
              <a:rPr lang="nl-NL" sz="1300" dirty="0"/>
              <a:t>, ‘Excursie’, ‘Natuur</a:t>
            </a:r>
            <a:r>
              <a:rPr lang="en-BE" sz="1300" dirty="0"/>
              <a:t>’...</a:t>
            </a:r>
            <a:r>
              <a:rPr lang="nl-NL" sz="1300" dirty="0"/>
              <a:t>). Verder</a:t>
            </a:r>
            <a:r>
              <a:rPr lang="en-BE" sz="1300" dirty="0"/>
              <a:t> </a:t>
            </a:r>
            <a:r>
              <a:rPr lang="nl-NL" sz="1300" dirty="0"/>
              <a:t>dient voor elke toeristische activiteit een beschrijving (optioneel) te worden</a:t>
            </a:r>
            <a:r>
              <a:rPr lang="en-BE" sz="1300" dirty="0"/>
              <a:t> </a:t>
            </a:r>
            <a:r>
              <a:rPr lang="nl-NL" sz="1300" dirty="0"/>
              <a:t>opgeslagen, samen met het adres (straat en huisnummer (optioneel), postcode -bestaande uit 4 cijfers- en gemeente), de toeristische regio die verantwoordelijk is</a:t>
            </a:r>
            <a:r>
              <a:rPr lang="en-BE" sz="1300" dirty="0"/>
              <a:t> </a:t>
            </a:r>
            <a:r>
              <a:rPr lang="nl-NL" sz="1300" dirty="0"/>
              <a:t>voor de activiteit, een telefoonnummer (optioneel), een website (optioneel) en de</a:t>
            </a:r>
            <a:r>
              <a:rPr lang="en-BE" sz="1300" dirty="0"/>
              <a:t> </a:t>
            </a:r>
            <a:r>
              <a:rPr lang="nl-NL" sz="1300" dirty="0"/>
              <a:t>prijs per persoon. Een toeristische activiteit kan uniek worden geïdentificeerd door</a:t>
            </a:r>
            <a:r>
              <a:rPr lang="en-BE" sz="1300" dirty="0"/>
              <a:t> </a:t>
            </a:r>
            <a:r>
              <a:rPr lang="nl-NL" sz="1300" dirty="0"/>
              <a:t>de combinatie van zijn naam en postcode. Belangrijk is dat voor iedere activiteit</a:t>
            </a:r>
            <a:r>
              <a:rPr lang="en-BE" sz="1300" dirty="0"/>
              <a:t> </a:t>
            </a:r>
            <a:r>
              <a:rPr lang="nl-NL" sz="1300" dirty="0"/>
              <a:t>toegankelijkheidsinformatie bekend is. Deze informatie geeft weer of de activiteit</a:t>
            </a:r>
            <a:r>
              <a:rPr lang="en-BE" sz="1300" dirty="0"/>
              <a:t> </a:t>
            </a:r>
            <a:r>
              <a:rPr lang="nl-NL" sz="1300" dirty="0"/>
              <a:t>toegankelijk is voor mensen met een specifiek type beperking. Een voorbeeld is dat</a:t>
            </a:r>
            <a:r>
              <a:rPr lang="en-BE" sz="1300" dirty="0"/>
              <a:t> </a:t>
            </a:r>
            <a:r>
              <a:rPr lang="nl-NL" sz="1300" dirty="0"/>
              <a:t>de activiteit ‘Kajakken in Gent’ toegankelijk is voor doven en mensen met autisme.</a:t>
            </a:r>
            <a:r>
              <a:rPr lang="en-BE" sz="1300" dirty="0"/>
              <a:t> </a:t>
            </a:r>
            <a:r>
              <a:rPr lang="nl-NL" sz="1300" dirty="0"/>
              <a:t>Voor elke activiteit dient in de databank expliciet te worden bijgehouden voor welke</a:t>
            </a:r>
            <a:r>
              <a:rPr lang="en-BE" sz="1300" dirty="0"/>
              <a:t> </a:t>
            </a:r>
            <a:r>
              <a:rPr lang="nl-NL" sz="1300" dirty="0"/>
              <a:t>beperkingen de activiteit toegankelijk is. Aangezien je dit kan afleiden uit andere informatie</a:t>
            </a:r>
            <a:r>
              <a:rPr lang="en-BE" sz="1300" dirty="0"/>
              <a:t> </a:t>
            </a:r>
            <a:r>
              <a:rPr lang="nl-NL" sz="1300" dirty="0"/>
              <a:t>opgeslagen in de databank, dien je niet op te slaan voor welke beperkingen</a:t>
            </a:r>
            <a:r>
              <a:rPr lang="en-BE" sz="1300" dirty="0"/>
              <a:t> </a:t>
            </a:r>
            <a:r>
              <a:rPr lang="nl-NL" sz="1300" dirty="0"/>
              <a:t>een bepaalde activiteit niet toegankelijk is.</a:t>
            </a:r>
            <a:endParaRPr lang="en-BE" sz="1300" dirty="0"/>
          </a:p>
          <a:p>
            <a:pPr algn="just"/>
            <a:r>
              <a:rPr lang="nl-NL" sz="1300" dirty="0"/>
              <a:t>Personen kunnen zich inschrijven voor toeristische activiteiten. Ze doen dit tijdens</a:t>
            </a:r>
            <a:r>
              <a:rPr lang="en-BE" sz="1300" dirty="0"/>
              <a:t> </a:t>
            </a:r>
            <a:r>
              <a:rPr lang="nl-NL" sz="1300" dirty="0"/>
              <a:t>een welbepaalde openingsperiode van de activiteit. Het is daarom belangrijk dat</a:t>
            </a:r>
            <a:r>
              <a:rPr lang="en-BE" sz="1300" dirty="0"/>
              <a:t> </a:t>
            </a:r>
            <a:r>
              <a:rPr lang="nl-NL" sz="1300" dirty="0"/>
              <a:t>voor elke activiteit wordt bijgehouden wat de openingsperiodes zijn. Deze periodes</a:t>
            </a:r>
            <a:r>
              <a:rPr lang="en-BE" sz="1300" dirty="0"/>
              <a:t> </a:t>
            </a:r>
            <a:r>
              <a:rPr lang="nl-NL" sz="1300" dirty="0"/>
              <a:t>worden voorgesteld door een begintijdstip (datum en tijd) en de duur van de opening.</a:t>
            </a:r>
            <a:r>
              <a:rPr lang="en-BE" sz="1300" dirty="0"/>
              <a:t> </a:t>
            </a:r>
            <a:r>
              <a:rPr lang="nl-NL" sz="1300" dirty="0"/>
              <a:t>Openingsperiodes van eenzelfde toeristische activiteit mogen uiteraard niet</a:t>
            </a:r>
            <a:r>
              <a:rPr lang="en-BE" sz="1300" dirty="0"/>
              <a:t> </a:t>
            </a:r>
            <a:r>
              <a:rPr lang="nl-NL" sz="1300" dirty="0"/>
              <a:t>overlappen. Het tijdstip waarop de reservatie wordt gemaakt en het aantal personen</a:t>
            </a:r>
            <a:r>
              <a:rPr lang="en-BE" sz="1300" dirty="0"/>
              <a:t> </a:t>
            </a:r>
            <a:r>
              <a:rPr lang="nl-NL" sz="1300" dirty="0"/>
              <a:t>waarvoor gereserveerd wordt dienen ook opgeslagen te worden, alsook een</a:t>
            </a:r>
            <a:r>
              <a:rPr lang="en-BE" sz="1300" dirty="0"/>
              <a:t> </a:t>
            </a:r>
            <a:r>
              <a:rPr lang="nl-NL" sz="1300" dirty="0"/>
              <a:t>aanduiding of de reservatie is bevestigd. Het tijdstip dient uiteraard te liggen voor</a:t>
            </a:r>
            <a:r>
              <a:rPr lang="en-BE" sz="1300" dirty="0"/>
              <a:t> </a:t>
            </a:r>
            <a:r>
              <a:rPr lang="nl-NL" sz="1300" dirty="0"/>
              <a:t>het aanvangstijdstip van de activiteit zelf. </a:t>
            </a:r>
            <a:endParaRPr lang="en-BE" sz="1300" dirty="0"/>
          </a:p>
          <a:p>
            <a:pPr algn="just"/>
            <a:r>
              <a:rPr lang="nl-NL" sz="1300" dirty="0"/>
              <a:t>Van de personen die de reservatie maken</a:t>
            </a:r>
            <a:r>
              <a:rPr lang="en-BE" sz="1300" dirty="0"/>
              <a:t> </a:t>
            </a:r>
            <a:r>
              <a:rPr lang="nl-NL" sz="1300" dirty="0"/>
              <a:t>dienen voornaam, familienaam en een uniek e-mailadres te worden opgeslagen. De persoon die</a:t>
            </a:r>
            <a:r>
              <a:rPr lang="en-BE" sz="1300" dirty="0"/>
              <a:t> </a:t>
            </a:r>
            <a:r>
              <a:rPr lang="nl-NL" sz="1300" dirty="0"/>
              <a:t>de reservatie maakt kan bij het reserveren zelf een aantal beperkingen</a:t>
            </a:r>
            <a:r>
              <a:rPr lang="en-BE" sz="1300" dirty="0"/>
              <a:t> </a:t>
            </a:r>
            <a:r>
              <a:rPr lang="nl-NL" sz="1300" dirty="0"/>
              <a:t>opgeven van één of meerdere personen uit de ingeschreven groep. Op die</a:t>
            </a:r>
            <a:r>
              <a:rPr lang="en-BE" sz="1300" dirty="0"/>
              <a:t> </a:t>
            </a:r>
            <a:r>
              <a:rPr lang="nl-NL" sz="1300" dirty="0"/>
              <a:t>manier kan de organisator van de activiteit de noodzakelijke maatregelen nemen</a:t>
            </a:r>
            <a:r>
              <a:rPr lang="en-BE" sz="1300" dirty="0"/>
              <a:t> </a:t>
            </a:r>
            <a:r>
              <a:rPr lang="nl-NL" sz="1300" dirty="0"/>
              <a:t>om de groep goed te kunnen begeleiden. Voor elke reservatie moet, op basis van</a:t>
            </a:r>
            <a:r>
              <a:rPr lang="en-BE" sz="1300" dirty="0"/>
              <a:t> </a:t>
            </a:r>
            <a:r>
              <a:rPr lang="nl-NL" sz="1300" dirty="0"/>
              <a:t>de toegankelijkheden van de gereserveerde activiteit en de opgegeven beperkingen</a:t>
            </a:r>
            <a:r>
              <a:rPr lang="en-BE" sz="1300" dirty="0"/>
              <a:t> </a:t>
            </a:r>
            <a:r>
              <a:rPr lang="nl-NL" sz="1300" dirty="0"/>
              <a:t>bij reservatie, eenvoudig kunnen worden nagegaan of de reservatie voldoet aan de</a:t>
            </a:r>
            <a:r>
              <a:rPr lang="en-BE" sz="1300" dirty="0"/>
              <a:t> </a:t>
            </a:r>
            <a:r>
              <a:rPr lang="nl-NL" sz="1300" dirty="0"/>
              <a:t>opgegeven beperkingen (indien de gereserveerde activiteit aangeeft dat ze toegankelijk</a:t>
            </a:r>
            <a:r>
              <a:rPr lang="en-BE" sz="1300" dirty="0"/>
              <a:t> </a:t>
            </a:r>
            <a:r>
              <a:rPr lang="nl-NL" sz="1300" dirty="0"/>
              <a:t>is voor elk van de bij reservering opgegeven beperkingen) of er mogelijks</a:t>
            </a:r>
            <a:r>
              <a:rPr lang="en-BE" sz="1300" dirty="0"/>
              <a:t> </a:t>
            </a:r>
            <a:r>
              <a:rPr lang="nl-NL" sz="1300" dirty="0"/>
              <a:t>problemen kunnen opduiken (indien een beperking wordt opgegeven bij reservatie</a:t>
            </a:r>
            <a:r>
              <a:rPr lang="en-BE" sz="1300" dirty="0"/>
              <a:t> </a:t>
            </a:r>
            <a:r>
              <a:rPr lang="nl-NL" sz="1300" dirty="0"/>
              <a:t>die eigenlijk niet geschikt is voor de geboekte activiteit).</a:t>
            </a:r>
            <a:endParaRPr lang="en-BE" sz="1300" dirty="0"/>
          </a:p>
          <a:p>
            <a:pPr algn="just"/>
            <a:endParaRPr lang="en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94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 smtClean="0"/>
              <a:t>Oefening 6 vervolg (Project 2020-2021, eerste zittijd)</a:t>
            </a:r>
          </a:p>
          <a:p>
            <a:endParaRPr lang="en-BE" sz="1400" dirty="0"/>
          </a:p>
          <a:p>
            <a:pPr algn="just"/>
            <a:r>
              <a:rPr lang="nl-NL" sz="1300" dirty="0"/>
              <a:t>Naast toeristische activiteiten wil Toerisme Vlaanderen de databank ook gebruiken</a:t>
            </a:r>
            <a:r>
              <a:rPr lang="en-BE" sz="1300" dirty="0"/>
              <a:t> </a:t>
            </a:r>
            <a:r>
              <a:rPr lang="nl-NL" sz="1300" dirty="0"/>
              <a:t>om hotels te kunnen opslaan. Van elk hotel dient een uniek </a:t>
            </a:r>
            <a:r>
              <a:rPr lang="nl-NL" sz="1300" dirty="0" err="1"/>
              <a:t>hotelid</a:t>
            </a:r>
            <a:r>
              <a:rPr lang="nl-NL" sz="1300" dirty="0"/>
              <a:t>, een naam,</a:t>
            </a:r>
            <a:r>
              <a:rPr lang="en-BE" sz="1300" dirty="0"/>
              <a:t> </a:t>
            </a:r>
            <a:r>
              <a:rPr lang="nl-NL" sz="1300" dirty="0"/>
              <a:t>het aantal sterren (optioneel), een beschrijving (optioneel), het adres (straat, huisnummer,</a:t>
            </a:r>
            <a:r>
              <a:rPr lang="en-BE" sz="1300" dirty="0"/>
              <a:t> </a:t>
            </a:r>
            <a:r>
              <a:rPr lang="nl-NL" sz="1300" dirty="0"/>
              <a:t>postcode -bestaande uit 4 cijfers- en gemeente), een e-mail (optioneel), de</a:t>
            </a:r>
            <a:r>
              <a:rPr lang="en-BE" sz="1300" dirty="0"/>
              <a:t> </a:t>
            </a:r>
            <a:r>
              <a:rPr lang="nl-NL" sz="1300" dirty="0"/>
              <a:t>toeristische regio waartoe het hotel behoort en de minimumprijs per nacht (optioneel)</a:t>
            </a:r>
            <a:r>
              <a:rPr lang="en-BE" sz="1300" dirty="0"/>
              <a:t> </a:t>
            </a:r>
            <a:r>
              <a:rPr lang="nl-NL" sz="1300" dirty="0"/>
              <a:t>te worden opgeslagen. Net zoals toeristische activiteiten kunnen personen</a:t>
            </a:r>
            <a:r>
              <a:rPr lang="en-BE" sz="1300" dirty="0"/>
              <a:t> </a:t>
            </a:r>
            <a:r>
              <a:rPr lang="nl-NL" sz="1300" dirty="0"/>
              <a:t>ook hotels boeken. Hierbij moet het boekingstijdstip, het aantal personen waarvoor</a:t>
            </a:r>
            <a:r>
              <a:rPr lang="en-BE" sz="1300" dirty="0"/>
              <a:t> </a:t>
            </a:r>
            <a:r>
              <a:rPr lang="nl-NL" sz="1300" dirty="0"/>
              <a:t>de boeking gemaakt wordt, een aanduiding van de boekingsbevestiging en de</a:t>
            </a:r>
            <a:r>
              <a:rPr lang="en-BE" sz="1300" dirty="0"/>
              <a:t> </a:t>
            </a:r>
            <a:r>
              <a:rPr lang="nl-NL" sz="1300" dirty="0"/>
              <a:t>begin- en einddatum (waarbij de begindatum steeds strikt voor de einddatum ligt)</a:t>
            </a:r>
            <a:r>
              <a:rPr lang="en-BE" sz="1300" dirty="0"/>
              <a:t> </a:t>
            </a:r>
            <a:r>
              <a:rPr lang="nl-NL" sz="1300" dirty="0"/>
              <a:t>van de boeking worden opgeslagen. Een persoon kan gedurende eenzelfde periode</a:t>
            </a:r>
            <a:r>
              <a:rPr lang="en-BE" sz="1300" dirty="0"/>
              <a:t> </a:t>
            </a:r>
            <a:r>
              <a:rPr lang="nl-NL" sz="1300" dirty="0"/>
              <a:t>slechts 1 hotel boeken. Ook mag je ervan uit gaan dat een persoon slechts 1 boeking</a:t>
            </a:r>
            <a:r>
              <a:rPr lang="en-BE" sz="1300" dirty="0"/>
              <a:t> </a:t>
            </a:r>
            <a:r>
              <a:rPr lang="nl-NL" sz="1300" dirty="0"/>
              <a:t>voor een hotel/reservatie voor een activiteit per tijdstip kan indienen. Tot slot is</a:t>
            </a:r>
            <a:r>
              <a:rPr lang="en-BE" sz="1300" dirty="0"/>
              <a:t> </a:t>
            </a:r>
            <a:r>
              <a:rPr lang="nl-NL" sz="1300" dirty="0"/>
              <a:t>het belangrijk om te vermelden dat sommige hotels korting aanbieden op bepaalde</a:t>
            </a:r>
            <a:r>
              <a:rPr lang="en-BE" sz="1300" dirty="0"/>
              <a:t> </a:t>
            </a:r>
            <a:r>
              <a:rPr lang="nl-NL" sz="1300" dirty="0"/>
              <a:t>toeristische activiteiten. Dit percentage korting dient te worden opgeslagen. Een</a:t>
            </a:r>
            <a:r>
              <a:rPr lang="en-BE" sz="1300" dirty="0"/>
              <a:t> </a:t>
            </a:r>
            <a:r>
              <a:rPr lang="nl-NL" sz="1300" dirty="0"/>
              <a:t>hotel kan enkel korting geven voor een toeristische activiteit indien het hotel en de</a:t>
            </a:r>
            <a:r>
              <a:rPr lang="en-BE" sz="1300" dirty="0"/>
              <a:t> </a:t>
            </a:r>
            <a:r>
              <a:rPr lang="nl-NL" sz="1300" dirty="0"/>
              <a:t>activiteit zich in dezelfde toeristische regio bevinden</a:t>
            </a:r>
            <a:r>
              <a:rPr lang="nl-NL" sz="1300" dirty="0" smtClean="0"/>
              <a:t>.</a:t>
            </a:r>
            <a:endParaRPr lang="en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66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22</a:t>
            </a:fld>
            <a:endParaRPr lang="fr-BE"/>
          </a:p>
        </p:txBody>
      </p:sp>
      <p:cxnSp>
        <p:nvCxnSpPr>
          <p:cNvPr id="143" name="Straight Connector 142"/>
          <p:cNvCxnSpPr>
            <a:stCxn id="147" idx="4"/>
            <a:endCxn id="144" idx="0"/>
          </p:cNvCxnSpPr>
          <p:nvPr/>
        </p:nvCxnSpPr>
        <p:spPr>
          <a:xfrm flipH="1">
            <a:off x="2027997" y="1425166"/>
            <a:ext cx="132941" cy="50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455151" y="1926750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activiteit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62030" y="935950"/>
            <a:ext cx="843592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naam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565401" y="1175052"/>
            <a:ext cx="1266930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beschrijving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642605" y="1694984"/>
            <a:ext cx="745775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straat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942795" y="1248630"/>
            <a:ext cx="1038903" cy="384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 smtClean="0">
                <a:solidFill>
                  <a:schemeClr val="tx1"/>
                </a:solidFill>
              </a:rPr>
              <a:t>huis</a:t>
            </a:r>
            <a:endParaRPr lang="en-BE" sz="1125" dirty="0">
              <a:solidFill>
                <a:schemeClr val="tx1"/>
              </a:solidFill>
            </a:endParaRPr>
          </a:p>
          <a:p>
            <a:pPr algn="ctr"/>
            <a:r>
              <a:rPr lang="en-BE" sz="1125" dirty="0">
                <a:solidFill>
                  <a:schemeClr val="tx1"/>
                </a:solidFill>
              </a:rPr>
              <a:t>nummer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049151" y="927241"/>
            <a:ext cx="1081098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postcode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5748" y="1794655"/>
            <a:ext cx="1104414" cy="225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gemeente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75372" y="2734288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regio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5141" y="2352980"/>
            <a:ext cx="1012183" cy="3541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telefoonnummer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44815" y="1551248"/>
            <a:ext cx="928732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website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55210" y="2048021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prijs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22306" y="1266186"/>
            <a:ext cx="84692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sleutel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>
            <a:stCxn id="159" idx="5"/>
            <a:endCxn id="144" idx="0"/>
          </p:cNvCxnSpPr>
          <p:nvPr/>
        </p:nvCxnSpPr>
        <p:spPr>
          <a:xfrm>
            <a:off x="1445201" y="1479673"/>
            <a:ext cx="582795" cy="447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6" idx="5"/>
            <a:endCxn id="159" idx="0"/>
          </p:cNvCxnSpPr>
          <p:nvPr/>
        </p:nvCxnSpPr>
        <p:spPr>
          <a:xfrm>
            <a:off x="882081" y="1149437"/>
            <a:ext cx="263687" cy="1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1" idx="4"/>
            <a:endCxn id="159" idx="0"/>
          </p:cNvCxnSpPr>
          <p:nvPr/>
        </p:nvCxnSpPr>
        <p:spPr>
          <a:xfrm flipH="1">
            <a:off x="1145768" y="1177356"/>
            <a:ext cx="443932" cy="88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4" idx="3"/>
            <a:endCxn id="144" idx="0"/>
          </p:cNvCxnSpPr>
          <p:nvPr/>
        </p:nvCxnSpPr>
        <p:spPr>
          <a:xfrm flipH="1">
            <a:off x="2027996" y="1666583"/>
            <a:ext cx="212081" cy="26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138462" y="1453096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type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>
            <a:stCxn id="157" idx="5"/>
            <a:endCxn id="144" idx="0"/>
          </p:cNvCxnSpPr>
          <p:nvPr/>
        </p:nvCxnSpPr>
        <p:spPr>
          <a:xfrm>
            <a:off x="1437537" y="1764735"/>
            <a:ext cx="590459" cy="16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8" idx="6"/>
            <a:endCxn id="144" idx="1"/>
          </p:cNvCxnSpPr>
          <p:nvPr/>
        </p:nvCxnSpPr>
        <p:spPr>
          <a:xfrm flipV="1">
            <a:off x="849079" y="2096183"/>
            <a:ext cx="606072" cy="76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7"/>
            <a:endCxn id="144" idx="1"/>
          </p:cNvCxnSpPr>
          <p:nvPr/>
        </p:nvCxnSpPr>
        <p:spPr>
          <a:xfrm flipV="1">
            <a:off x="899093" y="2096183"/>
            <a:ext cx="556058" cy="308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5" idx="7"/>
            <a:endCxn id="144" idx="1"/>
          </p:cNvCxnSpPr>
          <p:nvPr/>
        </p:nvCxnSpPr>
        <p:spPr>
          <a:xfrm flipV="1">
            <a:off x="967626" y="2096183"/>
            <a:ext cx="487525" cy="674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48" idx="2"/>
            <a:endCxn id="144" idx="0"/>
          </p:cNvCxnSpPr>
          <p:nvPr/>
        </p:nvCxnSpPr>
        <p:spPr>
          <a:xfrm flipH="1">
            <a:off x="2027996" y="1820042"/>
            <a:ext cx="614609" cy="10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9" idx="3"/>
            <a:endCxn id="144" idx="0"/>
          </p:cNvCxnSpPr>
          <p:nvPr/>
        </p:nvCxnSpPr>
        <p:spPr>
          <a:xfrm flipH="1">
            <a:off x="2027996" y="1576753"/>
            <a:ext cx="1066943" cy="349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4" idx="5"/>
            <a:endCxn id="144" idx="1"/>
          </p:cNvCxnSpPr>
          <p:nvPr/>
        </p:nvCxnSpPr>
        <p:spPr>
          <a:xfrm>
            <a:off x="968424" y="1987452"/>
            <a:ext cx="486727" cy="10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193033" y="1926750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beperking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76" name="Diamond 175"/>
          <p:cNvSpPr/>
          <p:nvPr/>
        </p:nvSpPr>
        <p:spPr>
          <a:xfrm>
            <a:off x="3243641" y="196709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77" name="Straight Connector 176"/>
          <p:cNvCxnSpPr>
            <a:stCxn id="144" idx="3"/>
            <a:endCxn id="176" idx="1"/>
          </p:cNvCxnSpPr>
          <p:nvPr/>
        </p:nvCxnSpPr>
        <p:spPr>
          <a:xfrm flipV="1">
            <a:off x="2600841" y="2096183"/>
            <a:ext cx="642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418944" y="1516300"/>
            <a:ext cx="763898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naam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75" idx="0"/>
            <a:endCxn id="178" idx="4"/>
          </p:cNvCxnSpPr>
          <p:nvPr/>
        </p:nvCxnSpPr>
        <p:spPr>
          <a:xfrm flipV="1">
            <a:off x="4765878" y="1766415"/>
            <a:ext cx="35015" cy="16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3"/>
            <a:endCxn id="175" idx="1"/>
          </p:cNvCxnSpPr>
          <p:nvPr/>
        </p:nvCxnSpPr>
        <p:spPr>
          <a:xfrm>
            <a:off x="3550234" y="2096183"/>
            <a:ext cx="642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996830" y="191893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563748" y="1909763"/>
            <a:ext cx="181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189" name="Rectangle 188"/>
          <p:cNvSpPr/>
          <p:nvPr/>
        </p:nvSpPr>
        <p:spPr>
          <a:xfrm>
            <a:off x="3178935" y="3107978"/>
            <a:ext cx="1415143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openingsperiode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260149" y="3148744"/>
            <a:ext cx="1250237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92" name="Diamond 191"/>
          <p:cNvSpPr/>
          <p:nvPr/>
        </p:nvSpPr>
        <p:spPr>
          <a:xfrm>
            <a:off x="2960482" y="253650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93" name="Diamond 192"/>
          <p:cNvSpPr/>
          <p:nvPr/>
        </p:nvSpPr>
        <p:spPr>
          <a:xfrm>
            <a:off x="3021782" y="2584419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96" name="Straight Connector 195"/>
          <p:cNvCxnSpPr>
            <a:stCxn id="144" idx="3"/>
            <a:endCxn id="192" idx="1"/>
          </p:cNvCxnSpPr>
          <p:nvPr/>
        </p:nvCxnSpPr>
        <p:spPr>
          <a:xfrm>
            <a:off x="2600841" y="2096184"/>
            <a:ext cx="359641" cy="569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2" idx="3"/>
            <a:endCxn id="189" idx="0"/>
          </p:cNvCxnSpPr>
          <p:nvPr/>
        </p:nvCxnSpPr>
        <p:spPr>
          <a:xfrm>
            <a:off x="3267075" y="2665593"/>
            <a:ext cx="619432" cy="44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3231870" y="2692510"/>
            <a:ext cx="584644" cy="41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819547" y="293286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552979" y="219390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11" name="Oval 210"/>
          <p:cNvSpPr/>
          <p:nvPr/>
        </p:nvSpPr>
        <p:spPr>
          <a:xfrm>
            <a:off x="3995319" y="3510021"/>
            <a:ext cx="129927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begintijdstip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4283282" y="3716032"/>
            <a:ext cx="688462" cy="38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3177257" y="3524789"/>
            <a:ext cx="693869" cy="220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duur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>
            <a:stCxn id="211" idx="1"/>
            <a:endCxn id="189" idx="2"/>
          </p:cNvCxnSpPr>
          <p:nvPr/>
        </p:nvCxnSpPr>
        <p:spPr>
          <a:xfrm flipH="1" flipV="1">
            <a:off x="3886507" y="3446844"/>
            <a:ext cx="299086" cy="9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13" idx="7"/>
            <a:endCxn id="189" idx="2"/>
          </p:cNvCxnSpPr>
          <p:nvPr/>
        </p:nvCxnSpPr>
        <p:spPr>
          <a:xfrm flipV="1">
            <a:off x="3769511" y="3446844"/>
            <a:ext cx="116996" cy="11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5725434" y="3109506"/>
            <a:ext cx="1415143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activiteitboeking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806648" y="3150272"/>
            <a:ext cx="1250237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09109" y="2020531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persoon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7215140" y="1662052"/>
            <a:ext cx="718930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naam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20" name="Straight Connector 219"/>
          <p:cNvCxnSpPr>
            <a:stCxn id="218" idx="0"/>
            <a:endCxn id="219" idx="5"/>
          </p:cNvCxnSpPr>
          <p:nvPr/>
        </p:nvCxnSpPr>
        <p:spPr>
          <a:xfrm flipH="1" flipV="1">
            <a:off x="7828785" y="1875539"/>
            <a:ext cx="353169" cy="14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6291073" y="1278463"/>
            <a:ext cx="109658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voornaam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609109" y="1289107"/>
            <a:ext cx="1300220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familienaam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23" name="Straight Connector 222"/>
          <p:cNvCxnSpPr>
            <a:stCxn id="219" idx="0"/>
            <a:endCxn id="221" idx="5"/>
          </p:cNvCxnSpPr>
          <p:nvPr/>
        </p:nvCxnSpPr>
        <p:spPr>
          <a:xfrm flipH="1" flipV="1">
            <a:off x="7227066" y="1491950"/>
            <a:ext cx="347539" cy="170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9" idx="0"/>
            <a:endCxn id="222" idx="3"/>
          </p:cNvCxnSpPr>
          <p:nvPr/>
        </p:nvCxnSpPr>
        <p:spPr>
          <a:xfrm flipV="1">
            <a:off x="7574605" y="1502594"/>
            <a:ext cx="224917" cy="15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341929" y="1570315"/>
            <a:ext cx="80836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email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cxnSp>
        <p:nvCxnSpPr>
          <p:cNvPr id="226" name="Straight Connector 225"/>
          <p:cNvCxnSpPr>
            <a:stCxn id="218" idx="0"/>
            <a:endCxn id="225" idx="3"/>
          </p:cNvCxnSpPr>
          <p:nvPr/>
        </p:nvCxnSpPr>
        <p:spPr>
          <a:xfrm flipV="1">
            <a:off x="8181954" y="1783802"/>
            <a:ext cx="278357" cy="236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Diamond 226"/>
          <p:cNvSpPr/>
          <p:nvPr/>
        </p:nvSpPr>
        <p:spPr>
          <a:xfrm>
            <a:off x="5363500" y="253292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8" name="Straight Connector 227"/>
          <p:cNvCxnSpPr>
            <a:stCxn id="227" idx="1"/>
            <a:endCxn id="175" idx="2"/>
          </p:cNvCxnSpPr>
          <p:nvPr/>
        </p:nvCxnSpPr>
        <p:spPr>
          <a:xfrm flipH="1" flipV="1">
            <a:off x="4765878" y="2265616"/>
            <a:ext cx="597622" cy="396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567991" y="2231433"/>
            <a:ext cx="19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30" name="Diamond 229"/>
          <p:cNvSpPr/>
          <p:nvPr/>
        </p:nvSpPr>
        <p:spPr>
          <a:xfrm>
            <a:off x="4987999" y="314810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31" name="Straight Connector 230"/>
          <p:cNvCxnSpPr>
            <a:stCxn id="230" idx="1"/>
            <a:endCxn id="189" idx="3"/>
          </p:cNvCxnSpPr>
          <p:nvPr/>
        </p:nvCxnSpPr>
        <p:spPr>
          <a:xfrm flipH="1">
            <a:off x="4594078" y="3277193"/>
            <a:ext cx="393920" cy="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6" idx="0"/>
            <a:endCxn id="227" idx="3"/>
          </p:cNvCxnSpPr>
          <p:nvPr/>
        </p:nvCxnSpPr>
        <p:spPr>
          <a:xfrm flipH="1" flipV="1">
            <a:off x="5670093" y="2662021"/>
            <a:ext cx="762912" cy="44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377353" y="2922140"/>
            <a:ext cx="19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5265357" y="3302077"/>
            <a:ext cx="4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5265357" y="3252071"/>
            <a:ext cx="4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5265357" y="3303863"/>
            <a:ext cx="4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566172" y="30797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542084" y="306270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39" name="Rectangle 238"/>
          <p:cNvSpPr/>
          <p:nvPr/>
        </p:nvSpPr>
        <p:spPr>
          <a:xfrm>
            <a:off x="1455151" y="4326074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hotel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2753624" y="4814058"/>
            <a:ext cx="84692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hotelid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913586" y="5131045"/>
            <a:ext cx="855925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sterren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541020" y="5488739"/>
            <a:ext cx="125540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beschrijving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" y="4806808"/>
            <a:ext cx="741112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straat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50498" y="4075754"/>
            <a:ext cx="1007751" cy="384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huis</a:t>
            </a:r>
          </a:p>
          <a:p>
            <a:pPr algn="ctr"/>
            <a:r>
              <a:rPr lang="en-BE" sz="1125" dirty="0">
                <a:solidFill>
                  <a:schemeClr val="tx1"/>
                </a:solidFill>
              </a:rPr>
              <a:t>nummer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14815" y="4487376"/>
            <a:ext cx="1097675" cy="225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gemeente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39396" y="3782403"/>
            <a:ext cx="1090766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postcode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1416176" y="5208635"/>
            <a:ext cx="71407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email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22306" y="4903374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regio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219632" y="5224951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prijs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246" idx="5"/>
            <a:endCxn id="239" idx="1"/>
          </p:cNvCxnSpPr>
          <p:nvPr/>
        </p:nvCxnSpPr>
        <p:spPr>
          <a:xfrm>
            <a:off x="970423" y="3995890"/>
            <a:ext cx="484728" cy="49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44" idx="6"/>
            <a:endCxn id="239" idx="1"/>
          </p:cNvCxnSpPr>
          <p:nvPr/>
        </p:nvCxnSpPr>
        <p:spPr>
          <a:xfrm>
            <a:off x="1058249" y="4267964"/>
            <a:ext cx="396902" cy="22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5" idx="7"/>
            <a:endCxn id="239" idx="1"/>
          </p:cNvCxnSpPr>
          <p:nvPr/>
        </p:nvCxnSpPr>
        <p:spPr>
          <a:xfrm flipV="1">
            <a:off x="951739" y="4495507"/>
            <a:ext cx="503412" cy="2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3" idx="7"/>
            <a:endCxn id="239" idx="1"/>
          </p:cNvCxnSpPr>
          <p:nvPr/>
        </p:nvCxnSpPr>
        <p:spPr>
          <a:xfrm flipV="1">
            <a:off x="632580" y="4495507"/>
            <a:ext cx="822571" cy="34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8" idx="0"/>
            <a:endCxn id="239" idx="1"/>
          </p:cNvCxnSpPr>
          <p:nvPr/>
        </p:nvCxnSpPr>
        <p:spPr>
          <a:xfrm flipV="1">
            <a:off x="1069241" y="4495507"/>
            <a:ext cx="385911" cy="40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42" idx="0"/>
            <a:endCxn id="239" idx="2"/>
          </p:cNvCxnSpPr>
          <p:nvPr/>
        </p:nvCxnSpPr>
        <p:spPr>
          <a:xfrm flipH="1" flipV="1">
            <a:off x="2027996" y="4664940"/>
            <a:ext cx="140726" cy="823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47" idx="0"/>
            <a:endCxn id="239" idx="2"/>
          </p:cNvCxnSpPr>
          <p:nvPr/>
        </p:nvCxnSpPr>
        <p:spPr>
          <a:xfrm flipV="1">
            <a:off x="1773213" y="4664940"/>
            <a:ext cx="254783" cy="54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40" idx="1"/>
            <a:endCxn id="239" idx="2"/>
          </p:cNvCxnSpPr>
          <p:nvPr/>
        </p:nvCxnSpPr>
        <p:spPr>
          <a:xfrm flipH="1" flipV="1">
            <a:off x="2027996" y="4664940"/>
            <a:ext cx="849657" cy="185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1" idx="1"/>
            <a:endCxn id="239" idx="2"/>
          </p:cNvCxnSpPr>
          <p:nvPr/>
        </p:nvCxnSpPr>
        <p:spPr>
          <a:xfrm flipH="1" flipV="1">
            <a:off x="2027996" y="4664940"/>
            <a:ext cx="1010937" cy="502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49" idx="0"/>
            <a:endCxn id="239" idx="2"/>
          </p:cNvCxnSpPr>
          <p:nvPr/>
        </p:nvCxnSpPr>
        <p:spPr>
          <a:xfrm flipH="1" flipV="1">
            <a:off x="2027996" y="4664940"/>
            <a:ext cx="538571" cy="560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5725434" y="4331045"/>
            <a:ext cx="1415143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hotelboeking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806648" y="4371811"/>
            <a:ext cx="1250237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705725" y="3706507"/>
            <a:ext cx="95250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boeking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800975" y="3756798"/>
            <a:ext cx="776254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8028658" y="290839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67" name="Straight Connector 266"/>
          <p:cNvCxnSpPr>
            <a:stCxn id="266" idx="0"/>
            <a:endCxn id="218" idx="2"/>
          </p:cNvCxnSpPr>
          <p:nvPr/>
        </p:nvCxnSpPr>
        <p:spPr>
          <a:xfrm flipV="1">
            <a:off x="8181954" y="2359397"/>
            <a:ext cx="0" cy="54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8205729" y="3146992"/>
            <a:ext cx="22" cy="56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8157507" y="3139253"/>
            <a:ext cx="22" cy="56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7943963" y="235725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942690" y="3509975"/>
            <a:ext cx="19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72" name="Oval 271"/>
          <p:cNvSpPr/>
          <p:nvPr/>
        </p:nvSpPr>
        <p:spPr>
          <a:xfrm>
            <a:off x="7371794" y="3826306"/>
            <a:ext cx="118157" cy="99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900" dirty="0">
                <a:solidFill>
                  <a:schemeClr val="tx1"/>
                </a:solidFill>
              </a:rPr>
              <a:t>d</a:t>
            </a:r>
            <a:endParaRPr lang="fr-BE" sz="900" dirty="0">
              <a:solidFill>
                <a:schemeClr val="tx1"/>
              </a:solidFill>
            </a:endParaRPr>
          </a:p>
        </p:txBody>
      </p:sp>
      <p:cxnSp>
        <p:nvCxnSpPr>
          <p:cNvPr id="273" name="Straight Connector 272"/>
          <p:cNvCxnSpPr>
            <a:stCxn id="272" idx="1"/>
            <a:endCxn id="216" idx="3"/>
          </p:cNvCxnSpPr>
          <p:nvPr/>
        </p:nvCxnSpPr>
        <p:spPr>
          <a:xfrm flipH="1" flipV="1">
            <a:off x="7140576" y="3278939"/>
            <a:ext cx="248522" cy="56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72" idx="3"/>
            <a:endCxn id="261" idx="3"/>
          </p:cNvCxnSpPr>
          <p:nvPr/>
        </p:nvCxnSpPr>
        <p:spPr>
          <a:xfrm flipH="1">
            <a:off x="7140576" y="3911035"/>
            <a:ext cx="248522" cy="589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7482808" y="3850482"/>
            <a:ext cx="225452" cy="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7481019" y="3896915"/>
            <a:ext cx="225452" cy="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Diamond 276"/>
          <p:cNvSpPr/>
          <p:nvPr/>
        </p:nvSpPr>
        <p:spPr>
          <a:xfrm>
            <a:off x="4028014" y="4369363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78" name="Straight Connector 277"/>
          <p:cNvCxnSpPr>
            <a:stCxn id="277" idx="1"/>
            <a:endCxn id="239" idx="3"/>
          </p:cNvCxnSpPr>
          <p:nvPr/>
        </p:nvCxnSpPr>
        <p:spPr>
          <a:xfrm flipH="1" flipV="1">
            <a:off x="2600841" y="4495507"/>
            <a:ext cx="1427173" cy="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 flipV="1">
            <a:off x="4298689" y="4464353"/>
            <a:ext cx="1427173" cy="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 flipV="1">
            <a:off x="4292974" y="4532933"/>
            <a:ext cx="1427173" cy="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580947" y="430927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527592" y="426548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86" name="Diamond 285"/>
          <p:cNvSpPr/>
          <p:nvPr/>
        </p:nvSpPr>
        <p:spPr>
          <a:xfrm>
            <a:off x="1874700" y="314810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89" name="Straight Connector 288"/>
          <p:cNvCxnSpPr>
            <a:stCxn id="144" idx="2"/>
            <a:endCxn id="286" idx="0"/>
          </p:cNvCxnSpPr>
          <p:nvPr/>
        </p:nvCxnSpPr>
        <p:spPr>
          <a:xfrm>
            <a:off x="2027996" y="2265616"/>
            <a:ext cx="1" cy="88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86" idx="2"/>
            <a:endCxn id="239" idx="0"/>
          </p:cNvCxnSpPr>
          <p:nvPr/>
        </p:nvCxnSpPr>
        <p:spPr>
          <a:xfrm flipH="1">
            <a:off x="2027996" y="3406285"/>
            <a:ext cx="1" cy="91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002343" y="2242457"/>
            <a:ext cx="181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014658" y="413816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98" name="Oval 297"/>
          <p:cNvSpPr/>
          <p:nvPr/>
        </p:nvSpPr>
        <p:spPr>
          <a:xfrm>
            <a:off x="423310" y="3157057"/>
            <a:ext cx="1252938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percentage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99" name="Straight Connector 298"/>
          <p:cNvCxnSpPr>
            <a:stCxn id="298" idx="6"/>
            <a:endCxn id="286" idx="1"/>
          </p:cNvCxnSpPr>
          <p:nvPr/>
        </p:nvCxnSpPr>
        <p:spPr>
          <a:xfrm flipV="1">
            <a:off x="1676248" y="3277193"/>
            <a:ext cx="198452" cy="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Diamond 300"/>
          <p:cNvSpPr/>
          <p:nvPr/>
        </p:nvSpPr>
        <p:spPr>
          <a:xfrm>
            <a:off x="8093529" y="295672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302" name="Oval 301"/>
          <p:cNvSpPr/>
          <p:nvPr/>
        </p:nvSpPr>
        <p:spPr>
          <a:xfrm>
            <a:off x="8312157" y="4110742"/>
            <a:ext cx="854006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tijdstip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8578099" y="4313416"/>
            <a:ext cx="3123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7906667" y="4755873"/>
            <a:ext cx="1071344" cy="375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aantal personen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06" name="Straight Connector 305"/>
          <p:cNvCxnSpPr>
            <a:stCxn id="302" idx="1"/>
            <a:endCxn id="264" idx="2"/>
          </p:cNvCxnSpPr>
          <p:nvPr/>
        </p:nvCxnSpPr>
        <p:spPr>
          <a:xfrm flipH="1" flipV="1">
            <a:off x="8181975" y="4045373"/>
            <a:ext cx="255248" cy="101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05" idx="0"/>
            <a:endCxn id="264" idx="2"/>
          </p:cNvCxnSpPr>
          <p:nvPr/>
        </p:nvCxnSpPr>
        <p:spPr>
          <a:xfrm flipH="1" flipV="1">
            <a:off x="8181975" y="4045373"/>
            <a:ext cx="260364" cy="71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Oval 308"/>
          <p:cNvSpPr/>
          <p:nvPr/>
        </p:nvSpPr>
        <p:spPr>
          <a:xfrm>
            <a:off x="7173358" y="4426228"/>
            <a:ext cx="116189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bevestigd?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0" name="Straight Connector 309"/>
          <p:cNvCxnSpPr>
            <a:stCxn id="309" idx="0"/>
            <a:endCxn id="264" idx="2"/>
          </p:cNvCxnSpPr>
          <p:nvPr/>
        </p:nvCxnSpPr>
        <p:spPr>
          <a:xfrm flipV="1">
            <a:off x="7754305" y="4045373"/>
            <a:ext cx="427670" cy="38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5182842" y="5039739"/>
            <a:ext cx="125438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begindatum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5507041" y="5245750"/>
            <a:ext cx="688462" cy="38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6564281" y="5022518"/>
            <a:ext cx="121815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einddatum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>
            <a:off x="6918497" y="5226700"/>
            <a:ext cx="5367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61" idx="2"/>
            <a:endCxn id="311" idx="0"/>
          </p:cNvCxnSpPr>
          <p:nvPr/>
        </p:nvCxnSpPr>
        <p:spPr>
          <a:xfrm flipH="1">
            <a:off x="5810037" y="4669911"/>
            <a:ext cx="622969" cy="3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61" idx="2"/>
            <a:endCxn id="313" idx="0"/>
          </p:cNvCxnSpPr>
          <p:nvPr/>
        </p:nvCxnSpPr>
        <p:spPr>
          <a:xfrm>
            <a:off x="6433006" y="4669911"/>
            <a:ext cx="740352" cy="352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632580" y="5225212"/>
            <a:ext cx="76167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naam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8" name="Straight Connector 317"/>
          <p:cNvCxnSpPr>
            <a:stCxn id="317" idx="7"/>
            <a:endCxn id="239" idx="2"/>
          </p:cNvCxnSpPr>
          <p:nvPr/>
        </p:nvCxnSpPr>
        <p:spPr>
          <a:xfrm flipV="1">
            <a:off x="1282714" y="4664940"/>
            <a:ext cx="745282" cy="59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Arc 325"/>
          <p:cNvSpPr/>
          <p:nvPr/>
        </p:nvSpPr>
        <p:spPr>
          <a:xfrm rot="15321310">
            <a:off x="7236168" y="3437614"/>
            <a:ext cx="193428" cy="26435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7" name="Arc 326"/>
          <p:cNvSpPr/>
          <p:nvPr/>
        </p:nvSpPr>
        <p:spPr>
          <a:xfrm rot="10376675">
            <a:off x="7221406" y="3974220"/>
            <a:ext cx="193428" cy="26435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829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/>
                  <a:t>Functionele beschrijving</a:t>
                </a:r>
                <a:r>
                  <a:rPr lang="en-BE" sz="1500" dirty="0" smtClean="0"/>
                  <a:t>:</a:t>
                </a:r>
                <a:endParaRPr lang="en-BE" sz="1500" dirty="0"/>
              </a:p>
              <a:p>
                <a:endParaRPr lang="en-BE" sz="1600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activiteit.postcode en hotel.postcode </a:t>
                </a:r>
                <a14:m>
                  <m:oMath xmlns:m="http://schemas.openxmlformats.org/officeDocument/2006/math">
                    <m:r>
                      <a:rPr lang="en-BE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BE" sz="1500" dirty="0"/>
                      <m:t>[1000, 9999]</m:t>
                    </m:r>
                  </m:oMath>
                </a14:m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activiteit.prijs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/>
                  <a:t> 0 en hotel.prijs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openingsperiode.duur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boeking.aantal personen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korting.percentage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sz="1500" dirty="0"/>
                  <a:t> ]0, 100]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activiteitboeking.tijdstip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openingsperiode.begintijdstip </a:t>
                </a:r>
                <a:r>
                  <a:rPr lang="en-BE" sz="1500" dirty="0"/>
                  <a:t>voor overeenkomstige openingsperiode en datum(hotelboeking.tijdstip)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hotelboeking.begindatum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hotelboeking.begindatum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BE" sz="1500" dirty="0"/>
                  <a:t>hotelboeking.einddatum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optioneel: activiteit.straat, activiteit.huisnummer, activiteit.beschrijving, activiteit.telefoonnummer, activiteit.website, hotel.beschrijving, hotel.sterren, hotel.email en hotel.prijs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openingsperiodes van eenzelfde activiteit mogen niet overlappen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hotelboekingsperiodes gedaan door eenzelfde persoon mogen niet overlappen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een hotel kan enkel korting geven voor een toeristische activiteit in dezelfde regio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voor elke activiteitboeking moet eenvoudig kunnen worden nagegaan of de activiteit voldoet aan de opgegeven </a:t>
                </a:r>
                <a:r>
                  <a:rPr lang="en-BE" sz="1500" dirty="0" smtClean="0"/>
                  <a:t>beperkingen</a:t>
                </a:r>
                <a:endParaRPr lang="en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4031873"/>
              </a:xfrm>
              <a:prstGeom prst="rect">
                <a:avLst/>
              </a:prstGeom>
              <a:blipFill>
                <a:blip r:embed="rId3"/>
                <a:stretch>
                  <a:fillRect l="-290" t="-303" b="-90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92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049" y="323546"/>
                <a:ext cx="81288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activiteit </a:t>
                </a:r>
                <a:r>
                  <a:rPr lang="en-BE" sz="1500" dirty="0"/>
                  <a:t>(naam:varchar, postcode:integer, gemeente:varchar, straat:varchar, huisnummer:varchar, regio:varchar, type:varchar, beschrijving:varchar, website:varchar, telefoonnummer:varchar, prijs:numeric)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{naam, postcode}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gemeente, regio, type, prijs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postcode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sz="1500" dirty="0"/>
                  <a:t> [1000, 9999], prijs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/>
                  <a:t> 0 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openingsperiode </a:t>
                </a:r>
                <a:r>
                  <a:rPr lang="en-BE" sz="1500" dirty="0"/>
                  <a:t>(naam:varchar, postcode:integer, begintijdstip:timestamp, duur:interval)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{naam, postcode, begintijdstip}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{naam, postcode}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activiteit{naam, postcode}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duur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duur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controleer bij toevoeging of er een overlappende openingsperiode voor de activiteit bestaat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hotel</a:t>
                </a:r>
                <a:r>
                  <a:rPr lang="en-BE" sz="1500" dirty="0"/>
                  <a:t> (hotelid:integer, naam:varchar, postcode:integer, gemeente:varchar, straat:varchar, huisnummer:varchar, regio:varchar, sterren:varchar, beschrijving:varchar, email:varchar, prijs:numeric)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{hotelid}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naam, postcode</a:t>
                </a:r>
                <a:r>
                  <a:rPr lang="en-BE" sz="1500" dirty="0" smtClean="0"/>
                  <a:t>, </a:t>
                </a:r>
                <a:r>
                  <a:rPr lang="en-BE" sz="1500" dirty="0"/>
                  <a:t>gemeente, straat</a:t>
                </a:r>
                <a:r>
                  <a:rPr lang="en-BE" sz="1500" dirty="0" smtClean="0"/>
                  <a:t>, huisnummer, </a:t>
                </a:r>
                <a:r>
                  <a:rPr lang="en-BE" sz="1500" dirty="0"/>
                  <a:t>regio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postcode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sz="1500" dirty="0"/>
                  <a:t> [1000, 9999], prijs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/>
                  <a:t>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9" y="323546"/>
                <a:ext cx="8128841" cy="4708981"/>
              </a:xfrm>
              <a:prstGeom prst="rect">
                <a:avLst/>
              </a:prstGeom>
              <a:blipFill>
                <a:blip r:embed="rId2"/>
                <a:stretch>
                  <a:fillRect l="-225" t="-259" b="-517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910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049" y="323546"/>
                <a:ext cx="812884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korting </a:t>
                </a:r>
                <a:r>
                  <a:rPr lang="en-BE" sz="1500" dirty="0" smtClean="0"/>
                  <a:t>(naam:varchar</a:t>
                </a:r>
                <a:r>
                  <a:rPr lang="en-BE" sz="1500" dirty="0"/>
                  <a:t>, postcode:integer, hotelid:integer, percentage:integer)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</a:t>
                </a:r>
                <a:r>
                  <a:rPr lang="en-BE" sz="1500" dirty="0" smtClean="0"/>
                  <a:t>{naam, postcode</a:t>
                </a:r>
                <a:r>
                  <a:rPr lang="en-BE" sz="1500" dirty="0"/>
                  <a:t>, hotelid}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</a:t>
                </a:r>
                <a:r>
                  <a:rPr lang="en-BE" sz="1500" dirty="0" smtClean="0"/>
                  <a:t>{naam</a:t>
                </a:r>
                <a:r>
                  <a:rPr lang="en-BE" sz="1500" dirty="0"/>
                  <a:t>, postcode}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activiteit{naam, postcode}, {hotelid}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hotel{hotelid}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percentage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percentage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sz="1500" dirty="0"/>
                  <a:t> ]0, 100]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controleer bij toevoeging of de activiteit en het hotel in dezelfde regio liggen 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beperking </a:t>
                </a:r>
                <a:r>
                  <a:rPr lang="en-BE" sz="1500" dirty="0"/>
                  <a:t>(naam:varchar)</a:t>
                </a:r>
              </a:p>
              <a:p>
                <a:pPr marL="557213" lvl="2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{naam}</a:t>
                </a:r>
              </a:p>
              <a:p>
                <a:pPr marL="557213" lvl="2" indent="-214313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marL="214313" lvl="1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activiteit_beperking </a:t>
                </a:r>
                <a:r>
                  <a:rPr lang="en-BE" sz="1500" dirty="0"/>
                  <a:t>(activiteitnaam:varchar, postcode:integer, beperkingsnaam:varchar)</a:t>
                </a:r>
              </a:p>
              <a:p>
                <a:pPr marL="557213" lvl="2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{activiteitnaam, postcode, beperkingsnaam}</a:t>
                </a:r>
              </a:p>
              <a:p>
                <a:pPr marL="557213" lvl="2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{activiteitnaam, postcode}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activiteit{naam, postcode}, {beperkingsnaam}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beperking{naam} </a:t>
                </a:r>
              </a:p>
              <a:p>
                <a:pPr marL="557213" lvl="2" indent="-214313">
                  <a:buFont typeface="Arial" panose="020B0604020202020204" pitchFamily="34" charset="0"/>
                  <a:buChar char="•"/>
                </a:pPr>
                <a:endParaRPr lang="en-BE" sz="1500" b="1" dirty="0"/>
              </a:p>
              <a:p>
                <a:pPr marL="214313" lvl="1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persoon </a:t>
                </a:r>
                <a:r>
                  <a:rPr lang="en-BE" sz="1500" dirty="0"/>
                  <a:t>(email:varchar, voornaam:varchar, familienaam:varchar)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voornaam, familienaam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boeking </a:t>
                </a:r>
                <a:r>
                  <a:rPr lang="en-BE" sz="1500" dirty="0"/>
                  <a:t>(email:varchar, tijdstip:timestamp, aantalpersonen:integer, bevestigd:boolean)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{email, tijdstip}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{email}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persoon{email}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aantalpersonen, bevestigd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aantalpersonen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BE" sz="1500" dirty="0"/>
                  <a:t>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9" y="323546"/>
                <a:ext cx="8128841" cy="5632311"/>
              </a:xfrm>
              <a:prstGeom prst="rect">
                <a:avLst/>
              </a:prstGeom>
              <a:blipFill>
                <a:blip r:embed="rId2"/>
                <a:stretch>
                  <a:fillRect l="-225" t="-216" b="-32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568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049" y="323546"/>
                <a:ext cx="812884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activiteitboeking </a:t>
                </a:r>
                <a:r>
                  <a:rPr lang="en-BE" sz="1500" dirty="0"/>
                  <a:t>(email:varchar, tijdstip:timestamp, </a:t>
                </a:r>
                <a:r>
                  <a:rPr lang="en-BE" sz="1500" dirty="0" smtClean="0"/>
                  <a:t>naam:varchar</a:t>
                </a:r>
                <a:r>
                  <a:rPr lang="en-BE" sz="1500" dirty="0"/>
                  <a:t>, postcode:integer, begintijdstip:timestamp)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{email, tijdstip}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{email, tijdstip}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BE" sz="1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E" sz="1500" dirty="0"/>
                  <a:t>boeking{email, tijdstip}, </a:t>
                </a:r>
                <a:r>
                  <a:rPr lang="en-BE" sz="1500" dirty="0" smtClean="0"/>
                  <a:t>{naam</a:t>
                </a:r>
                <a:r>
                  <a:rPr lang="en-BE" sz="1500" dirty="0"/>
                  <a:t>, postcode, begintijdstip}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openingsperiode{naam, postcode, begintijdstip}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naam, postcode, begintijdstip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tijdstip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begintijdstip</a:t>
                </a:r>
              </a:p>
              <a:p>
                <a:pPr lvl="1"/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activiteitboeking_beperking</a:t>
                </a:r>
                <a:r>
                  <a:rPr lang="en-BE" sz="1500" dirty="0"/>
                  <a:t> (email:varchar, tijdstip:timestamp, naam:varchar)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{email, tijdstip, naam}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{email, tijdstip}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BE" sz="1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E" sz="1500" dirty="0"/>
                  <a:t>activiteitboeking{email, tijdstip}, {naam}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beperking{naam}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view: voor elke activiteitboeking moet eenvoudig kunnen worden nagegaan of de activiteit voldoet aan de opgegeven beperkingen</a:t>
                </a:r>
              </a:p>
              <a:p>
                <a:pPr lvl="1"/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b="1" dirty="0"/>
                  <a:t>hotelboeking</a:t>
                </a:r>
                <a:r>
                  <a:rPr lang="en-BE" sz="1500" dirty="0"/>
                  <a:t> (email:varchar, tijdstip:timestamp, begindatum:date, einddatum:date, hotelid:integer)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{email, tijdstip}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{email, tijdstip}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BE" sz="15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E" sz="1500" dirty="0"/>
                  <a:t>boeking{email, tijdstip}, hotelid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hotel{hotelid}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uniek: {email, begindatum}, {email, einddatum}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begindatum, einddatum, hotelid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datum(tijdstip)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begindatum, begindatum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BE" sz="1500" dirty="0"/>
                  <a:t>einddatum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controleer bij toevoeging of er een overlappende hotelboeking van de persoon bestaat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49" y="323546"/>
                <a:ext cx="8128841" cy="5170646"/>
              </a:xfrm>
              <a:prstGeom prst="rect">
                <a:avLst/>
              </a:prstGeom>
              <a:blipFill>
                <a:blip r:embed="rId2"/>
                <a:stretch>
                  <a:fillRect l="-225" t="-236" b="-47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874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 smtClean="0"/>
              <a:t>Oefening </a:t>
            </a:r>
            <a:r>
              <a:rPr lang="en-BE" sz="1300" b="1" dirty="0"/>
              <a:t>7</a:t>
            </a:r>
            <a:r>
              <a:rPr lang="en-BE" sz="1300" b="1" dirty="0" smtClean="0"/>
              <a:t> (Examen 2020-2021, tweede zittijd)</a:t>
            </a:r>
          </a:p>
          <a:p>
            <a:endParaRPr lang="en-BE" sz="1300" b="1" dirty="0" smtClean="0"/>
          </a:p>
          <a:p>
            <a:pPr algn="just"/>
            <a:r>
              <a:rPr lang="nl-NL" sz="1300" dirty="0"/>
              <a:t>De Stad Gent wil de IT-infrastructuur waarop hun bibliotheken draaien </a:t>
            </a:r>
            <a:r>
              <a:rPr lang="nl-NL" sz="1300" dirty="0" smtClean="0"/>
              <a:t>vernieuwen.</a:t>
            </a:r>
            <a:r>
              <a:rPr lang="en-BE" sz="1300" dirty="0" smtClean="0"/>
              <a:t> </a:t>
            </a:r>
            <a:r>
              <a:rPr lang="nl-NL" sz="1300" dirty="0" smtClean="0"/>
              <a:t>Onderdeel </a:t>
            </a:r>
            <a:r>
              <a:rPr lang="nl-NL" sz="1300" dirty="0"/>
              <a:t>van het digitale systeem is uiteraard de onderliggende </a:t>
            </a:r>
            <a:r>
              <a:rPr lang="nl-NL" sz="1300" dirty="0" smtClean="0"/>
              <a:t>databank.</a:t>
            </a:r>
            <a:r>
              <a:rPr lang="en-BE" sz="1300" dirty="0" smtClean="0"/>
              <a:t> </a:t>
            </a:r>
          </a:p>
          <a:p>
            <a:pPr algn="just"/>
            <a:r>
              <a:rPr lang="nl-NL" sz="1300" dirty="0" smtClean="0"/>
              <a:t>Vooreerst </a:t>
            </a:r>
            <a:r>
              <a:rPr lang="nl-NL" sz="1300" dirty="0"/>
              <a:t>moet deze databank de verschillende filialen van de bibliotheek </a:t>
            </a:r>
            <a:r>
              <a:rPr lang="nl-NL" sz="1300" dirty="0" smtClean="0"/>
              <a:t>kunnen</a:t>
            </a:r>
            <a:r>
              <a:rPr lang="en-BE" sz="1300" dirty="0" smtClean="0"/>
              <a:t> </a:t>
            </a:r>
            <a:r>
              <a:rPr lang="nl-NL" sz="1300" dirty="0" smtClean="0"/>
              <a:t>persisteren</a:t>
            </a:r>
            <a:r>
              <a:rPr lang="nl-NL" sz="1300" dirty="0"/>
              <a:t>. Ieder filiaal wordt uniek geïdentificeerd door een uniek </a:t>
            </a:r>
            <a:r>
              <a:rPr lang="nl-NL" sz="1300" dirty="0" smtClean="0"/>
              <a:t>filiaalnummer</a:t>
            </a:r>
            <a:r>
              <a:rPr lang="en-BE" sz="1300" dirty="0" smtClean="0"/>
              <a:t> </a:t>
            </a:r>
            <a:r>
              <a:rPr lang="nl-NL" sz="1300" dirty="0" smtClean="0"/>
              <a:t>(bv</a:t>
            </a:r>
            <a:r>
              <a:rPr lang="nl-NL" sz="1300" dirty="0"/>
              <a:t>. ‘F4’). Daarnaast heeft ieder </a:t>
            </a:r>
            <a:r>
              <a:rPr lang="nl-NL" sz="1300" dirty="0" smtClean="0"/>
              <a:t>filiaal</a:t>
            </a:r>
            <a:r>
              <a:rPr lang="en-BE" sz="1300" dirty="0" smtClean="0"/>
              <a:t> </a:t>
            </a:r>
            <a:r>
              <a:rPr lang="nl-NL" sz="1300" dirty="0" smtClean="0"/>
              <a:t>ook </a:t>
            </a:r>
            <a:r>
              <a:rPr lang="nl-NL" sz="1300" dirty="0"/>
              <a:t>een unieke naam en dienen verder </a:t>
            </a:r>
            <a:r>
              <a:rPr lang="nl-NL" sz="1300" dirty="0" smtClean="0"/>
              <a:t>ook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adres (bestaande uit straat, huisnummer, postcode en gemeente), een </a:t>
            </a:r>
            <a:r>
              <a:rPr lang="nl-NL" sz="1300" dirty="0" smtClean="0"/>
              <a:t>uniek</a:t>
            </a:r>
            <a:r>
              <a:rPr lang="en-BE" sz="1300" dirty="0" smtClean="0"/>
              <a:t> </a:t>
            </a:r>
            <a:r>
              <a:rPr lang="nl-NL" sz="1300" dirty="0" smtClean="0"/>
              <a:t>e-mailadres </a:t>
            </a:r>
            <a:r>
              <a:rPr lang="nl-NL" sz="1300" dirty="0"/>
              <a:t>en een telefoonnummer te worden opgeslagen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Voor elk filiaal dienen de openingstijden te worden opgeslagen. Een </a:t>
            </a:r>
            <a:r>
              <a:rPr lang="nl-NL" sz="1300" dirty="0" smtClean="0"/>
              <a:t>openingstijd</a:t>
            </a:r>
            <a:r>
              <a:rPr lang="en-BE" sz="1300" dirty="0" smtClean="0"/>
              <a:t> </a:t>
            </a:r>
            <a:r>
              <a:rPr lang="nl-NL" sz="1300" dirty="0" smtClean="0"/>
              <a:t>bestaat </a:t>
            </a:r>
            <a:r>
              <a:rPr lang="nl-NL" sz="1300" dirty="0"/>
              <a:t>uit een datum, een openingsuur en een sluitingsuur. Een openingstijd </a:t>
            </a:r>
            <a:r>
              <a:rPr lang="nl-NL" sz="1300" dirty="0" smtClean="0"/>
              <a:t>begint</a:t>
            </a:r>
            <a:r>
              <a:rPr lang="en-BE" sz="1300" dirty="0" smtClean="0"/>
              <a:t> </a:t>
            </a:r>
            <a:r>
              <a:rPr lang="nl-NL" sz="1300" dirty="0" smtClean="0"/>
              <a:t>en </a:t>
            </a:r>
            <a:r>
              <a:rPr lang="nl-NL" sz="1300" dirty="0"/>
              <a:t>eindigt steeds op dezelfde datum en uiteraard dient een sluitingsuur </a:t>
            </a:r>
            <a:r>
              <a:rPr lang="nl-NL" sz="1300" dirty="0" smtClean="0"/>
              <a:t>steeds</a:t>
            </a:r>
            <a:r>
              <a:rPr lang="en-BE" sz="1300" dirty="0" smtClean="0"/>
              <a:t> </a:t>
            </a:r>
            <a:r>
              <a:rPr lang="nl-NL" sz="1300" dirty="0" smtClean="0"/>
              <a:t>na </a:t>
            </a:r>
            <a:r>
              <a:rPr lang="nl-NL" sz="1300" dirty="0"/>
              <a:t>een openingsuur te liggen. Daarnaast kan een filiaal geen twee </a:t>
            </a:r>
            <a:r>
              <a:rPr lang="nl-NL" sz="1300" dirty="0" smtClean="0"/>
              <a:t>openingstijden</a:t>
            </a:r>
            <a:r>
              <a:rPr lang="en-BE" sz="1300" dirty="0" smtClean="0"/>
              <a:t> </a:t>
            </a:r>
            <a:r>
              <a:rPr lang="nl-NL" sz="1300" dirty="0" smtClean="0"/>
              <a:t>hebben </a:t>
            </a:r>
            <a:r>
              <a:rPr lang="nl-NL" sz="1300" dirty="0"/>
              <a:t>die overlappen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Naast filialen moet de databank uiteraard ook de items kunnen opslaan die </a:t>
            </a:r>
            <a:r>
              <a:rPr lang="nl-NL" sz="1300" dirty="0" smtClean="0"/>
              <a:t>verhuurd</a:t>
            </a:r>
            <a:r>
              <a:rPr lang="en-BE" sz="1300" dirty="0" smtClean="0"/>
              <a:t> </a:t>
            </a:r>
            <a:r>
              <a:rPr lang="nl-NL" sz="1300" dirty="0" smtClean="0"/>
              <a:t>worden </a:t>
            </a:r>
            <a:r>
              <a:rPr lang="nl-NL" sz="1300" dirty="0"/>
              <a:t>door de verschillende filialen. Er zijn twee verschillende types </a:t>
            </a:r>
            <a:r>
              <a:rPr lang="nl-NL" sz="1300" dirty="0" smtClean="0"/>
              <a:t>items</a:t>
            </a:r>
            <a:r>
              <a:rPr lang="en-BE" sz="1300" dirty="0" smtClean="0"/>
              <a:t> </a:t>
            </a:r>
            <a:r>
              <a:rPr lang="nl-NL" sz="1300" dirty="0" smtClean="0"/>
              <a:t>die </a:t>
            </a:r>
            <a:r>
              <a:rPr lang="nl-NL" sz="1300" dirty="0"/>
              <a:t>ontleend kunnen worden: boeken en cd’s/dvd’s. Ieder item wordt uniek </a:t>
            </a:r>
            <a:r>
              <a:rPr lang="nl-NL" sz="1300" dirty="0" smtClean="0"/>
              <a:t>geïdentificeerd</a:t>
            </a:r>
            <a:r>
              <a:rPr lang="en-BE" sz="1300" dirty="0" smtClean="0"/>
              <a:t> </a:t>
            </a:r>
            <a:r>
              <a:rPr lang="nl-NL" sz="1300" dirty="0" smtClean="0"/>
              <a:t>door </a:t>
            </a:r>
            <a:r>
              <a:rPr lang="nl-NL" sz="1300" dirty="0"/>
              <a:t>een </a:t>
            </a:r>
            <a:r>
              <a:rPr lang="nl-NL" sz="1300" dirty="0" err="1"/>
              <a:t>item_id</a:t>
            </a:r>
            <a:r>
              <a:rPr lang="nl-NL" sz="1300" dirty="0"/>
              <a:t>. Voor boeken dient een uniek ISBN-nummer, een titel,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smtClean="0"/>
              <a:t>jaar</a:t>
            </a:r>
            <a:r>
              <a:rPr lang="nl-NL" sz="1300" dirty="0"/>
              <a:t>, de taal, 1 of </a:t>
            </a:r>
            <a:r>
              <a:rPr lang="nl-NL" sz="1300" dirty="0" smtClean="0"/>
              <a:t>meerdere</a:t>
            </a:r>
            <a:r>
              <a:rPr lang="en-BE" sz="1300" dirty="0" smtClean="0"/>
              <a:t> </a:t>
            </a:r>
            <a:r>
              <a:rPr lang="nl-NL" sz="1300" dirty="0" smtClean="0"/>
              <a:t>auteurs </a:t>
            </a:r>
            <a:r>
              <a:rPr lang="nl-NL" sz="1300" dirty="0"/>
              <a:t>(waarvan de voornaam en familienaam dient </a:t>
            </a:r>
            <a:r>
              <a:rPr lang="nl-NL" sz="1300" dirty="0" smtClean="0"/>
              <a:t>te</a:t>
            </a:r>
            <a:r>
              <a:rPr lang="en-BE" sz="1300" dirty="0" smtClean="0"/>
              <a:t> </a:t>
            </a:r>
            <a:r>
              <a:rPr lang="nl-NL" sz="1300" dirty="0" smtClean="0"/>
              <a:t>worden </a:t>
            </a:r>
            <a:r>
              <a:rPr lang="nl-NL" sz="1300" dirty="0"/>
              <a:t>opgeslagen; deze zijn niet uniek!) en de uitgeverij </a:t>
            </a:r>
            <a:r>
              <a:rPr lang="nl-NL" sz="1300" dirty="0" smtClean="0"/>
              <a:t>t</a:t>
            </a:r>
            <a:r>
              <a:rPr lang="en-BE" sz="1300" dirty="0" smtClean="0"/>
              <a:t>e </a:t>
            </a:r>
            <a:r>
              <a:rPr lang="nl-NL" sz="1300" dirty="0" smtClean="0"/>
              <a:t> </a:t>
            </a:r>
            <a:r>
              <a:rPr lang="nl-NL" sz="1300" dirty="0"/>
              <a:t>worden </a:t>
            </a:r>
            <a:r>
              <a:rPr lang="nl-NL" sz="1300" dirty="0" smtClean="0"/>
              <a:t>bijgehouden.</a:t>
            </a:r>
            <a:r>
              <a:rPr lang="en-BE" sz="1300" dirty="0" smtClean="0"/>
              <a:t> </a:t>
            </a:r>
            <a:r>
              <a:rPr lang="nl-NL" sz="1300" dirty="0" smtClean="0"/>
              <a:t>Voor </a:t>
            </a:r>
            <a:r>
              <a:rPr lang="nl-NL" sz="1300" dirty="0"/>
              <a:t>cd’s/dvd’s moet een uniek EAN-nummer, een titel, de taal, het jaar en de </a:t>
            </a:r>
            <a:r>
              <a:rPr lang="nl-NL" sz="1300" dirty="0" smtClean="0"/>
              <a:t>totale</a:t>
            </a:r>
            <a:r>
              <a:rPr lang="en-BE" sz="1300" dirty="0" smtClean="0"/>
              <a:t> </a:t>
            </a:r>
            <a:r>
              <a:rPr lang="nl-NL" sz="1300" dirty="0" smtClean="0"/>
              <a:t>speelduur </a:t>
            </a:r>
            <a:r>
              <a:rPr lang="nl-NL" sz="1300" dirty="0"/>
              <a:t>worden bijgehouden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Typisch bestaan er meerdere exemplaren van eenzelfde item, waarbij ieder </a:t>
            </a:r>
            <a:r>
              <a:rPr lang="nl-NL" sz="1300" dirty="0" smtClean="0"/>
              <a:t>exemplaar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volgnummer heeft dat uniek is per item. Doorheen de tijd kan een </a:t>
            </a:r>
            <a:r>
              <a:rPr lang="nl-NL" sz="1300" dirty="0" smtClean="0"/>
              <a:t>bepaald</a:t>
            </a:r>
            <a:r>
              <a:rPr lang="en-BE" sz="1300" dirty="0" smtClean="0"/>
              <a:t> </a:t>
            </a:r>
            <a:r>
              <a:rPr lang="nl-NL" sz="1300" dirty="0"/>
              <a:t>exemplaar door verschillende filialen verhuurd worden. Er moet dus worden </a:t>
            </a:r>
            <a:r>
              <a:rPr lang="nl-NL" sz="1300" dirty="0" smtClean="0"/>
              <a:t>bijgehouden</a:t>
            </a:r>
            <a:r>
              <a:rPr lang="en-BE" sz="1300" dirty="0" smtClean="0"/>
              <a:t> </a:t>
            </a:r>
            <a:r>
              <a:rPr lang="nl-NL" sz="1300" dirty="0" smtClean="0"/>
              <a:t>van </a:t>
            </a:r>
            <a:r>
              <a:rPr lang="nl-NL" sz="1300" dirty="0"/>
              <a:t>welke begindatum tot welke einddatum een exemplaar ter </a:t>
            </a:r>
            <a:r>
              <a:rPr lang="nl-NL" sz="1300" dirty="0" smtClean="0"/>
              <a:t>beschikking</a:t>
            </a:r>
            <a:r>
              <a:rPr lang="en-BE" sz="1300" dirty="0" smtClean="0"/>
              <a:t> </a:t>
            </a:r>
            <a:r>
              <a:rPr lang="nl-NL" sz="1300" dirty="0" smtClean="0"/>
              <a:t>gesteld </a:t>
            </a:r>
            <a:r>
              <a:rPr lang="nl-NL" sz="1300" dirty="0"/>
              <a:t>werd in een filiaal. Uiteraard kan eenzelfde exemplaar op eenzelfde dag </a:t>
            </a:r>
            <a:r>
              <a:rPr lang="nl-NL" sz="1300" dirty="0" smtClean="0"/>
              <a:t>niet</a:t>
            </a:r>
            <a:r>
              <a:rPr lang="en-BE" sz="1300" dirty="0" smtClean="0"/>
              <a:t> </a:t>
            </a:r>
            <a:r>
              <a:rPr lang="nl-NL" sz="1300" dirty="0" smtClean="0"/>
              <a:t>ter beschikking </a:t>
            </a:r>
            <a:r>
              <a:rPr lang="nl-NL" sz="1300" dirty="0"/>
              <a:t>gesteld worden in twee verschillende </a:t>
            </a:r>
            <a:r>
              <a:rPr lang="nl-NL" sz="1300" dirty="0" smtClean="0"/>
              <a:t>filialen</a:t>
            </a:r>
            <a:r>
              <a:rPr lang="en-BE" sz="1300" dirty="0" smtClean="0"/>
              <a:t>.</a:t>
            </a:r>
          </a:p>
          <a:p>
            <a:pPr algn="just"/>
            <a:r>
              <a:rPr lang="nl-NL" sz="1300" dirty="0"/>
              <a:t>Tot slot kunnen personen exemplaren uitlenen. Iedere persoon heeft een voor-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smtClean="0"/>
              <a:t>familienaam </a:t>
            </a:r>
            <a:r>
              <a:rPr lang="nl-NL" sz="1300" dirty="0"/>
              <a:t>en wordt uniek geïdentificeerd door zijn/haar e-mailadres. Voor </a:t>
            </a:r>
            <a:r>
              <a:rPr lang="nl-NL" sz="1300" dirty="0" smtClean="0"/>
              <a:t>iedere</a:t>
            </a:r>
            <a:r>
              <a:rPr lang="en-BE" sz="1300" dirty="0" smtClean="0"/>
              <a:t> </a:t>
            </a:r>
            <a:r>
              <a:rPr lang="nl-NL" sz="1300" dirty="0" smtClean="0"/>
              <a:t>uitleenbeurt </a:t>
            </a:r>
            <a:r>
              <a:rPr lang="nl-NL" sz="1300" dirty="0"/>
              <a:t>dient de datum van de uitleenbeurt te worden opgeslagen, samen </a:t>
            </a:r>
            <a:r>
              <a:rPr lang="nl-NL" sz="1300" dirty="0" smtClean="0"/>
              <a:t>met</a:t>
            </a:r>
            <a:r>
              <a:rPr lang="en-BE" sz="1300" dirty="0" smtClean="0"/>
              <a:t> </a:t>
            </a:r>
            <a:r>
              <a:rPr lang="nl-NL" sz="1300" dirty="0" smtClean="0"/>
              <a:t>de </a:t>
            </a:r>
            <a:r>
              <a:rPr lang="nl-NL" sz="1300" dirty="0"/>
              <a:t>datum waarop het exemplaar moet worden teruggebracht door de </a:t>
            </a:r>
            <a:r>
              <a:rPr lang="nl-NL" sz="1300" dirty="0" smtClean="0"/>
              <a:t>gebruiker.</a:t>
            </a:r>
            <a:r>
              <a:rPr lang="en-BE" sz="1300" dirty="0" smtClean="0"/>
              <a:t> </a:t>
            </a:r>
            <a:r>
              <a:rPr lang="nl-NL" sz="1300" dirty="0" smtClean="0"/>
              <a:t>Eenzelfde </a:t>
            </a:r>
            <a:r>
              <a:rPr lang="nl-NL" sz="1300" dirty="0"/>
              <a:t>exemplaar kan uiteraard op hetzelfde tijdstip slechts 1 keer worden </a:t>
            </a:r>
            <a:r>
              <a:rPr lang="nl-NL" sz="1300" dirty="0" smtClean="0"/>
              <a:t>uitgeleend</a:t>
            </a:r>
            <a:r>
              <a:rPr lang="en-BE" sz="1300" dirty="0" smtClean="0"/>
              <a:t> </a:t>
            </a:r>
            <a:r>
              <a:rPr lang="nl-NL" sz="1300" dirty="0" smtClean="0"/>
              <a:t>(je </a:t>
            </a:r>
            <a:r>
              <a:rPr lang="nl-NL" sz="1300" dirty="0"/>
              <a:t>mag er hierbij van uitgaan dat exemplaren die teruggebracht </a:t>
            </a:r>
            <a:r>
              <a:rPr lang="nl-NL" sz="1300" dirty="0" smtClean="0"/>
              <a:t>worden,</a:t>
            </a:r>
            <a:r>
              <a:rPr lang="en-BE" sz="1300" dirty="0" smtClean="0"/>
              <a:t> </a:t>
            </a:r>
            <a:r>
              <a:rPr lang="nl-NL" sz="1300" dirty="0" smtClean="0"/>
              <a:t>pas </a:t>
            </a:r>
            <a:r>
              <a:rPr lang="nl-NL" sz="1300" dirty="0"/>
              <a:t>de volgende dag opnieuw uitgeleend kunnen worden).</a:t>
            </a:r>
            <a:endParaRPr lang="fr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90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val 349"/>
          <p:cNvSpPr/>
          <p:nvPr/>
        </p:nvSpPr>
        <p:spPr>
          <a:xfrm>
            <a:off x="6145965" y="5629965"/>
            <a:ext cx="173769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volgnummer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28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145965" y="16950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filiaal</a:t>
            </a:r>
            <a:endParaRPr lang="fr-BE" sz="1500" dirty="0"/>
          </a:p>
        </p:txBody>
      </p:sp>
      <p:sp>
        <p:nvSpPr>
          <p:cNvPr id="7" name="Oval 6"/>
          <p:cNvSpPr/>
          <p:nvPr/>
        </p:nvSpPr>
        <p:spPr>
          <a:xfrm>
            <a:off x="5089987" y="170604"/>
            <a:ext cx="124960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5"/>
            <a:endCxn id="6" idx="0"/>
          </p:cNvCxnSpPr>
          <p:nvPr/>
        </p:nvCxnSpPr>
        <p:spPr>
          <a:xfrm>
            <a:off x="6156588" y="467783"/>
            <a:ext cx="659274" cy="1227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53749" y="604726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37" idx="5"/>
            <a:endCxn id="6" idx="0"/>
          </p:cNvCxnSpPr>
          <p:nvPr/>
        </p:nvCxnSpPr>
        <p:spPr>
          <a:xfrm>
            <a:off x="6058963" y="901905"/>
            <a:ext cx="756899" cy="79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23122" y="1251423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adres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318191" y="498560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619547" y="433180"/>
            <a:ext cx="1278743" cy="43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uis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752169" y="63999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718701" y="912212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gemeente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4268473" y="761639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799602" y="1735340"/>
            <a:ext cx="1244105" cy="532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telefoon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3" name="Straight Connector 172"/>
          <p:cNvCxnSpPr>
            <a:stCxn id="6" idx="0"/>
            <a:endCxn id="167" idx="6"/>
          </p:cNvCxnSpPr>
          <p:nvPr/>
        </p:nvCxnSpPr>
        <p:spPr>
          <a:xfrm flipH="1" flipV="1">
            <a:off x="5211840" y="935723"/>
            <a:ext cx="1604022" cy="759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2" idx="4"/>
            <a:endCxn id="6" idx="0"/>
          </p:cNvCxnSpPr>
          <p:nvPr/>
        </p:nvCxnSpPr>
        <p:spPr>
          <a:xfrm flipH="1">
            <a:off x="6815862" y="1599590"/>
            <a:ext cx="603468" cy="95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5" idx="5"/>
            <a:endCxn id="142" idx="0"/>
          </p:cNvCxnSpPr>
          <p:nvPr/>
        </p:nvCxnSpPr>
        <p:spPr>
          <a:xfrm>
            <a:off x="7165271" y="795739"/>
            <a:ext cx="254059" cy="45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2" idx="4"/>
            <a:endCxn id="142" idx="0"/>
          </p:cNvCxnSpPr>
          <p:nvPr/>
        </p:nvCxnSpPr>
        <p:spPr>
          <a:xfrm flipH="1">
            <a:off x="7419330" y="412166"/>
            <a:ext cx="19711" cy="8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0" idx="3"/>
            <a:endCxn id="142" idx="0"/>
          </p:cNvCxnSpPr>
          <p:nvPr/>
        </p:nvCxnSpPr>
        <p:spPr>
          <a:xfrm flipH="1">
            <a:off x="7419330" y="805254"/>
            <a:ext cx="387485" cy="44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3" idx="2"/>
            <a:endCxn id="142" idx="0"/>
          </p:cNvCxnSpPr>
          <p:nvPr/>
        </p:nvCxnSpPr>
        <p:spPr>
          <a:xfrm flipH="1">
            <a:off x="7419330" y="1086296"/>
            <a:ext cx="299371" cy="16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8" idx="2"/>
            <a:endCxn id="6" idx="3"/>
          </p:cNvCxnSpPr>
          <p:nvPr/>
        </p:nvCxnSpPr>
        <p:spPr>
          <a:xfrm flipH="1" flipV="1">
            <a:off x="7485758" y="1856585"/>
            <a:ext cx="313844" cy="145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643947" y="1202790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openingstijd</a:t>
            </a:r>
            <a:endParaRPr lang="fr-BE" sz="1500" dirty="0"/>
          </a:p>
        </p:txBody>
      </p:sp>
      <p:sp>
        <p:nvSpPr>
          <p:cNvPr id="194" name="Rectangle 193"/>
          <p:cNvSpPr/>
          <p:nvPr/>
        </p:nvSpPr>
        <p:spPr>
          <a:xfrm flipV="1">
            <a:off x="2781678" y="1243733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Oval 194"/>
          <p:cNvSpPr/>
          <p:nvPr/>
        </p:nvSpPr>
        <p:spPr>
          <a:xfrm>
            <a:off x="3147172" y="56404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3441455" y="840416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2049799" y="72403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2366054" y="102121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5" idx="4"/>
            <a:endCxn id="191" idx="0"/>
          </p:cNvCxnSpPr>
          <p:nvPr/>
        </p:nvCxnSpPr>
        <p:spPr>
          <a:xfrm flipH="1">
            <a:off x="3378371" y="912212"/>
            <a:ext cx="342521" cy="29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3371505" y="-764"/>
            <a:ext cx="167555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openingsuur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75600" y="194682"/>
            <a:ext cx="16233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sluitingsuur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2181141" y="23263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>
            <a:stCxn id="195" idx="0"/>
            <a:endCxn id="202" idx="4"/>
          </p:cNvCxnSpPr>
          <p:nvPr/>
        </p:nvCxnSpPr>
        <p:spPr>
          <a:xfrm flipV="1">
            <a:off x="3720892" y="347403"/>
            <a:ext cx="488392" cy="21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4" idx="4"/>
            <a:endCxn id="198" idx="0"/>
          </p:cNvCxnSpPr>
          <p:nvPr/>
        </p:nvCxnSpPr>
        <p:spPr>
          <a:xfrm flipH="1">
            <a:off x="2623519" y="371430"/>
            <a:ext cx="131342" cy="352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8" idx="0"/>
            <a:endCxn id="203" idx="5"/>
          </p:cNvCxnSpPr>
          <p:nvPr/>
        </p:nvCxnSpPr>
        <p:spPr>
          <a:xfrm flipH="1" flipV="1">
            <a:off x="1961183" y="491861"/>
            <a:ext cx="662336" cy="23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04" idx="5"/>
            <a:endCxn id="195" idx="0"/>
          </p:cNvCxnSpPr>
          <p:nvPr/>
        </p:nvCxnSpPr>
        <p:spPr>
          <a:xfrm>
            <a:off x="3160541" y="320442"/>
            <a:ext cx="560351" cy="24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98" idx="5"/>
            <a:endCxn id="191" idx="0"/>
          </p:cNvCxnSpPr>
          <p:nvPr/>
        </p:nvCxnSpPr>
        <p:spPr>
          <a:xfrm>
            <a:off x="3029199" y="1021214"/>
            <a:ext cx="349172" cy="18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2830913" y="493624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item</a:t>
            </a:r>
            <a:endParaRPr lang="fr-BE" sz="1500" dirty="0"/>
          </a:p>
        </p:txBody>
      </p:sp>
      <p:sp>
        <p:nvSpPr>
          <p:cNvPr id="281" name="Oval 280"/>
          <p:cNvSpPr/>
          <p:nvPr/>
        </p:nvSpPr>
        <p:spPr>
          <a:xfrm>
            <a:off x="2148197" y="5733566"/>
            <a:ext cx="70807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82" name="Straight Connector 281"/>
          <p:cNvCxnSpPr>
            <a:stCxn id="280" idx="2"/>
            <a:endCxn id="281" idx="7"/>
          </p:cNvCxnSpPr>
          <p:nvPr/>
        </p:nvCxnSpPr>
        <p:spPr>
          <a:xfrm flipH="1">
            <a:off x="2752578" y="5259407"/>
            <a:ext cx="748232" cy="525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06787" y="412665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boek</a:t>
            </a:r>
            <a:endParaRPr lang="fr-BE" sz="1500" dirty="0"/>
          </a:p>
        </p:txBody>
      </p:sp>
      <p:sp>
        <p:nvSpPr>
          <p:cNvPr id="288" name="TextBox 287"/>
          <p:cNvSpPr txBox="1"/>
          <p:nvPr/>
        </p:nvSpPr>
        <p:spPr>
          <a:xfrm>
            <a:off x="306690" y="5468383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c</a:t>
            </a:r>
            <a:r>
              <a:rPr lang="en-BE" sz="1500" dirty="0" smtClean="0"/>
              <a:t>d/dvd</a:t>
            </a:r>
            <a:endParaRPr lang="fr-BE" sz="1500" dirty="0"/>
          </a:p>
        </p:txBody>
      </p:sp>
      <p:sp>
        <p:nvSpPr>
          <p:cNvPr id="292" name="Oval 291"/>
          <p:cNvSpPr/>
          <p:nvPr/>
        </p:nvSpPr>
        <p:spPr>
          <a:xfrm>
            <a:off x="10723" y="4737085"/>
            <a:ext cx="1263176" cy="4798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ISBN-nummer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8939" y="6042988"/>
            <a:ext cx="1475506" cy="4798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EAN-</a:t>
            </a:r>
          </a:p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2803825" y="5989283"/>
            <a:ext cx="749434" cy="31398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titel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665974" y="5968934"/>
            <a:ext cx="749434" cy="31398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taal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4049397" y="5545993"/>
            <a:ext cx="749434" cy="31398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jaar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0" name="Straight Connector 299"/>
          <p:cNvCxnSpPr>
            <a:stCxn id="280" idx="2"/>
            <a:endCxn id="294" idx="0"/>
          </p:cNvCxnSpPr>
          <p:nvPr/>
        </p:nvCxnSpPr>
        <p:spPr>
          <a:xfrm flipH="1">
            <a:off x="3178542" y="5259407"/>
            <a:ext cx="322268" cy="729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80" idx="2"/>
            <a:endCxn id="295" idx="0"/>
          </p:cNvCxnSpPr>
          <p:nvPr/>
        </p:nvCxnSpPr>
        <p:spPr>
          <a:xfrm>
            <a:off x="3500810" y="5259407"/>
            <a:ext cx="539881" cy="709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2"/>
            <a:endCxn id="296" idx="1"/>
          </p:cNvCxnSpPr>
          <p:nvPr/>
        </p:nvCxnSpPr>
        <p:spPr>
          <a:xfrm>
            <a:off x="3500810" y="5259407"/>
            <a:ext cx="658339" cy="33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30652" y="2785135"/>
            <a:ext cx="138068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1216007" y="3089067"/>
            <a:ext cx="1118471" cy="45084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98846" y="3482621"/>
            <a:ext cx="1244297" cy="4117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180110" y="3514391"/>
            <a:ext cx="111847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auteur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23" name="Straight Connector 322"/>
          <p:cNvCxnSpPr>
            <a:stCxn id="292" idx="0"/>
            <a:endCxn id="287" idx="2"/>
          </p:cNvCxnSpPr>
          <p:nvPr/>
        </p:nvCxnSpPr>
        <p:spPr>
          <a:xfrm flipV="1">
            <a:off x="642311" y="4449816"/>
            <a:ext cx="334373" cy="287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22" idx="4"/>
            <a:endCxn id="287" idx="0"/>
          </p:cNvCxnSpPr>
          <p:nvPr/>
        </p:nvCxnSpPr>
        <p:spPr>
          <a:xfrm>
            <a:off x="720995" y="3894330"/>
            <a:ext cx="255689" cy="232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320" idx="4"/>
            <a:endCxn id="322" idx="0"/>
          </p:cNvCxnSpPr>
          <p:nvPr/>
        </p:nvCxnSpPr>
        <p:spPr>
          <a:xfrm>
            <a:off x="720994" y="3133302"/>
            <a:ext cx="1" cy="34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321" idx="2"/>
            <a:endCxn id="322" idx="0"/>
          </p:cNvCxnSpPr>
          <p:nvPr/>
        </p:nvCxnSpPr>
        <p:spPr>
          <a:xfrm flipH="1">
            <a:off x="720995" y="3314488"/>
            <a:ext cx="495012" cy="168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93" idx="0"/>
            <a:endCxn id="288" idx="2"/>
          </p:cNvCxnSpPr>
          <p:nvPr/>
        </p:nvCxnSpPr>
        <p:spPr>
          <a:xfrm flipV="1">
            <a:off x="746692" y="5791548"/>
            <a:ext cx="229895" cy="25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/>
          <p:cNvSpPr/>
          <p:nvPr/>
        </p:nvSpPr>
        <p:spPr>
          <a:xfrm>
            <a:off x="1518365" y="3639770"/>
            <a:ext cx="1329839" cy="30689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uitgeverij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6" name="Straight Connector 335"/>
          <p:cNvCxnSpPr>
            <a:stCxn id="335" idx="3"/>
            <a:endCxn id="287" idx="0"/>
          </p:cNvCxnSpPr>
          <p:nvPr/>
        </p:nvCxnSpPr>
        <p:spPr>
          <a:xfrm flipH="1">
            <a:off x="976684" y="3901725"/>
            <a:ext cx="736431" cy="22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 339"/>
          <p:cNvSpPr/>
          <p:nvPr/>
        </p:nvSpPr>
        <p:spPr>
          <a:xfrm>
            <a:off x="1465965" y="6418917"/>
            <a:ext cx="1382239" cy="34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speelduur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42" name="Straight Connector 341"/>
          <p:cNvCxnSpPr>
            <a:stCxn id="288" idx="2"/>
            <a:endCxn id="340" idx="0"/>
          </p:cNvCxnSpPr>
          <p:nvPr/>
        </p:nvCxnSpPr>
        <p:spPr>
          <a:xfrm>
            <a:off x="976587" y="5791548"/>
            <a:ext cx="1180498" cy="627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274114" y="4913712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exemplaar</a:t>
            </a:r>
            <a:endParaRPr lang="fr-BE" sz="1500" dirty="0"/>
          </a:p>
        </p:txBody>
      </p:sp>
      <p:sp>
        <p:nvSpPr>
          <p:cNvPr id="348" name="Rectangle 347"/>
          <p:cNvSpPr/>
          <p:nvPr/>
        </p:nvSpPr>
        <p:spPr>
          <a:xfrm flipV="1">
            <a:off x="6411845" y="4954655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49" name="Straight Connector 348"/>
          <p:cNvCxnSpPr/>
          <p:nvPr/>
        </p:nvCxnSpPr>
        <p:spPr>
          <a:xfrm flipH="1" flipV="1">
            <a:off x="6495160" y="5907216"/>
            <a:ext cx="1147281" cy="4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47" idx="2"/>
            <a:endCxn id="350" idx="0"/>
          </p:cNvCxnSpPr>
          <p:nvPr/>
        </p:nvCxnSpPr>
        <p:spPr>
          <a:xfrm>
            <a:off x="7008538" y="5236877"/>
            <a:ext cx="6272" cy="39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6150268" y="3264798"/>
            <a:ext cx="166369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beschikbaarheid</a:t>
            </a:r>
            <a:endParaRPr lang="fr-BE" sz="1500" dirty="0"/>
          </a:p>
        </p:txBody>
      </p:sp>
      <p:sp>
        <p:nvSpPr>
          <p:cNvPr id="354" name="Rectangle 353"/>
          <p:cNvSpPr/>
          <p:nvPr/>
        </p:nvSpPr>
        <p:spPr>
          <a:xfrm flipV="1">
            <a:off x="6287999" y="3292283"/>
            <a:ext cx="1359910" cy="24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5" name="Oval 354"/>
          <p:cNvSpPr/>
          <p:nvPr/>
        </p:nvSpPr>
        <p:spPr>
          <a:xfrm>
            <a:off x="7439041" y="2612766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begindatum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7485758" y="3878697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einddatum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 flipH="1">
            <a:off x="7775570" y="4156576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7742962" y="2893639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353" idx="3"/>
            <a:endCxn id="355" idx="4"/>
          </p:cNvCxnSpPr>
          <p:nvPr/>
        </p:nvCxnSpPr>
        <p:spPr>
          <a:xfrm flipV="1">
            <a:off x="7813964" y="2960933"/>
            <a:ext cx="416383" cy="46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3" idx="3"/>
            <a:endCxn id="356" idx="0"/>
          </p:cNvCxnSpPr>
          <p:nvPr/>
        </p:nvCxnSpPr>
        <p:spPr>
          <a:xfrm>
            <a:off x="7813964" y="3426381"/>
            <a:ext cx="463100" cy="45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3476925" y="3282895"/>
            <a:ext cx="166369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uitleenbeurt</a:t>
            </a:r>
            <a:endParaRPr lang="fr-BE" sz="1500" dirty="0"/>
          </a:p>
        </p:txBody>
      </p:sp>
      <p:sp>
        <p:nvSpPr>
          <p:cNvPr id="385" name="Rectangle 384"/>
          <p:cNvSpPr/>
          <p:nvPr/>
        </p:nvSpPr>
        <p:spPr>
          <a:xfrm flipV="1">
            <a:off x="3614656" y="3310380"/>
            <a:ext cx="1359910" cy="24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6" name="Oval 385"/>
          <p:cNvSpPr/>
          <p:nvPr/>
        </p:nvSpPr>
        <p:spPr>
          <a:xfrm>
            <a:off x="2580199" y="3951877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begindatum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87" name="Straight Connector 386"/>
          <p:cNvCxnSpPr/>
          <p:nvPr/>
        </p:nvCxnSpPr>
        <p:spPr>
          <a:xfrm flipH="1">
            <a:off x="2916176" y="4208893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Oval 387"/>
          <p:cNvSpPr/>
          <p:nvPr/>
        </p:nvSpPr>
        <p:spPr>
          <a:xfrm>
            <a:off x="4415408" y="3981802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einddatum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89" name="Straight Connector 388"/>
          <p:cNvCxnSpPr/>
          <p:nvPr/>
        </p:nvCxnSpPr>
        <p:spPr>
          <a:xfrm flipH="1">
            <a:off x="4725739" y="4255373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3553259" y="215134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persoon</a:t>
            </a:r>
            <a:endParaRPr lang="fr-BE" sz="1500" dirty="0"/>
          </a:p>
        </p:txBody>
      </p:sp>
      <p:sp>
        <p:nvSpPr>
          <p:cNvPr id="463" name="Oval 462"/>
          <p:cNvSpPr/>
          <p:nvPr/>
        </p:nvSpPr>
        <p:spPr>
          <a:xfrm>
            <a:off x="2332141" y="2459916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64" name="Straight Connector 463"/>
          <p:cNvCxnSpPr>
            <a:stCxn id="462" idx="1"/>
            <a:endCxn id="463" idx="6"/>
          </p:cNvCxnSpPr>
          <p:nvPr/>
        </p:nvCxnSpPr>
        <p:spPr>
          <a:xfrm flipH="1">
            <a:off x="3275508" y="2312929"/>
            <a:ext cx="277751" cy="321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2347260" y="1976874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65701" y="2209195"/>
            <a:ext cx="140052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08" name="Oval 507"/>
          <p:cNvSpPr/>
          <p:nvPr/>
        </p:nvSpPr>
        <p:spPr>
          <a:xfrm>
            <a:off x="1007600" y="1560049"/>
            <a:ext cx="1118471" cy="45084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09" name="Straight Connector 508"/>
          <p:cNvCxnSpPr>
            <a:stCxn id="468" idx="6"/>
            <a:endCxn id="462" idx="1"/>
          </p:cNvCxnSpPr>
          <p:nvPr/>
        </p:nvCxnSpPr>
        <p:spPr>
          <a:xfrm>
            <a:off x="3339676" y="2150958"/>
            <a:ext cx="213583" cy="16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stCxn id="508" idx="5"/>
            <a:endCxn id="468" idx="2"/>
          </p:cNvCxnSpPr>
          <p:nvPr/>
        </p:nvCxnSpPr>
        <p:spPr>
          <a:xfrm>
            <a:off x="1962275" y="1944867"/>
            <a:ext cx="384985" cy="20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469" idx="7"/>
            <a:endCxn id="468" idx="2"/>
          </p:cNvCxnSpPr>
          <p:nvPr/>
        </p:nvCxnSpPr>
        <p:spPr>
          <a:xfrm flipV="1">
            <a:off x="1961126" y="2150958"/>
            <a:ext cx="386134" cy="109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Diamond 519"/>
          <p:cNvSpPr/>
          <p:nvPr/>
        </p:nvSpPr>
        <p:spPr>
          <a:xfrm>
            <a:off x="4947156" y="148710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21" name="Diamond 520"/>
          <p:cNvSpPr/>
          <p:nvPr/>
        </p:nvSpPr>
        <p:spPr>
          <a:xfrm>
            <a:off x="5002548" y="153622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22" name="Straight Connector 521"/>
          <p:cNvCxnSpPr>
            <a:stCxn id="520" idx="3"/>
          </p:cNvCxnSpPr>
          <p:nvPr/>
        </p:nvCxnSpPr>
        <p:spPr>
          <a:xfrm>
            <a:off x="5253749" y="1616198"/>
            <a:ext cx="892216" cy="20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endCxn id="6" idx="1"/>
          </p:cNvCxnSpPr>
          <p:nvPr/>
        </p:nvCxnSpPr>
        <p:spPr>
          <a:xfrm>
            <a:off x="5221305" y="1647296"/>
            <a:ext cx="924660" cy="20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stCxn id="191" idx="3"/>
            <a:endCxn id="520" idx="1"/>
          </p:cNvCxnSpPr>
          <p:nvPr/>
        </p:nvCxnSpPr>
        <p:spPr>
          <a:xfrm>
            <a:off x="4112795" y="1364373"/>
            <a:ext cx="834361" cy="251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4110302" y="1326448"/>
            <a:ext cx="859802" cy="26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/>
          <p:cNvSpPr txBox="1"/>
          <p:nvPr/>
        </p:nvSpPr>
        <p:spPr>
          <a:xfrm>
            <a:off x="5959757" y="18258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053767" y="136273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545" name="Straight Connector 544"/>
          <p:cNvCxnSpPr>
            <a:stCxn id="384" idx="2"/>
            <a:endCxn id="386" idx="7"/>
          </p:cNvCxnSpPr>
          <p:nvPr/>
        </p:nvCxnSpPr>
        <p:spPr>
          <a:xfrm flipH="1">
            <a:off x="3931043" y="3606060"/>
            <a:ext cx="377730" cy="39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stCxn id="384" idx="2"/>
            <a:endCxn id="388" idx="1"/>
          </p:cNvCxnSpPr>
          <p:nvPr/>
        </p:nvCxnSpPr>
        <p:spPr>
          <a:xfrm>
            <a:off x="4308773" y="3606060"/>
            <a:ext cx="338403" cy="426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/>
          <p:cNvSpPr/>
          <p:nvPr/>
        </p:nvSpPr>
        <p:spPr>
          <a:xfrm>
            <a:off x="2031370" y="4973431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52" name="Straight Connector 551"/>
          <p:cNvCxnSpPr/>
          <p:nvPr/>
        </p:nvCxnSpPr>
        <p:spPr>
          <a:xfrm flipH="1">
            <a:off x="2265378" y="5061278"/>
            <a:ext cx="56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>
            <a:off x="2265378" y="5102672"/>
            <a:ext cx="56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>
            <a:stCxn id="551" idx="2"/>
            <a:endCxn id="288" idx="0"/>
          </p:cNvCxnSpPr>
          <p:nvPr/>
        </p:nvCxnSpPr>
        <p:spPr>
          <a:xfrm flipH="1">
            <a:off x="976587" y="5095053"/>
            <a:ext cx="1054783" cy="37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287" idx="2"/>
            <a:endCxn id="551" idx="2"/>
          </p:cNvCxnSpPr>
          <p:nvPr/>
        </p:nvCxnSpPr>
        <p:spPr>
          <a:xfrm>
            <a:off x="976684" y="4449816"/>
            <a:ext cx="1054686" cy="645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Arc 565"/>
          <p:cNvSpPr/>
          <p:nvPr/>
        </p:nvSpPr>
        <p:spPr>
          <a:xfrm rot="14207081">
            <a:off x="1511409" y="5100220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7" name="Arc 566"/>
          <p:cNvSpPr/>
          <p:nvPr/>
        </p:nvSpPr>
        <p:spPr>
          <a:xfrm rot="16960506">
            <a:off x="1546902" y="4706331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8" name="Diamond 567"/>
          <p:cNvSpPr/>
          <p:nvPr/>
        </p:nvSpPr>
        <p:spPr>
          <a:xfrm>
            <a:off x="5068024" y="496623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69" name="Diamond 568"/>
          <p:cNvSpPr/>
          <p:nvPr/>
        </p:nvSpPr>
        <p:spPr>
          <a:xfrm>
            <a:off x="5123416" y="5015359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79" name="Straight Connector 578"/>
          <p:cNvCxnSpPr/>
          <p:nvPr/>
        </p:nvCxnSpPr>
        <p:spPr>
          <a:xfrm flipV="1">
            <a:off x="5344517" y="5122824"/>
            <a:ext cx="92956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flipV="1">
            <a:off x="5349116" y="5067390"/>
            <a:ext cx="92956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TextBox 582"/>
          <p:cNvSpPr txBox="1"/>
          <p:nvPr/>
        </p:nvSpPr>
        <p:spPr>
          <a:xfrm>
            <a:off x="4141404" y="488244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584" name="TextBox 583"/>
          <p:cNvSpPr txBox="1"/>
          <p:nvPr/>
        </p:nvSpPr>
        <p:spPr>
          <a:xfrm>
            <a:off x="6058963" y="486982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585" name="Diamond 584"/>
          <p:cNvSpPr/>
          <p:nvPr/>
        </p:nvSpPr>
        <p:spPr>
          <a:xfrm>
            <a:off x="6853040" y="4082169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86" name="Diamond 585"/>
          <p:cNvSpPr/>
          <p:nvPr/>
        </p:nvSpPr>
        <p:spPr>
          <a:xfrm>
            <a:off x="6908432" y="413129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87" name="Straight Connector 586"/>
          <p:cNvCxnSpPr>
            <a:stCxn id="347" idx="0"/>
            <a:endCxn id="585" idx="2"/>
          </p:cNvCxnSpPr>
          <p:nvPr/>
        </p:nvCxnSpPr>
        <p:spPr>
          <a:xfrm flipH="1" flipV="1">
            <a:off x="7006337" y="4340354"/>
            <a:ext cx="2201" cy="573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4167280" y="5061688"/>
            <a:ext cx="932103" cy="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4167280" y="5123103"/>
            <a:ext cx="932103" cy="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 flipH="1">
            <a:off x="6980932" y="3589031"/>
            <a:ext cx="2" cy="50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H="1">
            <a:off x="7022658" y="3589031"/>
            <a:ext cx="2" cy="50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6993157" y="471146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601" name="TextBox 600"/>
          <p:cNvSpPr txBox="1"/>
          <p:nvPr/>
        </p:nvSpPr>
        <p:spPr>
          <a:xfrm>
            <a:off x="6990245" y="357305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604" name="Diamond 603"/>
          <p:cNvSpPr/>
          <p:nvPr/>
        </p:nvSpPr>
        <p:spPr>
          <a:xfrm>
            <a:off x="6722371" y="245164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05" name="Straight Connector 604"/>
          <p:cNvCxnSpPr>
            <a:stCxn id="604" idx="0"/>
            <a:endCxn id="6" idx="2"/>
          </p:cNvCxnSpPr>
          <p:nvPr/>
        </p:nvCxnSpPr>
        <p:spPr>
          <a:xfrm flipH="1" flipV="1">
            <a:off x="6815862" y="2018167"/>
            <a:ext cx="59806" cy="433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>
            <a:endCxn id="604" idx="2"/>
          </p:cNvCxnSpPr>
          <p:nvPr/>
        </p:nvCxnSpPr>
        <p:spPr>
          <a:xfrm flipH="1" flipV="1">
            <a:off x="6875668" y="2709833"/>
            <a:ext cx="100273" cy="55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 flipH="1" flipV="1">
            <a:off x="6902360" y="2691360"/>
            <a:ext cx="102077" cy="574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6969490" y="308016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619" name="TextBox 618"/>
          <p:cNvSpPr txBox="1"/>
          <p:nvPr/>
        </p:nvSpPr>
        <p:spPr>
          <a:xfrm>
            <a:off x="6806553" y="19760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620" name="Diamond 619"/>
          <p:cNvSpPr/>
          <p:nvPr/>
        </p:nvSpPr>
        <p:spPr>
          <a:xfrm>
            <a:off x="5516236" y="3294619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621" name="Diamond 620"/>
          <p:cNvSpPr/>
          <p:nvPr/>
        </p:nvSpPr>
        <p:spPr>
          <a:xfrm>
            <a:off x="5571628" y="334374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22" name="Straight Connector 621"/>
          <p:cNvCxnSpPr>
            <a:stCxn id="353" idx="1"/>
            <a:endCxn id="620" idx="3"/>
          </p:cNvCxnSpPr>
          <p:nvPr/>
        </p:nvCxnSpPr>
        <p:spPr>
          <a:xfrm flipH="1" flipV="1">
            <a:off x="5822829" y="3423712"/>
            <a:ext cx="327439" cy="2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H="1" flipV="1">
            <a:off x="5137060" y="3448585"/>
            <a:ext cx="409412" cy="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H="1" flipV="1">
            <a:off x="5138382" y="3388421"/>
            <a:ext cx="409412" cy="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TextBox 632"/>
          <p:cNvSpPr txBox="1"/>
          <p:nvPr/>
        </p:nvSpPr>
        <p:spPr>
          <a:xfrm>
            <a:off x="5957269" y="322059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634" name="TextBox 633"/>
          <p:cNvSpPr txBox="1"/>
          <p:nvPr/>
        </p:nvSpPr>
        <p:spPr>
          <a:xfrm>
            <a:off x="5124259" y="32083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635" name="Diamond 634"/>
          <p:cNvSpPr/>
          <p:nvPr/>
        </p:nvSpPr>
        <p:spPr>
          <a:xfrm>
            <a:off x="4069858" y="277024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36" name="Straight Connector 635"/>
          <p:cNvCxnSpPr>
            <a:stCxn id="635" idx="0"/>
            <a:endCxn id="462" idx="2"/>
          </p:cNvCxnSpPr>
          <p:nvPr/>
        </p:nvCxnSpPr>
        <p:spPr>
          <a:xfrm flipV="1">
            <a:off x="4223155" y="2474511"/>
            <a:ext cx="1" cy="2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/>
          <p:cNvSpPr txBox="1"/>
          <p:nvPr/>
        </p:nvSpPr>
        <p:spPr>
          <a:xfrm>
            <a:off x="4183779" y="244535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4250571" y="3008021"/>
            <a:ext cx="0" cy="269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 flipV="1">
            <a:off x="4195948" y="3013147"/>
            <a:ext cx="0" cy="269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7" name="TextBox 646"/>
          <p:cNvSpPr txBox="1"/>
          <p:nvPr/>
        </p:nvSpPr>
        <p:spPr>
          <a:xfrm>
            <a:off x="4215898" y="309288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</p:spTree>
    <p:extLst>
      <p:ext uri="{BB962C8B-B14F-4D97-AF65-F5344CB8AC3E}">
        <p14:creationId xmlns:p14="http://schemas.microsoft.com/office/powerpoint/2010/main" val="420354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Functionele beschrijving:</a:t>
            </a:r>
          </a:p>
          <a:p>
            <a:endParaRPr lang="en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cd/dvd.speelduur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openingstijd.openingsuur &lt; openingstijd.sluitingsuur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beschikbaarheid.begindatum &lt; beschikbaarheid.einddatum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uitleenbeurt.begindatum &lt; uitleenbeurt.einddatum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openingstijden van eenzelfde filiaal mogen niet overlappen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beschikbaarheden van een exemplaar mogen niet overlappen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uitleenbeurten van een beschikbaarheid mogen niet overlappen</a:t>
            </a:r>
            <a:endParaRPr lang="en-BE" sz="1500" dirty="0"/>
          </a:p>
          <a:p>
            <a:endParaRPr lang="fr-BE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436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43" name="TextBox 142"/>
          <p:cNvSpPr txBox="1"/>
          <p:nvPr/>
        </p:nvSpPr>
        <p:spPr>
          <a:xfrm>
            <a:off x="2133927" y="149864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profiel</a:t>
            </a:r>
            <a:endParaRPr lang="fr-BE" sz="1500" dirty="0"/>
          </a:p>
        </p:txBody>
      </p:sp>
      <p:sp>
        <p:nvSpPr>
          <p:cNvPr id="144" name="Oval 143"/>
          <p:cNvSpPr/>
          <p:nvPr/>
        </p:nvSpPr>
        <p:spPr>
          <a:xfrm>
            <a:off x="142834" y="897816"/>
            <a:ext cx="1623312" cy="451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gebruikers</a:t>
            </a:r>
          </a:p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5323" y="1475946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wachtwoord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85323" y="1930345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woonplaats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94462" y="549649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email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43" idx="1"/>
            <a:endCxn id="149" idx="4"/>
          </p:cNvCxnSpPr>
          <p:nvPr/>
        </p:nvCxnSpPr>
        <p:spPr>
          <a:xfrm flipH="1" flipV="1">
            <a:off x="1766146" y="897816"/>
            <a:ext cx="367781" cy="76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3" idx="1"/>
            <a:endCxn id="144" idx="5"/>
          </p:cNvCxnSpPr>
          <p:nvPr/>
        </p:nvCxnSpPr>
        <p:spPr>
          <a:xfrm flipH="1" flipV="1">
            <a:off x="1528417" y="1282780"/>
            <a:ext cx="605510" cy="37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7" idx="6"/>
            <a:endCxn id="143" idx="1"/>
          </p:cNvCxnSpPr>
          <p:nvPr/>
        </p:nvCxnSpPr>
        <p:spPr>
          <a:xfrm>
            <a:off x="1768642" y="1650030"/>
            <a:ext cx="365285" cy="1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3" idx="1"/>
            <a:endCxn id="148" idx="7"/>
          </p:cNvCxnSpPr>
          <p:nvPr/>
        </p:nvCxnSpPr>
        <p:spPr>
          <a:xfrm flipH="1">
            <a:off x="1522126" y="1660224"/>
            <a:ext cx="611801" cy="32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142361" y="510919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plant</a:t>
            </a:r>
            <a:endParaRPr lang="fr-BE" sz="1500" dirty="0"/>
          </a:p>
        </p:txBody>
      </p:sp>
      <p:sp>
        <p:nvSpPr>
          <p:cNvPr id="165" name="Oval 164"/>
          <p:cNvSpPr/>
          <p:nvPr/>
        </p:nvSpPr>
        <p:spPr>
          <a:xfrm>
            <a:off x="796292" y="4701806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/>
          <p:cNvCxnSpPr>
            <a:stCxn id="164" idx="1"/>
            <a:endCxn id="165" idx="5"/>
          </p:cNvCxnSpPr>
          <p:nvPr/>
        </p:nvCxnSpPr>
        <p:spPr>
          <a:xfrm flipH="1" flipV="1">
            <a:off x="1643372" y="4998985"/>
            <a:ext cx="498989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1052504" y="5393874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soort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>
            <a:stCxn id="170" idx="7"/>
            <a:endCxn id="164" idx="1"/>
          </p:cNvCxnSpPr>
          <p:nvPr/>
        </p:nvCxnSpPr>
        <p:spPr>
          <a:xfrm flipV="1">
            <a:off x="1899584" y="5270779"/>
            <a:ext cx="242777" cy="17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13253" y="5070545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foto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64" idx="1"/>
            <a:endCxn id="175" idx="6"/>
          </p:cNvCxnSpPr>
          <p:nvPr/>
        </p:nvCxnSpPr>
        <p:spPr>
          <a:xfrm flipH="1" flipV="1">
            <a:off x="1205669" y="5244629"/>
            <a:ext cx="936692" cy="2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992467" y="510919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taak</a:t>
            </a:r>
            <a:endParaRPr lang="fr-BE" sz="1500" dirty="0"/>
          </a:p>
        </p:txBody>
      </p:sp>
      <p:sp>
        <p:nvSpPr>
          <p:cNvPr id="187" name="Oval 186"/>
          <p:cNvSpPr/>
          <p:nvPr/>
        </p:nvSpPr>
        <p:spPr>
          <a:xfrm>
            <a:off x="4982939" y="5648102"/>
            <a:ext cx="120920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# dagen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187" idx="7"/>
            <a:endCxn id="186" idx="2"/>
          </p:cNvCxnSpPr>
          <p:nvPr/>
        </p:nvCxnSpPr>
        <p:spPr>
          <a:xfrm flipV="1">
            <a:off x="6015058" y="5432361"/>
            <a:ext cx="647306" cy="26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7103744" y="5648101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hoeveelheid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6" name="Straight Connector 195"/>
          <p:cNvCxnSpPr>
            <a:stCxn id="190" idx="1"/>
            <a:endCxn id="186" idx="2"/>
          </p:cNvCxnSpPr>
          <p:nvPr/>
        </p:nvCxnSpPr>
        <p:spPr>
          <a:xfrm flipH="1" flipV="1">
            <a:off x="6662364" y="5432361"/>
            <a:ext cx="687896" cy="266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166155" y="5899201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201" idx="0"/>
            <a:endCxn id="186" idx="2"/>
          </p:cNvCxnSpPr>
          <p:nvPr/>
        </p:nvCxnSpPr>
        <p:spPr>
          <a:xfrm flipV="1">
            <a:off x="6662363" y="5432361"/>
            <a:ext cx="1" cy="46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992467" y="382583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voedsel</a:t>
            </a:r>
            <a:endParaRPr lang="fr-BE" sz="1500" dirty="0"/>
          </a:p>
        </p:txBody>
      </p:sp>
      <p:cxnSp>
        <p:nvCxnSpPr>
          <p:cNvPr id="211" name="Straight Connector 210"/>
          <p:cNvCxnSpPr>
            <a:stCxn id="186" idx="0"/>
            <a:endCxn id="210" idx="2"/>
          </p:cNvCxnSpPr>
          <p:nvPr/>
        </p:nvCxnSpPr>
        <p:spPr>
          <a:xfrm flipV="1">
            <a:off x="6662364" y="4148996"/>
            <a:ext cx="0" cy="96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Arc 211"/>
          <p:cNvSpPr/>
          <p:nvPr/>
        </p:nvSpPr>
        <p:spPr>
          <a:xfrm rot="21025569">
            <a:off x="6565499" y="4568139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Oval 212"/>
          <p:cNvSpPr/>
          <p:nvPr/>
        </p:nvSpPr>
        <p:spPr>
          <a:xfrm>
            <a:off x="7685915" y="3813329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soort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>
            <a:stCxn id="213" idx="2"/>
            <a:endCxn id="210" idx="3"/>
          </p:cNvCxnSpPr>
          <p:nvPr/>
        </p:nvCxnSpPr>
        <p:spPr>
          <a:xfrm flipH="1">
            <a:off x="7332260" y="3987413"/>
            <a:ext cx="3536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Diamond 214"/>
          <p:cNvSpPr/>
          <p:nvPr/>
        </p:nvSpPr>
        <p:spPr>
          <a:xfrm>
            <a:off x="4676346" y="514168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3482154" y="5241974"/>
            <a:ext cx="12216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3483722" y="5295942"/>
            <a:ext cx="12216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4956564" y="5295889"/>
            <a:ext cx="1035903" cy="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4956563" y="5242896"/>
            <a:ext cx="1035903" cy="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447325" y="502626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773214" y="503858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26" name="Diamond 225"/>
          <p:cNvSpPr/>
          <p:nvPr/>
        </p:nvSpPr>
        <p:spPr>
          <a:xfrm>
            <a:off x="3673715" y="577010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7" name="Straight Connector 226"/>
          <p:cNvCxnSpPr>
            <a:stCxn id="226" idx="0"/>
          </p:cNvCxnSpPr>
          <p:nvPr/>
        </p:nvCxnSpPr>
        <p:spPr>
          <a:xfrm flipH="1" flipV="1">
            <a:off x="3485128" y="5295890"/>
            <a:ext cx="341884" cy="47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64" idx="2"/>
            <a:endCxn id="226" idx="1"/>
          </p:cNvCxnSpPr>
          <p:nvPr/>
        </p:nvCxnSpPr>
        <p:spPr>
          <a:xfrm>
            <a:off x="2812258" y="5432361"/>
            <a:ext cx="861457" cy="46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28500" y="541302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362631" y="538149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2929965" y="5436680"/>
            <a:ext cx="795158" cy="414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087399" y="3265517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registratie</a:t>
            </a:r>
            <a:endParaRPr lang="fr-BE" sz="1500" dirty="0"/>
          </a:p>
        </p:txBody>
      </p:sp>
      <p:sp>
        <p:nvSpPr>
          <p:cNvPr id="243" name="Rectangle 242"/>
          <p:cNvSpPr/>
          <p:nvPr/>
        </p:nvSpPr>
        <p:spPr>
          <a:xfrm flipV="1">
            <a:off x="2225130" y="3306460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4" name="Oval 243"/>
          <p:cNvSpPr/>
          <p:nvPr/>
        </p:nvSpPr>
        <p:spPr>
          <a:xfrm>
            <a:off x="565916" y="3252818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bijnaam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82171" y="3549997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6"/>
            <a:endCxn id="242" idx="1"/>
          </p:cNvCxnSpPr>
          <p:nvPr/>
        </p:nvCxnSpPr>
        <p:spPr>
          <a:xfrm>
            <a:off x="1713355" y="3426902"/>
            <a:ext cx="374044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iamond 250"/>
          <p:cNvSpPr/>
          <p:nvPr/>
        </p:nvSpPr>
        <p:spPr>
          <a:xfrm>
            <a:off x="2648770" y="237288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52" name="Diamond 251"/>
          <p:cNvSpPr/>
          <p:nvPr/>
        </p:nvSpPr>
        <p:spPr>
          <a:xfrm>
            <a:off x="2704162" y="2422002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53" name="Straight Connector 252"/>
          <p:cNvCxnSpPr>
            <a:stCxn id="143" idx="2"/>
            <a:endCxn id="251" idx="0"/>
          </p:cNvCxnSpPr>
          <p:nvPr/>
        </p:nvCxnSpPr>
        <p:spPr>
          <a:xfrm flipH="1">
            <a:off x="2802067" y="1821806"/>
            <a:ext cx="1757" cy="551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2775601" y="2608300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 flipV="1">
            <a:off x="2835926" y="2611819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760577" y="178931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02066" y="305515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66" name="Oval 265"/>
          <p:cNvSpPr/>
          <p:nvPr/>
        </p:nvSpPr>
        <p:spPr>
          <a:xfrm>
            <a:off x="680587" y="278155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67" name="Straight Connector 266"/>
          <p:cNvCxnSpPr>
            <a:stCxn id="242" idx="1"/>
            <a:endCxn id="266" idx="5"/>
          </p:cNvCxnSpPr>
          <p:nvPr/>
        </p:nvCxnSpPr>
        <p:spPr>
          <a:xfrm flipH="1" flipV="1">
            <a:off x="1659987" y="3078734"/>
            <a:ext cx="427412" cy="348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Diamond 269"/>
          <p:cNvSpPr/>
          <p:nvPr/>
        </p:nvSpPr>
        <p:spPr>
          <a:xfrm>
            <a:off x="2660454" y="4201604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71" name="Straight Connector 270"/>
          <p:cNvCxnSpPr>
            <a:stCxn id="164" idx="0"/>
            <a:endCxn id="270" idx="2"/>
          </p:cNvCxnSpPr>
          <p:nvPr/>
        </p:nvCxnSpPr>
        <p:spPr>
          <a:xfrm flipV="1">
            <a:off x="2812258" y="4459789"/>
            <a:ext cx="1493" cy="649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 flipV="1">
            <a:off x="2853493" y="3588197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 flipV="1">
            <a:off x="2762420" y="3586880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821823" y="359466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2783139" y="489277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008698" y="2036193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notitie</a:t>
            </a:r>
            <a:endParaRPr lang="fr-BE" sz="1500" dirty="0"/>
          </a:p>
        </p:txBody>
      </p:sp>
      <p:sp>
        <p:nvSpPr>
          <p:cNvPr id="285" name="Rectangle 284"/>
          <p:cNvSpPr/>
          <p:nvPr/>
        </p:nvSpPr>
        <p:spPr>
          <a:xfrm flipV="1">
            <a:off x="5146429" y="2077136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6" name="Diamond 285"/>
          <p:cNvSpPr/>
          <p:nvPr/>
        </p:nvSpPr>
        <p:spPr>
          <a:xfrm>
            <a:off x="4128654" y="268971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89" name="Diamond 288"/>
          <p:cNvSpPr/>
          <p:nvPr/>
        </p:nvSpPr>
        <p:spPr>
          <a:xfrm>
            <a:off x="4184046" y="273883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90" name="Straight Connector 289"/>
          <p:cNvCxnSpPr>
            <a:stCxn id="286" idx="2"/>
            <a:endCxn id="242" idx="3"/>
          </p:cNvCxnSpPr>
          <p:nvPr/>
        </p:nvCxnSpPr>
        <p:spPr>
          <a:xfrm flipH="1">
            <a:off x="3556247" y="2947896"/>
            <a:ext cx="725704" cy="479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endCxn id="286" idx="0"/>
          </p:cNvCxnSpPr>
          <p:nvPr/>
        </p:nvCxnSpPr>
        <p:spPr>
          <a:xfrm flipH="1">
            <a:off x="4281951" y="2205188"/>
            <a:ext cx="725703" cy="484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>
            <a:off x="4317556" y="2241831"/>
            <a:ext cx="696448" cy="47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787175" y="203730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99" name="TextBox 298"/>
          <p:cNvSpPr txBox="1"/>
          <p:nvPr/>
        </p:nvSpPr>
        <p:spPr>
          <a:xfrm>
            <a:off x="3504327" y="335214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301" name="Oval 300"/>
          <p:cNvSpPr/>
          <p:nvPr/>
        </p:nvSpPr>
        <p:spPr>
          <a:xfrm>
            <a:off x="6742353" y="2023164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titel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H="1">
            <a:off x="7058608" y="2320343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301" idx="2"/>
            <a:endCxn id="284" idx="3"/>
          </p:cNvCxnSpPr>
          <p:nvPr/>
        </p:nvCxnSpPr>
        <p:spPr>
          <a:xfrm flipH="1">
            <a:off x="6477546" y="2197248"/>
            <a:ext cx="264807" cy="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/>
          <p:cNvSpPr/>
          <p:nvPr/>
        </p:nvSpPr>
        <p:spPr>
          <a:xfrm>
            <a:off x="6545704" y="1516982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categorie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7" name="Straight Connector 306"/>
          <p:cNvCxnSpPr>
            <a:stCxn id="306" idx="3"/>
            <a:endCxn id="284" idx="3"/>
          </p:cNvCxnSpPr>
          <p:nvPr/>
        </p:nvCxnSpPr>
        <p:spPr>
          <a:xfrm flipH="1">
            <a:off x="6477546" y="1814161"/>
            <a:ext cx="314674" cy="383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5169402" y="148955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6609949" y="2497432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16" name="Straight Connector 315"/>
          <p:cNvCxnSpPr>
            <a:stCxn id="315" idx="1"/>
            <a:endCxn id="284" idx="3"/>
          </p:cNvCxnSpPr>
          <p:nvPr/>
        </p:nvCxnSpPr>
        <p:spPr>
          <a:xfrm flipH="1" flipV="1">
            <a:off x="6477546" y="2197776"/>
            <a:ext cx="378919" cy="35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284" idx="0"/>
            <a:endCxn id="313" idx="4"/>
          </p:cNvCxnSpPr>
          <p:nvPr/>
        </p:nvCxnSpPr>
        <p:spPr>
          <a:xfrm flipV="1">
            <a:off x="5743122" y="1837722"/>
            <a:ext cx="0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/>
          <p:cNvSpPr/>
          <p:nvPr/>
        </p:nvSpPr>
        <p:spPr>
          <a:xfrm>
            <a:off x="577419" y="4295807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1" name="Straight Connector 330"/>
          <p:cNvCxnSpPr>
            <a:stCxn id="164" idx="1"/>
            <a:endCxn id="330" idx="5"/>
          </p:cNvCxnSpPr>
          <p:nvPr/>
        </p:nvCxnSpPr>
        <p:spPr>
          <a:xfrm flipH="1" flipV="1">
            <a:off x="2014222" y="4592986"/>
            <a:ext cx="128139" cy="67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3484949" y="5366581"/>
            <a:ext cx="305125" cy="42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85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1. </a:t>
                </a:r>
                <a:r>
                  <a:rPr lang="en-BE" sz="1500" b="1" dirty="0" smtClean="0"/>
                  <a:t>filiaal</a:t>
                </a:r>
                <a:r>
                  <a:rPr lang="nl-BE" sz="1500" b="1" dirty="0" smtClean="0"/>
                  <a:t> </a:t>
                </a:r>
                <a:r>
                  <a:rPr lang="nl-BE" sz="1500" dirty="0"/>
                  <a:t>(n</a:t>
                </a:r>
                <a:r>
                  <a:rPr lang="en-BE" sz="1500" dirty="0" smtClean="0"/>
                  <a:t>aam:varchar, nummer:varchar, email:varchar, straat:varchar, huisnummer:varchar, postcode:integer, gemeente:varchar, telefoonnummer:varchar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</a:t>
                </a:r>
                <a:r>
                  <a:rPr lang="en-BE" sz="1500" dirty="0"/>
                  <a:t>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{nummer}, {email}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nummer, email, straat, huisnummer, postcode, gemeente, telefoonnummer</a:t>
                </a:r>
                <a:r>
                  <a:rPr lang="nl-BE" sz="1500" dirty="0"/>
                  <a:t/>
                </a:r>
                <a:br>
                  <a:rPr lang="nl-BE" sz="1500" dirty="0"/>
                </a:br>
                <a:endParaRPr lang="en-US" sz="1500" dirty="0"/>
              </a:p>
              <a:p>
                <a:pPr lvl="0"/>
                <a:r>
                  <a:rPr lang="nl-BE" sz="1500" b="1" dirty="0"/>
                  <a:t>2. </a:t>
                </a:r>
                <a:r>
                  <a:rPr lang="en-BE" sz="1500" b="1" dirty="0" smtClean="0"/>
                  <a:t>openingstijd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filiaalnaam:varchar, datum:date, openingsuur:time, sluitingsuur:time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filiaalnaam, datum, openingsuur</a:t>
                </a:r>
                <a:r>
                  <a:rPr lang="nl-BE" sz="1500" dirty="0" smtClean="0"/>
                  <a:t>}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Vreemde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filiaalnaam</a:t>
                </a:r>
                <a:r>
                  <a:rPr lang="nl-BE" sz="1500" dirty="0" smtClean="0"/>
                  <a:t>}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sz="1500" dirty="0"/>
                  <a:t> </a:t>
                </a:r>
                <a:r>
                  <a:rPr lang="en-BE" sz="1500" dirty="0" smtClean="0"/>
                  <a:t>filiaal{naam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{filiaalnaam, datum, sluitingsuur}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</a:t>
                </a:r>
                <a:r>
                  <a:rPr lang="en-BE" sz="1500" dirty="0" smtClean="0"/>
                  <a:t>sluitingsuur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openingsuur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BE" sz="1500" dirty="0" smtClean="0"/>
                  <a:t>sluitingsuur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er overlappende openingstijden bestaan voor het corresponderende filiaal</a:t>
                </a:r>
                <a:endParaRPr lang="en-BE" sz="1500" dirty="0"/>
              </a:p>
              <a:p>
                <a:pPr lvl="0"/>
                <a:endParaRPr lang="nl-BE" sz="1500" dirty="0"/>
              </a:p>
              <a:p>
                <a:pPr lvl="0"/>
                <a:r>
                  <a:rPr lang="nl-BE" sz="1500" b="1" dirty="0"/>
                  <a:t>3. </a:t>
                </a:r>
                <a:r>
                  <a:rPr lang="en-BE" sz="1500" b="1" dirty="0" smtClean="0"/>
                  <a:t>item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id:integer, titel:varchar, taal:varchar, jaar:integer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id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titel, taal, jaar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4. </a:t>
                </a:r>
                <a:r>
                  <a:rPr lang="en-BE" sz="1500" b="1" dirty="0" smtClean="0"/>
                  <a:t>boek</a:t>
                </a:r>
                <a:r>
                  <a:rPr lang="en-BE" sz="1500" dirty="0" smtClean="0"/>
                  <a:t> (item_id:integer, isbn_nummer:varchar, uitgeverij:varchar)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</a:t>
                </a:r>
                <a:r>
                  <a:rPr lang="en-BE" sz="1500" dirty="0" smtClean="0"/>
                  <a:t>{item_id}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</a:t>
                </a:r>
                <a:r>
                  <a:rPr lang="en-BE" sz="1500" dirty="0" smtClean="0"/>
                  <a:t>{item_id}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item{id}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{isbn_nummer}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isbn_nummer, uitgeverij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blipFill>
                <a:blip r:embed="rId3"/>
                <a:stretch>
                  <a:fillRect l="-278" t="-339" b="-22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614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 smtClean="0"/>
                  <a:t>5</a:t>
                </a:r>
                <a:r>
                  <a:rPr lang="nl-BE" sz="1500" b="1" dirty="0" smtClean="0"/>
                  <a:t>. </a:t>
                </a:r>
                <a:r>
                  <a:rPr lang="en-BE" sz="1500" b="1" dirty="0" smtClean="0"/>
                  <a:t>boek_auteur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(i</a:t>
                </a:r>
                <a:r>
                  <a:rPr lang="en-BE" sz="1500" dirty="0" smtClean="0"/>
                  <a:t>tem_id:integer, voornaam:varchar, familienaam:varchar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item_id, voornaam, familienaam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{item_id}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boek{item_id}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voornaam, familienaam</a:t>
                </a:r>
                <a:r>
                  <a:rPr lang="nl-BE" sz="1500" dirty="0"/>
                  <a:t/>
                </a:r>
                <a:br>
                  <a:rPr lang="nl-BE" sz="1500" dirty="0"/>
                </a:br>
                <a:endParaRPr lang="en-US" sz="1500" dirty="0"/>
              </a:p>
              <a:p>
                <a:pPr lvl="0"/>
                <a:r>
                  <a:rPr lang="en-BE" sz="1500" b="1" dirty="0"/>
                  <a:t>6</a:t>
                </a:r>
                <a:r>
                  <a:rPr lang="nl-BE" sz="1500" b="1" dirty="0" smtClean="0"/>
                  <a:t>. </a:t>
                </a:r>
                <a:r>
                  <a:rPr lang="en-BE" sz="1500" b="1" dirty="0" smtClean="0"/>
                  <a:t>cd_dvd</a:t>
                </a:r>
                <a:r>
                  <a:rPr lang="nl-BE" sz="1500" b="1" dirty="0" smtClean="0"/>
                  <a:t> </a:t>
                </a:r>
                <a:r>
                  <a:rPr lang="en-BE" sz="1500" dirty="0"/>
                  <a:t>(item_id:integer, </a:t>
                </a:r>
                <a:r>
                  <a:rPr lang="en-BE" sz="1500" dirty="0" smtClean="0"/>
                  <a:t>ean_nummer:varchar, speelduur:interval)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{item_id}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{item_id}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item{id}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UNIEK: </a:t>
                </a:r>
                <a:r>
                  <a:rPr lang="en-BE" sz="1500" dirty="0" smtClean="0"/>
                  <a:t>{ean_nummer</a:t>
                </a:r>
                <a:r>
                  <a:rPr lang="en-BE" sz="1500" dirty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</a:t>
                </a:r>
                <a:r>
                  <a:rPr lang="en-BE" sz="1500" dirty="0" smtClean="0"/>
                  <a:t>ean_nummer, speelduur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speelduur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BE" sz="1500" dirty="0" smtClean="0"/>
                  <a:t>0</a:t>
                </a:r>
                <a:endParaRPr lang="en-BE" sz="1500" dirty="0"/>
              </a:p>
              <a:p>
                <a:pPr lvl="0"/>
                <a:endParaRPr lang="nl-BE" sz="1500" dirty="0"/>
              </a:p>
              <a:p>
                <a:pPr lvl="0"/>
                <a:r>
                  <a:rPr lang="en-BE" sz="1500" b="1" dirty="0"/>
                  <a:t>7</a:t>
                </a:r>
                <a:r>
                  <a:rPr lang="nl-BE" sz="1500" b="1" dirty="0" smtClean="0"/>
                  <a:t>. </a:t>
                </a:r>
                <a:r>
                  <a:rPr lang="en-BE" sz="1500" b="1" dirty="0" smtClean="0"/>
                  <a:t>exemplaar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item_id:integer, volgnummer:integer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item_id, volgnummer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{item_id}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item{id}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8. beschikbaarheid </a:t>
                </a:r>
                <a:r>
                  <a:rPr lang="en-BE" sz="1500" dirty="0" smtClean="0"/>
                  <a:t>(item_id:integer, volgnummer:integer, begindatum:date, einddatum:date, filiaalnaam:varchar)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Primaire sleutel: {item_id, volgnummer, begindatum}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sleutels: {item_id, volgnummer}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exemplaar{item_id, volgnummer}, filiaalnaam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filiaal{naam}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{item_id, volgnummer, einddatum}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einddatum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begindatum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BE" sz="1500" dirty="0" smtClean="0"/>
                  <a:t> einddatum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er overlappende beschikbaarheden zijn voor het corresponderende exemplaar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632311"/>
              </a:xfrm>
              <a:prstGeom prst="rect">
                <a:avLst/>
              </a:prstGeom>
              <a:blipFill>
                <a:blip r:embed="rId3"/>
                <a:stretch>
                  <a:fillRect l="-278" t="-325" b="-32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2854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 smtClean="0"/>
                  <a:t>9. persoon</a:t>
                </a:r>
                <a:r>
                  <a:rPr lang="en-BE" sz="1500" dirty="0"/>
                  <a:t> (email:varchar, voornaam:varchar, familienaam:varchar)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voornaam, familienaam</a:t>
                </a:r>
                <a:endParaRPr lang="en-BE" sz="1500" dirty="0"/>
              </a:p>
              <a:p>
                <a:pPr lvl="0"/>
                <a:endParaRPr lang="en-BE" sz="1500" b="1" dirty="0" smtClean="0"/>
              </a:p>
              <a:p>
                <a:pPr lvl="0"/>
                <a:r>
                  <a:rPr lang="en-BE" sz="1500" b="1" dirty="0" smtClean="0"/>
                  <a:t>10</a:t>
                </a:r>
                <a:r>
                  <a:rPr lang="nl-BE" sz="1500" b="1" dirty="0" smtClean="0"/>
                  <a:t>. </a:t>
                </a:r>
                <a:r>
                  <a:rPr lang="en-BE" sz="1500" b="1" dirty="0" smtClean="0"/>
                  <a:t>uitleenbeurt </a:t>
                </a:r>
                <a:r>
                  <a:rPr lang="nl-BE" sz="1500" dirty="0" smtClean="0"/>
                  <a:t>(i</a:t>
                </a:r>
                <a:r>
                  <a:rPr lang="en-BE" sz="1500" dirty="0" smtClean="0"/>
                  <a:t>tem_id:integer, volgnummer:integer, beschikbaarheid_begindatum:date, begindatum:date, einddatum: date, email:varchar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item_id, volgnummer, beschikbaarheid_begindatum, begindatum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sleutels: {item_id, volgnummer, beschikbaarheid_begindatum}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beschikbaarheid{item_id, volgnummer, begindatum}, {email}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persoon{email}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{item_id, volgnummer, beschikbaarheid_begindatum, einddatum}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einddatum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begindatum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BE" sz="1500" dirty="0" smtClean="0"/>
                  <a:t>einddatum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er overlappende uitleenbeurten zijn voor de corresponderende beschikbaarheid van het exemplaar</a:t>
                </a:r>
                <a:endParaRPr lang="en-US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3323987"/>
              </a:xfrm>
              <a:prstGeom prst="rect">
                <a:avLst/>
              </a:prstGeom>
              <a:blipFill>
                <a:blip r:embed="rId3"/>
                <a:stretch>
                  <a:fillRect l="-278" t="-550" b="-11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964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 smtClean="0"/>
              <a:t>Oefening 8 (Examen 2020-2021, tweede zittijd)</a:t>
            </a:r>
          </a:p>
          <a:p>
            <a:endParaRPr lang="en-BE" sz="1300" b="1" dirty="0" smtClean="0"/>
          </a:p>
          <a:p>
            <a:pPr algn="just"/>
            <a:r>
              <a:rPr lang="nl-NL" sz="1300" dirty="0"/>
              <a:t>In het kader van een kwaliteitsverbetering van hun online diensten, heeft </a:t>
            </a:r>
            <a:r>
              <a:rPr lang="nl-NL" sz="1300" dirty="0" err="1" smtClean="0"/>
              <a:t>Bpost</a:t>
            </a:r>
            <a:r>
              <a:rPr lang="en-BE" sz="1300" dirty="0" smtClean="0"/>
              <a:t> </a:t>
            </a:r>
            <a:r>
              <a:rPr lang="nl-NL" sz="1300" dirty="0" smtClean="0"/>
              <a:t>beslist </a:t>
            </a:r>
            <a:r>
              <a:rPr lang="nl-NL" sz="1300" dirty="0"/>
              <a:t>nood te hebben aan een nieuwe databank. Deze databank dient </a:t>
            </a:r>
            <a:r>
              <a:rPr lang="nl-NL" sz="1300" dirty="0" smtClean="0"/>
              <a:t>vooreerst</a:t>
            </a:r>
            <a:r>
              <a:rPr lang="en-BE" sz="1300" dirty="0" smtClean="0"/>
              <a:t> </a:t>
            </a:r>
            <a:r>
              <a:rPr lang="nl-NL" sz="1300" dirty="0" smtClean="0"/>
              <a:t>alle </a:t>
            </a:r>
            <a:r>
              <a:rPr lang="nl-NL" sz="1300" dirty="0"/>
              <a:t>filialen te kunnen opslaan. Er zijn twee soorten filialen: postkantoren en </a:t>
            </a:r>
            <a:r>
              <a:rPr lang="nl-NL" sz="1300" dirty="0" smtClean="0"/>
              <a:t>postpunten.</a:t>
            </a:r>
            <a:r>
              <a:rPr lang="en-BE" sz="1300" dirty="0" smtClean="0"/>
              <a:t> </a:t>
            </a:r>
            <a:r>
              <a:rPr lang="nl-NL" sz="1300" dirty="0" smtClean="0"/>
              <a:t>Beide </a:t>
            </a:r>
            <a:r>
              <a:rPr lang="nl-NL" sz="1300" dirty="0"/>
              <a:t>worden uniek geïdentificeerd door hun naam. Daarnaast dient </a:t>
            </a:r>
            <a:r>
              <a:rPr lang="nl-NL" sz="1300" dirty="0" smtClean="0"/>
              <a:t>ook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uniek adres (bestaande uit straat, huisnummer, postcode en gemeente) en </a:t>
            </a:r>
            <a:r>
              <a:rPr lang="nl-NL" sz="1300" dirty="0" smtClean="0"/>
              <a:t>een</a:t>
            </a:r>
            <a:r>
              <a:rPr lang="en-BE" sz="1300" dirty="0" smtClean="0"/>
              <a:t> </a:t>
            </a:r>
            <a:r>
              <a:rPr lang="nl-NL" sz="1300" dirty="0" smtClean="0"/>
              <a:t>telefoonnummer </a:t>
            </a:r>
            <a:r>
              <a:rPr lang="nl-NL" sz="1300" dirty="0"/>
              <a:t>te worden opgeslagen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Voor elk filiaal dienen ook de openingstijden te worden opgeslagen. Een </a:t>
            </a:r>
            <a:r>
              <a:rPr lang="nl-NL" sz="1300" dirty="0" smtClean="0"/>
              <a:t>openingstijd</a:t>
            </a:r>
            <a:r>
              <a:rPr lang="en-BE" sz="1300" dirty="0" smtClean="0"/>
              <a:t> </a:t>
            </a:r>
            <a:r>
              <a:rPr lang="nl-NL" sz="1300" dirty="0" smtClean="0"/>
              <a:t>omvat </a:t>
            </a:r>
            <a:r>
              <a:rPr lang="nl-NL" sz="1300" dirty="0"/>
              <a:t>de datum, het begin- en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err="1" smtClean="0"/>
              <a:t>einduur</a:t>
            </a:r>
            <a:r>
              <a:rPr lang="nl-NL" sz="1300" dirty="0" smtClean="0"/>
              <a:t> </a:t>
            </a:r>
            <a:r>
              <a:rPr lang="nl-NL" sz="1300" dirty="0"/>
              <a:t>van de opening. Het begin-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err="1" smtClean="0"/>
              <a:t>einduur</a:t>
            </a:r>
            <a:r>
              <a:rPr lang="nl-NL" sz="1300" dirty="0" smtClean="0"/>
              <a:t> </a:t>
            </a:r>
            <a:r>
              <a:rPr lang="nl-NL" sz="1300" dirty="0"/>
              <a:t>van een openingstijd liggen altijd op dezelfde datum en uiteraard kan </a:t>
            </a:r>
            <a:r>
              <a:rPr lang="nl-NL" sz="1300" dirty="0" smtClean="0"/>
              <a:t>eenzelfde</a:t>
            </a:r>
            <a:r>
              <a:rPr lang="en-BE" sz="1300" dirty="0" smtClean="0"/>
              <a:t> </a:t>
            </a:r>
            <a:r>
              <a:rPr lang="nl-NL" sz="1300" dirty="0" smtClean="0"/>
              <a:t>filiaal </a:t>
            </a:r>
            <a:r>
              <a:rPr lang="nl-NL" sz="1300" dirty="0"/>
              <a:t>op eenzelfde tijdstip slechts één keer geopend zijn. Daarnaast ligt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smtClean="0"/>
              <a:t>openingsuur </a:t>
            </a:r>
            <a:r>
              <a:rPr lang="nl-NL" sz="1300" dirty="0"/>
              <a:t>vanzelfsprekend altijd voor het </a:t>
            </a:r>
            <a:r>
              <a:rPr lang="nl-NL" sz="1300" dirty="0" smtClean="0"/>
              <a:t>sluitingsuur</a:t>
            </a:r>
            <a:r>
              <a:rPr lang="en-BE" sz="1300" dirty="0" smtClean="0"/>
              <a:t>.</a:t>
            </a:r>
          </a:p>
          <a:p>
            <a:pPr algn="just"/>
            <a:r>
              <a:rPr lang="nl-NL" sz="1300" dirty="0"/>
              <a:t>Ook kunnen zowel postkantoren als postpunten één of meerdere diensten </a:t>
            </a:r>
            <a:r>
              <a:rPr lang="nl-NL" sz="1300" dirty="0" smtClean="0"/>
              <a:t>aanbieden</a:t>
            </a:r>
            <a:r>
              <a:rPr lang="en-BE" sz="1300" dirty="0" smtClean="0"/>
              <a:t> </a:t>
            </a:r>
            <a:r>
              <a:rPr lang="nl-NL" sz="1300" dirty="0" smtClean="0"/>
              <a:t>(zoals </a:t>
            </a:r>
            <a:r>
              <a:rPr lang="nl-NL" sz="1300" dirty="0"/>
              <a:t>bv. verkoop van postzegels, advies bij frankeren, versturen van pakketten</a:t>
            </a:r>
            <a:r>
              <a:rPr lang="nl-NL" sz="1300" dirty="0" smtClean="0"/>
              <a:t>,...). </a:t>
            </a:r>
            <a:r>
              <a:rPr lang="nl-NL" sz="1300" dirty="0"/>
              <a:t>Voor elk filiaal moet worden opgeslagen welke diensten dat filiaal </a:t>
            </a:r>
            <a:r>
              <a:rPr lang="nl-NL" sz="1300" dirty="0" smtClean="0"/>
              <a:t>aanbiedt.</a:t>
            </a:r>
            <a:r>
              <a:rPr lang="en-BE" sz="1300" dirty="0" smtClean="0"/>
              <a:t> </a:t>
            </a:r>
            <a:r>
              <a:rPr lang="nl-NL" sz="1300" dirty="0" smtClean="0"/>
              <a:t>Elke </a:t>
            </a:r>
            <a:r>
              <a:rPr lang="nl-NL" sz="1300" dirty="0"/>
              <a:t>dienst kan door eenzelfde filiaal maximaal één keer worden </a:t>
            </a:r>
            <a:r>
              <a:rPr lang="nl-NL" sz="1300" dirty="0" smtClean="0"/>
              <a:t>aangeboden.</a:t>
            </a:r>
            <a:r>
              <a:rPr lang="en-BE" sz="1300" dirty="0" smtClean="0"/>
              <a:t> </a:t>
            </a:r>
          </a:p>
          <a:p>
            <a:pPr algn="just"/>
            <a:r>
              <a:rPr lang="nl-NL" sz="1300" dirty="0" smtClean="0"/>
              <a:t>De </a:t>
            </a:r>
            <a:r>
              <a:rPr lang="nl-NL" sz="1300" dirty="0"/>
              <a:t>databank dient alle rode brievenbussen die </a:t>
            </a:r>
            <a:r>
              <a:rPr lang="nl-NL" sz="1300" dirty="0" smtClean="0"/>
              <a:t>B</a:t>
            </a:r>
            <a:r>
              <a:rPr lang="en-BE" sz="1300" dirty="0" smtClean="0"/>
              <a:t>p</a:t>
            </a:r>
            <a:r>
              <a:rPr lang="nl-NL" sz="1300" dirty="0" err="1" smtClean="0"/>
              <a:t>ost</a:t>
            </a:r>
            <a:r>
              <a:rPr lang="nl-NL" sz="1300" dirty="0" smtClean="0"/>
              <a:t> </a:t>
            </a:r>
            <a:r>
              <a:rPr lang="nl-NL" sz="1300" dirty="0"/>
              <a:t>op het Belgisch </a:t>
            </a:r>
            <a:r>
              <a:rPr lang="nl-NL" sz="1300" dirty="0" smtClean="0"/>
              <a:t>grondgebied</a:t>
            </a:r>
            <a:r>
              <a:rPr lang="en-BE" sz="1300" dirty="0" smtClean="0"/>
              <a:t> </a:t>
            </a:r>
            <a:r>
              <a:rPr lang="nl-NL" sz="1300" dirty="0" smtClean="0"/>
              <a:t>ter </a:t>
            </a:r>
            <a:r>
              <a:rPr lang="nl-NL" sz="1300" dirty="0"/>
              <a:t>beschikking stelt, op te slaan. Iedere rode brievenbus wordt uniek </a:t>
            </a:r>
            <a:r>
              <a:rPr lang="nl-NL" sz="1300" dirty="0" smtClean="0"/>
              <a:t>geïdentificeerd</a:t>
            </a:r>
            <a:r>
              <a:rPr lang="en-BE" sz="1300" dirty="0" smtClean="0"/>
              <a:t> </a:t>
            </a:r>
            <a:r>
              <a:rPr lang="nl-NL" sz="1300" dirty="0" smtClean="0"/>
              <a:t>door </a:t>
            </a:r>
            <a:r>
              <a:rPr lang="nl-NL" sz="1300" dirty="0"/>
              <a:t>zijn adres, bestaande uit straat, huisnummer, postcode en </a:t>
            </a:r>
            <a:r>
              <a:rPr lang="nl-NL" sz="1300" dirty="0" smtClean="0"/>
              <a:t>gemeente.</a:t>
            </a:r>
            <a:r>
              <a:rPr lang="en-BE" sz="1300" dirty="0" smtClean="0"/>
              <a:t> </a:t>
            </a:r>
            <a:r>
              <a:rPr lang="nl-NL" sz="1300" dirty="0" smtClean="0"/>
              <a:t>Daarnaast </a:t>
            </a:r>
            <a:r>
              <a:rPr lang="nl-NL" sz="1300" dirty="0"/>
              <a:t>moet het voor iedere brievenbus mogelijk zijn een bijhorende </a:t>
            </a:r>
            <a:r>
              <a:rPr lang="nl-NL" sz="1300" dirty="0" smtClean="0"/>
              <a:t>beschrijving</a:t>
            </a:r>
            <a:r>
              <a:rPr lang="en-BE" sz="1300" dirty="0" smtClean="0"/>
              <a:t> </a:t>
            </a:r>
            <a:r>
              <a:rPr lang="nl-NL" sz="1300" dirty="0" smtClean="0"/>
              <a:t>op </a:t>
            </a:r>
            <a:r>
              <a:rPr lang="nl-NL" sz="1300" dirty="0"/>
              <a:t>te geven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Brievenbussen worden gelicht door postbodes. Voor elke postbode dient de </a:t>
            </a:r>
            <a:r>
              <a:rPr lang="nl-NL" sz="1300" dirty="0" smtClean="0"/>
              <a:t>voor</a:t>
            </a:r>
            <a:r>
              <a:rPr lang="en-BE" sz="1300" dirty="0" smtClean="0"/>
              <a:t>-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smtClean="0"/>
              <a:t>achternaam bij </a:t>
            </a:r>
            <a:r>
              <a:rPr lang="nl-NL" sz="1300" dirty="0"/>
              <a:t>te worden gehouden, alsook een uniek e-mailadres. </a:t>
            </a:r>
            <a:r>
              <a:rPr lang="nl-NL" sz="1300" dirty="0" smtClean="0"/>
              <a:t>Daarnaast</a:t>
            </a:r>
            <a:r>
              <a:rPr lang="en-BE" sz="1300" dirty="0" smtClean="0"/>
              <a:t> </a:t>
            </a:r>
            <a:r>
              <a:rPr lang="nl-NL" sz="1300" dirty="0" smtClean="0"/>
              <a:t>heeft </a:t>
            </a:r>
            <a:r>
              <a:rPr lang="nl-NL" sz="1300" dirty="0"/>
              <a:t>iedere brievenbus standaarduren waarop de bus gelicht wordt. Hierbij </a:t>
            </a:r>
            <a:r>
              <a:rPr lang="nl-NL" sz="1300" dirty="0" smtClean="0"/>
              <a:t>wordt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onderscheid gemaakt tussen weekdagen en weekenddagen. Voor elk type </a:t>
            </a:r>
            <a:r>
              <a:rPr lang="nl-NL" sz="1300" dirty="0" smtClean="0"/>
              <a:t>dag</a:t>
            </a:r>
            <a:r>
              <a:rPr lang="en-BE" sz="1300" dirty="0" smtClean="0"/>
              <a:t> </a:t>
            </a:r>
            <a:r>
              <a:rPr lang="nl-NL" sz="1300" dirty="0" smtClean="0"/>
              <a:t>(weekdag/weekenddag</a:t>
            </a:r>
            <a:r>
              <a:rPr lang="nl-NL" sz="1300" dirty="0"/>
              <a:t>) en brievenbus dient te worden opgeslagen op welk uur </a:t>
            </a:r>
            <a:r>
              <a:rPr lang="nl-NL" sz="1300" dirty="0" smtClean="0"/>
              <a:t>de</a:t>
            </a:r>
            <a:r>
              <a:rPr lang="en-BE" sz="1300" dirty="0" smtClean="0"/>
              <a:t> </a:t>
            </a:r>
            <a:r>
              <a:rPr lang="nl-NL" sz="1300" dirty="0" smtClean="0"/>
              <a:t>dagelijkse </a:t>
            </a:r>
            <a:r>
              <a:rPr lang="nl-NL" sz="1300" dirty="0"/>
              <a:t>lichting plaatsvindt. Naast de theoretische uren moet ook worden </a:t>
            </a:r>
            <a:r>
              <a:rPr lang="nl-NL" sz="1300" dirty="0" smtClean="0"/>
              <a:t>opgeslagen</a:t>
            </a:r>
            <a:r>
              <a:rPr lang="en-BE" sz="1300" dirty="0" smtClean="0"/>
              <a:t> </a:t>
            </a:r>
            <a:r>
              <a:rPr lang="nl-NL" sz="1300" dirty="0" smtClean="0"/>
              <a:t>welke </a:t>
            </a:r>
            <a:r>
              <a:rPr lang="nl-NL" sz="1300" dirty="0"/>
              <a:t>postbode welke brievenbus op welk exact tijdstip licht. Uiteraard </a:t>
            </a:r>
            <a:r>
              <a:rPr lang="nl-NL" sz="1300" dirty="0" smtClean="0"/>
              <a:t>kan</a:t>
            </a:r>
            <a:r>
              <a:rPr lang="en-BE" sz="1300" dirty="0" smtClean="0"/>
              <a:t> </a:t>
            </a:r>
            <a:r>
              <a:rPr lang="nl-NL" sz="1300" dirty="0" smtClean="0"/>
              <a:t>eenzelfde </a:t>
            </a:r>
            <a:r>
              <a:rPr lang="nl-NL" sz="1300" dirty="0"/>
              <a:t>postbode geen twee verschillende brievenbussen op exact hetzelfde </a:t>
            </a:r>
            <a:r>
              <a:rPr lang="nl-NL" sz="1300" dirty="0" smtClean="0"/>
              <a:t>tijdstip</a:t>
            </a:r>
            <a:r>
              <a:rPr lang="en-BE" sz="1300" dirty="0" smtClean="0"/>
              <a:t> </a:t>
            </a:r>
            <a:r>
              <a:rPr lang="nl-NL" sz="1300" dirty="0" smtClean="0"/>
              <a:t>lichten</a:t>
            </a:r>
            <a:r>
              <a:rPr lang="nl-NL" sz="1300" dirty="0"/>
              <a:t>, net zoals eenzelfde brievenbus </a:t>
            </a:r>
            <a:r>
              <a:rPr lang="nl-NL" sz="1300" dirty="0" smtClean="0"/>
              <a:t>op</a:t>
            </a:r>
            <a:r>
              <a:rPr lang="en-BE" sz="1300" dirty="0" smtClean="0"/>
              <a:t> </a:t>
            </a:r>
            <a:r>
              <a:rPr lang="nl-NL" sz="1300" dirty="0" smtClean="0"/>
              <a:t>eenzelfde </a:t>
            </a:r>
            <a:r>
              <a:rPr lang="nl-NL" sz="1300" dirty="0"/>
              <a:t>dag slechts door 1 </a:t>
            </a:r>
            <a:r>
              <a:rPr lang="nl-NL" sz="1300" dirty="0" smtClean="0"/>
              <a:t>postbode</a:t>
            </a:r>
            <a:r>
              <a:rPr lang="en-BE" sz="1300" dirty="0" smtClean="0"/>
              <a:t> </a:t>
            </a:r>
            <a:r>
              <a:rPr lang="nl-NL" sz="1300" dirty="0"/>
              <a:t>kan worden gelicht. Verder moet worden opgeslagen hoeveel brieven de </a:t>
            </a:r>
            <a:r>
              <a:rPr lang="nl-NL" sz="1300" dirty="0" smtClean="0"/>
              <a:t>postbode</a:t>
            </a:r>
            <a:r>
              <a:rPr lang="en-BE" sz="1300" dirty="0" smtClean="0"/>
              <a:t> </a:t>
            </a:r>
            <a:r>
              <a:rPr lang="nl-NL" sz="1300" dirty="0" smtClean="0"/>
              <a:t>bij </a:t>
            </a:r>
            <a:r>
              <a:rPr lang="nl-NL" sz="1300" dirty="0"/>
              <a:t>iedere lichting uit de brievenbus heeft gehaald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Tot slot moet ook informatie worden opgeslagen over de pakketjesdienst. Een </a:t>
            </a:r>
            <a:r>
              <a:rPr lang="nl-NL" sz="1300" dirty="0" smtClean="0"/>
              <a:t>klant</a:t>
            </a:r>
            <a:r>
              <a:rPr lang="en-BE" sz="1300" dirty="0" smtClean="0"/>
              <a:t> </a:t>
            </a:r>
            <a:r>
              <a:rPr lang="nl-NL" sz="1300" dirty="0" smtClean="0"/>
              <a:t>(voorzien </a:t>
            </a:r>
            <a:r>
              <a:rPr lang="nl-NL" sz="1300" dirty="0"/>
              <a:t>van uniek e-mailadres, en daarnaast </a:t>
            </a:r>
            <a:r>
              <a:rPr lang="nl-NL" sz="1300" dirty="0" smtClean="0"/>
              <a:t>voornaam</a:t>
            </a:r>
            <a:r>
              <a:rPr lang="nl-NL" sz="1300" dirty="0"/>
              <a:t> </a:t>
            </a:r>
            <a:r>
              <a:rPr lang="nl-NL" sz="1300" dirty="0" smtClean="0"/>
              <a:t>en achternaam) kan</a:t>
            </a:r>
            <a:r>
              <a:rPr lang="en-BE" sz="1300" dirty="0" smtClean="0"/>
              <a:t> </a:t>
            </a:r>
            <a:r>
              <a:rPr lang="nl-NL" sz="1300" dirty="0" smtClean="0"/>
              <a:t>online </a:t>
            </a:r>
            <a:r>
              <a:rPr lang="nl-NL" sz="1300" dirty="0"/>
              <a:t>pakketjes bestellen, waarna </a:t>
            </a:r>
            <a:r>
              <a:rPr lang="nl-NL" sz="1300" dirty="0" smtClean="0"/>
              <a:t>B</a:t>
            </a:r>
            <a:r>
              <a:rPr lang="en-BE" sz="1300" dirty="0" smtClean="0"/>
              <a:t>p</a:t>
            </a:r>
            <a:r>
              <a:rPr lang="nl-NL" sz="1300" dirty="0" err="1" smtClean="0"/>
              <a:t>ost</a:t>
            </a:r>
            <a:r>
              <a:rPr lang="nl-NL" sz="1300" dirty="0" smtClean="0"/>
              <a:t> </a:t>
            </a:r>
            <a:r>
              <a:rPr lang="nl-NL" sz="1300" dirty="0"/>
              <a:t>deze pakketjes dient te leveren. </a:t>
            </a:r>
            <a:r>
              <a:rPr lang="nl-NL" sz="1300" dirty="0" smtClean="0"/>
              <a:t>Ieder</a:t>
            </a:r>
            <a:r>
              <a:rPr lang="en-BE" sz="1300" dirty="0" smtClean="0"/>
              <a:t> </a:t>
            </a:r>
            <a:r>
              <a:rPr lang="nl-NL" sz="1300" dirty="0" smtClean="0"/>
              <a:t>pakket </a:t>
            </a:r>
            <a:r>
              <a:rPr lang="nl-NL" sz="1300" dirty="0"/>
              <a:t>kan uniek worden geïdentificeerd door een volgnummer. Afhankelijk </a:t>
            </a:r>
            <a:r>
              <a:rPr lang="nl-NL" sz="1300" dirty="0" smtClean="0"/>
              <a:t>van</a:t>
            </a:r>
            <a:r>
              <a:rPr lang="en-BE" sz="1300" dirty="0" smtClean="0"/>
              <a:t> </a:t>
            </a:r>
            <a:r>
              <a:rPr lang="nl-NL" sz="1300" dirty="0" smtClean="0"/>
              <a:t>de </a:t>
            </a:r>
            <a:r>
              <a:rPr lang="nl-NL" sz="1300" dirty="0"/>
              <a:t>wens van de klant, kan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smtClean="0"/>
              <a:t>pakketje </a:t>
            </a:r>
            <a:r>
              <a:rPr lang="nl-NL" sz="1300" dirty="0"/>
              <a:t>ofwel worden afgehaald in een filiaal </a:t>
            </a:r>
            <a:r>
              <a:rPr lang="nl-NL" sz="1300" dirty="0" smtClean="0"/>
              <a:t>naar</a:t>
            </a:r>
            <a:r>
              <a:rPr lang="en-BE" sz="1300" dirty="0" smtClean="0"/>
              <a:t> </a:t>
            </a:r>
            <a:r>
              <a:rPr lang="nl-NL" sz="1300" dirty="0" smtClean="0"/>
              <a:t>keuze</a:t>
            </a:r>
            <a:r>
              <a:rPr lang="nl-NL" sz="1300" dirty="0"/>
              <a:t>, ofwel aan huis worden geleverd. Indien het om een afhaalpakket gaat, </a:t>
            </a:r>
            <a:r>
              <a:rPr lang="nl-NL" sz="1300" dirty="0" smtClean="0"/>
              <a:t>dient</a:t>
            </a:r>
            <a:r>
              <a:rPr lang="en-BE" sz="1300" dirty="0" smtClean="0"/>
              <a:t> </a:t>
            </a:r>
            <a:r>
              <a:rPr lang="nl-NL" sz="1300" dirty="0" smtClean="0"/>
              <a:t>te </a:t>
            </a:r>
            <a:r>
              <a:rPr lang="nl-NL" sz="1300" dirty="0"/>
              <a:t>worden opgeslagen in welk filiaal het pakket opgehaald moet worden, samen </a:t>
            </a:r>
            <a:r>
              <a:rPr lang="nl-NL" sz="1300" dirty="0" smtClean="0"/>
              <a:t>met</a:t>
            </a:r>
            <a:r>
              <a:rPr lang="en-BE" sz="1300" dirty="0" smtClean="0"/>
              <a:t> </a:t>
            </a:r>
            <a:r>
              <a:rPr lang="nl-NL" sz="1300" dirty="0" smtClean="0"/>
              <a:t>het </a:t>
            </a:r>
            <a:r>
              <a:rPr lang="nl-NL" sz="1300" dirty="0"/>
              <a:t>tijdstip </a:t>
            </a:r>
            <a:r>
              <a:rPr lang="nl-NL" sz="1300" dirty="0" smtClean="0"/>
              <a:t>van</a:t>
            </a:r>
            <a:r>
              <a:rPr lang="en-BE" sz="1300" dirty="0" smtClean="0"/>
              <a:t>af</a:t>
            </a:r>
            <a:r>
              <a:rPr lang="nl-NL" sz="1300" dirty="0" smtClean="0"/>
              <a:t> </a:t>
            </a:r>
            <a:r>
              <a:rPr lang="nl-NL" sz="1300" dirty="0"/>
              <a:t>wanneer het </a:t>
            </a:r>
            <a:r>
              <a:rPr lang="en-BE" sz="1300" dirty="0" smtClean="0"/>
              <a:t>beschikbaar</a:t>
            </a:r>
            <a:r>
              <a:rPr lang="nl-NL" sz="1300" dirty="0" smtClean="0"/>
              <a:t> </a:t>
            </a:r>
            <a:r>
              <a:rPr lang="nl-NL" sz="1300" dirty="0"/>
              <a:t>is. In het geval van een </a:t>
            </a:r>
            <a:r>
              <a:rPr lang="nl-NL" sz="1300" dirty="0" smtClean="0"/>
              <a:t>leveringspakket</a:t>
            </a:r>
            <a:r>
              <a:rPr lang="en-BE" sz="1300" dirty="0" smtClean="0"/>
              <a:t> </a:t>
            </a:r>
            <a:r>
              <a:rPr lang="nl-NL" sz="1300" dirty="0" smtClean="0"/>
              <a:t>dient </a:t>
            </a:r>
            <a:r>
              <a:rPr lang="nl-NL" sz="1300" dirty="0"/>
              <a:t>het leveringstijdstip te worden opgeslagen.</a:t>
            </a:r>
            <a:endParaRPr lang="fr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5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val 169"/>
          <p:cNvSpPr/>
          <p:nvPr/>
        </p:nvSpPr>
        <p:spPr>
          <a:xfrm>
            <a:off x="5554129" y="2329203"/>
            <a:ext cx="1335003" cy="633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604135" y="2391577"/>
            <a:ext cx="1215292" cy="5229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>
                <a:solidFill>
                  <a:schemeClr val="tx1"/>
                </a:solidFill>
              </a:rPr>
              <a:t>d</a:t>
            </a:r>
            <a:r>
              <a:rPr lang="fr-BE" sz="1500" dirty="0" err="1" smtClean="0">
                <a:solidFill>
                  <a:schemeClr val="tx1"/>
                </a:solidFill>
              </a:rPr>
              <a:t>iensten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7014810" y="5501716"/>
            <a:ext cx="173769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34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145965" y="16950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filiaal</a:t>
            </a:r>
            <a:endParaRPr lang="fr-BE" sz="1500" dirty="0"/>
          </a:p>
        </p:txBody>
      </p:sp>
      <p:sp>
        <p:nvSpPr>
          <p:cNvPr id="137" name="Oval 136"/>
          <p:cNvSpPr/>
          <p:nvPr/>
        </p:nvSpPr>
        <p:spPr>
          <a:xfrm>
            <a:off x="5253749" y="604726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37" idx="5"/>
            <a:endCxn id="6" idx="0"/>
          </p:cNvCxnSpPr>
          <p:nvPr/>
        </p:nvCxnSpPr>
        <p:spPr>
          <a:xfrm>
            <a:off x="6058963" y="901905"/>
            <a:ext cx="756899" cy="79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23122" y="1251423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318191" y="498560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619547" y="433180"/>
            <a:ext cx="1278743" cy="43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uis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752169" y="63999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718701" y="912212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gemeente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799602" y="1735340"/>
            <a:ext cx="1244105" cy="532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telefoon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>
            <a:stCxn id="142" idx="4"/>
            <a:endCxn id="6" idx="0"/>
          </p:cNvCxnSpPr>
          <p:nvPr/>
        </p:nvCxnSpPr>
        <p:spPr>
          <a:xfrm flipH="1">
            <a:off x="6815862" y="1599590"/>
            <a:ext cx="603468" cy="95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5" idx="5"/>
            <a:endCxn id="142" idx="0"/>
          </p:cNvCxnSpPr>
          <p:nvPr/>
        </p:nvCxnSpPr>
        <p:spPr>
          <a:xfrm>
            <a:off x="7165271" y="795739"/>
            <a:ext cx="254059" cy="45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2" idx="4"/>
            <a:endCxn id="142" idx="0"/>
          </p:cNvCxnSpPr>
          <p:nvPr/>
        </p:nvCxnSpPr>
        <p:spPr>
          <a:xfrm flipH="1">
            <a:off x="7419330" y="412166"/>
            <a:ext cx="19711" cy="8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0" idx="3"/>
            <a:endCxn id="142" idx="0"/>
          </p:cNvCxnSpPr>
          <p:nvPr/>
        </p:nvCxnSpPr>
        <p:spPr>
          <a:xfrm flipH="1">
            <a:off x="7419330" y="805254"/>
            <a:ext cx="387485" cy="44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3" idx="2"/>
            <a:endCxn id="142" idx="0"/>
          </p:cNvCxnSpPr>
          <p:nvPr/>
        </p:nvCxnSpPr>
        <p:spPr>
          <a:xfrm flipH="1">
            <a:off x="7419330" y="1086296"/>
            <a:ext cx="299371" cy="16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8" idx="2"/>
            <a:endCxn id="6" idx="3"/>
          </p:cNvCxnSpPr>
          <p:nvPr/>
        </p:nvCxnSpPr>
        <p:spPr>
          <a:xfrm flipH="1" flipV="1">
            <a:off x="7485758" y="1856585"/>
            <a:ext cx="313844" cy="145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643947" y="1202790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openingstijd</a:t>
            </a:r>
            <a:endParaRPr lang="fr-BE" sz="1500" dirty="0"/>
          </a:p>
        </p:txBody>
      </p:sp>
      <p:sp>
        <p:nvSpPr>
          <p:cNvPr id="194" name="Rectangle 193"/>
          <p:cNvSpPr/>
          <p:nvPr/>
        </p:nvSpPr>
        <p:spPr>
          <a:xfrm flipV="1">
            <a:off x="2781678" y="1243733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Oval 194"/>
          <p:cNvSpPr/>
          <p:nvPr/>
        </p:nvSpPr>
        <p:spPr>
          <a:xfrm>
            <a:off x="3147172" y="56404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3441455" y="840416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2049799" y="72403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2366054" y="102121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5" idx="4"/>
            <a:endCxn id="191" idx="0"/>
          </p:cNvCxnSpPr>
          <p:nvPr/>
        </p:nvCxnSpPr>
        <p:spPr>
          <a:xfrm flipH="1">
            <a:off x="3378371" y="912212"/>
            <a:ext cx="342521" cy="29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3371505" y="-764"/>
            <a:ext cx="167555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openingsuur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75600" y="194682"/>
            <a:ext cx="16233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sluitingsuur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2181141" y="23263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>
            <a:stCxn id="195" idx="0"/>
            <a:endCxn id="202" idx="4"/>
          </p:cNvCxnSpPr>
          <p:nvPr/>
        </p:nvCxnSpPr>
        <p:spPr>
          <a:xfrm flipV="1">
            <a:off x="3720892" y="347403"/>
            <a:ext cx="488392" cy="21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4" idx="4"/>
            <a:endCxn id="198" idx="0"/>
          </p:cNvCxnSpPr>
          <p:nvPr/>
        </p:nvCxnSpPr>
        <p:spPr>
          <a:xfrm flipH="1">
            <a:off x="2623519" y="371430"/>
            <a:ext cx="131342" cy="352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8" idx="0"/>
            <a:endCxn id="203" idx="5"/>
          </p:cNvCxnSpPr>
          <p:nvPr/>
        </p:nvCxnSpPr>
        <p:spPr>
          <a:xfrm flipH="1" flipV="1">
            <a:off x="1961183" y="491861"/>
            <a:ext cx="662336" cy="23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04" idx="5"/>
            <a:endCxn id="195" idx="0"/>
          </p:cNvCxnSpPr>
          <p:nvPr/>
        </p:nvCxnSpPr>
        <p:spPr>
          <a:xfrm>
            <a:off x="3160541" y="320442"/>
            <a:ext cx="560351" cy="24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98" idx="5"/>
            <a:endCxn id="191" idx="0"/>
          </p:cNvCxnSpPr>
          <p:nvPr/>
        </p:nvCxnSpPr>
        <p:spPr>
          <a:xfrm>
            <a:off x="3029199" y="1021214"/>
            <a:ext cx="349172" cy="18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 flipV="1">
            <a:off x="6607915" y="4956395"/>
            <a:ext cx="914393" cy="255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52" name="Straight Connector 351"/>
          <p:cNvCxnSpPr>
            <a:endCxn id="350" idx="0"/>
          </p:cNvCxnSpPr>
          <p:nvPr/>
        </p:nvCxnSpPr>
        <p:spPr>
          <a:xfrm>
            <a:off x="7194062" y="5211505"/>
            <a:ext cx="689593" cy="290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4533420" y="3140849"/>
            <a:ext cx="166369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afhaal</a:t>
            </a:r>
            <a:endParaRPr lang="fr-BE" sz="1500" dirty="0"/>
          </a:p>
        </p:txBody>
      </p:sp>
      <p:sp>
        <p:nvSpPr>
          <p:cNvPr id="388" name="Oval 387"/>
          <p:cNvSpPr/>
          <p:nvPr/>
        </p:nvSpPr>
        <p:spPr>
          <a:xfrm>
            <a:off x="4734647" y="3628567"/>
            <a:ext cx="207975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afhaaltijdstip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553259" y="215134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pakket</a:t>
            </a:r>
            <a:endParaRPr lang="fr-BE" sz="1500" dirty="0"/>
          </a:p>
        </p:txBody>
      </p:sp>
      <p:sp>
        <p:nvSpPr>
          <p:cNvPr id="463" name="Oval 462"/>
          <p:cNvSpPr/>
          <p:nvPr/>
        </p:nvSpPr>
        <p:spPr>
          <a:xfrm>
            <a:off x="2666520" y="1675033"/>
            <a:ext cx="1710875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u="sng" dirty="0" err="1" smtClean="0">
                <a:solidFill>
                  <a:schemeClr val="tx1"/>
                </a:solidFill>
              </a:rPr>
              <a:t>volgnummer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64" name="Straight Connector 463"/>
          <p:cNvCxnSpPr>
            <a:stCxn id="462" idx="0"/>
            <a:endCxn id="463" idx="5"/>
          </p:cNvCxnSpPr>
          <p:nvPr/>
        </p:nvCxnSpPr>
        <p:spPr>
          <a:xfrm flipH="1" flipV="1">
            <a:off x="4126843" y="1972212"/>
            <a:ext cx="96313" cy="17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Diamond 519"/>
          <p:cNvSpPr/>
          <p:nvPr/>
        </p:nvSpPr>
        <p:spPr>
          <a:xfrm>
            <a:off x="4947156" y="148710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21" name="Diamond 520"/>
          <p:cNvSpPr/>
          <p:nvPr/>
        </p:nvSpPr>
        <p:spPr>
          <a:xfrm>
            <a:off x="5002548" y="153622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22" name="Straight Connector 521"/>
          <p:cNvCxnSpPr>
            <a:stCxn id="520" idx="3"/>
          </p:cNvCxnSpPr>
          <p:nvPr/>
        </p:nvCxnSpPr>
        <p:spPr>
          <a:xfrm>
            <a:off x="5253749" y="1616198"/>
            <a:ext cx="892216" cy="20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endCxn id="6" idx="1"/>
          </p:cNvCxnSpPr>
          <p:nvPr/>
        </p:nvCxnSpPr>
        <p:spPr>
          <a:xfrm>
            <a:off x="5221305" y="1647296"/>
            <a:ext cx="924660" cy="20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stCxn id="191" idx="3"/>
            <a:endCxn id="520" idx="1"/>
          </p:cNvCxnSpPr>
          <p:nvPr/>
        </p:nvCxnSpPr>
        <p:spPr>
          <a:xfrm>
            <a:off x="4112795" y="1364373"/>
            <a:ext cx="834361" cy="251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4110302" y="1326448"/>
            <a:ext cx="859802" cy="26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/>
          <p:cNvSpPr txBox="1"/>
          <p:nvPr/>
        </p:nvSpPr>
        <p:spPr>
          <a:xfrm>
            <a:off x="5977780" y="162729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065074" y="11706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548" name="Straight Connector 547"/>
          <p:cNvCxnSpPr>
            <a:stCxn id="384" idx="2"/>
            <a:endCxn id="388" idx="0"/>
          </p:cNvCxnSpPr>
          <p:nvPr/>
        </p:nvCxnSpPr>
        <p:spPr>
          <a:xfrm>
            <a:off x="5365268" y="3464014"/>
            <a:ext cx="409255" cy="16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Diamond 567"/>
          <p:cNvSpPr/>
          <p:nvPr/>
        </p:nvSpPr>
        <p:spPr>
          <a:xfrm>
            <a:off x="3662170" y="511057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79" name="Straight Connector 578"/>
          <p:cNvCxnSpPr>
            <a:stCxn id="568" idx="3"/>
            <a:endCxn id="348" idx="1"/>
          </p:cNvCxnSpPr>
          <p:nvPr/>
        </p:nvCxnSpPr>
        <p:spPr>
          <a:xfrm flipV="1">
            <a:off x="3968763" y="5083950"/>
            <a:ext cx="2639152" cy="15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flipV="1">
            <a:off x="3944308" y="5056602"/>
            <a:ext cx="2657457" cy="15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TextBox 582"/>
          <p:cNvSpPr txBox="1"/>
          <p:nvPr/>
        </p:nvSpPr>
        <p:spPr>
          <a:xfrm>
            <a:off x="1765263" y="515500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/>
              <a:t>N</a:t>
            </a:r>
            <a:endParaRPr lang="fr-BE" sz="900" dirty="0"/>
          </a:p>
        </p:txBody>
      </p:sp>
      <p:sp>
        <p:nvSpPr>
          <p:cNvPr id="584" name="TextBox 583"/>
          <p:cNvSpPr txBox="1"/>
          <p:nvPr/>
        </p:nvSpPr>
        <p:spPr>
          <a:xfrm>
            <a:off x="6438527" y="488311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 smtClean="0"/>
              <a:t>1</a:t>
            </a:r>
            <a:endParaRPr lang="fr-BE" sz="900" dirty="0"/>
          </a:p>
        </p:txBody>
      </p:sp>
      <p:cxnSp>
        <p:nvCxnSpPr>
          <p:cNvPr id="593" name="Straight Connector 592"/>
          <p:cNvCxnSpPr>
            <a:endCxn id="568" idx="1"/>
          </p:cNvCxnSpPr>
          <p:nvPr/>
        </p:nvCxnSpPr>
        <p:spPr>
          <a:xfrm flipV="1">
            <a:off x="1802007" y="5239665"/>
            <a:ext cx="1860163" cy="9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635" idx="0"/>
            <a:endCxn id="462" idx="2"/>
          </p:cNvCxnSpPr>
          <p:nvPr/>
        </p:nvCxnSpPr>
        <p:spPr>
          <a:xfrm flipV="1">
            <a:off x="4223155" y="2474511"/>
            <a:ext cx="1" cy="2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874117" y="2231593"/>
            <a:ext cx="1009538" cy="4758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smtClean="0">
                <a:solidFill>
                  <a:schemeClr val="tx1"/>
                </a:solidFill>
              </a:rPr>
              <a:t>type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>
            <a:stCxn id="160" idx="0"/>
            <a:endCxn id="6" idx="2"/>
          </p:cNvCxnSpPr>
          <p:nvPr/>
        </p:nvCxnSpPr>
        <p:spPr>
          <a:xfrm flipH="1" flipV="1">
            <a:off x="6815862" y="2018167"/>
            <a:ext cx="563024" cy="213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70" idx="0"/>
          </p:cNvCxnSpPr>
          <p:nvPr/>
        </p:nvCxnSpPr>
        <p:spPr>
          <a:xfrm flipV="1">
            <a:off x="6221631" y="2021766"/>
            <a:ext cx="483141" cy="307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258323" y="2474508"/>
            <a:ext cx="1" cy="2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120563" y="2770244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77" idx="5"/>
            <a:endCxn id="384" idx="1"/>
          </p:cNvCxnSpPr>
          <p:nvPr/>
        </p:nvCxnSpPr>
        <p:spPr>
          <a:xfrm>
            <a:off x="4319998" y="2977865"/>
            <a:ext cx="213422" cy="324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rc 185"/>
          <p:cNvSpPr/>
          <p:nvPr/>
        </p:nvSpPr>
        <p:spPr>
          <a:xfrm rot="7968835">
            <a:off x="4263340" y="2936525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87" name="Straight Connector 186"/>
          <p:cNvCxnSpPr>
            <a:stCxn id="177" idx="3"/>
            <a:endCxn id="190" idx="3"/>
          </p:cNvCxnSpPr>
          <p:nvPr/>
        </p:nvCxnSpPr>
        <p:spPr>
          <a:xfrm flipH="1">
            <a:off x="3966255" y="2977865"/>
            <a:ext cx="188526" cy="32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626462" y="314020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levering</a:t>
            </a:r>
            <a:endParaRPr lang="fr-BE" sz="1500" dirty="0"/>
          </a:p>
        </p:txBody>
      </p:sp>
      <p:sp>
        <p:nvSpPr>
          <p:cNvPr id="196" name="Arc 195"/>
          <p:cNvSpPr/>
          <p:nvPr/>
        </p:nvSpPr>
        <p:spPr>
          <a:xfrm rot="12834904">
            <a:off x="4004912" y="2944401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Oval 200"/>
          <p:cNvSpPr/>
          <p:nvPr/>
        </p:nvSpPr>
        <p:spPr>
          <a:xfrm>
            <a:off x="2665189" y="3827762"/>
            <a:ext cx="207975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leveringtijdstip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190" idx="2"/>
            <a:endCxn id="201" idx="0"/>
          </p:cNvCxnSpPr>
          <p:nvPr/>
        </p:nvCxnSpPr>
        <p:spPr>
          <a:xfrm>
            <a:off x="3296359" y="3463366"/>
            <a:ext cx="408706" cy="36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5655388" y="2015483"/>
            <a:ext cx="487786" cy="13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5345670" y="201934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11" name="Straight Connector 210"/>
          <p:cNvCxnSpPr>
            <a:stCxn id="384" idx="0"/>
            <a:endCxn id="210" idx="2"/>
          </p:cNvCxnSpPr>
          <p:nvPr/>
        </p:nvCxnSpPr>
        <p:spPr>
          <a:xfrm flipV="1">
            <a:off x="5365268" y="2277525"/>
            <a:ext cx="133699" cy="86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5316536" y="2243124"/>
            <a:ext cx="147828" cy="8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139773" y="295611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20" name="TextBox 219"/>
          <p:cNvSpPr txBox="1"/>
          <p:nvPr/>
        </p:nvSpPr>
        <p:spPr>
          <a:xfrm>
            <a:off x="5967592" y="185519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53183" y="214843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persoon</a:t>
            </a:r>
            <a:endParaRPr lang="fr-BE" sz="1500" dirty="0"/>
          </a:p>
        </p:txBody>
      </p:sp>
      <p:sp>
        <p:nvSpPr>
          <p:cNvPr id="222" name="Diamond 221"/>
          <p:cNvSpPr/>
          <p:nvPr/>
        </p:nvSpPr>
        <p:spPr>
          <a:xfrm>
            <a:off x="2419375" y="2168042"/>
            <a:ext cx="306593" cy="28394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5" name="Straight Connector 224"/>
          <p:cNvCxnSpPr>
            <a:stCxn id="222" idx="3"/>
            <a:endCxn id="462" idx="1"/>
          </p:cNvCxnSpPr>
          <p:nvPr/>
        </p:nvCxnSpPr>
        <p:spPr>
          <a:xfrm>
            <a:off x="2725968" y="2310014"/>
            <a:ext cx="827291" cy="2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2666365" y="2359471"/>
            <a:ext cx="884307" cy="2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354744" y="213300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 smtClean="0"/>
              <a:t>N</a:t>
            </a:r>
            <a:endParaRPr lang="fr-BE" sz="900" dirty="0"/>
          </a:p>
        </p:txBody>
      </p:sp>
      <p:sp>
        <p:nvSpPr>
          <p:cNvPr id="234" name="Oval 233"/>
          <p:cNvSpPr/>
          <p:nvPr/>
        </p:nvSpPr>
        <p:spPr>
          <a:xfrm>
            <a:off x="110383" y="1464599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u="sng" dirty="0" smtClean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35" name="Straight Connector 234"/>
          <p:cNvCxnSpPr>
            <a:stCxn id="234" idx="4"/>
            <a:endCxn id="221" idx="0"/>
          </p:cNvCxnSpPr>
          <p:nvPr/>
        </p:nvCxnSpPr>
        <p:spPr>
          <a:xfrm>
            <a:off x="582067" y="1812766"/>
            <a:ext cx="341013" cy="335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1153392" y="1620265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 flipH="1">
            <a:off x="1126309" y="1929167"/>
            <a:ext cx="216629" cy="223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45" idx="4"/>
            <a:endCxn id="240" idx="1"/>
          </p:cNvCxnSpPr>
          <p:nvPr/>
        </p:nvCxnSpPr>
        <p:spPr>
          <a:xfrm>
            <a:off x="718606" y="1187377"/>
            <a:ext cx="572939" cy="483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17450" y="839210"/>
            <a:ext cx="140231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976588" y="1162559"/>
            <a:ext cx="1577350" cy="2427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achternaam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 flipH="1">
            <a:off x="1757553" y="1407254"/>
            <a:ext cx="162363" cy="221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3080" y="2471597"/>
            <a:ext cx="0" cy="29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950432" y="2471598"/>
            <a:ext cx="0" cy="29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806252" y="2769140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o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58" name="Straight Connector 257"/>
          <p:cNvCxnSpPr>
            <a:stCxn id="257" idx="5"/>
            <a:endCxn id="261" idx="0"/>
          </p:cNvCxnSpPr>
          <p:nvPr/>
        </p:nvCxnSpPr>
        <p:spPr>
          <a:xfrm>
            <a:off x="1005687" y="2976761"/>
            <a:ext cx="418032" cy="323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130695" y="3300321"/>
            <a:ext cx="5860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klant</a:t>
            </a:r>
            <a:endParaRPr lang="fr-BE" sz="1500" dirty="0"/>
          </a:p>
        </p:txBody>
      </p:sp>
      <p:sp>
        <p:nvSpPr>
          <p:cNvPr id="264" name="TextBox 263"/>
          <p:cNvSpPr txBox="1"/>
          <p:nvPr/>
        </p:nvSpPr>
        <p:spPr>
          <a:xfrm>
            <a:off x="80711" y="3301236"/>
            <a:ext cx="96533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postbode</a:t>
            </a:r>
            <a:endParaRPr lang="fr-BE" sz="1500" dirty="0"/>
          </a:p>
        </p:txBody>
      </p:sp>
      <p:cxnSp>
        <p:nvCxnSpPr>
          <p:cNvPr id="265" name="Straight Connector 264"/>
          <p:cNvCxnSpPr>
            <a:stCxn id="257" idx="3"/>
            <a:endCxn id="264" idx="0"/>
          </p:cNvCxnSpPr>
          <p:nvPr/>
        </p:nvCxnSpPr>
        <p:spPr>
          <a:xfrm flipH="1">
            <a:off x="563377" y="2976761"/>
            <a:ext cx="277093" cy="32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Arc 268"/>
          <p:cNvSpPr/>
          <p:nvPr/>
        </p:nvSpPr>
        <p:spPr>
          <a:xfrm rot="14207081">
            <a:off x="679753" y="2953270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0" name="Arc 269"/>
          <p:cNvSpPr/>
          <p:nvPr/>
        </p:nvSpPr>
        <p:spPr>
          <a:xfrm rot="7412389">
            <a:off x="1041022" y="2943236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71" name="Straight Connector 270"/>
          <p:cNvCxnSpPr>
            <a:stCxn id="261" idx="3"/>
            <a:endCxn id="222" idx="2"/>
          </p:cNvCxnSpPr>
          <p:nvPr/>
        </p:nvCxnSpPr>
        <p:spPr>
          <a:xfrm flipV="1">
            <a:off x="1716743" y="2451985"/>
            <a:ext cx="855929" cy="1009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659829" y="315591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/>
              <a:t>1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38844" y="5170563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lichting</a:t>
            </a:r>
            <a:endParaRPr lang="fr-BE" sz="1500" dirty="0"/>
          </a:p>
        </p:txBody>
      </p:sp>
      <p:sp>
        <p:nvSpPr>
          <p:cNvPr id="277" name="Rectangle 276"/>
          <p:cNvSpPr/>
          <p:nvPr/>
        </p:nvSpPr>
        <p:spPr>
          <a:xfrm flipV="1">
            <a:off x="476575" y="5211506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8" name="Diamond 277"/>
          <p:cNvSpPr/>
          <p:nvPr/>
        </p:nvSpPr>
        <p:spPr>
          <a:xfrm>
            <a:off x="395330" y="4341839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79" name="Diamond 278"/>
          <p:cNvSpPr/>
          <p:nvPr/>
        </p:nvSpPr>
        <p:spPr>
          <a:xfrm>
            <a:off x="460202" y="4406693"/>
            <a:ext cx="176848" cy="1398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83" name="Straight Connector 282"/>
          <p:cNvCxnSpPr>
            <a:stCxn id="264" idx="2"/>
            <a:endCxn id="278" idx="0"/>
          </p:cNvCxnSpPr>
          <p:nvPr/>
        </p:nvCxnSpPr>
        <p:spPr>
          <a:xfrm flipH="1">
            <a:off x="548627" y="3624401"/>
            <a:ext cx="14750" cy="717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78" idx="2"/>
            <a:endCxn id="276" idx="0"/>
          </p:cNvCxnSpPr>
          <p:nvPr/>
        </p:nvCxnSpPr>
        <p:spPr>
          <a:xfrm>
            <a:off x="548627" y="4600024"/>
            <a:ext cx="524641" cy="570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582066" y="4567468"/>
            <a:ext cx="575885" cy="59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378568" y="358887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 smtClean="0"/>
              <a:t>1</a:t>
            </a:r>
            <a:endParaRPr lang="fr-BE" sz="900" dirty="0"/>
          </a:p>
        </p:txBody>
      </p:sp>
      <p:sp>
        <p:nvSpPr>
          <p:cNvPr id="298" name="TextBox 297"/>
          <p:cNvSpPr txBox="1"/>
          <p:nvPr/>
        </p:nvSpPr>
        <p:spPr>
          <a:xfrm>
            <a:off x="785314" y="498885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/>
              <a:t>N</a:t>
            </a:r>
          </a:p>
        </p:txBody>
      </p:sp>
      <p:sp>
        <p:nvSpPr>
          <p:cNvPr id="299" name="Oval 298"/>
          <p:cNvSpPr/>
          <p:nvPr/>
        </p:nvSpPr>
        <p:spPr>
          <a:xfrm>
            <a:off x="476575" y="5888001"/>
            <a:ext cx="1066963" cy="36716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 flipH="1" flipV="1">
            <a:off x="738553" y="6174154"/>
            <a:ext cx="54126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endCxn id="299" idx="0"/>
          </p:cNvCxnSpPr>
          <p:nvPr/>
        </p:nvCxnSpPr>
        <p:spPr>
          <a:xfrm>
            <a:off x="1003294" y="5494913"/>
            <a:ext cx="6763" cy="39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355168" y="5493728"/>
            <a:ext cx="465215" cy="562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1486975" y="6038746"/>
            <a:ext cx="1136544" cy="4841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smtClean="0">
                <a:solidFill>
                  <a:schemeClr val="tx1"/>
                </a:solidFill>
              </a:rPr>
              <a:t># </a:t>
            </a:r>
            <a:r>
              <a:rPr lang="fr-BE" sz="1500" dirty="0" err="1" smtClean="0">
                <a:solidFill>
                  <a:schemeClr val="tx1"/>
                </a:solidFill>
              </a:rPr>
              <a:t>brieven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661065" y="4916500"/>
            <a:ext cx="8012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smtClean="0"/>
              <a:t>postbus</a:t>
            </a:r>
            <a:endParaRPr lang="en-US" sz="1500" dirty="0"/>
          </a:p>
        </p:txBody>
      </p:sp>
      <p:cxnSp>
        <p:nvCxnSpPr>
          <p:cNvPr id="333" name="Straight Connector 332"/>
          <p:cNvCxnSpPr/>
          <p:nvPr/>
        </p:nvCxnSpPr>
        <p:spPr>
          <a:xfrm flipH="1">
            <a:off x="6115050" y="5219691"/>
            <a:ext cx="492865" cy="225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/>
          <p:cNvSpPr/>
          <p:nvPr/>
        </p:nvSpPr>
        <p:spPr>
          <a:xfrm>
            <a:off x="4940452" y="5434739"/>
            <a:ext cx="173769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week_uur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 flipH="1">
            <a:off x="6814096" y="5223978"/>
            <a:ext cx="50293" cy="658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>
            <a:off x="5877169" y="5865852"/>
            <a:ext cx="180577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weekend_uur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6906760" y="4473712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6239599" y="4033942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03185" y="3655469"/>
            <a:ext cx="1278743" cy="43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uis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8" name="Oval 357"/>
          <p:cNvSpPr/>
          <p:nvPr/>
        </p:nvSpPr>
        <p:spPr>
          <a:xfrm>
            <a:off x="6735807" y="3286288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7702339" y="4134501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gemeente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61" name="Straight Connector 360"/>
          <p:cNvCxnSpPr>
            <a:stCxn id="346" idx="4"/>
          </p:cNvCxnSpPr>
          <p:nvPr/>
        </p:nvCxnSpPr>
        <p:spPr>
          <a:xfrm flipH="1">
            <a:off x="7092952" y="4821879"/>
            <a:ext cx="310016" cy="134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351" idx="5"/>
            <a:endCxn id="346" idx="0"/>
          </p:cNvCxnSpPr>
          <p:nvPr/>
        </p:nvCxnSpPr>
        <p:spPr>
          <a:xfrm>
            <a:off x="7086679" y="4331121"/>
            <a:ext cx="316289" cy="1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358" idx="4"/>
            <a:endCxn id="346" idx="0"/>
          </p:cNvCxnSpPr>
          <p:nvPr/>
        </p:nvCxnSpPr>
        <p:spPr>
          <a:xfrm flipH="1">
            <a:off x="7402968" y="3634455"/>
            <a:ext cx="19711" cy="8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57" idx="3"/>
            <a:endCxn id="346" idx="0"/>
          </p:cNvCxnSpPr>
          <p:nvPr/>
        </p:nvCxnSpPr>
        <p:spPr>
          <a:xfrm flipH="1">
            <a:off x="7402968" y="4027543"/>
            <a:ext cx="387485" cy="44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0" idx="2"/>
            <a:endCxn id="346" idx="0"/>
          </p:cNvCxnSpPr>
          <p:nvPr/>
        </p:nvCxnSpPr>
        <p:spPr>
          <a:xfrm flipH="1">
            <a:off x="7402968" y="4308585"/>
            <a:ext cx="299371" cy="16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V="1">
            <a:off x="1812956" y="5276323"/>
            <a:ext cx="1905880" cy="114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18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/>
                  <a:t>Functionele beschrijving:</a:t>
                </a:r>
              </a:p>
              <a:p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 smtClean="0"/>
                  <a:t>filiaal.type</a:t>
                </a:r>
                <a:r>
                  <a:rPr lang="fr-BE" sz="1500" dirty="0" smtClean="0"/>
                  <a:t>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BE" sz="1500" dirty="0" smtClean="0"/>
                  <a:t> {‘</a:t>
                </a:r>
                <a:r>
                  <a:rPr lang="fr-BE" sz="1500" dirty="0" err="1" smtClean="0"/>
                  <a:t>postpunt</a:t>
                </a:r>
                <a:r>
                  <a:rPr lang="fr-BE" sz="1500" dirty="0" smtClean="0"/>
                  <a:t>’, ‘</a:t>
                </a:r>
                <a:r>
                  <a:rPr lang="fr-BE" sz="1500" dirty="0" err="1" smtClean="0"/>
                  <a:t>postkantoor</a:t>
                </a:r>
                <a:r>
                  <a:rPr lang="fr-BE" sz="1500" dirty="0" smtClean="0"/>
                  <a:t>’}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optioneel: postbus.beschrijving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/>
                  <a:t>o</a:t>
                </a:r>
                <a:r>
                  <a:rPr lang="fr-BE" sz="1500" dirty="0" err="1" smtClean="0"/>
                  <a:t>peningstijden</a:t>
                </a:r>
                <a:r>
                  <a:rPr lang="fr-BE" sz="1500" dirty="0" smtClean="0"/>
                  <a:t> van </a:t>
                </a:r>
                <a:r>
                  <a:rPr lang="fr-BE" sz="1500" dirty="0" err="1" smtClean="0"/>
                  <a:t>eenzelfde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filiaal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mogen</a:t>
                </a:r>
                <a:r>
                  <a:rPr lang="fr-BE" sz="1500" dirty="0" smtClean="0"/>
                  <a:t> niet </a:t>
                </a:r>
                <a:r>
                  <a:rPr lang="fr-BE" sz="1500" dirty="0" err="1" smtClean="0"/>
                  <a:t>overlappen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 smtClean="0"/>
                  <a:t>openingstijd.openingsuur</a:t>
                </a:r>
                <a:r>
                  <a:rPr lang="fr-BE" sz="1500" dirty="0" smtClean="0"/>
                  <a:t> &lt; </a:t>
                </a:r>
                <a:r>
                  <a:rPr lang="fr-BE" sz="1500" dirty="0" err="1" smtClean="0"/>
                  <a:t>openingstijd.sluitingsuur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/>
                  <a:t>l</a:t>
                </a:r>
                <a:r>
                  <a:rPr lang="fr-BE" sz="1500" dirty="0" err="1" smtClean="0"/>
                  <a:t>ichting</a:t>
                </a:r>
                <a:r>
                  <a:rPr lang="fr-BE" sz="1500" dirty="0" smtClean="0"/>
                  <a:t>.#</a:t>
                </a:r>
                <a:r>
                  <a:rPr lang="fr-BE" sz="1500" dirty="0" err="1" smtClean="0"/>
                  <a:t>brieven</a:t>
                </a:r>
                <a:r>
                  <a:rPr lang="fr-BE" sz="1500" dirty="0" smtClean="0"/>
                  <a:t> &gt;=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smtClean="0"/>
                  <a:t>op </a:t>
                </a:r>
                <a:r>
                  <a:rPr lang="fr-BE" sz="1500" dirty="0" err="1" smtClean="0"/>
                  <a:t>eenzelfde</a:t>
                </a:r>
                <a:r>
                  <a:rPr lang="fr-BE" sz="1500" dirty="0" smtClean="0"/>
                  <a:t> dag kan </a:t>
                </a:r>
                <a:r>
                  <a:rPr lang="fr-BE" sz="1500" dirty="0" err="1" smtClean="0"/>
                  <a:t>eenzelfde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brievenbus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slechts</a:t>
                </a:r>
                <a:r>
                  <a:rPr lang="fr-BE" sz="1500" dirty="0" smtClean="0"/>
                  <a:t> 1 </a:t>
                </a:r>
                <a:r>
                  <a:rPr lang="fr-BE" sz="1500" dirty="0" err="1" smtClean="0"/>
                  <a:t>keer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gelicht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worden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/>
                  <a:t>a</a:t>
                </a:r>
                <a:r>
                  <a:rPr lang="fr-BE" sz="1500" dirty="0" err="1" smtClean="0"/>
                  <a:t>fhaaltijdstip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moet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binnen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openingstijd</a:t>
                </a:r>
                <a:r>
                  <a:rPr lang="fr-BE" sz="1500" dirty="0" smtClean="0"/>
                  <a:t> van het</a:t>
                </a:r>
                <a:r>
                  <a:rPr lang="en-BE" sz="1500" dirty="0" smtClean="0"/>
                  <a:t> corresponderende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filiaal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liggen</a:t>
                </a:r>
                <a:endParaRPr lang="fr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2631490"/>
              </a:xfrm>
              <a:prstGeom prst="rect">
                <a:avLst/>
              </a:prstGeom>
              <a:blipFill>
                <a:blip r:embed="rId3"/>
                <a:stretch>
                  <a:fillRect l="-290" t="-46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455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1. </a:t>
                </a:r>
                <a:r>
                  <a:rPr lang="en-BE" sz="1500" b="1" dirty="0" smtClean="0"/>
                  <a:t>filiaal</a:t>
                </a:r>
                <a:r>
                  <a:rPr lang="nl-BE" sz="1500" b="1" dirty="0" smtClean="0"/>
                  <a:t> </a:t>
                </a:r>
                <a:r>
                  <a:rPr lang="nl-BE" sz="1500" dirty="0"/>
                  <a:t>(n</a:t>
                </a:r>
                <a:r>
                  <a:rPr lang="en-BE" sz="1500" dirty="0" smtClean="0"/>
                  <a:t>aam:varchar, straat:varchar, huisnummer:varchar, postcode:integer, gemeente:varchar, telefoonnummer:varchar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type:varchar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</a:t>
                </a:r>
                <a:r>
                  <a:rPr lang="en-BE" sz="1500" dirty="0"/>
                  <a:t>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</a:t>
                </a:r>
                <a:r>
                  <a:rPr lang="nl-BE" sz="1500" dirty="0" smtClean="0"/>
                  <a:t>straat, huisnummer, postcode, gemeente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straat, huisnummer, postcode, gemeente, telefoonnummer</a:t>
                </a:r>
                <a:r>
                  <a:rPr lang="nl-BE" sz="1500" dirty="0" smtClean="0"/>
                  <a:t>, type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sz="1500" dirty="0" smtClean="0"/>
                  <a:t>CHECK: type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BE" sz="1500" dirty="0"/>
                  <a:t> {‘</a:t>
                </a:r>
                <a:r>
                  <a:rPr lang="fr-BE" sz="1500" dirty="0" err="1"/>
                  <a:t>postpunt</a:t>
                </a:r>
                <a:r>
                  <a:rPr lang="fr-BE" sz="1500" dirty="0"/>
                  <a:t>’, ‘</a:t>
                </a:r>
                <a:r>
                  <a:rPr lang="fr-BE" sz="1500" dirty="0" err="1"/>
                  <a:t>postkantoor</a:t>
                </a:r>
                <a:r>
                  <a:rPr lang="fr-BE" sz="1500" dirty="0" smtClean="0"/>
                  <a:t>’}</a:t>
                </a:r>
                <a:endParaRPr lang="nl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nl-BE" sz="1500" dirty="0"/>
              </a:p>
              <a:p>
                <a:pPr lvl="0"/>
                <a:r>
                  <a:rPr lang="nl-BE" sz="1500" b="1" dirty="0" smtClean="0"/>
                  <a:t>2. </a:t>
                </a:r>
                <a:r>
                  <a:rPr lang="en-BE" sz="1500" b="1" dirty="0" smtClean="0"/>
                  <a:t>filia</a:t>
                </a:r>
                <a:r>
                  <a:rPr lang="nl-BE" sz="1500" b="1" dirty="0" err="1" smtClean="0"/>
                  <a:t>al_dienst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nl-BE" sz="1500" dirty="0" err="1" smtClean="0"/>
                  <a:t>filiaalnaam:varchar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dienst:varchar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{filiaalnaam, dienst}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 smtClean="0"/>
                  <a:t>Vreemde sleutel: {filiaalnaam} </a:t>
                </a:r>
                <a14:m>
                  <m:oMath xmlns:m="http://schemas.openxmlformats.org/officeDocument/2006/math">
                    <m:r>
                      <a:rPr lang="en-BE" sz="15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sz="1500" dirty="0" smtClean="0"/>
                  <a:t> filiaal{naam}</a:t>
                </a:r>
                <a:r>
                  <a:rPr lang="nl-BE" sz="1500" dirty="0"/>
                  <a:t/>
                </a:r>
                <a:br>
                  <a:rPr lang="nl-BE" sz="1500" dirty="0"/>
                </a:br>
                <a:endParaRPr lang="en-US" sz="1500" dirty="0"/>
              </a:p>
              <a:p>
                <a:pPr lvl="0"/>
                <a:r>
                  <a:rPr lang="nl-BE" sz="1500" b="1" dirty="0"/>
                  <a:t>3</a:t>
                </a:r>
                <a:r>
                  <a:rPr lang="nl-BE" sz="1500" b="1" dirty="0" smtClean="0"/>
                  <a:t>. </a:t>
                </a:r>
                <a:r>
                  <a:rPr lang="en-BE" sz="1500" b="1" dirty="0" smtClean="0"/>
                  <a:t>openingstijd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filiaalnaam:varchar, datum:date, openingsuur:time, sluitingsuur:time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filiaalnaam, datum, openingsuur</a:t>
                </a:r>
                <a:r>
                  <a:rPr lang="nl-BE" sz="1500" dirty="0" smtClean="0"/>
                  <a:t>}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Vreemde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filiaalnaam</a:t>
                </a:r>
                <a:r>
                  <a:rPr lang="nl-BE" sz="1500" dirty="0" smtClean="0"/>
                  <a:t>}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sz="1500" dirty="0"/>
                  <a:t> </a:t>
                </a:r>
                <a:r>
                  <a:rPr lang="en-BE" sz="1500" dirty="0" smtClean="0"/>
                  <a:t>filiaal{naam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UNIEK: {filiaalnaam, datum, sluitingsuur}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</a:t>
                </a:r>
                <a:r>
                  <a:rPr lang="en-BE" sz="1500" dirty="0" smtClean="0"/>
                  <a:t>sluitingsuur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openingsuur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BE" sz="1500" dirty="0" smtClean="0"/>
                  <a:t>sluitingsuur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er overlappende openingstijden bestaan voor het corresponderende filiaal</a:t>
                </a:r>
                <a:endParaRPr lang="nl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nl-BE" sz="1500" dirty="0"/>
              </a:p>
              <a:p>
                <a:pPr lvl="0"/>
                <a:r>
                  <a:rPr lang="nl-BE" sz="1500" b="1" dirty="0" smtClean="0"/>
                  <a:t>4. </a:t>
                </a:r>
                <a:r>
                  <a:rPr lang="nl-BE" sz="1500" b="1" dirty="0"/>
                  <a:t>persoon </a:t>
                </a:r>
                <a:r>
                  <a:rPr lang="en-BE" sz="1500" dirty="0"/>
                  <a:t>(</a:t>
                </a:r>
                <a:r>
                  <a:rPr lang="nl-BE" sz="1500" dirty="0" err="1" smtClean="0"/>
                  <a:t>email:varchar</a:t>
                </a:r>
                <a:r>
                  <a:rPr lang="nl-BE" sz="1500" dirty="0"/>
                  <a:t>, </a:t>
                </a:r>
                <a:r>
                  <a:rPr lang="nl-BE" sz="1500" dirty="0" err="1" smtClean="0"/>
                  <a:t>voornaam:varchar</a:t>
                </a:r>
                <a:r>
                  <a:rPr lang="nl-BE" sz="1500" dirty="0"/>
                  <a:t>, </a:t>
                </a:r>
                <a:r>
                  <a:rPr lang="en-BE" sz="1500" dirty="0" smtClean="0"/>
                  <a:t>achter</a:t>
                </a:r>
                <a:r>
                  <a:rPr lang="nl-BE" sz="1500" dirty="0" err="1" smtClean="0"/>
                  <a:t>naam:varchar</a:t>
                </a:r>
                <a:r>
                  <a:rPr lang="en-BE" sz="1500" dirty="0"/>
                  <a:t>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</a:t>
                </a:r>
                <a:r>
                  <a:rPr lang="nl-BE" sz="1500" dirty="0"/>
                  <a:t>email</a:t>
                </a:r>
                <a:r>
                  <a:rPr lang="en-BE" sz="1500" dirty="0"/>
                  <a:t>}</a:t>
                </a:r>
                <a:endParaRPr lang="nl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</a:t>
                </a:r>
                <a:r>
                  <a:rPr lang="nl-BE" sz="1500" dirty="0"/>
                  <a:t>voornaam, </a:t>
                </a:r>
                <a:r>
                  <a:rPr lang="en-BE" sz="1500" dirty="0" smtClean="0"/>
                  <a:t>achter</a:t>
                </a:r>
                <a:r>
                  <a:rPr lang="nl-BE" sz="1500" dirty="0" smtClean="0"/>
                  <a:t>naam</a:t>
                </a:r>
                <a:endParaRPr lang="nl-BE" sz="1500" dirty="0"/>
              </a:p>
              <a:p>
                <a:pPr lvl="0"/>
                <a:endParaRPr lang="en-BE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blipFill>
                <a:blip r:embed="rId3"/>
                <a:stretch>
                  <a:fillRect l="-278" t="-3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340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5. postbode </a:t>
                </a:r>
                <a:r>
                  <a:rPr lang="nl-BE" sz="1500" dirty="0" smtClean="0"/>
                  <a:t>(</a:t>
                </a:r>
                <a:r>
                  <a:rPr lang="nl-BE" sz="1500" dirty="0" err="1" smtClean="0"/>
                  <a:t>email:varchar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{email}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sleutel: {</a:t>
                </a:r>
                <a:r>
                  <a:rPr lang="nl-BE" sz="1500" dirty="0" smtClean="0"/>
                  <a:t>email</a:t>
                </a:r>
                <a:r>
                  <a:rPr lang="en-BE" sz="1500" dirty="0" smtClean="0"/>
                  <a:t>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</a:t>
                </a:r>
                <a:r>
                  <a:rPr lang="nl-BE" sz="1500" dirty="0" smtClean="0"/>
                  <a:t>persoon{email</a:t>
                </a:r>
                <a:r>
                  <a:rPr lang="en-BE" sz="1500" dirty="0" smtClean="0"/>
                  <a:t>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nl-BE" sz="1500" dirty="0" smtClean="0"/>
              </a:p>
              <a:p>
                <a:pPr lvl="0"/>
                <a:r>
                  <a:rPr lang="nl-BE" sz="1500" b="1" dirty="0"/>
                  <a:t>6</a:t>
                </a:r>
                <a:r>
                  <a:rPr lang="nl-BE" sz="1500" b="1" dirty="0" smtClean="0"/>
                  <a:t>. klant </a:t>
                </a:r>
                <a:r>
                  <a:rPr lang="nl-BE" sz="1500" dirty="0"/>
                  <a:t>(</a:t>
                </a:r>
                <a:r>
                  <a:rPr lang="nl-BE" sz="1500" dirty="0" err="1" smtClean="0"/>
                  <a:t>email:varchar</a:t>
                </a:r>
                <a:r>
                  <a:rPr lang="nl-BE" sz="1500" dirty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{email}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</a:t>
                </a:r>
                <a:r>
                  <a:rPr lang="nl-BE" sz="1500" dirty="0"/>
                  <a:t>email</a:t>
                </a:r>
                <a:r>
                  <a:rPr lang="en-BE" sz="1500" dirty="0"/>
                  <a:t>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nl-BE" sz="1500" dirty="0"/>
                  <a:t>persoon{email</a:t>
                </a:r>
                <a:r>
                  <a:rPr lang="en-BE" sz="1500" dirty="0" smtClean="0"/>
                  <a:t>}</a:t>
                </a:r>
                <a:endParaRPr lang="nl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nl-BE" sz="1500" dirty="0"/>
              </a:p>
              <a:p>
                <a:pPr lvl="0"/>
                <a:r>
                  <a:rPr lang="nl-BE" sz="1500" b="1" dirty="0" smtClean="0"/>
                  <a:t>7. </a:t>
                </a:r>
                <a:r>
                  <a:rPr lang="nl-BE" sz="1500" b="1" dirty="0"/>
                  <a:t>pakket </a:t>
                </a:r>
                <a:r>
                  <a:rPr lang="nl-BE" sz="1500" dirty="0"/>
                  <a:t>(</a:t>
                </a:r>
                <a:r>
                  <a:rPr lang="nl-BE" sz="1500" dirty="0" err="1" smtClean="0"/>
                  <a:t>volgnummer:integer</a:t>
                </a:r>
                <a:r>
                  <a:rPr lang="nl-BE" sz="1500" dirty="0"/>
                  <a:t>, </a:t>
                </a:r>
                <a:r>
                  <a:rPr lang="nl-BE" sz="1500" dirty="0" err="1" smtClean="0"/>
                  <a:t>email:varchar</a:t>
                </a:r>
                <a:r>
                  <a:rPr lang="nl-BE" sz="1500" dirty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{volgnummer}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Vreemde sleutel: {email} </a:t>
                </a:r>
                <a14:m>
                  <m:oMath xmlns:m="http://schemas.openxmlformats.org/officeDocument/2006/math">
                    <m:r>
                      <a:rPr lang="en-BE" sz="15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sz="1500" dirty="0"/>
                  <a:t> klant{email</a:t>
                </a:r>
                <a:r>
                  <a:rPr lang="nl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nl-BE" sz="1500" dirty="0"/>
              </a:p>
              <a:p>
                <a:pPr lvl="0"/>
                <a:r>
                  <a:rPr lang="nl-BE" sz="1500" b="1" dirty="0" smtClean="0"/>
                  <a:t>8</a:t>
                </a:r>
                <a:r>
                  <a:rPr lang="en-BE" sz="1500" b="1" dirty="0" smtClean="0"/>
                  <a:t>. </a:t>
                </a:r>
                <a:r>
                  <a:rPr lang="nl-BE" sz="1500" b="1" dirty="0"/>
                  <a:t>leveringspakket</a:t>
                </a:r>
                <a:r>
                  <a:rPr lang="en-BE" sz="1500" dirty="0"/>
                  <a:t> (</a:t>
                </a:r>
                <a:r>
                  <a:rPr lang="nl-BE" sz="1500" dirty="0" err="1" smtClean="0"/>
                  <a:t>volgnummer:integer</a:t>
                </a:r>
                <a:r>
                  <a:rPr lang="nl-BE" sz="1500" dirty="0"/>
                  <a:t>, </a:t>
                </a:r>
                <a:r>
                  <a:rPr lang="nl-BE" sz="1500" dirty="0" err="1" smtClean="0"/>
                  <a:t>leveringstijdstip:timestamp</a:t>
                </a:r>
                <a:r>
                  <a:rPr lang="en-BE" sz="1500" dirty="0"/>
                  <a:t>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</a:t>
                </a:r>
                <a:r>
                  <a:rPr lang="nl-BE" sz="1500" dirty="0"/>
                  <a:t>volgnummer</a:t>
                </a:r>
                <a:r>
                  <a:rPr lang="en-BE" sz="1500" dirty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</a:t>
                </a:r>
                <a:r>
                  <a:rPr lang="nl-BE" sz="1500" dirty="0"/>
                  <a:t>volgnummer}</a:t>
                </a:r>
                <a:r>
                  <a:rPr lang="en-BE" sz="1500" dirty="0"/>
                  <a:t>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nl-BE" sz="1500" dirty="0"/>
                  <a:t>pakket{volgnummer</a:t>
                </a:r>
                <a:r>
                  <a:rPr lang="en-BE" sz="1500" dirty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</a:t>
                </a:r>
                <a:r>
                  <a:rPr lang="nl-BE" sz="1500" dirty="0" smtClean="0"/>
                  <a:t>leveringstijdstip</a:t>
                </a:r>
              </a:p>
              <a:p>
                <a:pPr lvl="0"/>
                <a:endParaRPr lang="nl-BE" sz="1500" dirty="0" smtClean="0"/>
              </a:p>
              <a:p>
                <a:pPr lvl="0"/>
                <a:r>
                  <a:rPr lang="nl-BE" sz="1500" b="1" dirty="0" smtClean="0"/>
                  <a:t>9</a:t>
                </a:r>
                <a:r>
                  <a:rPr lang="en-BE" sz="1500" b="1" dirty="0" smtClean="0"/>
                  <a:t>. </a:t>
                </a:r>
                <a:r>
                  <a:rPr lang="nl-BE" sz="1500" b="1" dirty="0"/>
                  <a:t>afhaalpakket</a:t>
                </a:r>
                <a:r>
                  <a:rPr lang="en-BE" sz="1500" dirty="0"/>
                  <a:t> (</a:t>
                </a:r>
                <a:r>
                  <a:rPr lang="nl-BE" sz="1500" dirty="0" err="1" smtClean="0"/>
                  <a:t>volgnummer:integer</a:t>
                </a:r>
                <a:r>
                  <a:rPr lang="nl-BE" sz="1500" dirty="0"/>
                  <a:t>, </a:t>
                </a:r>
                <a:r>
                  <a:rPr lang="nl-BE" sz="1500" dirty="0" err="1" smtClean="0"/>
                  <a:t>afhaaltijdstip:timestamp</a:t>
                </a:r>
                <a:r>
                  <a:rPr lang="nl-BE" sz="1500" dirty="0"/>
                  <a:t>, </a:t>
                </a:r>
                <a:r>
                  <a:rPr lang="nl-BE" sz="1500" dirty="0" smtClean="0"/>
                  <a:t>filiaalnaam</a:t>
                </a:r>
                <a:r>
                  <a:rPr lang="en-BE" sz="1500" dirty="0" smtClean="0"/>
                  <a:t>:varchar)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</a:t>
                </a:r>
                <a:r>
                  <a:rPr lang="nl-BE" sz="1500" dirty="0"/>
                  <a:t>volgnummer</a:t>
                </a:r>
                <a:r>
                  <a:rPr lang="en-BE" sz="1500" dirty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</a:t>
                </a:r>
                <a:r>
                  <a:rPr lang="nl-BE" sz="1500" dirty="0"/>
                  <a:t>volgnummer}</a:t>
                </a:r>
                <a:r>
                  <a:rPr lang="en-BE" sz="1500" dirty="0"/>
                  <a:t>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nl-BE" sz="1500" dirty="0"/>
                  <a:t>pakket{volgnummer</a:t>
                </a:r>
                <a:r>
                  <a:rPr lang="en-BE" sz="1500" dirty="0"/>
                  <a:t>}</a:t>
                </a:r>
                <a:r>
                  <a:rPr lang="nl-BE" sz="1500" dirty="0"/>
                  <a:t>, {filiaalnaam} -&gt; filiaal{naam}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</a:t>
                </a:r>
                <a:r>
                  <a:rPr lang="nl-BE" sz="1500" dirty="0"/>
                  <a:t>afhaaltijdstip, </a:t>
                </a:r>
                <a:r>
                  <a:rPr lang="nl-BE" sz="1500" dirty="0" smtClean="0"/>
                  <a:t>filiaalnaam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</a:t>
                </a:r>
                <a:r>
                  <a:rPr lang="en-BE" sz="1500" dirty="0" smtClean="0"/>
                  <a:t>ontroleer</a:t>
                </a:r>
                <a:r>
                  <a:rPr lang="nl-BE" sz="1500" dirty="0" smtClean="0"/>
                  <a:t> bij toevoeg</a:t>
                </a:r>
                <a:r>
                  <a:rPr lang="en-BE" sz="1500" dirty="0" smtClean="0"/>
                  <a:t>ing of</a:t>
                </a:r>
                <a:r>
                  <a:rPr lang="nl-BE" sz="1500" dirty="0" smtClean="0"/>
                  <a:t> het afhaaltijdstip binnen één van de openingstijden van het </a:t>
                </a:r>
                <a:r>
                  <a:rPr lang="en-BE" sz="1500" dirty="0" smtClean="0"/>
                  <a:t>corresponderende </a:t>
                </a:r>
                <a:r>
                  <a:rPr lang="nl-BE" sz="1500" dirty="0" smtClean="0"/>
                  <a:t>filiaal lig</a:t>
                </a:r>
                <a:r>
                  <a:rPr lang="en-BE" sz="1500" dirty="0" smtClean="0"/>
                  <a:t>t</a:t>
                </a:r>
                <a:endParaRPr lang="nl-BE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blipFill>
                <a:blip r:embed="rId3"/>
                <a:stretch>
                  <a:fillRect l="-278" t="-339" r="-417" b="-22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510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10</a:t>
                </a:r>
                <a:r>
                  <a:rPr lang="en-BE" sz="1500" b="1" dirty="0" smtClean="0"/>
                  <a:t>. p</a:t>
                </a:r>
                <a:r>
                  <a:rPr lang="nl-BE" sz="1500" b="1" dirty="0" err="1" smtClean="0"/>
                  <a:t>ostbus</a:t>
                </a:r>
                <a:r>
                  <a:rPr lang="en-BE" sz="1500" dirty="0" smtClean="0"/>
                  <a:t> (</a:t>
                </a:r>
                <a:r>
                  <a:rPr lang="nl-BE" sz="1500" dirty="0" err="1" smtClean="0"/>
                  <a:t>straat:varchar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huisnummer:varchar</a:t>
                </a:r>
                <a:r>
                  <a:rPr lang="nl-BE" sz="1500" dirty="0" smtClean="0"/>
                  <a:t>, postcode:</a:t>
                </a:r>
                <a:r>
                  <a:rPr lang="en-BE" sz="1500" dirty="0" smtClean="0"/>
                  <a:t>integer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gemeente:varchar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week_uur:time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weekend_uur:time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beschrijving:varchar</a:t>
                </a:r>
                <a:r>
                  <a:rPr lang="en-BE" sz="1500" dirty="0" smtClean="0"/>
                  <a:t>)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</a:t>
                </a:r>
                <a:r>
                  <a:rPr lang="en-BE" sz="1500" dirty="0" smtClean="0"/>
                  <a:t>{</a:t>
                </a:r>
                <a:r>
                  <a:rPr lang="nl-BE" sz="1500" dirty="0" smtClean="0"/>
                  <a:t>straat, huisnummer, postcode, gemeente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</a:t>
                </a:r>
                <a:r>
                  <a:rPr lang="nl-BE" sz="1500" dirty="0" smtClean="0"/>
                  <a:t> </a:t>
                </a:r>
                <a:r>
                  <a:rPr lang="nl-BE" sz="1500" dirty="0" err="1" smtClean="0"/>
                  <a:t>week_uur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weekend_uur</a:t>
                </a:r>
                <a:endParaRPr lang="nl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b="1" dirty="0" smtClean="0"/>
              </a:p>
              <a:p>
                <a:pPr lvl="0"/>
                <a:r>
                  <a:rPr lang="en-BE" sz="1500" b="1" dirty="0" smtClean="0"/>
                  <a:t>1</a:t>
                </a:r>
                <a:r>
                  <a:rPr lang="nl-BE" sz="1500" b="1" dirty="0" smtClean="0"/>
                  <a:t>1. lichting</a:t>
                </a:r>
                <a:r>
                  <a:rPr lang="en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nl-BE" sz="1500" dirty="0" err="1" smtClean="0"/>
                  <a:t>email:varchar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tijdstip:timestamp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straat:varchar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huisnummer:varchar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postcode:varchar</a:t>
                </a:r>
                <a:r>
                  <a:rPr lang="nl-BE" sz="1500" dirty="0" smtClean="0"/>
                  <a:t>, </a:t>
                </a:r>
                <a:r>
                  <a:rPr lang="nl-BE" sz="1500" dirty="0" err="1" smtClean="0"/>
                  <a:t>gemeente:varchar</a:t>
                </a:r>
                <a:r>
                  <a:rPr lang="nl-BE" sz="1500" dirty="0" smtClean="0"/>
                  <a:t>, #</a:t>
                </a:r>
                <a:r>
                  <a:rPr lang="nl-BE" sz="1500" dirty="0" err="1" smtClean="0"/>
                  <a:t>brieven:integer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{email, tijdstip}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Vreemde sleutels: {</a:t>
                </a:r>
                <a:r>
                  <a:rPr lang="nl-BE" sz="1500" dirty="0" smtClean="0"/>
                  <a:t>email</a:t>
                </a:r>
                <a:r>
                  <a:rPr lang="en-BE" sz="1500" dirty="0" smtClean="0"/>
                  <a:t>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sz="1500" dirty="0" smtClean="0"/>
                  <a:t> postbode</a:t>
                </a:r>
                <a:r>
                  <a:rPr lang="en-BE" sz="1500" dirty="0" smtClean="0"/>
                  <a:t>{</a:t>
                </a:r>
                <a:r>
                  <a:rPr lang="nl-BE" sz="1500" dirty="0" smtClean="0"/>
                  <a:t>email}</a:t>
                </a:r>
                <a:r>
                  <a:rPr lang="en-BE" sz="1500" dirty="0" smtClean="0"/>
                  <a:t>, {</a:t>
                </a:r>
                <a:r>
                  <a:rPr lang="nl-BE" sz="1500" dirty="0" smtClean="0"/>
                  <a:t>straat, huisnummer, postcode, gemeente</a:t>
                </a:r>
                <a:r>
                  <a:rPr lang="en-BE" sz="1500" dirty="0" smtClean="0"/>
                  <a:t>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 smtClean="0"/>
                  <a:t> </a:t>
                </a:r>
                <a:r>
                  <a:rPr lang="nl-BE" sz="1500" dirty="0" smtClean="0"/>
                  <a:t>postbus</a:t>
                </a:r>
                <a:r>
                  <a:rPr lang="en-BE" sz="1500" dirty="0" smtClean="0"/>
                  <a:t>{</a:t>
                </a:r>
                <a:r>
                  <a:rPr lang="nl-BE" sz="1500" dirty="0" smtClean="0"/>
                  <a:t>straat, huisnummer, postcode, gemeente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</a:t>
                </a:r>
                <a:r>
                  <a:rPr lang="nl-BE" sz="1500" dirty="0" smtClean="0"/>
                  <a:t>straat, huisnummer, postcode, gemeente, #brieven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 smtClean="0"/>
                  <a:t>CHECK: #brieven &gt;=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</a:t>
                </a:r>
                <a:r>
                  <a:rPr lang="nl-BE" sz="1500" dirty="0" smtClean="0"/>
                  <a:t>of </a:t>
                </a:r>
                <a:r>
                  <a:rPr lang="en-BE" sz="1500" dirty="0" smtClean="0"/>
                  <a:t>de corresponderende post</a:t>
                </a:r>
                <a:r>
                  <a:rPr lang="nl-BE" sz="1500" dirty="0" smtClean="0"/>
                  <a:t>bus al is gelicht op dezelfde dag</a:t>
                </a:r>
                <a:endParaRPr lang="en-BE" sz="15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3093154"/>
              </a:xfrm>
              <a:prstGeom prst="rect">
                <a:avLst/>
              </a:prstGeom>
              <a:blipFill>
                <a:blip r:embed="rId3"/>
                <a:stretch>
                  <a:fillRect l="-278" t="-592" r="-695" b="-118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58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/>
              <a:t>Oefening </a:t>
            </a:r>
            <a:r>
              <a:rPr lang="en-BE" sz="1300" b="1" dirty="0" smtClean="0"/>
              <a:t>12 </a:t>
            </a:r>
            <a:r>
              <a:rPr lang="en-BE" sz="1300" b="1" dirty="0"/>
              <a:t>(Examen 2019-2020, eerste zittijd)</a:t>
            </a:r>
          </a:p>
          <a:p>
            <a:endParaRPr lang="en-BE" sz="1300" b="1" dirty="0"/>
          </a:p>
          <a:p>
            <a:pPr algn="just"/>
            <a:r>
              <a:rPr lang="en-BE" sz="1300" dirty="0" smtClean="0"/>
              <a:t>Een</a:t>
            </a:r>
            <a:r>
              <a:rPr lang="nl-NL" sz="1300" dirty="0" smtClean="0"/>
              <a:t> </a:t>
            </a:r>
            <a:r>
              <a:rPr lang="nl-NL" sz="1300" dirty="0"/>
              <a:t>skigebied bestaat uit verschillende deelgebieden. Elk deelgebied heeft een</a:t>
            </a:r>
            <a:r>
              <a:rPr lang="en-BE" sz="1300" dirty="0"/>
              <a:t> </a:t>
            </a:r>
            <a:r>
              <a:rPr lang="nl-NL" sz="1300" dirty="0"/>
              <a:t>unieke naam en baat een aantal pistes uit, die binnen een deelgebied een uniek</a:t>
            </a:r>
            <a:r>
              <a:rPr lang="en-BE" sz="1300" dirty="0"/>
              <a:t> </a:t>
            </a:r>
            <a:r>
              <a:rPr lang="nl-NL" sz="1300" dirty="0"/>
              <a:t>nummer dragen. Voor elk van deze pistes wordt er bijgehouden welke kleur de</a:t>
            </a:r>
            <a:r>
              <a:rPr lang="en-BE" sz="1300" dirty="0"/>
              <a:t> </a:t>
            </a:r>
            <a:r>
              <a:rPr lang="nl-NL" sz="1300" dirty="0"/>
              <a:t>piste heeft (groen, blauw, rood of zwart), wat de lengte (in meter) en de start- en</a:t>
            </a:r>
            <a:r>
              <a:rPr lang="en-BE" sz="1300" dirty="0"/>
              <a:t> </a:t>
            </a:r>
            <a:r>
              <a:rPr lang="nl-NL" sz="1300" dirty="0"/>
              <a:t>eindhoogte van de piste is. Een piste start altijd hoger dan waar deze eindigt.</a:t>
            </a:r>
            <a:r>
              <a:rPr lang="en-BE" sz="1300" dirty="0"/>
              <a:t> </a:t>
            </a:r>
          </a:p>
          <a:p>
            <a:pPr algn="just"/>
            <a:r>
              <a:rPr lang="nl-NL" sz="1300" dirty="0"/>
              <a:t>Een skigebied heeft vanzelfsprekend een aantal liften die één piste met één of meerdere</a:t>
            </a:r>
            <a:r>
              <a:rPr lang="en-BE" sz="1300" dirty="0"/>
              <a:t> </a:t>
            </a:r>
            <a:r>
              <a:rPr lang="nl-NL" sz="1300" dirty="0"/>
              <a:t>andere pistes verbindt. Elke lift heeft een unieke naam en een verzameling</a:t>
            </a:r>
            <a:r>
              <a:rPr lang="en-BE" sz="1300" dirty="0"/>
              <a:t> </a:t>
            </a:r>
            <a:r>
              <a:rPr lang="nl-NL" sz="1300" dirty="0"/>
              <a:t>openingstijden, die bestaan uit de datum van opening en een start- en </a:t>
            </a:r>
            <a:r>
              <a:rPr lang="nl-NL" sz="1300" dirty="0" err="1"/>
              <a:t>einduur</a:t>
            </a:r>
            <a:r>
              <a:rPr lang="nl-NL" sz="1300" dirty="0"/>
              <a:t>. Openingstijden</a:t>
            </a:r>
            <a:r>
              <a:rPr lang="en-BE" sz="1300" dirty="0"/>
              <a:t> </a:t>
            </a:r>
            <a:r>
              <a:rPr lang="nl-NL" sz="1300" dirty="0"/>
              <a:t>voor eenzelfde lift mogen niet overlappen. Daarnaast kunnen liften enkel</a:t>
            </a:r>
            <a:r>
              <a:rPr lang="en-BE" sz="1300" dirty="0"/>
              <a:t> </a:t>
            </a:r>
            <a:r>
              <a:rPr lang="nl-NL" sz="1300" dirty="0"/>
              <a:t>pistes uit hetzelfde deelgebied met elkaar verbinden.</a:t>
            </a:r>
            <a:r>
              <a:rPr lang="en-BE" sz="1300" dirty="0"/>
              <a:t> </a:t>
            </a:r>
          </a:p>
          <a:p>
            <a:pPr algn="just"/>
            <a:r>
              <a:rPr lang="nl-NL" sz="1300" dirty="0"/>
              <a:t>Skiërs kunnen enkel tickets kopen voor het volledige skigebied. Er bestaan verschillende</a:t>
            </a:r>
            <a:r>
              <a:rPr lang="en-BE" sz="1300" dirty="0"/>
              <a:t> </a:t>
            </a:r>
            <a:r>
              <a:rPr lang="nl-NL" sz="1300" dirty="0"/>
              <a:t>soorten tickets, elk met een unieke ticketcode. Ten eerste heb je skiërs die een</a:t>
            </a:r>
            <a:r>
              <a:rPr lang="en-BE" sz="1300" dirty="0"/>
              <a:t> </a:t>
            </a:r>
            <a:r>
              <a:rPr lang="nl-NL" sz="1300" dirty="0" err="1"/>
              <a:t>seizoenskaart</a:t>
            </a:r>
            <a:r>
              <a:rPr lang="nl-NL" sz="1300" dirty="0"/>
              <a:t> aanschaffen (en die daarmee dus gedurende het hele jaar het skigebied</a:t>
            </a:r>
            <a:r>
              <a:rPr lang="en-BE" sz="1300" dirty="0"/>
              <a:t> </a:t>
            </a:r>
            <a:r>
              <a:rPr lang="nl-NL" sz="1300" dirty="0"/>
              <a:t>mogen bezoeken), en mensen die tickets aanschaffen voor een beperkt aantal</a:t>
            </a:r>
            <a:r>
              <a:rPr lang="en-BE" sz="1300" dirty="0"/>
              <a:t> </a:t>
            </a:r>
            <a:r>
              <a:rPr lang="nl-NL" sz="1300" dirty="0"/>
              <a:t>dagen (een gewone tickethouder). Voor iedere skiër moet een uniek e-mailadres,</a:t>
            </a:r>
            <a:r>
              <a:rPr lang="en-BE" sz="1300" dirty="0"/>
              <a:t> </a:t>
            </a:r>
            <a:r>
              <a:rPr lang="nl-NL" sz="1300" dirty="0"/>
              <a:t>de voor- en achternaam, een adres en telefoonnummer worden opgeslagen. Verder</a:t>
            </a:r>
            <a:r>
              <a:rPr lang="en-BE" sz="1300" dirty="0"/>
              <a:t> </a:t>
            </a:r>
            <a:r>
              <a:rPr lang="nl-NL" sz="1300" dirty="0"/>
              <a:t>moet in het geval van een </a:t>
            </a:r>
            <a:r>
              <a:rPr lang="nl-NL" sz="1300" dirty="0" err="1"/>
              <a:t>seizoenskaart</a:t>
            </a:r>
            <a:r>
              <a:rPr lang="nl-NL" sz="1300" dirty="0"/>
              <a:t> het jaar opgeslagen worden, en in het geval</a:t>
            </a:r>
            <a:r>
              <a:rPr lang="en-BE" sz="1300" dirty="0"/>
              <a:t> </a:t>
            </a:r>
            <a:r>
              <a:rPr lang="nl-NL" sz="1300" dirty="0"/>
              <a:t>van een gewone tickethouder de begin- en einddatum van het ticket.</a:t>
            </a:r>
            <a:r>
              <a:rPr lang="en-BE" sz="1300" dirty="0"/>
              <a:t> </a:t>
            </a:r>
          </a:p>
          <a:p>
            <a:pPr algn="just"/>
            <a:r>
              <a:rPr lang="nl-NL" sz="1300" dirty="0"/>
              <a:t>Tot slot moet het skigebied de omzet over alle deelgebieden eerlijk kunnen verdelen.</a:t>
            </a:r>
            <a:r>
              <a:rPr lang="en-BE" sz="1300" dirty="0"/>
              <a:t> </a:t>
            </a:r>
            <a:r>
              <a:rPr lang="nl-NL" sz="1300" dirty="0"/>
              <a:t>Hiervoor wordt er gekeken naar het aantal registraties aan liften die tot een bepaald</a:t>
            </a:r>
            <a:r>
              <a:rPr lang="en-BE" sz="1300" dirty="0"/>
              <a:t> </a:t>
            </a:r>
            <a:r>
              <a:rPr lang="nl-NL" sz="1300" dirty="0"/>
              <a:t>deelgebied behoren. Per lift moet dus geregistreerd worden welke persoon op welk</a:t>
            </a:r>
            <a:r>
              <a:rPr lang="en-BE" sz="1300" dirty="0"/>
              <a:t> </a:t>
            </a:r>
            <a:r>
              <a:rPr lang="nl-NL" sz="1300" dirty="0"/>
              <a:t>tijdstip de lift heeft genomen. Er kan uiteraard enkel geregistreerd worden als de</a:t>
            </a:r>
            <a:r>
              <a:rPr lang="en-BE" sz="1300" dirty="0"/>
              <a:t> </a:t>
            </a:r>
            <a:r>
              <a:rPr lang="nl-NL" sz="1300" dirty="0"/>
              <a:t>lift effectief geopend is.</a:t>
            </a:r>
            <a:endParaRPr lang="fr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965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 smtClean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optioneel: profiel.woonplaats, profiel.email, plant.foto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taak.# dagen &gt; 0, taak.hoeveelheid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date(notitie.tijdstip)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registratie.datum van overeenkomstige registratie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1708160"/>
              </a:xfrm>
              <a:prstGeom prst="rect">
                <a:avLst/>
              </a:prstGeom>
              <a:blipFill>
                <a:blip r:embed="rId3"/>
                <a:stretch>
                  <a:fillRect l="-290" t="-7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0109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40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960528" y="1625165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deelgebied</a:t>
            </a:r>
            <a:endParaRPr lang="fr-BE" sz="1500" dirty="0"/>
          </a:p>
        </p:txBody>
      </p:sp>
      <p:sp>
        <p:nvSpPr>
          <p:cNvPr id="7" name="Oval 6"/>
          <p:cNvSpPr/>
          <p:nvPr/>
        </p:nvSpPr>
        <p:spPr>
          <a:xfrm>
            <a:off x="1121043" y="1047917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4"/>
            <a:endCxn id="6" idx="0"/>
          </p:cNvCxnSpPr>
          <p:nvPr/>
        </p:nvCxnSpPr>
        <p:spPr>
          <a:xfrm>
            <a:off x="1630424" y="1396084"/>
            <a:ext cx="1" cy="22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2713" y="1625164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piste</a:t>
            </a:r>
            <a:endParaRPr lang="fr-BE" sz="1500" dirty="0"/>
          </a:p>
        </p:txBody>
      </p:sp>
      <p:sp>
        <p:nvSpPr>
          <p:cNvPr id="13" name="Oval 12"/>
          <p:cNvSpPr/>
          <p:nvPr/>
        </p:nvSpPr>
        <p:spPr>
          <a:xfrm>
            <a:off x="2415257" y="1126018"/>
            <a:ext cx="122738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3" idx="5"/>
            <a:endCxn id="12" idx="0"/>
          </p:cNvCxnSpPr>
          <p:nvPr/>
        </p:nvCxnSpPr>
        <p:spPr>
          <a:xfrm>
            <a:off x="3462896" y="1423197"/>
            <a:ext cx="769714" cy="201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9139" y="482754"/>
            <a:ext cx="122738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kleur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0" idx="3"/>
            <a:endCxn id="12" idx="0"/>
          </p:cNvCxnSpPr>
          <p:nvPr/>
        </p:nvCxnSpPr>
        <p:spPr>
          <a:xfrm flipH="1">
            <a:off x="4232610" y="779933"/>
            <a:ext cx="26276" cy="845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63056" y="751927"/>
            <a:ext cx="122738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lengte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12" idx="0"/>
          </p:cNvCxnSpPr>
          <p:nvPr/>
        </p:nvCxnSpPr>
        <p:spPr>
          <a:xfrm>
            <a:off x="3576749" y="1100094"/>
            <a:ext cx="655861" cy="525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12357" y="914047"/>
            <a:ext cx="159928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starthoogte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92832" y="1278310"/>
            <a:ext cx="159928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eindhoogte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3"/>
            <a:endCxn id="12" idx="0"/>
          </p:cNvCxnSpPr>
          <p:nvPr/>
        </p:nvCxnSpPr>
        <p:spPr>
          <a:xfrm flipH="1">
            <a:off x="4232610" y="1211226"/>
            <a:ext cx="413956" cy="41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  <a:endCxn id="12" idx="0"/>
          </p:cNvCxnSpPr>
          <p:nvPr/>
        </p:nvCxnSpPr>
        <p:spPr>
          <a:xfrm flipH="1">
            <a:off x="4232610" y="1452394"/>
            <a:ext cx="460222" cy="172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flipV="1">
            <a:off x="3676424" y="1669532"/>
            <a:ext cx="1104896" cy="23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TextBox 57"/>
          <p:cNvSpPr txBox="1"/>
          <p:nvPr/>
        </p:nvSpPr>
        <p:spPr>
          <a:xfrm>
            <a:off x="6677704" y="233661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lift</a:t>
            </a:r>
            <a:endParaRPr lang="fr-BE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6677704" y="3531807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openingsuren</a:t>
            </a:r>
            <a:endParaRPr lang="fr-BE" sz="1500" dirty="0"/>
          </a:p>
        </p:txBody>
      </p:sp>
      <p:sp>
        <p:nvSpPr>
          <p:cNvPr id="60" name="Rectangle 59"/>
          <p:cNvSpPr/>
          <p:nvPr/>
        </p:nvSpPr>
        <p:spPr>
          <a:xfrm flipV="1">
            <a:off x="6805615" y="3575169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Oval 60"/>
          <p:cNvSpPr/>
          <p:nvPr/>
        </p:nvSpPr>
        <p:spPr>
          <a:xfrm>
            <a:off x="7917046" y="1907922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58" idx="3"/>
            <a:endCxn id="61" idx="4"/>
          </p:cNvCxnSpPr>
          <p:nvPr/>
        </p:nvCxnSpPr>
        <p:spPr>
          <a:xfrm flipV="1">
            <a:off x="8017497" y="2256089"/>
            <a:ext cx="408930" cy="24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948592" y="404148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6" idx="0"/>
            <a:endCxn id="59" idx="2"/>
          </p:cNvCxnSpPr>
          <p:nvPr/>
        </p:nvCxnSpPr>
        <p:spPr>
          <a:xfrm flipV="1">
            <a:off x="6522312" y="3854972"/>
            <a:ext cx="889816" cy="18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28852" y="4422833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ticket</a:t>
            </a:r>
            <a:endParaRPr lang="fr-BE" sz="1500" dirty="0"/>
          </a:p>
        </p:txBody>
      </p:sp>
      <p:sp>
        <p:nvSpPr>
          <p:cNvPr id="85" name="Oval 84"/>
          <p:cNvSpPr/>
          <p:nvPr/>
        </p:nvSpPr>
        <p:spPr>
          <a:xfrm>
            <a:off x="80247" y="4410248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code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4" idx="1"/>
            <a:endCxn id="85" idx="6"/>
          </p:cNvCxnSpPr>
          <p:nvPr/>
        </p:nvCxnSpPr>
        <p:spPr>
          <a:xfrm flipH="1" flipV="1">
            <a:off x="1099009" y="4584332"/>
            <a:ext cx="229843" cy="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90631" y="552672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seizoenskaart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2236956" y="552672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beperkt</a:t>
            </a:r>
            <a:endParaRPr lang="fr-BE" sz="1500" dirty="0"/>
          </a:p>
        </p:txBody>
      </p:sp>
      <p:sp>
        <p:nvSpPr>
          <p:cNvPr id="92" name="Oval 91"/>
          <p:cNvSpPr/>
          <p:nvPr/>
        </p:nvSpPr>
        <p:spPr>
          <a:xfrm>
            <a:off x="1848534" y="5000789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0"/>
            <a:endCxn id="92" idx="5"/>
          </p:cNvCxnSpPr>
          <p:nvPr/>
        </p:nvCxnSpPr>
        <p:spPr>
          <a:xfrm flipH="1" flipV="1">
            <a:off x="2047969" y="5208410"/>
            <a:ext cx="858884" cy="31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3"/>
            <a:endCxn id="90" idx="0"/>
          </p:cNvCxnSpPr>
          <p:nvPr/>
        </p:nvCxnSpPr>
        <p:spPr>
          <a:xfrm flipH="1">
            <a:off x="960528" y="5208410"/>
            <a:ext cx="922224" cy="31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993932" y="4750937"/>
            <a:ext cx="4816" cy="25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1930432" y="4750937"/>
            <a:ext cx="4816" cy="25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51146" y="601934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jaar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90" idx="2"/>
            <a:endCxn id="106" idx="0"/>
          </p:cNvCxnSpPr>
          <p:nvPr/>
        </p:nvCxnSpPr>
        <p:spPr>
          <a:xfrm flipH="1">
            <a:off x="960527" y="5849887"/>
            <a:ext cx="1" cy="169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882752" y="5992420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begin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053332" y="5994115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>
            <a:stCxn id="111" idx="7"/>
            <a:endCxn id="91" idx="2"/>
          </p:cNvCxnSpPr>
          <p:nvPr/>
        </p:nvCxnSpPr>
        <p:spPr>
          <a:xfrm flipV="1">
            <a:off x="2752320" y="5849887"/>
            <a:ext cx="154533" cy="193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1"/>
            <a:endCxn id="91" idx="2"/>
          </p:cNvCxnSpPr>
          <p:nvPr/>
        </p:nvCxnSpPr>
        <p:spPr>
          <a:xfrm flipH="1" flipV="1">
            <a:off x="2906853" y="5849887"/>
            <a:ext cx="295673" cy="19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30353" y="3520650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skiër</a:t>
            </a:r>
            <a:endParaRPr lang="fr-BE" sz="1500" dirty="0"/>
          </a:p>
        </p:txBody>
      </p:sp>
      <p:sp>
        <p:nvSpPr>
          <p:cNvPr id="121" name="Oval 120"/>
          <p:cNvSpPr/>
          <p:nvPr/>
        </p:nvSpPr>
        <p:spPr>
          <a:xfrm>
            <a:off x="1315030" y="2822232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574985" y="334408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63832" y="2979039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voor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00947" y="3506610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achter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122" idx="2"/>
            <a:endCxn id="123" idx="5"/>
          </p:cNvCxnSpPr>
          <p:nvPr/>
        </p:nvCxnSpPr>
        <p:spPr>
          <a:xfrm flipH="1" flipV="1">
            <a:off x="1133400" y="3276218"/>
            <a:ext cx="441585" cy="241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2" idx="2"/>
            <a:endCxn id="124" idx="7"/>
          </p:cNvCxnSpPr>
          <p:nvPr/>
        </p:nvCxnSpPr>
        <p:spPr>
          <a:xfrm flipH="1">
            <a:off x="1170515" y="3518170"/>
            <a:ext cx="404470" cy="3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0" idx="1"/>
            <a:endCxn id="122" idx="6"/>
          </p:cNvCxnSpPr>
          <p:nvPr/>
        </p:nvCxnSpPr>
        <p:spPr>
          <a:xfrm flipH="1" flipV="1">
            <a:off x="2593747" y="3518170"/>
            <a:ext cx="336606" cy="164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1" idx="5"/>
            <a:endCxn id="120" idx="1"/>
          </p:cNvCxnSpPr>
          <p:nvPr/>
        </p:nvCxnSpPr>
        <p:spPr>
          <a:xfrm>
            <a:off x="2184598" y="3119411"/>
            <a:ext cx="745755" cy="56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2390678" y="2909311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3" idx="5"/>
            <a:endCxn id="120" idx="0"/>
          </p:cNvCxnSpPr>
          <p:nvPr/>
        </p:nvCxnSpPr>
        <p:spPr>
          <a:xfrm>
            <a:off x="3260246" y="3206490"/>
            <a:ext cx="340004" cy="314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587285" y="289385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telnr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57" idx="4"/>
            <a:endCxn id="120" idx="0"/>
          </p:cNvCxnSpPr>
          <p:nvPr/>
        </p:nvCxnSpPr>
        <p:spPr>
          <a:xfrm flipH="1">
            <a:off x="3600250" y="3242023"/>
            <a:ext cx="496416" cy="27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2778220" y="165556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64" name="Diamond 63"/>
          <p:cNvSpPr/>
          <p:nvPr/>
        </p:nvSpPr>
        <p:spPr>
          <a:xfrm>
            <a:off x="2843092" y="170220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299803" y="1820779"/>
            <a:ext cx="516597" cy="7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33461" y="1827160"/>
            <a:ext cx="533763" cy="1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33461" y="1747785"/>
            <a:ext cx="533763" cy="1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56699" y="15771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9769" y="153935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82" name="Diamond 81"/>
          <p:cNvSpPr/>
          <p:nvPr/>
        </p:nvSpPr>
        <p:spPr>
          <a:xfrm>
            <a:off x="3830635" y="2206080"/>
            <a:ext cx="807112" cy="5892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800" dirty="0">
                <a:solidFill>
                  <a:schemeClr val="tx1"/>
                </a:solidFill>
              </a:rPr>
              <a:t>naar</a:t>
            </a:r>
            <a:endParaRPr lang="fr-BE" sz="800" dirty="0">
              <a:solidFill>
                <a:schemeClr val="tx1"/>
              </a:solidFill>
            </a:endParaRPr>
          </a:p>
        </p:txBody>
      </p:sp>
      <p:sp>
        <p:nvSpPr>
          <p:cNvPr id="83" name="Diamond 82"/>
          <p:cNvSpPr/>
          <p:nvPr/>
        </p:nvSpPr>
        <p:spPr>
          <a:xfrm>
            <a:off x="6943116" y="1526421"/>
            <a:ext cx="808967" cy="557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800" dirty="0">
                <a:solidFill>
                  <a:schemeClr val="tx1"/>
                </a:solidFill>
              </a:rPr>
              <a:t>van</a:t>
            </a:r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12" idx="3"/>
            <a:endCxn id="83" idx="1"/>
          </p:cNvCxnSpPr>
          <p:nvPr/>
        </p:nvCxnSpPr>
        <p:spPr>
          <a:xfrm>
            <a:off x="4902506" y="1786747"/>
            <a:ext cx="2040610" cy="1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603333" y="2467798"/>
            <a:ext cx="2077035" cy="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  <a:endCxn id="82" idx="0"/>
          </p:cNvCxnSpPr>
          <p:nvPr/>
        </p:nvCxnSpPr>
        <p:spPr>
          <a:xfrm>
            <a:off x="4232610" y="1948329"/>
            <a:ext cx="1581" cy="257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005462" y="191711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457950" y="248195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875572" y="177018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00146" y="214630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56" name="Diamond 155"/>
          <p:cNvSpPr/>
          <p:nvPr/>
        </p:nvSpPr>
        <p:spPr>
          <a:xfrm>
            <a:off x="7191454" y="296660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59" name="Diamond 158"/>
          <p:cNvSpPr/>
          <p:nvPr/>
        </p:nvSpPr>
        <p:spPr>
          <a:xfrm>
            <a:off x="7256326" y="301325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7321979" y="2662128"/>
            <a:ext cx="365" cy="32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299803" y="1746338"/>
            <a:ext cx="516597" cy="7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361128" y="2654150"/>
            <a:ext cx="365" cy="32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41029" y="2618418"/>
            <a:ext cx="130901" cy="23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7327586" y="3189034"/>
            <a:ext cx="0" cy="34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361608" y="3186715"/>
            <a:ext cx="0" cy="34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341029" y="3345290"/>
            <a:ext cx="130901" cy="23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92" name="Diamond 191"/>
          <p:cNvSpPr/>
          <p:nvPr/>
        </p:nvSpPr>
        <p:spPr>
          <a:xfrm>
            <a:off x="3419647" y="4409124"/>
            <a:ext cx="360524" cy="310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>
            <a:stCxn id="192" idx="0"/>
            <a:endCxn id="120" idx="2"/>
          </p:cNvCxnSpPr>
          <p:nvPr/>
        </p:nvCxnSpPr>
        <p:spPr>
          <a:xfrm flipV="1">
            <a:off x="3599909" y="3843815"/>
            <a:ext cx="341" cy="565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2666712" y="4526800"/>
            <a:ext cx="799234" cy="2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71182" y="383057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636400" y="431312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225" name="Straight Connector 224"/>
          <p:cNvCxnSpPr>
            <a:stCxn id="146" idx="0"/>
            <a:endCxn id="228" idx="4"/>
          </p:cNvCxnSpPr>
          <p:nvPr/>
        </p:nvCxnSpPr>
        <p:spPr>
          <a:xfrm flipV="1">
            <a:off x="5617898" y="3323066"/>
            <a:ext cx="11153" cy="20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5055331" y="297489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717805" y="142248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245298" y="431573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78009" y="4011211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7982083" y="427502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0"/>
            <a:endCxn id="59" idx="2"/>
          </p:cNvCxnSpPr>
          <p:nvPr/>
        </p:nvCxnSpPr>
        <p:spPr>
          <a:xfrm flipH="1" flipV="1">
            <a:off x="7412128" y="3854972"/>
            <a:ext cx="839601" cy="15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728191" y="4688311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917046" y="4664027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867453" y="5088963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>
            <a:stCxn id="66" idx="4"/>
            <a:endCxn id="114" idx="0"/>
          </p:cNvCxnSpPr>
          <p:nvPr/>
        </p:nvCxnSpPr>
        <p:spPr>
          <a:xfrm flipH="1">
            <a:off x="6301911" y="4389656"/>
            <a:ext cx="220401" cy="29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6" idx="4"/>
            <a:endCxn id="117" idx="0"/>
          </p:cNvCxnSpPr>
          <p:nvPr/>
        </p:nvCxnSpPr>
        <p:spPr>
          <a:xfrm>
            <a:off x="6522312" y="4389656"/>
            <a:ext cx="918861" cy="699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5" idx="4"/>
            <a:endCxn id="117" idx="0"/>
          </p:cNvCxnSpPr>
          <p:nvPr/>
        </p:nvCxnSpPr>
        <p:spPr>
          <a:xfrm flipH="1">
            <a:off x="7441173" y="4359378"/>
            <a:ext cx="810556" cy="729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4"/>
            <a:endCxn id="115" idx="0"/>
          </p:cNvCxnSpPr>
          <p:nvPr/>
        </p:nvCxnSpPr>
        <p:spPr>
          <a:xfrm>
            <a:off x="8251729" y="4359378"/>
            <a:ext cx="239037" cy="304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/>
          <p:cNvSpPr/>
          <p:nvPr/>
        </p:nvSpPr>
        <p:spPr>
          <a:xfrm rot="10800000">
            <a:off x="1490011" y="5153540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Arc 134"/>
          <p:cNvSpPr/>
          <p:nvPr/>
        </p:nvSpPr>
        <p:spPr>
          <a:xfrm rot="5400000">
            <a:off x="2182704" y="5143526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4603333" y="2524292"/>
            <a:ext cx="2077035" cy="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370117" y="2071958"/>
            <a:ext cx="0" cy="26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321979" y="2071957"/>
            <a:ext cx="0" cy="26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663532" y="4599563"/>
            <a:ext cx="799234" cy="2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129589" y="3523500"/>
            <a:ext cx="97661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registratie</a:t>
            </a:r>
            <a:endParaRPr lang="fr-BE" sz="1500" dirty="0"/>
          </a:p>
        </p:txBody>
      </p:sp>
      <p:sp>
        <p:nvSpPr>
          <p:cNvPr id="147" name="Rectangle 146"/>
          <p:cNvSpPr/>
          <p:nvPr/>
        </p:nvSpPr>
        <p:spPr>
          <a:xfrm flipV="1">
            <a:off x="5172708" y="3566862"/>
            <a:ext cx="897243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Diamond 147"/>
          <p:cNvSpPr/>
          <p:nvPr/>
        </p:nvSpPr>
        <p:spPr>
          <a:xfrm>
            <a:off x="4534691" y="3526558"/>
            <a:ext cx="360524" cy="310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857069" y="3648630"/>
            <a:ext cx="270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856434" y="3706574"/>
            <a:ext cx="270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0" idx="3"/>
            <a:endCxn id="148" idx="1"/>
          </p:cNvCxnSpPr>
          <p:nvPr/>
        </p:nvCxnSpPr>
        <p:spPr>
          <a:xfrm flipV="1">
            <a:off x="4270146" y="3682012"/>
            <a:ext cx="264545" cy="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223662" y="347434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941424" y="346173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64" name="Diamond 163"/>
          <p:cNvSpPr/>
          <p:nvPr/>
        </p:nvSpPr>
        <p:spPr>
          <a:xfrm>
            <a:off x="4621687" y="360309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65" name="Diamond 164"/>
          <p:cNvSpPr/>
          <p:nvPr/>
        </p:nvSpPr>
        <p:spPr>
          <a:xfrm>
            <a:off x="6225343" y="3538866"/>
            <a:ext cx="360524" cy="310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6100410" y="3677218"/>
            <a:ext cx="142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105526" y="3720081"/>
            <a:ext cx="142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5" idx="3"/>
            <a:endCxn id="59" idx="1"/>
          </p:cNvCxnSpPr>
          <p:nvPr/>
        </p:nvCxnSpPr>
        <p:spPr>
          <a:xfrm flipV="1">
            <a:off x="6585867" y="3693390"/>
            <a:ext cx="91837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09056" y="347434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046171" y="34776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5349444" y="325934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77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piste.kleur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500" dirty="0"/>
                  <a:t>{‘groen’, ‘blauw’, ‘rood’, ‘zwart’}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piste.lengte &gt; </a:t>
                </a:r>
                <a:r>
                  <a:rPr lang="en-BE" sz="1500" dirty="0" smtClean="0"/>
                  <a:t>0, piste.starthoogte &gt; 0, piste.eindhoogte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sz="15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piste.starthoogte &gt; piste.eindhoogte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openingsuren.starttijd &lt; openingsuren.eindtijd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beperkt.begin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beperkt.eind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openingstijden van eenzelfde lift mogen niet overlappen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liften </a:t>
                </a:r>
                <a:r>
                  <a:rPr lang="en-BE" sz="1500" dirty="0"/>
                  <a:t>kunnen enkel pistes uit hetzelfde deelgebied verbinden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registratie.tijdstip moet binnen de openingstijden van de lift vallen waarvoor wordt geregistreerd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registratie.tijdstip moet binnen een geldige ticketperiode vallen van een ticket gekocht door de skiër die registreert</a:t>
                </a:r>
              </a:p>
              <a:p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3093154"/>
              </a:xfrm>
              <a:prstGeom prst="rect">
                <a:avLst/>
              </a:prstGeom>
              <a:blipFill>
                <a:blip r:embed="rId3"/>
                <a:stretch>
                  <a:fillRect l="-290" t="-39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0983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/>
                  <a:t>1. </a:t>
                </a:r>
                <a:r>
                  <a:rPr lang="en-BE" sz="1500" b="1" dirty="0"/>
                  <a:t>deelgebied</a:t>
                </a:r>
                <a:r>
                  <a:rPr lang="nl-BE" sz="1500" b="1" dirty="0"/>
                  <a:t> </a:t>
                </a:r>
                <a:r>
                  <a:rPr lang="nl-BE" sz="1500" dirty="0"/>
                  <a:t>(n</a:t>
                </a:r>
                <a:r>
                  <a:rPr lang="en-BE" sz="1500" dirty="0"/>
                  <a:t>aam:varchar</a:t>
                </a:r>
                <a:r>
                  <a:rPr lang="nl-BE" sz="1500" dirty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</a:t>
                </a:r>
                <a:r>
                  <a:rPr lang="en-BE" sz="1500" dirty="0"/>
                  <a:t>naam</a:t>
                </a:r>
                <a:r>
                  <a:rPr lang="nl-BE" sz="1500" dirty="0"/>
                  <a:t>}</a:t>
                </a:r>
                <a:br>
                  <a:rPr lang="nl-BE" sz="1500" dirty="0"/>
                </a:br>
                <a:endParaRPr lang="en-US" sz="1500" dirty="0"/>
              </a:p>
              <a:p>
                <a:pPr lvl="0"/>
                <a:r>
                  <a:rPr lang="nl-BE" sz="1500" b="1" dirty="0"/>
                  <a:t>2. </a:t>
                </a:r>
                <a:r>
                  <a:rPr lang="en-BE" sz="1500" b="1" dirty="0"/>
                  <a:t>piste</a:t>
                </a:r>
                <a:r>
                  <a:rPr lang="nl-BE" sz="1500" b="1" dirty="0"/>
                  <a:t> </a:t>
                </a:r>
                <a:r>
                  <a:rPr lang="nl-BE" sz="1500" dirty="0"/>
                  <a:t>(</a:t>
                </a:r>
                <a:r>
                  <a:rPr lang="en-BE" sz="1500" dirty="0"/>
                  <a:t>deelgebiednaam:varchar, pistenummer:integer, lengte:numeric, kleur:varchar, starthoogte:numeric, eindhoogte:numeric</a:t>
                </a:r>
                <a:r>
                  <a:rPr lang="nl-BE" sz="1500" dirty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</a:t>
                </a:r>
                <a:r>
                  <a:rPr lang="en-BE" sz="1500" dirty="0"/>
                  <a:t>deelgebiednaam, pistenummer</a:t>
                </a:r>
                <a:r>
                  <a:rPr lang="nl-BE" sz="1500" dirty="0"/>
                  <a:t>}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Vreemde sleutel: {</a:t>
                </a:r>
                <a:r>
                  <a:rPr lang="en-BE" sz="1500" dirty="0"/>
                  <a:t>deelgebiednaam</a:t>
                </a:r>
                <a:r>
                  <a:rPr lang="nl-BE" sz="1500" dirty="0"/>
                  <a:t>}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sz="1500" dirty="0"/>
                  <a:t> </a:t>
                </a:r>
                <a:r>
                  <a:rPr lang="en-BE" sz="1500" dirty="0"/>
                  <a:t>deelgebied{naam</a:t>
                </a:r>
                <a:r>
                  <a:rPr lang="nl-BE" sz="1500" dirty="0"/>
                  <a:t>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lengte, kleur, starthoogte, eindhoogte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kleur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500" dirty="0"/>
                  <a:t>{‘groen’, ‘blauw’, ‘rood’, ‘zwart’}, lengte &gt; 0, starthoogte &gt; 0, eindhoogte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sz="1500" dirty="0"/>
                  <a:t>0, starthoogte &gt; eindhoogte</a:t>
                </a:r>
                <a:endParaRPr lang="en-US" sz="1500" dirty="0"/>
              </a:p>
              <a:p>
                <a:pPr lvl="0"/>
                <a:endParaRPr lang="nl-BE" sz="1500" dirty="0"/>
              </a:p>
              <a:p>
                <a:pPr lvl="0"/>
                <a:r>
                  <a:rPr lang="nl-BE" sz="1500" b="1" dirty="0"/>
                  <a:t>3. </a:t>
                </a:r>
                <a:r>
                  <a:rPr lang="en-BE" sz="1500" b="1" dirty="0"/>
                  <a:t>lift</a:t>
                </a:r>
                <a:r>
                  <a:rPr lang="nl-BE" sz="1500" b="1" dirty="0"/>
                  <a:t> </a:t>
                </a:r>
                <a:r>
                  <a:rPr lang="nl-BE" sz="1500" dirty="0"/>
                  <a:t>(</a:t>
                </a:r>
                <a:r>
                  <a:rPr lang="en-BE" sz="1500" dirty="0"/>
                  <a:t>naam:varchar</a:t>
                </a:r>
                <a:r>
                  <a:rPr lang="nl-BE" sz="1500" dirty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{</a:t>
                </a:r>
                <a:r>
                  <a:rPr lang="en-BE" sz="1500" dirty="0"/>
                  <a:t>naam</a:t>
                </a:r>
                <a:r>
                  <a:rPr lang="nl-BE" sz="1500" dirty="0"/>
                  <a:t>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4. piste_lift_boven</a:t>
                </a:r>
                <a:r>
                  <a:rPr lang="en-BE" sz="1500" dirty="0"/>
                  <a:t> (deelgebiednaam:varchar, pistenummer:integer, liftnaam:varchar)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{deelgebiednaam, pistenummer, liftnaam}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{deelgebiednaam, pistenummer}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piste{deelgebiednaam</a:t>
                </a:r>
                <a:r>
                  <a:rPr lang="en-BE" sz="1500" dirty="0"/>
                  <a:t>, pistenummer}, {liftnaam}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lift{naam}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Controleer bij toevoeging of de lift een piste heeft die in een ander deelgebied ligt dan andere liften die deze pistes heeft in de tabel piste_lift_boven en piste_lift_beneden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708981"/>
              </a:xfrm>
              <a:prstGeom prst="rect">
                <a:avLst/>
              </a:prstGeom>
              <a:blipFill>
                <a:blip r:embed="rId3"/>
                <a:stretch>
                  <a:fillRect l="-278" t="-389" b="-51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3418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478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/>
                  <a:t>5. piste_lift_beneden</a:t>
                </a:r>
                <a:r>
                  <a:rPr lang="en-BE" sz="1500" dirty="0"/>
                  <a:t> (deelgebiednaam:varchar, pistenummer:integer, liftnaam:varchar)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{deelgebiednaam, pistenummer, liftnaam}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{deelgebiednaam, pistenummer}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piste{deelgebiednaam</a:t>
                </a:r>
                <a:r>
                  <a:rPr lang="en-BE" sz="1500" dirty="0"/>
                  <a:t>, pistenummer}, {liftnaam}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lift{naam}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Controleer bij toevoeging of de lift een piste heeft die in een ander deelgebied ligt dan andere liften die deze pistes heeft in de tabel piste_lift_boven en piste_lift_beneden</a:t>
                </a:r>
              </a:p>
              <a:p>
                <a:pPr lvl="0"/>
                <a:endParaRPr lang="en-BE" sz="1500" b="1" dirty="0"/>
              </a:p>
              <a:p>
                <a:pPr lvl="0"/>
                <a:r>
                  <a:rPr lang="en-BE" sz="1500" b="1" dirty="0"/>
                  <a:t>6. openingsuren</a:t>
                </a:r>
                <a:r>
                  <a:rPr lang="en-BE" sz="1500" dirty="0"/>
                  <a:t> (liftnaam:varchar, datum:date, starttijd:time, eindtijd:time)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{liftnaam, datum, starttijd}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{liftnaam}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lift{naam}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Uniek: {liftnaam, datum, eindtijd}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eindtijd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CHECK: starttijd &lt; eindtijd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Controleer bij toevoeging of de openingsuren van een lift niet overlappen met andere openingstijden van dezelfde lift</a:t>
                </a:r>
              </a:p>
              <a:p>
                <a:pPr lvl="0"/>
                <a:endParaRPr lang="en-BE" sz="1500" b="1" dirty="0"/>
              </a:p>
              <a:p>
                <a:pPr lvl="0"/>
                <a:r>
                  <a:rPr lang="en-BE" sz="1500" b="1" dirty="0"/>
                  <a:t>7</a:t>
                </a:r>
                <a:r>
                  <a:rPr lang="nl-BE" sz="1500" b="1" dirty="0"/>
                  <a:t>.</a:t>
                </a:r>
                <a:r>
                  <a:rPr lang="en-BE" sz="1500" b="1" dirty="0"/>
                  <a:t> skiër </a:t>
                </a:r>
                <a:r>
                  <a:rPr lang="en-BE" sz="1500" dirty="0"/>
                  <a:t>(email:varchar, voornaam:varchar, achternaam:varchar, adres:varchar, </a:t>
                </a:r>
                <a:r>
                  <a:rPr lang="en-BE" sz="1500" dirty="0" smtClean="0"/>
                  <a:t>telnr:varchar</a:t>
                </a:r>
                <a:r>
                  <a:rPr lang="en-BE" sz="1500" dirty="0"/>
                  <a:t>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voornaam, achternaam, adres, </a:t>
                </a:r>
                <a:r>
                  <a:rPr lang="en-BE" sz="1500" dirty="0" smtClean="0"/>
                  <a:t>telnr</a:t>
                </a:r>
                <a:endParaRPr lang="en-BE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478149"/>
              </a:xfrm>
              <a:prstGeom prst="rect">
                <a:avLst/>
              </a:prstGeom>
              <a:blipFill>
                <a:blip r:embed="rId3"/>
                <a:stretch>
                  <a:fillRect l="-278" t="-409" b="-54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096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/>
                  <a:t>8. registratie </a:t>
                </a:r>
                <a:r>
                  <a:rPr lang="en-BE" sz="1500" dirty="0"/>
                  <a:t>(email:varchar, tijdstip:timestamp, liftnaam:varchar, datum:date, starttijd:time)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{email, tijdstip}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{email}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skiër{email}, {liftnaam, datum, starttijd}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openingsuren{liftnaam, datum, starttijd}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liftnaam, datum, starttijd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fr-BE" sz="1500" dirty="0"/>
                  <a:t>C</a:t>
                </a:r>
                <a:r>
                  <a:rPr lang="en-BE" sz="1500" dirty="0"/>
                  <a:t>ontroleer bij toevoeging of het tijdstip van registratie binnen de openingsuren van de lift ligt en binnen een geldige ticketperiode van de skiër ligt</a:t>
                </a:r>
              </a:p>
              <a:p>
                <a:pPr lvl="0"/>
                <a:endParaRPr lang="en-BE" sz="1500" b="1" dirty="0"/>
              </a:p>
              <a:p>
                <a:pPr lvl="0"/>
                <a:r>
                  <a:rPr lang="en-BE" sz="1500" b="1" dirty="0"/>
                  <a:t>9. ticket </a:t>
                </a:r>
                <a:r>
                  <a:rPr lang="en-BE" sz="1500" dirty="0"/>
                  <a:t>(code:varchar, email)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email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skiër{email</a:t>
                </a:r>
                <a:r>
                  <a:rPr lang="en-BE" sz="1500" dirty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email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10. seizoenskaart </a:t>
                </a:r>
                <a:r>
                  <a:rPr lang="en-BE" sz="1500" dirty="0"/>
                  <a:t>(code:varchar, jaar:integer)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{code}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ticket{code}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jaar</a:t>
                </a:r>
              </a:p>
              <a:p>
                <a:pPr lvl="0"/>
                <a:endParaRPr lang="en-BE" sz="1500" dirty="0"/>
              </a:p>
              <a:p>
                <a:pPr lvl="0"/>
                <a:r>
                  <a:rPr lang="en-BE" sz="1500" b="1" dirty="0"/>
                  <a:t>11. beperkt </a:t>
                </a:r>
                <a:r>
                  <a:rPr lang="en-BE" sz="1500" dirty="0"/>
                  <a:t>(code:varchar, begin:date, eind:date)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{code}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ticket{code}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NOT NULL: begin, eind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CHECK begin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eind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5401479"/>
              </a:xfrm>
              <a:prstGeom prst="rect">
                <a:avLst/>
              </a:prstGeom>
              <a:blipFill>
                <a:blip r:embed="rId3"/>
                <a:stretch>
                  <a:fillRect l="-278" t="-339" b="-226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6496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/>
              <a:t>Oefening </a:t>
            </a:r>
            <a:r>
              <a:rPr lang="en-BE" sz="1300" b="1" smtClean="0"/>
              <a:t>13 </a:t>
            </a:r>
            <a:r>
              <a:rPr lang="en-BE" sz="1300" b="1" dirty="0"/>
              <a:t>(Examen 2019-2020, eerste zittijd)</a:t>
            </a:r>
          </a:p>
          <a:p>
            <a:endParaRPr lang="en-BE" sz="1300" b="1" dirty="0"/>
          </a:p>
          <a:p>
            <a:pPr algn="just"/>
            <a:r>
              <a:rPr lang="nl-NL" sz="1300" dirty="0"/>
              <a:t>De </a:t>
            </a:r>
            <a:r>
              <a:rPr lang="nl-NL" sz="1300" dirty="0" err="1"/>
              <a:t>UGent</a:t>
            </a:r>
            <a:r>
              <a:rPr lang="nl-NL" sz="1300" dirty="0"/>
              <a:t> heeft verschillende lokalen ter beschikking. Deze lokalen zijn verspreid</a:t>
            </a:r>
            <a:r>
              <a:rPr lang="en-BE" sz="1300" dirty="0"/>
              <a:t> </a:t>
            </a:r>
            <a:r>
              <a:rPr lang="nl-NL" sz="1300" dirty="0"/>
              <a:t>over verschillende gebouwen die zich bevinden op campussen. Voor ieder gebouw</a:t>
            </a:r>
            <a:r>
              <a:rPr lang="en-BE" sz="1300" dirty="0"/>
              <a:t> </a:t>
            </a:r>
            <a:r>
              <a:rPr lang="nl-NL" sz="1300" dirty="0"/>
              <a:t>is de combinatie van de naam van de campus met de naam van het gebouw uniek.</a:t>
            </a:r>
            <a:r>
              <a:rPr lang="en-BE" sz="1300" dirty="0"/>
              <a:t> </a:t>
            </a:r>
            <a:r>
              <a:rPr lang="nl-NL" sz="1300" dirty="0"/>
              <a:t>Verder moet voor ieder gebouw het adres en een cent</a:t>
            </a:r>
            <a:r>
              <a:rPr lang="en-BE" sz="1300" dirty="0"/>
              <a:t>r</a:t>
            </a:r>
            <a:r>
              <a:rPr lang="nl-NL" sz="1300" dirty="0"/>
              <a:t>aal telefoonnummer worden</a:t>
            </a:r>
          </a:p>
          <a:p>
            <a:pPr algn="just"/>
            <a:r>
              <a:rPr lang="nl-NL" sz="1300" dirty="0"/>
              <a:t>opgeslagen.</a:t>
            </a:r>
          </a:p>
          <a:p>
            <a:pPr algn="just"/>
            <a:r>
              <a:rPr lang="nl-NL" sz="1300" dirty="0"/>
              <a:t>Per gebouw zijn er een aantal lokalen ter reservatie beschikbaar. Deze lokalen hebben</a:t>
            </a:r>
            <a:r>
              <a:rPr lang="en-BE" sz="1300" dirty="0"/>
              <a:t> </a:t>
            </a:r>
            <a:r>
              <a:rPr lang="nl-NL" sz="1300" dirty="0"/>
              <a:t>elk een lokaalnummer dat uniek is binnen een gebouw. Daarnaast moet voor</a:t>
            </a:r>
            <a:r>
              <a:rPr lang="en-BE" sz="1300" dirty="0"/>
              <a:t> </a:t>
            </a:r>
            <a:r>
              <a:rPr lang="nl-NL" sz="1300" dirty="0"/>
              <a:t>elk lokaal de naam, de capaciteit, de aanwezigheid van een projectiescherm en de</a:t>
            </a:r>
            <a:r>
              <a:rPr lang="en-BE" sz="1300" dirty="0"/>
              <a:t> </a:t>
            </a:r>
            <a:r>
              <a:rPr lang="nl-NL" sz="1300" dirty="0"/>
              <a:t>toegankelijkheid voor mindervaliden worden bijgehouden. Ook heeft ieder lokaal</a:t>
            </a:r>
            <a:r>
              <a:rPr lang="en-BE" sz="1300" dirty="0"/>
              <a:t> </a:t>
            </a:r>
            <a:r>
              <a:rPr lang="nl-NL" sz="1300" dirty="0"/>
              <a:t>specifieke openingsuren die bestaan uit een datum, een starttijdstip en een eindtijdstip.</a:t>
            </a:r>
            <a:r>
              <a:rPr lang="en-BE" sz="1300" dirty="0"/>
              <a:t> </a:t>
            </a:r>
            <a:r>
              <a:rPr lang="nl-NL" sz="1300" dirty="0"/>
              <a:t>Openingstijden van eenzelfde lokaal mogen uiteraard niet overlappen. Tot slot</a:t>
            </a:r>
            <a:r>
              <a:rPr lang="en-BE" sz="1300" dirty="0"/>
              <a:t> </a:t>
            </a:r>
            <a:r>
              <a:rPr lang="nl-NL" sz="1300" dirty="0"/>
              <a:t>bestaan er drie verschillende types lokalen: PC-lokalen, auditoria en vergaderzalen.</a:t>
            </a:r>
            <a:r>
              <a:rPr lang="en-BE" sz="1300" dirty="0"/>
              <a:t> </a:t>
            </a:r>
            <a:r>
              <a:rPr lang="nl-NL" sz="1300" dirty="0"/>
              <a:t>In het geval van PC-lokalen moet worden bijgehouden hoeveel </a:t>
            </a:r>
            <a:r>
              <a:rPr lang="nl-NL" sz="1300" dirty="0" err="1"/>
              <a:t>PC’s</a:t>
            </a:r>
            <a:r>
              <a:rPr lang="nl-NL" sz="1300" dirty="0"/>
              <a:t> er beschikbaar</a:t>
            </a:r>
            <a:r>
              <a:rPr lang="en-BE" sz="1300" dirty="0"/>
              <a:t> </a:t>
            </a:r>
            <a:r>
              <a:rPr lang="nl-NL" sz="1300" dirty="0"/>
              <a:t>zijn en in het geval van auditoria moet worden opgeslagen of het om een plat of een</a:t>
            </a:r>
            <a:r>
              <a:rPr lang="en-BE" sz="1300" dirty="0"/>
              <a:t> </a:t>
            </a:r>
            <a:r>
              <a:rPr lang="nl-NL" sz="1300" dirty="0"/>
              <a:t>steil auditorium gaat.</a:t>
            </a:r>
          </a:p>
          <a:p>
            <a:pPr algn="just"/>
            <a:r>
              <a:rPr lang="nl-NL" sz="1300" dirty="0"/>
              <a:t>Personen kunnen lokalen boeken. Deze boekingen kunnen zowel gedaan worden</a:t>
            </a:r>
            <a:r>
              <a:rPr lang="en-BE" sz="1300" dirty="0"/>
              <a:t> </a:t>
            </a:r>
            <a:r>
              <a:rPr lang="nl-NL" sz="1300" dirty="0"/>
              <a:t>door </a:t>
            </a:r>
            <a:r>
              <a:rPr lang="nl-NL" sz="1300" dirty="0" err="1"/>
              <a:t>UGent</a:t>
            </a:r>
            <a:r>
              <a:rPr lang="nl-NL" sz="1300" dirty="0"/>
              <a:t> personeel (internen) alsook door externen. Voor iedere persoon moet</a:t>
            </a:r>
            <a:r>
              <a:rPr lang="en-BE" sz="1300" dirty="0"/>
              <a:t> </a:t>
            </a:r>
            <a:r>
              <a:rPr lang="nl-NL" sz="1300" dirty="0"/>
              <a:t>een uniek emailadres, de voor- en achternaam, een telefoonnummer en een adres</a:t>
            </a:r>
            <a:r>
              <a:rPr lang="en-BE" sz="1300" dirty="0"/>
              <a:t> </a:t>
            </a:r>
            <a:r>
              <a:rPr lang="nl-NL" sz="1300" dirty="0"/>
              <a:t>worden opgeslagen. Voor internen dient bijkomend een functieomschrijving te worden</a:t>
            </a:r>
            <a:r>
              <a:rPr lang="en-BE" sz="1300" dirty="0"/>
              <a:t> </a:t>
            </a:r>
            <a:r>
              <a:rPr lang="nl-NL" sz="1300" dirty="0"/>
              <a:t>opgeslagen.</a:t>
            </a:r>
          </a:p>
          <a:p>
            <a:pPr algn="just"/>
            <a:r>
              <a:rPr lang="nl-NL" sz="1300" dirty="0"/>
              <a:t>Iedere boeking wordt bijgehouden, samen met de periode waarin men het lokaal</a:t>
            </a:r>
            <a:r>
              <a:rPr lang="en-BE" sz="1300" dirty="0"/>
              <a:t> </a:t>
            </a:r>
            <a:r>
              <a:rPr lang="nl-NL" sz="1300" dirty="0"/>
              <a:t>wil boeken (gedefinieerd door een starttijdstip en een eindtijdstip) en het aantal</a:t>
            </a:r>
            <a:r>
              <a:rPr lang="en-BE" sz="1300" dirty="0"/>
              <a:t> </a:t>
            </a:r>
            <a:r>
              <a:rPr lang="nl-NL" sz="1300" dirty="0"/>
              <a:t>personen dat men ongeveer verwacht. Uiteraard moet dit tijdstip liggen binnen de</a:t>
            </a:r>
            <a:r>
              <a:rPr lang="en-BE" sz="1300" dirty="0"/>
              <a:t> </a:t>
            </a:r>
            <a:r>
              <a:rPr lang="nl-NL" sz="1300" dirty="0"/>
              <a:t>openingstijden van het lokaal (in het geval van een boeking voor meerdere dagen,</a:t>
            </a:r>
            <a:r>
              <a:rPr lang="en-BE" sz="1300" dirty="0"/>
              <a:t> </a:t>
            </a:r>
            <a:r>
              <a:rPr lang="nl-NL" sz="1300" dirty="0"/>
              <a:t>moeten dus meerdere boekingen worden geregistreerd) en moet het verwacht aantal</a:t>
            </a:r>
            <a:r>
              <a:rPr lang="en-BE" sz="1300" dirty="0"/>
              <a:t> </a:t>
            </a:r>
            <a:r>
              <a:rPr lang="nl-NL" sz="1300" dirty="0"/>
              <a:t>personen lager liggen dan de maximale capaciteit van het lokaal. Verder moet</a:t>
            </a:r>
            <a:r>
              <a:rPr lang="en-BE" sz="1300" dirty="0"/>
              <a:t> </a:t>
            </a:r>
            <a:r>
              <a:rPr lang="nl-NL" sz="1300" dirty="0"/>
              <a:t>een beschrijving worden opgeslagen van de activiteit die men wil organiseren in</a:t>
            </a:r>
            <a:r>
              <a:rPr lang="en-BE" sz="1300" dirty="0"/>
              <a:t> </a:t>
            </a:r>
            <a:r>
              <a:rPr lang="nl-NL" sz="1300" dirty="0"/>
              <a:t>het lokaal. Ieder verhuurbaar lokaal heeft een basistarief dat bij een verhuur door</a:t>
            </a:r>
            <a:r>
              <a:rPr lang="en-BE" sz="1300" dirty="0"/>
              <a:t> </a:t>
            </a:r>
            <a:r>
              <a:rPr lang="nl-NL" sz="1300" dirty="0"/>
              <a:t>internen betaald moet worden en een prijsfactor die wordt aangerekend in het geval</a:t>
            </a:r>
            <a:r>
              <a:rPr lang="en-BE" sz="1300" dirty="0"/>
              <a:t> </a:t>
            </a:r>
            <a:r>
              <a:rPr lang="nl-NL" sz="1300" dirty="0"/>
              <a:t>van externen. De totaalprijs voor iedere afzonderlijke verhuur moet eenvoudig</a:t>
            </a:r>
            <a:r>
              <a:rPr lang="en-BE" sz="1300" dirty="0"/>
              <a:t> </a:t>
            </a:r>
            <a:r>
              <a:rPr lang="nl-NL" sz="1300" dirty="0"/>
              <a:t>opgevraagd kunnen worden uit de databank.</a:t>
            </a:r>
            <a:endParaRPr lang="en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8860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46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2692428" y="1552576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06428" y="1596589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campus</a:t>
            </a:r>
            <a:endParaRPr lang="fr-BE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811597" y="1601717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gebouw</a:t>
            </a:r>
            <a:endParaRPr lang="fr-BE" sz="1500" dirty="0"/>
          </a:p>
        </p:txBody>
      </p:sp>
      <p:sp>
        <p:nvSpPr>
          <p:cNvPr id="9" name="Oval 8"/>
          <p:cNvSpPr/>
          <p:nvPr/>
        </p:nvSpPr>
        <p:spPr>
          <a:xfrm>
            <a:off x="566943" y="865023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12977" y="1073250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67687" y="698614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4517" y="100379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telnr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9" idx="4"/>
            <a:endCxn id="7" idx="0"/>
          </p:cNvCxnSpPr>
          <p:nvPr/>
        </p:nvCxnSpPr>
        <p:spPr>
          <a:xfrm>
            <a:off x="1076324" y="1213190"/>
            <a:ext cx="1" cy="38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6" idx="0"/>
          </p:cNvCxnSpPr>
          <p:nvPr/>
        </p:nvCxnSpPr>
        <p:spPr>
          <a:xfrm>
            <a:off x="2582545" y="1370429"/>
            <a:ext cx="816307" cy="182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6" idx="0"/>
          </p:cNvCxnSpPr>
          <p:nvPr/>
        </p:nvCxnSpPr>
        <p:spPr>
          <a:xfrm>
            <a:off x="2877068" y="1046781"/>
            <a:ext cx="521784" cy="505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6" idx="0"/>
          </p:cNvCxnSpPr>
          <p:nvPr/>
        </p:nvCxnSpPr>
        <p:spPr>
          <a:xfrm flipH="1">
            <a:off x="3398852" y="1300975"/>
            <a:ext cx="124859" cy="25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07445" y="1552576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831269" y="1598395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lokaal</a:t>
            </a:r>
            <a:endParaRPr lang="fr-BE" sz="1500" dirty="0"/>
          </a:p>
        </p:txBody>
      </p:sp>
      <p:sp>
        <p:nvSpPr>
          <p:cNvPr id="34" name="Oval 33"/>
          <p:cNvSpPr/>
          <p:nvPr/>
        </p:nvSpPr>
        <p:spPr>
          <a:xfrm>
            <a:off x="4459971" y="1108976"/>
            <a:ext cx="128865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85466" y="17045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55016" y="455000"/>
            <a:ext cx="152814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capaciteit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42644" y="531057"/>
            <a:ext cx="149240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projectie?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12301" y="799497"/>
            <a:ext cx="177165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toegankelijk?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4" idx="5"/>
            <a:endCxn id="32" idx="0"/>
          </p:cNvCxnSpPr>
          <p:nvPr/>
        </p:nvCxnSpPr>
        <p:spPr>
          <a:xfrm>
            <a:off x="5559910" y="1406155"/>
            <a:ext cx="853959" cy="146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32" idx="0"/>
          </p:cNvCxnSpPr>
          <p:nvPr/>
        </p:nvCxnSpPr>
        <p:spPr>
          <a:xfrm>
            <a:off x="5594847" y="518623"/>
            <a:ext cx="819022" cy="103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32" idx="0"/>
          </p:cNvCxnSpPr>
          <p:nvPr/>
        </p:nvCxnSpPr>
        <p:spPr>
          <a:xfrm>
            <a:off x="6078807" y="752179"/>
            <a:ext cx="335062" cy="80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2"/>
            <a:endCxn id="32" idx="0"/>
          </p:cNvCxnSpPr>
          <p:nvPr/>
        </p:nvCxnSpPr>
        <p:spPr>
          <a:xfrm>
            <a:off x="6312301" y="973581"/>
            <a:ext cx="101568" cy="57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5"/>
            <a:endCxn id="32" idx="0"/>
          </p:cNvCxnSpPr>
          <p:nvPr/>
        </p:nvCxnSpPr>
        <p:spPr>
          <a:xfrm>
            <a:off x="5316488" y="828236"/>
            <a:ext cx="1097381" cy="72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89616" y="2879545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openingsuren</a:t>
            </a:r>
            <a:endParaRPr lang="fr-BE" sz="1500" dirty="0"/>
          </a:p>
        </p:txBody>
      </p:sp>
      <p:sp>
        <p:nvSpPr>
          <p:cNvPr id="56" name="Rectangle 55"/>
          <p:cNvSpPr/>
          <p:nvPr/>
        </p:nvSpPr>
        <p:spPr>
          <a:xfrm flipV="1">
            <a:off x="5817527" y="2922907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960504" y="3389227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55" idx="2"/>
          </p:cNvCxnSpPr>
          <p:nvPr/>
        </p:nvCxnSpPr>
        <p:spPr>
          <a:xfrm flipV="1">
            <a:off x="5534224" y="3202710"/>
            <a:ext cx="889816" cy="18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257210" y="366347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689921" y="335894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993995" y="3622760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0"/>
            <a:endCxn id="55" idx="2"/>
          </p:cNvCxnSpPr>
          <p:nvPr/>
        </p:nvCxnSpPr>
        <p:spPr>
          <a:xfrm flipH="1" flipV="1">
            <a:off x="6424040" y="3202710"/>
            <a:ext cx="839601" cy="15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740103" y="403604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928958" y="401176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879365" y="4436701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57" idx="4"/>
            <a:endCxn id="67" idx="0"/>
          </p:cNvCxnSpPr>
          <p:nvPr/>
        </p:nvCxnSpPr>
        <p:spPr>
          <a:xfrm flipH="1">
            <a:off x="5313823" y="3737394"/>
            <a:ext cx="220401" cy="29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4"/>
            <a:endCxn id="69" idx="0"/>
          </p:cNvCxnSpPr>
          <p:nvPr/>
        </p:nvCxnSpPr>
        <p:spPr>
          <a:xfrm>
            <a:off x="5534224" y="3737394"/>
            <a:ext cx="918861" cy="699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4"/>
            <a:endCxn id="69" idx="0"/>
          </p:cNvCxnSpPr>
          <p:nvPr/>
        </p:nvCxnSpPr>
        <p:spPr>
          <a:xfrm flipH="1">
            <a:off x="6453085" y="3707116"/>
            <a:ext cx="810556" cy="729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4" idx="4"/>
            <a:endCxn id="68" idx="0"/>
          </p:cNvCxnSpPr>
          <p:nvPr/>
        </p:nvCxnSpPr>
        <p:spPr>
          <a:xfrm>
            <a:off x="7263641" y="3707116"/>
            <a:ext cx="239037" cy="304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638715" y="1280907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7762539" y="1326726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pc-lokaal</a:t>
            </a:r>
            <a:endParaRPr lang="fr-BE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38715" y="1839345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7762539" y="1885164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auditorium</a:t>
            </a:r>
            <a:endParaRPr lang="fr-BE" sz="1500" dirty="0"/>
          </a:p>
        </p:txBody>
      </p:sp>
      <p:sp>
        <p:nvSpPr>
          <p:cNvPr id="84" name="Oval 83"/>
          <p:cNvSpPr/>
          <p:nvPr/>
        </p:nvSpPr>
        <p:spPr>
          <a:xfrm>
            <a:off x="7252997" y="1640366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2"/>
            <a:endCxn id="32" idx="3"/>
          </p:cNvCxnSpPr>
          <p:nvPr/>
        </p:nvCxnSpPr>
        <p:spPr>
          <a:xfrm flipH="1" flipV="1">
            <a:off x="7120292" y="1759978"/>
            <a:ext cx="132705" cy="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5" idx="1"/>
            <a:endCxn id="84" idx="7"/>
          </p:cNvCxnSpPr>
          <p:nvPr/>
        </p:nvCxnSpPr>
        <p:spPr>
          <a:xfrm flipH="1">
            <a:off x="7452432" y="1488309"/>
            <a:ext cx="186283" cy="1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7" idx="1"/>
            <a:endCxn id="84" idx="5"/>
          </p:cNvCxnSpPr>
          <p:nvPr/>
        </p:nvCxnSpPr>
        <p:spPr>
          <a:xfrm flipH="1" flipV="1">
            <a:off x="7452432" y="1847987"/>
            <a:ext cx="186283" cy="198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 rot="5400000">
            <a:off x="7342462" y="1719050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5" name="Arc 94"/>
          <p:cNvSpPr/>
          <p:nvPr/>
        </p:nvSpPr>
        <p:spPr>
          <a:xfrm>
            <a:off x="7344478" y="1550969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Oval 104"/>
          <p:cNvSpPr/>
          <p:nvPr/>
        </p:nvSpPr>
        <p:spPr>
          <a:xfrm>
            <a:off x="8345137" y="554387"/>
            <a:ext cx="77491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# pc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75" idx="0"/>
          </p:cNvCxnSpPr>
          <p:nvPr/>
        </p:nvCxnSpPr>
        <p:spPr>
          <a:xfrm flipH="1">
            <a:off x="8345139" y="902554"/>
            <a:ext cx="387457" cy="378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8079375" y="2400456"/>
            <a:ext cx="90376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plat?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0"/>
            <a:endCxn id="77" idx="2"/>
          </p:cNvCxnSpPr>
          <p:nvPr/>
        </p:nvCxnSpPr>
        <p:spPr>
          <a:xfrm flipH="1" flipV="1">
            <a:off x="8345139" y="2254149"/>
            <a:ext cx="186117" cy="146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321789" y="2859330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persoon</a:t>
            </a:r>
            <a:endParaRPr lang="fr-BE" sz="1500" dirty="0"/>
          </a:p>
        </p:txBody>
      </p:sp>
      <p:sp>
        <p:nvSpPr>
          <p:cNvPr id="118" name="Oval 117"/>
          <p:cNvSpPr/>
          <p:nvPr/>
        </p:nvSpPr>
        <p:spPr>
          <a:xfrm>
            <a:off x="478967" y="2507845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53644" y="3388047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8411" y="2918146"/>
            <a:ext cx="81597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voor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8104" y="3822178"/>
            <a:ext cx="96881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achter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92696" y="2091369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telnr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089391" y="2044565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>
            <a:stCxn id="117" idx="0"/>
            <a:endCxn id="122" idx="4"/>
          </p:cNvCxnSpPr>
          <p:nvPr/>
        </p:nvCxnSpPr>
        <p:spPr>
          <a:xfrm flipH="1" flipV="1">
            <a:off x="1502077" y="2439536"/>
            <a:ext cx="489609" cy="419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7" idx="0"/>
            <a:endCxn id="123" idx="4"/>
          </p:cNvCxnSpPr>
          <p:nvPr/>
        </p:nvCxnSpPr>
        <p:spPr>
          <a:xfrm flipV="1">
            <a:off x="1991686" y="2392732"/>
            <a:ext cx="607086" cy="466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7" idx="0"/>
            <a:endCxn id="118" idx="6"/>
          </p:cNvCxnSpPr>
          <p:nvPr/>
        </p:nvCxnSpPr>
        <p:spPr>
          <a:xfrm flipH="1" flipV="1">
            <a:off x="1497729" y="2681929"/>
            <a:ext cx="493957" cy="177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7" idx="1"/>
            <a:endCxn id="119" idx="0"/>
          </p:cNvCxnSpPr>
          <p:nvPr/>
        </p:nvCxnSpPr>
        <p:spPr>
          <a:xfrm flipH="1">
            <a:off x="963025" y="3020913"/>
            <a:ext cx="358764" cy="36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9" idx="1"/>
            <a:endCxn id="120" idx="4"/>
          </p:cNvCxnSpPr>
          <p:nvPr/>
        </p:nvCxnSpPr>
        <p:spPr>
          <a:xfrm flipH="1" flipV="1">
            <a:off x="486396" y="3266313"/>
            <a:ext cx="116442" cy="172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9" idx="3"/>
            <a:endCxn id="121" idx="0"/>
          </p:cNvCxnSpPr>
          <p:nvPr/>
        </p:nvCxnSpPr>
        <p:spPr>
          <a:xfrm flipH="1">
            <a:off x="562509" y="3685226"/>
            <a:ext cx="40329" cy="136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7347" y="4339717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intern</a:t>
            </a:r>
            <a:endParaRPr lang="fr-BE" sz="1500" dirty="0"/>
          </a:p>
        </p:txBody>
      </p:sp>
      <p:sp>
        <p:nvSpPr>
          <p:cNvPr id="150" name="Oval 149"/>
          <p:cNvSpPr/>
          <p:nvPr/>
        </p:nvSpPr>
        <p:spPr>
          <a:xfrm>
            <a:off x="447604" y="4843617"/>
            <a:ext cx="117927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functie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216455" y="4336047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extern</a:t>
            </a:r>
            <a:endParaRPr lang="fr-BE" sz="1500" dirty="0"/>
          </a:p>
        </p:txBody>
      </p:sp>
      <p:sp>
        <p:nvSpPr>
          <p:cNvPr id="157" name="Oval 156"/>
          <p:cNvSpPr/>
          <p:nvPr/>
        </p:nvSpPr>
        <p:spPr>
          <a:xfrm>
            <a:off x="6537693" y="1205199"/>
            <a:ext cx="748703" cy="2706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prijs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57" idx="2"/>
            <a:endCxn id="32" idx="0"/>
          </p:cNvCxnSpPr>
          <p:nvPr/>
        </p:nvCxnSpPr>
        <p:spPr>
          <a:xfrm flipH="1">
            <a:off x="6413869" y="1340503"/>
            <a:ext cx="123824" cy="212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1793006" y="3548254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1943154" y="3185813"/>
            <a:ext cx="1" cy="36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877684" y="3185812"/>
            <a:ext cx="1" cy="36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51" idx="0"/>
            <a:endCxn id="174" idx="5"/>
          </p:cNvCxnSpPr>
          <p:nvPr/>
        </p:nvCxnSpPr>
        <p:spPr>
          <a:xfrm flipH="1" flipV="1">
            <a:off x="1992441" y="3755875"/>
            <a:ext cx="893911" cy="58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49" idx="0"/>
            <a:endCxn id="174" idx="3"/>
          </p:cNvCxnSpPr>
          <p:nvPr/>
        </p:nvCxnSpPr>
        <p:spPr>
          <a:xfrm flipV="1">
            <a:off x="1037244" y="3755875"/>
            <a:ext cx="789980" cy="58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/>
          <p:cNvSpPr/>
          <p:nvPr/>
        </p:nvSpPr>
        <p:spPr>
          <a:xfrm rot="5400000">
            <a:off x="2157429" y="3781002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0" name="Arc 199"/>
          <p:cNvSpPr/>
          <p:nvPr/>
        </p:nvSpPr>
        <p:spPr>
          <a:xfrm rot="11691630">
            <a:off x="1485448" y="3838423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3" name="Straight Connector 202"/>
          <p:cNvCxnSpPr>
            <a:stCxn id="149" idx="2"/>
            <a:endCxn id="150" idx="0"/>
          </p:cNvCxnSpPr>
          <p:nvPr/>
        </p:nvCxnSpPr>
        <p:spPr>
          <a:xfrm flipH="1">
            <a:off x="1037243" y="4662882"/>
            <a:ext cx="1" cy="18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2165764" y="4842482"/>
            <a:ext cx="143927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prijsfactor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51" idx="2"/>
            <a:endCxn id="208" idx="0"/>
          </p:cNvCxnSpPr>
          <p:nvPr/>
        </p:nvCxnSpPr>
        <p:spPr>
          <a:xfrm flipH="1">
            <a:off x="2885400" y="4659212"/>
            <a:ext cx="952" cy="18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2105964" y="1630623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1" name="Diamond 220"/>
          <p:cNvSpPr/>
          <p:nvPr/>
        </p:nvSpPr>
        <p:spPr>
          <a:xfrm>
            <a:off x="2173628" y="168459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740633" y="1730781"/>
            <a:ext cx="392591" cy="1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742519" y="1786381"/>
            <a:ext cx="392591" cy="1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2388994" y="1736184"/>
            <a:ext cx="3028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383766" y="1786380"/>
            <a:ext cx="3028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96002" y="154177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478892" y="153775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35" name="Diamond 234"/>
          <p:cNvSpPr/>
          <p:nvPr/>
        </p:nvSpPr>
        <p:spPr>
          <a:xfrm>
            <a:off x="4768870" y="163484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36" name="Diamond 235"/>
          <p:cNvSpPr/>
          <p:nvPr/>
        </p:nvSpPr>
        <p:spPr>
          <a:xfrm>
            <a:off x="4828914" y="168882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37" name="Straight Connector 236"/>
          <p:cNvCxnSpPr>
            <a:stCxn id="6" idx="3"/>
            <a:endCxn id="235" idx="1"/>
          </p:cNvCxnSpPr>
          <p:nvPr/>
        </p:nvCxnSpPr>
        <p:spPr>
          <a:xfrm>
            <a:off x="4105275" y="1759978"/>
            <a:ext cx="663595" cy="3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034764" y="1794558"/>
            <a:ext cx="67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034764" y="1733162"/>
            <a:ext cx="67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072877" y="155554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45" name="TextBox 244"/>
          <p:cNvSpPr txBox="1"/>
          <p:nvPr/>
        </p:nvSpPr>
        <p:spPr>
          <a:xfrm>
            <a:off x="5505516" y="154090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47" name="Diamond 246"/>
          <p:cNvSpPr/>
          <p:nvPr/>
        </p:nvSpPr>
        <p:spPr>
          <a:xfrm>
            <a:off x="6260638" y="227763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48" name="Diamond 247"/>
          <p:cNvSpPr/>
          <p:nvPr/>
        </p:nvSpPr>
        <p:spPr>
          <a:xfrm>
            <a:off x="6320682" y="233160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49" name="Straight Connector 248"/>
          <p:cNvCxnSpPr>
            <a:stCxn id="32" idx="2"/>
            <a:endCxn id="247" idx="0"/>
          </p:cNvCxnSpPr>
          <p:nvPr/>
        </p:nvCxnSpPr>
        <p:spPr>
          <a:xfrm>
            <a:off x="6413869" y="1967380"/>
            <a:ext cx="66" cy="310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6391409" y="2524655"/>
            <a:ext cx="1294" cy="355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6439749" y="2521508"/>
            <a:ext cx="1294" cy="355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237148" y="193676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188257" y="267693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79" name="TextBox 278"/>
          <p:cNvSpPr txBox="1"/>
          <p:nvPr/>
        </p:nvSpPr>
        <p:spPr>
          <a:xfrm>
            <a:off x="3709756" y="2874784"/>
            <a:ext cx="98077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boeking</a:t>
            </a:r>
            <a:endParaRPr lang="fr-BE" sz="1500" dirty="0"/>
          </a:p>
        </p:txBody>
      </p:sp>
      <p:sp>
        <p:nvSpPr>
          <p:cNvPr id="280" name="Rectangle 279"/>
          <p:cNvSpPr/>
          <p:nvPr/>
        </p:nvSpPr>
        <p:spPr>
          <a:xfrm flipV="1">
            <a:off x="3807369" y="2918146"/>
            <a:ext cx="739627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5" name="Diamond 284"/>
          <p:cNvSpPr/>
          <p:nvPr/>
        </p:nvSpPr>
        <p:spPr>
          <a:xfrm>
            <a:off x="5047521" y="291038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86" name="Diamond 285"/>
          <p:cNvSpPr/>
          <p:nvPr/>
        </p:nvSpPr>
        <p:spPr>
          <a:xfrm>
            <a:off x="5112393" y="296200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4685962" y="3009294"/>
            <a:ext cx="389501" cy="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685962" y="3066948"/>
            <a:ext cx="389501" cy="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85" idx="3"/>
            <a:endCxn id="55" idx="1"/>
          </p:cNvCxnSpPr>
          <p:nvPr/>
        </p:nvCxnSpPr>
        <p:spPr>
          <a:xfrm>
            <a:off x="5354114" y="3039474"/>
            <a:ext cx="335502" cy="1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5501672" y="282695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300" name="TextBox 299"/>
          <p:cNvSpPr txBox="1"/>
          <p:nvPr/>
        </p:nvSpPr>
        <p:spPr>
          <a:xfrm>
            <a:off x="4644599" y="282973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301" name="Diamond 300"/>
          <p:cNvSpPr/>
          <p:nvPr/>
        </p:nvSpPr>
        <p:spPr>
          <a:xfrm>
            <a:off x="3050255" y="289514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302" name="Straight Connector 301"/>
          <p:cNvCxnSpPr>
            <a:stCxn id="117" idx="3"/>
            <a:endCxn id="301" idx="1"/>
          </p:cNvCxnSpPr>
          <p:nvPr/>
        </p:nvCxnSpPr>
        <p:spPr>
          <a:xfrm>
            <a:off x="2661582" y="3020913"/>
            <a:ext cx="388673" cy="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330740" y="3046200"/>
            <a:ext cx="373833" cy="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3332466" y="2998080"/>
            <a:ext cx="373833" cy="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3499208" y="281536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313" name="TextBox 312"/>
          <p:cNvSpPr txBox="1"/>
          <p:nvPr/>
        </p:nvSpPr>
        <p:spPr>
          <a:xfrm>
            <a:off x="2617745" y="282355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314" name="Oval 313"/>
          <p:cNvSpPr/>
          <p:nvPr/>
        </p:nvSpPr>
        <p:spPr>
          <a:xfrm>
            <a:off x="2863623" y="2326748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3769899" y="2059392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eindtijd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16" name="Straight Connector 315"/>
          <p:cNvCxnSpPr>
            <a:stCxn id="314" idx="5"/>
            <a:endCxn id="279" idx="0"/>
          </p:cNvCxnSpPr>
          <p:nvPr/>
        </p:nvCxnSpPr>
        <p:spPr>
          <a:xfrm>
            <a:off x="3843023" y="2623927"/>
            <a:ext cx="357120" cy="250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15" idx="4"/>
            <a:endCxn id="279" idx="0"/>
          </p:cNvCxnSpPr>
          <p:nvPr/>
        </p:nvCxnSpPr>
        <p:spPr>
          <a:xfrm flipH="1">
            <a:off x="4200143" y="2407559"/>
            <a:ext cx="143476" cy="46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3159418" y="2599319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4042893" y="2326748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3923626" y="364809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# pers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29" name="Straight Connector 328"/>
          <p:cNvCxnSpPr>
            <a:stCxn id="328" idx="0"/>
            <a:endCxn id="279" idx="2"/>
          </p:cNvCxnSpPr>
          <p:nvPr/>
        </p:nvCxnSpPr>
        <p:spPr>
          <a:xfrm flipH="1" flipV="1">
            <a:off x="4200143" y="3197949"/>
            <a:ext cx="297203" cy="45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/>
          <p:cNvSpPr/>
          <p:nvPr/>
        </p:nvSpPr>
        <p:spPr>
          <a:xfrm>
            <a:off x="2294253" y="3427688"/>
            <a:ext cx="166971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6" name="Straight Connector 335"/>
          <p:cNvCxnSpPr>
            <a:stCxn id="279" idx="2"/>
            <a:endCxn id="334" idx="7"/>
          </p:cNvCxnSpPr>
          <p:nvPr/>
        </p:nvCxnSpPr>
        <p:spPr>
          <a:xfrm flipH="1">
            <a:off x="3719442" y="3197949"/>
            <a:ext cx="480701" cy="280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4511746" y="2411372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totaal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66" name="Straight Connector 365"/>
          <p:cNvCxnSpPr>
            <a:stCxn id="365" idx="3"/>
            <a:endCxn id="279" idx="0"/>
          </p:cNvCxnSpPr>
          <p:nvPr/>
        </p:nvCxnSpPr>
        <p:spPr>
          <a:xfrm flipH="1">
            <a:off x="4200143" y="2708551"/>
            <a:ext cx="479642" cy="166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951933" y="1356665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4768870" y="1370429"/>
            <a:ext cx="66282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10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 smtClean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lokaal.capaciteit &gt;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E" sz="1500" dirty="0" smtClean="0"/>
                  <a:t>0, lokaal.prijs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0</a:t>
                </a:r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pc-lokaal.# pc &gt; </a:t>
                </a:r>
                <a:r>
                  <a:rPr lang="en-BE" sz="1500" dirty="0" smtClean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extern.prijsfactor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1</a:t>
                </a:r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openingsuren.starttijd &lt; openingsuren.eindtijd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boeking.# pers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lokaal.capaciteit (voor overeenkomstig lokaal van boeking)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openingsuren.starttijd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BE" sz="1500" dirty="0"/>
                  <a:t>boeking.starttijd &lt; boeking.eindtijd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openingsuren.eindtijd (voor overeenkomstige openingsuren van boeking)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openingstijden van eenzelfde lokaal mogen niet overlappen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boekingen van eenzelfde lokaal mogen niet overlappen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boeking.totaal = lokaal.prijs voor internen, lokaal.prijs * extern.prijsfactor voor externen (voor overeenkomstig lokaal van </a:t>
                </a:r>
                <a:r>
                  <a:rPr lang="en-BE" sz="1500" dirty="0" smtClean="0"/>
                  <a:t>boeking en overeenkomstige prijsfactor van externen)</a:t>
                </a:r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3554819"/>
              </a:xfrm>
              <a:prstGeom prst="rect">
                <a:avLst/>
              </a:prstGeom>
              <a:blipFill>
                <a:blip r:embed="rId3"/>
                <a:stretch>
                  <a:fillRect l="-290" t="-34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5788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EF1FFB-E36F-43DE-8E4E-6F8E0E84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26599F-44DE-4713-A9A6-517D2A2F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48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2B3B11-B829-4C89-9325-94F83784FD07}"/>
                  </a:ext>
                </a:extLst>
              </p:cNvPr>
              <p:cNvSpPr txBox="1"/>
              <p:nvPr/>
            </p:nvSpPr>
            <p:spPr>
              <a:xfrm>
                <a:off x="698740" y="612475"/>
                <a:ext cx="7671268" cy="723274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500" b="1" dirty="0" smtClean="0">
                    <a:ea typeface="+mn-lt"/>
                    <a:cs typeface="+mn-lt"/>
                  </a:rPr>
                  <a:t>1. campus </a:t>
                </a:r>
                <a:r>
                  <a:rPr lang="en-US" sz="1500" dirty="0">
                    <a:ea typeface="+mn-lt"/>
                    <a:cs typeface="+mn-lt"/>
                  </a:rPr>
                  <a:t>(</a:t>
                </a:r>
                <a:r>
                  <a:rPr lang="en-US" sz="1500" dirty="0" err="1">
                    <a:ea typeface="+mn-lt"/>
                    <a:cs typeface="+mn-lt"/>
                  </a:rPr>
                  <a:t>naam:varchar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/>
                </a:endParaRPr>
              </a:p>
              <a:p>
                <a:pPr marL="342900" indent="-34290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{naam}</a:t>
                </a:r>
                <a:endParaRPr lang="en-US" sz="1500" dirty="0">
                  <a:cs typeface="Calibri"/>
                </a:endParaRPr>
              </a:p>
              <a:p>
                <a:pPr marL="342900" indent="-342900">
                  <a:buAutoNum type="arabicPeriod"/>
                </a:pPr>
                <a:endParaRPr lang="en-US" sz="1500" dirty="0">
                  <a:cs typeface="Calibri"/>
                </a:endParaRPr>
              </a:p>
              <a:p>
                <a:r>
                  <a:rPr lang="en-US" sz="1500" b="1" dirty="0">
                    <a:ea typeface="+mn-lt"/>
                    <a:cs typeface="+mn-lt"/>
                  </a:rPr>
                  <a:t>2. </a:t>
                </a:r>
                <a:r>
                  <a:rPr lang="en-US" sz="1500" b="1" dirty="0" err="1">
                    <a:ea typeface="+mn-lt"/>
                    <a:cs typeface="+mn-lt"/>
                  </a:rPr>
                  <a:t>gebouw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adres:varchar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tel</a:t>
                </a:r>
                <a:r>
                  <a:rPr lang="en-BE" sz="1500" dirty="0" smtClean="0">
                    <a:ea typeface="+mn-lt"/>
                    <a:cs typeface="+mn-lt"/>
                  </a:rPr>
                  <a:t>nr</a:t>
                </a:r>
                <a:r>
                  <a:rPr lang="en-US" sz="1500" dirty="0" smtClean="0">
                    <a:ea typeface="+mn-lt"/>
                    <a:cs typeface="+mn-lt"/>
                  </a:rPr>
                  <a:t>:varchar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naam}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Vreemde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>
                    <a:ea typeface="+mn-lt"/>
                    <a:cs typeface="+mn-lt"/>
                  </a:rPr>
                  <a:t>campus{naam}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 sz="1500" dirty="0">
                  <a:ea typeface="+mn-lt"/>
                  <a:cs typeface="+mn-lt"/>
                </a:endParaRPr>
              </a:p>
              <a:p>
                <a:r>
                  <a:rPr lang="en-US" sz="1500" b="1" dirty="0">
                    <a:ea typeface="+mn-lt"/>
                    <a:cs typeface="+mn-lt"/>
                  </a:rPr>
                  <a:t>3. </a:t>
                </a:r>
                <a:r>
                  <a:rPr lang="en-US" sz="1500" b="1" dirty="0" err="1">
                    <a:ea typeface="+mn-lt"/>
                    <a:cs typeface="+mn-lt"/>
                  </a:rPr>
                  <a:t>lokaal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nummer:integer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projectie:boolean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capaciteit:integer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toegankelijk:boolean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prijs</a:t>
                </a:r>
                <a:r>
                  <a:rPr lang="en-US" sz="1500" dirty="0" smtClean="0">
                    <a:ea typeface="+mn-lt"/>
                    <a:cs typeface="+mn-lt"/>
                  </a:rPr>
                  <a:t>:</a:t>
                </a:r>
                <a:r>
                  <a:rPr lang="en-BE" sz="1500" dirty="0" smtClean="0">
                    <a:ea typeface="+mn-lt"/>
                    <a:cs typeface="+mn-lt"/>
                  </a:rPr>
                  <a:t>numeric</a:t>
                </a:r>
                <a:r>
                  <a:rPr lang="en-US" sz="1500" dirty="0" smtClean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nummer</a:t>
                </a:r>
                <a:r>
                  <a:rPr lang="en-US" sz="1500" dirty="0">
                    <a:ea typeface="+mn-lt"/>
                    <a:cs typeface="+mn-lt"/>
                  </a:rPr>
                  <a:t>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Vreemde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 smtClean="0">
                    <a:ea typeface="+mn-lt"/>
                    <a:cs typeface="+mn-lt"/>
                  </a:rPr>
                  <a:t>sleutel</a:t>
                </a:r>
                <a:r>
                  <a:rPr lang="en-BE" sz="1500" dirty="0" smtClean="0">
                    <a:ea typeface="+mn-lt"/>
                    <a:cs typeface="+mn-lt"/>
                  </a:rPr>
                  <a:t>s</a:t>
                </a:r>
                <a:r>
                  <a:rPr lang="en-US" sz="1500" dirty="0" smtClean="0">
                    <a:ea typeface="+mn-lt"/>
                    <a:cs typeface="+mn-lt"/>
                  </a:rPr>
                  <a:t>: </a:t>
                </a:r>
                <a:r>
                  <a:rPr lang="en-US" sz="1500" dirty="0">
                    <a:ea typeface="+mn-lt"/>
                    <a:cs typeface="+mn-lt"/>
                  </a:rPr>
                  <a:t>{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</a:t>
                </a:r>
                <a:r>
                  <a:rPr lang="en-BE" sz="1500" dirty="0" smtClean="0">
                    <a:ea typeface="+mn-lt"/>
                    <a:cs typeface="+mn-lt"/>
                  </a:rPr>
                  <a:t>, gebouwnaam</a:t>
                </a:r>
                <a:r>
                  <a:rPr lang="en-US" sz="1500" dirty="0" smtClean="0">
                    <a:ea typeface="+mn-lt"/>
                    <a:cs typeface="+mn-lt"/>
                  </a:rPr>
                  <a:t>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 smtClean="0">
                    <a:ea typeface="+mn-lt"/>
                    <a:cs typeface="+mn-lt"/>
                  </a:rPr>
                  <a:t>gebouw</a:t>
                </a:r>
                <a:r>
                  <a:rPr lang="en-US" sz="1500" dirty="0" smtClean="0">
                    <a:ea typeface="+mn-lt"/>
                    <a:cs typeface="+mn-lt"/>
                  </a:rPr>
                  <a:t>{</a:t>
                </a:r>
                <a:r>
                  <a:rPr lang="en-BE" sz="1500" dirty="0" smtClean="0">
                    <a:ea typeface="+mn-lt"/>
                    <a:cs typeface="+mn-lt"/>
                  </a:rPr>
                  <a:t>campusnaam, </a:t>
                </a:r>
                <a:r>
                  <a:rPr lang="en-US" sz="1500" dirty="0" err="1" smtClean="0">
                    <a:ea typeface="+mn-lt"/>
                    <a:cs typeface="+mn-lt"/>
                  </a:rPr>
                  <a:t>naam</a:t>
                </a:r>
                <a:r>
                  <a:rPr lang="en-US" sz="1500" dirty="0">
                    <a:ea typeface="+mn-lt"/>
                    <a:cs typeface="+mn-lt"/>
                  </a:rPr>
                  <a:t>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>
                    <a:ea typeface="+mn-lt"/>
                    <a:cs typeface="+mn-lt"/>
                  </a:rPr>
                  <a:t>CHECK: </a:t>
                </a:r>
                <a:r>
                  <a:rPr lang="en-US" sz="1500" dirty="0" err="1">
                    <a:ea typeface="+mn-lt"/>
                    <a:cs typeface="+mn-lt"/>
                  </a:rPr>
                  <a:t>capaciteit</a:t>
                </a:r>
                <a:r>
                  <a:rPr lang="en-US" sz="1500" dirty="0">
                    <a:ea typeface="+mn-lt"/>
                    <a:cs typeface="+mn-lt"/>
                  </a:rPr>
                  <a:t> &gt; </a:t>
                </a:r>
                <a:r>
                  <a:rPr lang="en-US" sz="1500" dirty="0" smtClean="0">
                    <a:ea typeface="+mn-lt"/>
                    <a:cs typeface="+mn-lt"/>
                  </a:rPr>
                  <a:t>0</a:t>
                </a:r>
                <a:r>
                  <a:rPr lang="en-BE" sz="1500" dirty="0" smtClean="0">
                    <a:ea typeface="+mn-lt"/>
                    <a:cs typeface="+mn-lt"/>
                  </a:rPr>
                  <a:t>, prijs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≥</m:t>
                    </m:r>
                  </m:oMath>
                </a14:m>
                <a:r>
                  <a:rPr lang="en-BE" sz="1500" dirty="0" smtClean="0">
                    <a:ea typeface="+mn-lt"/>
                    <a:cs typeface="+mn-lt"/>
                  </a:rPr>
                  <a:t> 0</a:t>
                </a:r>
                <a:endParaRPr lang="en-US" sz="1500" dirty="0">
                  <a:cs typeface="Calibri" panose="020F0502020204030204"/>
                </a:endParaRPr>
              </a:p>
              <a:p>
                <a:endParaRPr lang="en-US" sz="1500" dirty="0">
                  <a:ea typeface="+mn-lt"/>
                  <a:cs typeface="+mn-lt"/>
                </a:endParaRPr>
              </a:p>
              <a:p>
                <a:r>
                  <a:rPr lang="en-US" sz="1500" b="1" dirty="0">
                    <a:ea typeface="+mn-lt"/>
                    <a:cs typeface="+mn-lt"/>
                  </a:rPr>
                  <a:t>4. pc-</a:t>
                </a:r>
                <a:r>
                  <a:rPr lang="en-US" sz="1500" b="1" dirty="0" err="1">
                    <a:ea typeface="+mn-lt"/>
                    <a:cs typeface="+mn-lt"/>
                  </a:rPr>
                  <a:t>lokaal</a:t>
                </a:r>
                <a:r>
                  <a:rPr lang="en-US" sz="1500" b="1" dirty="0">
                    <a:ea typeface="+mn-lt"/>
                    <a:cs typeface="+mn-lt"/>
                  </a:rPr>
                  <a:t> </a:t>
                </a:r>
                <a:r>
                  <a:rPr lang="en-US" sz="1500" dirty="0">
                    <a:ea typeface="+mn-lt"/>
                    <a:cs typeface="+mn-lt"/>
                  </a:rPr>
                  <a:t>(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nummer:integer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aantal_pc:integer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nummer</a:t>
                </a:r>
                <a:r>
                  <a:rPr lang="en-US" sz="1500" dirty="0">
                    <a:ea typeface="+mn-lt"/>
                    <a:cs typeface="+mn-lt"/>
                  </a:rPr>
                  <a:t>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Vreemde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</a:t>
                </a:r>
                <a:r>
                  <a:rPr lang="en-BE" sz="1500" dirty="0" smtClean="0">
                    <a:ea typeface="+mn-lt"/>
                    <a:cs typeface="+mn-lt"/>
                  </a:rPr>
                  <a:t>, gebouwnaam, nummer</a:t>
                </a:r>
                <a:r>
                  <a:rPr lang="en-US" sz="1500" dirty="0" smtClean="0">
                    <a:ea typeface="+mn-lt"/>
                    <a:cs typeface="+mn-lt"/>
                  </a:rPr>
                  <a:t>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BE" sz="1500" dirty="0" smtClean="0">
                    <a:ea typeface="+mn-lt"/>
                    <a:cs typeface="+mn-lt"/>
                  </a:rPr>
                  <a:t>lokaal</a:t>
                </a:r>
                <a:r>
                  <a:rPr lang="en-US" sz="1500" dirty="0" smtClean="0">
                    <a:ea typeface="+mn-lt"/>
                    <a:cs typeface="+mn-lt"/>
                  </a:rPr>
                  <a:t>{</a:t>
                </a:r>
                <a:r>
                  <a:rPr lang="en-BE" sz="1500" dirty="0" smtClean="0">
                    <a:ea typeface="+mn-lt"/>
                    <a:cs typeface="+mn-lt"/>
                  </a:rPr>
                  <a:t>campusnaam, gebouwnaam, nummer}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>
                    <a:ea typeface="+mn-lt"/>
                    <a:cs typeface="+mn-lt"/>
                  </a:rPr>
                  <a:t>CHECK: </a:t>
                </a:r>
                <a:r>
                  <a:rPr lang="en-US" sz="1500" dirty="0" err="1" smtClean="0">
                    <a:ea typeface="+mn-lt"/>
                    <a:cs typeface="+mn-lt"/>
                  </a:rPr>
                  <a:t>aantal</a:t>
                </a:r>
                <a:r>
                  <a:rPr lang="en-BE" sz="1500" dirty="0" smtClean="0">
                    <a:ea typeface="+mn-lt"/>
                    <a:cs typeface="+mn-lt"/>
                  </a:rPr>
                  <a:t>_pc</a:t>
                </a:r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>
                    <a:ea typeface="+mn-lt"/>
                    <a:cs typeface="+mn-lt"/>
                  </a:rPr>
                  <a:t>&gt; 0</a:t>
                </a:r>
                <a:endParaRPr lang="en-US" sz="1500" dirty="0">
                  <a:cs typeface="Calibri"/>
                </a:endParaRPr>
              </a:p>
              <a:p>
                <a:endParaRPr lang="en-US" sz="1500" dirty="0">
                  <a:cs typeface="Calibri"/>
                </a:endParaRPr>
              </a:p>
              <a:p>
                <a:r>
                  <a:rPr lang="en-US" sz="1500" b="1" dirty="0">
                    <a:cs typeface="Calibri"/>
                  </a:rPr>
                  <a:t>5. </a:t>
                </a:r>
                <a:r>
                  <a:rPr lang="en-US" sz="1500" b="1" dirty="0">
                    <a:ea typeface="+mn-lt"/>
                    <a:cs typeface="+mn-lt"/>
                  </a:rPr>
                  <a:t>auditorium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: varchar, </a:t>
                </a:r>
                <a:r>
                  <a:rPr lang="en-US" sz="1500" dirty="0" err="1">
                    <a:ea typeface="+mn-lt"/>
                    <a:cs typeface="+mn-lt"/>
                  </a:rPr>
                  <a:t>gebouwnaam:varchar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nummer:integer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BE" sz="1500" dirty="0" smtClean="0">
                    <a:ea typeface="+mn-lt"/>
                    <a:cs typeface="+mn-lt"/>
                  </a:rPr>
                  <a:t>plat:boolean</a:t>
                </a:r>
                <a:r>
                  <a:rPr lang="en-US" sz="1500" dirty="0" smtClean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nummer</a:t>
                </a:r>
                <a:r>
                  <a:rPr lang="en-US" sz="1500" dirty="0">
                    <a:ea typeface="+mn-lt"/>
                    <a:cs typeface="+mn-lt"/>
                  </a:rPr>
                  <a:t>}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 smtClean="0">
                    <a:ea typeface="+mn-lt"/>
                    <a:cs typeface="+mn-lt"/>
                  </a:rPr>
                  <a:t>Vreemde</a:t>
                </a:r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BE" sz="1500" dirty="0">
                    <a:ea typeface="+mn-lt"/>
                    <a:cs typeface="+mn-lt"/>
                  </a:rPr>
                  <a:t>, gebouwnaam, nummer</a:t>
                </a:r>
                <a:r>
                  <a:rPr lang="en-US" sz="1500" dirty="0">
                    <a:ea typeface="+mn-lt"/>
                    <a:cs typeface="+mn-lt"/>
                  </a:rPr>
                  <a:t>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BE" sz="1500" dirty="0">
                    <a:ea typeface="+mn-lt"/>
                    <a:cs typeface="+mn-lt"/>
                  </a:rPr>
                  <a:t>lokaal</a:t>
                </a:r>
                <a:r>
                  <a:rPr lang="en-US" sz="1500" dirty="0">
                    <a:ea typeface="+mn-lt"/>
                    <a:cs typeface="+mn-lt"/>
                  </a:rPr>
                  <a:t>{</a:t>
                </a:r>
                <a:r>
                  <a:rPr lang="en-BE" sz="1500" dirty="0">
                    <a:ea typeface="+mn-lt"/>
                    <a:cs typeface="+mn-lt"/>
                  </a:rPr>
                  <a:t>campusnaam, gebouwnaam, nummer}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endParaRPr lang="en-US" sz="1400" dirty="0">
                  <a:ea typeface="+mn-lt"/>
                  <a:cs typeface="+mn-lt"/>
                </a:endParaRPr>
              </a:p>
              <a:p>
                <a:endParaRPr lang="en-US" dirty="0">
                  <a:cs typeface="Calibri"/>
                </a:endParaRPr>
              </a:p>
              <a:p>
                <a:pPr marL="342900" indent="-342900">
                  <a:buAutoNum type="arabicPeriod"/>
                </a:pPr>
                <a:endParaRPr lang="en-US" dirty="0">
                  <a:cs typeface="Calibri"/>
                </a:endParaRPr>
              </a:p>
              <a:p>
                <a:pPr marL="342900" indent="-342900">
                  <a:buAutoNum type="arabicPeriod"/>
                </a:pPr>
                <a:endParaRPr lang="en-US" dirty="0">
                  <a:cs typeface="Calibri"/>
                </a:endParaRPr>
              </a:p>
              <a:p>
                <a:pPr marL="342900" indent="-342900">
                  <a:buAutoNum type="arabicPeriod"/>
                </a:pPr>
                <a:endParaRPr lang="en-US" dirty="0">
                  <a:cs typeface="Calibri"/>
                </a:endParaRPr>
              </a:p>
              <a:p>
                <a:pPr marL="342900" indent="-342900">
                  <a:buAutoNum type="arabicPeriod"/>
                </a:pPr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2B3B11-B829-4C89-9325-94F83784F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40" y="612475"/>
                <a:ext cx="7671268" cy="7232749"/>
              </a:xfrm>
              <a:prstGeom prst="rect">
                <a:avLst/>
              </a:prstGeom>
              <a:blipFill>
                <a:blip r:embed="rId2"/>
                <a:stretch>
                  <a:fillRect l="-318" t="-1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309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651F0-F5BA-46D2-AE29-B43623E0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DFC2F-6958-4D6A-8CB4-C97D509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49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BA184-6BD6-420E-A4D0-20C8B07EE2D2}"/>
                  </a:ext>
                </a:extLst>
              </p:cNvPr>
              <p:cNvSpPr txBox="1"/>
              <p:nvPr/>
            </p:nvSpPr>
            <p:spPr>
              <a:xfrm>
                <a:off x="752273" y="654996"/>
                <a:ext cx="7580007" cy="63555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500" b="1" dirty="0" smtClean="0">
                    <a:ea typeface="+mn-lt"/>
                    <a:cs typeface="+mn-lt"/>
                  </a:rPr>
                  <a:t>6. </a:t>
                </a:r>
                <a:r>
                  <a:rPr lang="en-US" sz="1500" b="1" dirty="0" err="1">
                    <a:ea typeface="+mn-lt"/>
                    <a:cs typeface="+mn-lt"/>
                  </a:rPr>
                  <a:t>openingsuren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lokaalnummer:integer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starttijd:time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datum:date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eindtijd:time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 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lokaalnummer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starttijd</a:t>
                </a:r>
                <a:r>
                  <a:rPr lang="en-US" sz="1500" dirty="0">
                    <a:ea typeface="+mn-lt"/>
                    <a:cs typeface="+mn-lt"/>
                  </a:rPr>
                  <a:t>, datum}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>
                    <a:ea typeface="+mn-lt"/>
                    <a:cs typeface="+mn-lt"/>
                  </a:rPr>
                  <a:t>Vreemde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BE" sz="1500" dirty="0">
                    <a:ea typeface="+mn-lt"/>
                    <a:cs typeface="+mn-lt"/>
                  </a:rPr>
                  <a:t>, gebouwnaam, </a:t>
                </a:r>
                <a:r>
                  <a:rPr lang="en-BE" sz="1500" dirty="0" smtClean="0">
                    <a:ea typeface="+mn-lt"/>
                    <a:cs typeface="+mn-lt"/>
                  </a:rPr>
                  <a:t>lokaalnummer</a:t>
                </a:r>
                <a:r>
                  <a:rPr lang="en-US" sz="1500" dirty="0">
                    <a:ea typeface="+mn-lt"/>
                    <a:cs typeface="+mn-lt"/>
                  </a:rPr>
                  <a:t>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BE" sz="1500" dirty="0">
                    <a:ea typeface="+mn-lt"/>
                    <a:cs typeface="+mn-lt"/>
                  </a:rPr>
                  <a:t>lokaal</a:t>
                </a:r>
                <a:r>
                  <a:rPr lang="en-US" sz="1500" dirty="0">
                    <a:ea typeface="+mn-lt"/>
                    <a:cs typeface="+mn-lt"/>
                  </a:rPr>
                  <a:t>{</a:t>
                </a:r>
                <a:r>
                  <a:rPr lang="en-BE" sz="1500" dirty="0">
                    <a:ea typeface="+mn-lt"/>
                    <a:cs typeface="+mn-lt"/>
                  </a:rPr>
                  <a:t>campusnaam, gebouwnaam, nummer}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>
                    <a:ea typeface="+mn-lt"/>
                    <a:cs typeface="+mn-lt"/>
                  </a:rPr>
                  <a:t>CHECK: </a:t>
                </a:r>
                <a:r>
                  <a:rPr lang="en-US" sz="1500" dirty="0" err="1">
                    <a:ea typeface="+mn-lt"/>
                    <a:cs typeface="+mn-lt"/>
                  </a:rPr>
                  <a:t>starttijd</a:t>
                </a:r>
                <a:r>
                  <a:rPr lang="en-US" sz="1500" dirty="0">
                    <a:ea typeface="+mn-lt"/>
                    <a:cs typeface="+mn-lt"/>
                  </a:rPr>
                  <a:t> &lt; </a:t>
                </a:r>
                <a:r>
                  <a:rPr lang="en-US" sz="1500" dirty="0" err="1">
                    <a:ea typeface="+mn-lt"/>
                    <a:cs typeface="+mn-lt"/>
                  </a:rPr>
                  <a:t>eindtijd</a:t>
                </a:r>
                <a:endParaRPr lang="en-US" sz="1500" dirty="0" err="1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Uniek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lokaalnummer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eindtijd</a:t>
                </a:r>
                <a:r>
                  <a:rPr lang="en-US" sz="1500" dirty="0">
                    <a:ea typeface="+mn-lt"/>
                    <a:cs typeface="+mn-lt"/>
                  </a:rPr>
                  <a:t>, datum}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Controleer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bij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toevoegen</a:t>
                </a:r>
                <a:r>
                  <a:rPr lang="en-US" sz="1500" dirty="0">
                    <a:ea typeface="+mn-lt"/>
                    <a:cs typeface="+mn-lt"/>
                  </a:rPr>
                  <a:t>: </a:t>
                </a:r>
                <a:r>
                  <a:rPr lang="en-US" sz="1500" dirty="0" err="1">
                    <a:ea typeface="+mn-lt"/>
                    <a:cs typeface="+mn-lt"/>
                  </a:rPr>
                  <a:t>openingstijden</a:t>
                </a:r>
                <a:r>
                  <a:rPr lang="en-US" sz="1500" dirty="0">
                    <a:ea typeface="+mn-lt"/>
                    <a:cs typeface="+mn-lt"/>
                  </a:rPr>
                  <a:t> van </a:t>
                </a:r>
                <a:r>
                  <a:rPr lang="en-US" sz="1500" dirty="0" err="1">
                    <a:ea typeface="+mn-lt"/>
                    <a:cs typeface="+mn-lt"/>
                  </a:rPr>
                  <a:t>eenzelfde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lokaal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mogen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niet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overlappen</a:t>
                </a:r>
                <a:endParaRPr lang="en-US" sz="1500" dirty="0" err="1">
                  <a:cs typeface="Calibri" panose="020F0502020204030204"/>
                </a:endParaRPr>
              </a:p>
              <a:p>
                <a:endParaRPr lang="en-US" sz="1500" dirty="0"/>
              </a:p>
              <a:p>
                <a:r>
                  <a:rPr lang="en-US" sz="1500" b="1" dirty="0">
                    <a:ea typeface="+mn-lt"/>
                    <a:cs typeface="+mn-lt"/>
                  </a:rPr>
                  <a:t>7. </a:t>
                </a:r>
                <a:r>
                  <a:rPr lang="en-US" sz="1500" b="1" dirty="0" err="1">
                    <a:ea typeface="+mn-lt"/>
                    <a:cs typeface="+mn-lt"/>
                  </a:rPr>
                  <a:t>boeking</a:t>
                </a:r>
                <a:r>
                  <a:rPr lang="en-US" sz="1500" b="1" dirty="0">
                    <a:ea typeface="+mn-lt"/>
                    <a:cs typeface="+mn-lt"/>
                  </a:rPr>
                  <a:t> </a:t>
                </a:r>
                <a:r>
                  <a:rPr lang="en-US" sz="1500" dirty="0">
                    <a:ea typeface="+mn-lt"/>
                    <a:cs typeface="+mn-lt"/>
                  </a:rPr>
                  <a:t>(</a:t>
                </a:r>
                <a:r>
                  <a:rPr lang="en-US" sz="1500" dirty="0" err="1" smtClean="0">
                    <a:ea typeface="+mn-lt"/>
                    <a:cs typeface="+mn-lt"/>
                  </a:rPr>
                  <a:t>campusnaam:varchar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lokaalnummer:integer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openingsuren_starttijd</a:t>
                </a:r>
                <a:r>
                  <a:rPr lang="en-BE" sz="1500" dirty="0" smtClean="0">
                    <a:ea typeface="+mn-lt"/>
                    <a:cs typeface="+mn-lt"/>
                  </a:rPr>
                  <a:t>:time</a:t>
                </a:r>
                <a:r>
                  <a:rPr lang="en-US" sz="1500" dirty="0" smtClean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openingsuren_datum</a:t>
                </a:r>
                <a:r>
                  <a:rPr lang="en-BE" sz="1500" dirty="0" smtClean="0">
                    <a:ea typeface="+mn-lt"/>
                    <a:cs typeface="+mn-lt"/>
                  </a:rPr>
                  <a:t>:date</a:t>
                </a:r>
                <a:r>
                  <a:rPr lang="en-US" sz="1500" dirty="0" smtClean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starttijd:time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eindtijd:time</a:t>
                </a:r>
                <a:r>
                  <a:rPr lang="en-US" sz="1500" dirty="0" smtClean="0">
                    <a:ea typeface="+mn-lt"/>
                    <a:cs typeface="+mn-lt"/>
                  </a:rPr>
                  <a:t>,</a:t>
                </a:r>
                <a:r>
                  <a:rPr lang="en-BE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 smtClean="0">
                    <a:ea typeface="+mn-lt"/>
                    <a:cs typeface="+mn-lt"/>
                  </a:rPr>
                  <a:t>beschrijving:varchar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aantal_personen:integer</a:t>
                </a:r>
                <a:r>
                  <a:rPr lang="en-BE" sz="1500" dirty="0" smtClean="0">
                    <a:ea typeface="+mn-lt"/>
                    <a:cs typeface="+mn-lt"/>
                  </a:rPr>
                  <a:t>, email:varchar</a:t>
                </a:r>
                <a:r>
                  <a:rPr lang="en-US" sz="1500" dirty="0" smtClean="0">
                    <a:ea typeface="+mn-lt"/>
                    <a:cs typeface="+mn-lt"/>
                  </a:rPr>
                  <a:t>)</a:t>
                </a:r>
                <a:endParaRPr lang="en-US" sz="15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gebouwnaam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lokaalnummer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openingsuren_starttijd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openingsuren_datum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starttijd</a:t>
                </a:r>
                <a:r>
                  <a:rPr lang="en-US" sz="1500" dirty="0">
                    <a:ea typeface="+mn-lt"/>
                    <a:cs typeface="+mn-lt"/>
                  </a:rPr>
                  <a:t>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>
                    <a:ea typeface="+mn-lt"/>
                    <a:cs typeface="+mn-lt"/>
                  </a:rPr>
                  <a:t>Vreemde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</a:t>
                </a:r>
                <a:r>
                  <a:rPr lang="en-US" sz="1500" dirty="0" err="1">
                    <a:ea typeface="+mn-lt"/>
                    <a:cs typeface="+mn-lt"/>
                  </a:rPr>
                  <a:t>campusnaam</a:t>
                </a:r>
                <a:r>
                  <a:rPr lang="en-BE" sz="1500" dirty="0">
                    <a:ea typeface="+mn-lt"/>
                    <a:cs typeface="+mn-lt"/>
                  </a:rPr>
                  <a:t>, gebouwnaam</a:t>
                </a:r>
                <a:r>
                  <a:rPr lang="en-BE" sz="1500" dirty="0" smtClean="0">
                    <a:ea typeface="+mn-lt"/>
                    <a:cs typeface="+mn-lt"/>
                  </a:rPr>
                  <a:t>, lokaalnummer, openingsuren_starttijd, openingsuren_datum</a:t>
                </a:r>
                <a:r>
                  <a:rPr lang="en-US" sz="1500" dirty="0" smtClean="0">
                    <a:ea typeface="+mn-lt"/>
                    <a:cs typeface="+mn-lt"/>
                  </a:rPr>
                  <a:t>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BE" sz="1500" dirty="0" smtClean="0">
                    <a:ea typeface="+mn-lt"/>
                    <a:cs typeface="+mn-lt"/>
                  </a:rPr>
                  <a:t>openingsuren</a:t>
                </a:r>
                <a:r>
                  <a:rPr lang="en-US" sz="1500" dirty="0" smtClean="0">
                    <a:ea typeface="+mn-lt"/>
                    <a:cs typeface="+mn-lt"/>
                  </a:rPr>
                  <a:t>{campusnaam</a:t>
                </a:r>
                <a:r>
                  <a:rPr lang="en-US" sz="1500" dirty="0">
                    <a:ea typeface="+mn-lt"/>
                    <a:cs typeface="+mn-lt"/>
                  </a:rPr>
                  <a:t>, gebouwnaam, lokaalnummer, starttijd, datum</a:t>
                </a:r>
                <a:r>
                  <a:rPr lang="en-US" sz="1500" dirty="0" smtClean="0">
                    <a:ea typeface="+mn-lt"/>
                    <a:cs typeface="+mn-lt"/>
                  </a:rPr>
                  <a:t>}</a:t>
                </a:r>
                <a:r>
                  <a:rPr lang="en-BE" sz="1500" dirty="0" smtClean="0">
                    <a:ea typeface="+mn-lt"/>
                    <a:cs typeface="+mn-lt"/>
                  </a:rPr>
                  <a:t>, {email}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BE" sz="1500" dirty="0" smtClean="0">
                    <a:ea typeface="+mn-lt"/>
                    <a:cs typeface="+mn-lt"/>
                  </a:rPr>
                  <a:t> persoon{email}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smtClean="0">
                    <a:ea typeface="+mn-lt"/>
                    <a:cs typeface="+mn-lt"/>
                  </a:rPr>
                  <a:t>CHECK</a:t>
                </a:r>
                <a:r>
                  <a:rPr lang="en-US" sz="1500" dirty="0">
                    <a:ea typeface="+mn-lt"/>
                    <a:cs typeface="+mn-lt"/>
                  </a:rPr>
                  <a:t>: </a:t>
                </a:r>
                <a:r>
                  <a:rPr lang="en-US" sz="1500" dirty="0" err="1">
                    <a:ea typeface="+mn-lt"/>
                    <a:cs typeface="+mn-lt"/>
                  </a:rPr>
                  <a:t>aantal_personen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≥</m:t>
                    </m:r>
                  </m:oMath>
                </a14:m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smtClean="0">
                    <a:ea typeface="+mn-lt"/>
                    <a:cs typeface="+mn-lt"/>
                  </a:rPr>
                  <a:t>0</a:t>
                </a:r>
                <a:endParaRPr lang="en-BE" sz="1500" dirty="0" smtClean="0"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BE" sz="1500" dirty="0" smtClean="0">
                    <a:ea typeface="+mn-lt"/>
                    <a:cs typeface="+mn-lt"/>
                  </a:rPr>
                  <a:t>Controleer bij toevoegen: aantal_personen moet kleiner of gelijk zijn aan capaciteit van overeenkomstig lokaal</a:t>
                </a:r>
                <a:endParaRPr lang="en-BE" sz="1500" dirty="0"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 smtClean="0">
                    <a:ea typeface="+mn-lt"/>
                    <a:cs typeface="+mn-lt"/>
                  </a:rPr>
                  <a:t>Controleer</a:t>
                </a:r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bij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toevoegen</a:t>
                </a:r>
                <a:r>
                  <a:rPr lang="en-US" sz="1500" dirty="0">
                    <a:ea typeface="+mn-lt"/>
                    <a:cs typeface="+mn-lt"/>
                  </a:rPr>
                  <a:t>:  </a:t>
                </a:r>
                <a:r>
                  <a:rPr lang="en-US" sz="1500" dirty="0" err="1">
                    <a:ea typeface="+mn-lt"/>
                    <a:cs typeface="+mn-lt"/>
                  </a:rPr>
                  <a:t>boekingen</a:t>
                </a:r>
                <a:r>
                  <a:rPr lang="en-US" sz="1500" dirty="0">
                    <a:ea typeface="+mn-lt"/>
                    <a:cs typeface="+mn-lt"/>
                  </a:rPr>
                  <a:t> van </a:t>
                </a:r>
                <a:r>
                  <a:rPr lang="en-US" sz="1500" dirty="0" err="1">
                    <a:ea typeface="+mn-lt"/>
                    <a:cs typeface="+mn-lt"/>
                  </a:rPr>
                  <a:t>eenzelfde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lokaal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mogen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niet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overlappen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openingsuren.starttijd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≤</m:t>
                    </m:r>
                  </m:oMath>
                </a14:m>
                <a:r>
                  <a:rPr lang="en-BE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boeking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starttijd</a:t>
                </a:r>
                <a:r>
                  <a:rPr lang="en-US" sz="1500" dirty="0">
                    <a:ea typeface="+mn-lt"/>
                    <a:cs typeface="+mn-lt"/>
                  </a:rPr>
                  <a:t> &lt; </a:t>
                </a:r>
                <a:r>
                  <a:rPr lang="en-US" sz="1500" dirty="0" err="1">
                    <a:ea typeface="+mn-lt"/>
                    <a:cs typeface="+mn-lt"/>
                  </a:rPr>
                  <a:t>boeking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eindtijd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≤</m:t>
                    </m:r>
                  </m:oMath>
                </a14:m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openingsuren.eindtijd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>
                    <a:ea typeface="+mn-lt"/>
                    <a:cs typeface="+mn-lt"/>
                  </a:rPr>
                  <a:t>voor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overeenkomstige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openingsuren</a:t>
                </a:r>
                <a:r>
                  <a:rPr lang="en-US" sz="1500" dirty="0">
                    <a:ea typeface="+mn-lt"/>
                    <a:cs typeface="+mn-lt"/>
                  </a:rPr>
                  <a:t> van </a:t>
                </a:r>
                <a:r>
                  <a:rPr lang="en-US" sz="1500" dirty="0" err="1">
                    <a:ea typeface="+mn-lt"/>
                    <a:cs typeface="+mn-lt"/>
                  </a:rPr>
                  <a:t>boeking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BE" sz="1500" dirty="0" smtClean="0">
                    <a:ea typeface="+mn-lt"/>
                    <a:cs typeface="+mn-lt"/>
                  </a:rPr>
                  <a:t>View</a:t>
                </a:r>
                <a:r>
                  <a:rPr lang="en-US" sz="1500" dirty="0" smtClean="0">
                    <a:ea typeface="+mn-lt"/>
                    <a:cs typeface="+mn-lt"/>
                  </a:rPr>
                  <a:t>: </a:t>
                </a:r>
                <a:r>
                  <a:rPr lang="en-US" sz="1500" dirty="0" err="1">
                    <a:ea typeface="+mn-lt"/>
                    <a:cs typeface="+mn-lt"/>
                  </a:rPr>
                  <a:t>boeking.totaal</a:t>
                </a:r>
                <a:r>
                  <a:rPr lang="en-US" sz="1500" dirty="0">
                    <a:ea typeface="+mn-lt"/>
                    <a:cs typeface="+mn-lt"/>
                  </a:rPr>
                  <a:t> = </a:t>
                </a:r>
                <a:r>
                  <a:rPr lang="en-US" sz="1500" dirty="0" err="1" smtClean="0">
                    <a:ea typeface="+mn-lt"/>
                    <a:cs typeface="+mn-lt"/>
                  </a:rPr>
                  <a:t>lokaal.prijs</a:t>
                </a:r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voor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internen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lokaal.prijs</a:t>
                </a:r>
                <a:r>
                  <a:rPr lang="en-US" sz="1500" dirty="0">
                    <a:ea typeface="+mn-lt"/>
                    <a:cs typeface="+mn-lt"/>
                  </a:rPr>
                  <a:t> * </a:t>
                </a:r>
                <a:r>
                  <a:rPr lang="en-US" sz="1500" dirty="0" err="1">
                    <a:ea typeface="+mn-lt"/>
                    <a:cs typeface="+mn-lt"/>
                  </a:rPr>
                  <a:t>extern.prijsfactor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voor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externen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>
                    <a:ea typeface="+mn-lt"/>
                    <a:cs typeface="+mn-lt"/>
                  </a:rPr>
                  <a:t>voor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overeenkomstig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lokaal</a:t>
                </a:r>
                <a:r>
                  <a:rPr lang="en-US" sz="1500" dirty="0">
                    <a:ea typeface="+mn-lt"/>
                    <a:cs typeface="+mn-lt"/>
                  </a:rPr>
                  <a:t> van </a:t>
                </a:r>
                <a:r>
                  <a:rPr lang="en-US" sz="1500" dirty="0" err="1">
                    <a:ea typeface="+mn-lt"/>
                    <a:cs typeface="+mn-lt"/>
                  </a:rPr>
                  <a:t>boeking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>
                  <a:cs typeface="Calibri" panose="020F0502020204030204"/>
                </a:endParaRPr>
              </a:p>
              <a:p>
                <a:endParaRPr lang="en-US" dirty="0"/>
              </a:p>
              <a:p>
                <a:endParaRPr lang="en-US" sz="1400" dirty="0">
                  <a:cs typeface="Calibri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BA184-6BD6-420E-A4D0-20C8B07EE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3" y="654996"/>
                <a:ext cx="7580007" cy="6355586"/>
              </a:xfrm>
              <a:prstGeom prst="rect">
                <a:avLst/>
              </a:prstGeom>
              <a:blipFill>
                <a:blip r:embed="rId2"/>
                <a:stretch>
                  <a:fillRect l="-322" t="-19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7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93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nl-BE" sz="1500" b="1" dirty="0" smtClean="0"/>
                  <a:t>1. </a:t>
                </a:r>
                <a:r>
                  <a:rPr lang="en-BE" sz="1500" b="1" dirty="0"/>
                  <a:t>p</a:t>
                </a:r>
                <a:r>
                  <a:rPr lang="en-BE" sz="1500" b="1" dirty="0" smtClean="0"/>
                  <a:t>rofiel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gebruikers</a:t>
                </a:r>
                <a:r>
                  <a:rPr lang="nl-BE" sz="1500" dirty="0" smtClean="0"/>
                  <a:t>n</a:t>
                </a:r>
                <a:r>
                  <a:rPr lang="en-BE" sz="1500" dirty="0" smtClean="0"/>
                  <a:t>aam:varchar, wachtwoord:varchar, woonplaats:varchar, email:varchar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gebruikersnaam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wachtwoord</a:t>
                </a:r>
              </a:p>
              <a:p>
                <a:pPr lvl="0"/>
                <a:endParaRPr lang="en-BE" sz="1500" b="1" dirty="0" smtClean="0"/>
              </a:p>
              <a:p>
                <a:pPr lvl="0"/>
                <a:r>
                  <a:rPr lang="nl-BE" sz="1500" b="1" dirty="0" smtClean="0"/>
                  <a:t>2</a:t>
                </a:r>
                <a:r>
                  <a:rPr lang="nl-BE" sz="1500" b="1" dirty="0"/>
                  <a:t>. </a:t>
                </a:r>
                <a:r>
                  <a:rPr lang="en-BE" sz="1500" b="1" dirty="0" smtClean="0"/>
                  <a:t>plant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naam:varchar, soort:varchar, beschrijving:varchar, foto:varchar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soort, beschrijving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 smtClean="0"/>
                  <a:t>3. aanbeveling </a:t>
                </a:r>
                <a:r>
                  <a:rPr lang="en-BE" sz="1500" dirty="0" smtClean="0"/>
                  <a:t>(plantnaam:varchar, gelijkaardige_plantnaam:varchar)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plantnaam, gelijkaardige_plantnaam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{plantnaam}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plant{naam}, </a:t>
                </a:r>
                <a:r>
                  <a:rPr lang="en-BE" sz="1500" dirty="0" smtClean="0"/>
                  <a:t>{gelijkaardige_plantnaam}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plant{naam</a:t>
                </a:r>
                <a:r>
                  <a:rPr lang="en-BE" sz="1500" dirty="0" smtClean="0"/>
                  <a:t>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nl-BE" sz="1500" dirty="0"/>
              </a:p>
              <a:p>
                <a:pPr lvl="0"/>
                <a:r>
                  <a:rPr lang="en-BE" sz="1500" b="1" dirty="0"/>
                  <a:t>4</a:t>
                </a:r>
                <a:r>
                  <a:rPr lang="nl-BE" sz="1500" b="1" dirty="0" smtClean="0"/>
                  <a:t>. </a:t>
                </a:r>
                <a:r>
                  <a:rPr lang="en-BE" sz="1500" b="1" dirty="0" smtClean="0"/>
                  <a:t>taak</a:t>
                </a:r>
                <a:r>
                  <a:rPr lang="nl-BE" sz="1500" b="1" dirty="0" smtClean="0"/>
                  <a:t> </a:t>
                </a:r>
                <a:r>
                  <a:rPr lang="nl-BE" sz="1500" dirty="0" smtClean="0"/>
                  <a:t>(</a:t>
                </a:r>
                <a:r>
                  <a:rPr lang="en-BE" sz="1500" dirty="0" smtClean="0"/>
                  <a:t>id:serial, aantal_dagen:integer, hoeveelheid:numeric</a:t>
                </a:r>
                <a:r>
                  <a:rPr lang="nl-BE" sz="1500" dirty="0" smtClean="0"/>
                  <a:t>)</a:t>
                </a:r>
                <a:endParaRPr lang="en-US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nl-BE" sz="1500" dirty="0"/>
                  <a:t>Primaire sleutel: </a:t>
                </a:r>
                <a:r>
                  <a:rPr lang="nl-BE" sz="1500" dirty="0" smtClean="0"/>
                  <a:t>{</a:t>
                </a:r>
                <a:r>
                  <a:rPr lang="en-BE" sz="1500" dirty="0" smtClean="0"/>
                  <a:t>id</a:t>
                </a:r>
                <a:r>
                  <a:rPr lang="nl-BE" sz="1500" dirty="0" smtClean="0"/>
                  <a:t>}</a:t>
                </a:r>
                <a:endParaRPr lang="en-BE" sz="1500" dirty="0" smtClean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aantal_dagen, hoeveelheid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CHECK: aantal_dagen &gt; 0, hoeveelheid &gt; 0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pPr lvl="0"/>
                <a:r>
                  <a:rPr lang="en-BE" sz="1500" b="1" dirty="0"/>
                  <a:t>5</a:t>
                </a:r>
                <a:r>
                  <a:rPr lang="en-BE" sz="1500" b="1" dirty="0" smtClean="0"/>
                  <a:t>. voedsel</a:t>
                </a:r>
                <a:r>
                  <a:rPr lang="en-BE" sz="1500" dirty="0" smtClean="0"/>
                  <a:t> (id:integer, soort:varchar)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</a:t>
                </a:r>
                <a:r>
                  <a:rPr lang="en-BE" sz="1500" dirty="0" smtClean="0"/>
                  <a:t>{id}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</a:t>
                </a:r>
                <a:r>
                  <a:rPr lang="en-BE" sz="1500" dirty="0" smtClean="0"/>
                  <a:t>{id}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taak{id}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soort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939814"/>
              </a:xfrm>
              <a:prstGeom prst="rect">
                <a:avLst/>
              </a:prstGeom>
              <a:blipFill>
                <a:blip r:embed="rId3"/>
                <a:stretch>
                  <a:fillRect l="-278" t="-370" b="-37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763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A9AE74-2C92-4096-999F-1391A90C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5D3CB-317D-4B57-B634-112B31EE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50</a:t>
            </a:fld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6ACA84-06C9-45E6-BE20-B6BC8B46584D}"/>
                  </a:ext>
                </a:extLst>
              </p:cNvPr>
              <p:cNvSpPr txBox="1"/>
              <p:nvPr/>
            </p:nvSpPr>
            <p:spPr>
              <a:xfrm>
                <a:off x="752272" y="833336"/>
                <a:ext cx="7093624" cy="286232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500" b="1" dirty="0" smtClean="0">
                    <a:ea typeface="+mn-lt"/>
                    <a:cs typeface="+mn-lt"/>
                  </a:rPr>
                  <a:t>8. </a:t>
                </a:r>
                <a:r>
                  <a:rPr lang="en-US" sz="1500" b="1" dirty="0" err="1">
                    <a:ea typeface="+mn-lt"/>
                    <a:cs typeface="+mn-lt"/>
                  </a:rPr>
                  <a:t>persoon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>
                    <a:ea typeface="+mn-lt"/>
                    <a:cs typeface="+mn-lt"/>
                  </a:rPr>
                  <a:t>voornaam:varchar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achternaam:varchar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email:varchar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tel</a:t>
                </a:r>
                <a:r>
                  <a:rPr lang="en-BE" sz="1500" dirty="0" smtClean="0">
                    <a:ea typeface="+mn-lt"/>
                    <a:cs typeface="+mn-lt"/>
                  </a:rPr>
                  <a:t>nr</a:t>
                </a:r>
                <a:r>
                  <a:rPr lang="en-US" sz="1500" dirty="0" smtClean="0">
                    <a:ea typeface="+mn-lt"/>
                    <a:cs typeface="+mn-lt"/>
                  </a:rPr>
                  <a:t>:varchar,</a:t>
                </a:r>
                <a:r>
                  <a:rPr lang="en-BE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 smtClean="0">
                    <a:ea typeface="+mn-lt"/>
                    <a:cs typeface="+mn-lt"/>
                  </a:rPr>
                  <a:t>adres:varchar</a:t>
                </a:r>
                <a:r>
                  <a:rPr lang="en-US" sz="1500" dirty="0">
                    <a:ea typeface="+mn-lt"/>
                    <a:cs typeface="+mn-lt"/>
                  </a:rPr>
                  <a:t>) </a:t>
                </a:r>
                <a:endParaRPr lang="en-US" sz="15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{email}</a:t>
                </a:r>
                <a:endParaRPr lang="en-US" sz="1500" dirty="0">
                  <a:cs typeface="Calibri" panose="020F0502020204030204"/>
                </a:endParaRPr>
              </a:p>
              <a:p>
                <a:endParaRPr lang="en-US" sz="1500" dirty="0"/>
              </a:p>
              <a:p>
                <a:r>
                  <a:rPr lang="en-US" sz="1500" b="1" dirty="0">
                    <a:ea typeface="+mn-lt"/>
                    <a:cs typeface="+mn-lt"/>
                  </a:rPr>
                  <a:t>9. intern </a:t>
                </a:r>
                <a:r>
                  <a:rPr lang="en-US" sz="1500" dirty="0">
                    <a:ea typeface="+mn-lt"/>
                    <a:cs typeface="+mn-lt"/>
                  </a:rPr>
                  <a:t>(</a:t>
                </a:r>
                <a:r>
                  <a:rPr lang="en-US" sz="1500" dirty="0" err="1">
                    <a:ea typeface="+mn-lt"/>
                    <a:cs typeface="+mn-lt"/>
                  </a:rPr>
                  <a:t>email:varchar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>
                    <a:ea typeface="+mn-lt"/>
                    <a:cs typeface="+mn-lt"/>
                  </a:rPr>
                  <a:t>functie:varchar</a:t>
                </a:r>
                <a:r>
                  <a:rPr lang="en-US" sz="1500" dirty="0">
                    <a:ea typeface="+mn-lt"/>
                    <a:cs typeface="+mn-lt"/>
                  </a:rPr>
                  <a:t>)</a:t>
                </a:r>
                <a:endParaRPr lang="en-US" sz="15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{email}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Vreemde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{email} </a:t>
                </a:r>
                <a14:m>
                  <m:oMath xmlns:m="http://schemas.openxmlformats.org/officeDocument/2006/math">
                    <m:r>
                      <a:rPr lang="en-BE" sz="1500" b="0" i="1" dirty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persoon</a:t>
                </a:r>
                <a:r>
                  <a:rPr lang="en-US" sz="1500" dirty="0">
                    <a:ea typeface="+mn-lt"/>
                    <a:cs typeface="+mn-lt"/>
                  </a:rPr>
                  <a:t>{email}</a:t>
                </a:r>
                <a:endParaRPr lang="en-US" sz="1500" dirty="0">
                  <a:cs typeface="Calibri" panose="020F0502020204030204"/>
                </a:endParaRPr>
              </a:p>
              <a:p>
                <a:endParaRPr lang="en-US" sz="1500" dirty="0"/>
              </a:p>
              <a:p>
                <a:r>
                  <a:rPr lang="en-US" sz="1500" b="1" dirty="0">
                    <a:ea typeface="+mn-lt"/>
                    <a:cs typeface="+mn-lt"/>
                  </a:rPr>
                  <a:t>10. extern</a:t>
                </a:r>
                <a:r>
                  <a:rPr lang="en-US" sz="1500" dirty="0">
                    <a:ea typeface="+mn-lt"/>
                    <a:cs typeface="+mn-lt"/>
                  </a:rPr>
                  <a:t> (</a:t>
                </a:r>
                <a:r>
                  <a:rPr lang="en-US" sz="1500" dirty="0" err="1">
                    <a:ea typeface="+mn-lt"/>
                    <a:cs typeface="+mn-lt"/>
                  </a:rPr>
                  <a:t>email:varchar</a:t>
                </a:r>
                <a:r>
                  <a:rPr lang="en-US" sz="1500" dirty="0">
                    <a:ea typeface="+mn-lt"/>
                    <a:cs typeface="+mn-lt"/>
                  </a:rPr>
                  <a:t>, </a:t>
                </a:r>
                <a:r>
                  <a:rPr lang="en-US" sz="1500" dirty="0" err="1" smtClean="0">
                    <a:ea typeface="+mn-lt"/>
                    <a:cs typeface="+mn-lt"/>
                  </a:rPr>
                  <a:t>prijsfactor</a:t>
                </a:r>
                <a:r>
                  <a:rPr lang="en-US" sz="1500" dirty="0" smtClean="0">
                    <a:ea typeface="+mn-lt"/>
                    <a:cs typeface="+mn-lt"/>
                  </a:rPr>
                  <a:t>:</a:t>
                </a:r>
                <a:r>
                  <a:rPr lang="en-BE" sz="1500" dirty="0" smtClean="0">
                    <a:ea typeface="+mn-lt"/>
                    <a:cs typeface="+mn-lt"/>
                  </a:rPr>
                  <a:t>numeric</a:t>
                </a:r>
                <a:r>
                  <a:rPr lang="en-US" sz="1500" dirty="0" smtClean="0">
                    <a:ea typeface="+mn-lt"/>
                    <a:cs typeface="+mn-lt"/>
                  </a:rPr>
                  <a:t>)</a:t>
                </a:r>
                <a:endParaRPr lang="en-US" sz="15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Primaire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{email}</a:t>
                </a:r>
                <a:endParaRPr lang="en-US" sz="1500" dirty="0">
                  <a:cs typeface="Calibri" panose="020F0502020204030204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US" sz="1500" dirty="0" err="1">
                    <a:ea typeface="+mn-lt"/>
                    <a:cs typeface="+mn-lt"/>
                  </a:rPr>
                  <a:t>Vreemde</a:t>
                </a:r>
                <a:r>
                  <a:rPr lang="en-US" sz="1500" dirty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sleutel</a:t>
                </a:r>
                <a:r>
                  <a:rPr lang="en-US" sz="1500" dirty="0">
                    <a:ea typeface="+mn-lt"/>
                    <a:cs typeface="+mn-lt"/>
                  </a:rPr>
                  <a:t>: {email} </a:t>
                </a:r>
                <a14:m>
                  <m:oMath xmlns:m="http://schemas.openxmlformats.org/officeDocument/2006/math">
                    <m:r>
                      <a:rPr lang="en-BE" sz="1500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→</m:t>
                    </m:r>
                  </m:oMath>
                </a14:m>
                <a:r>
                  <a:rPr lang="en-US" sz="1500" dirty="0" smtClean="0">
                    <a:ea typeface="+mn-lt"/>
                    <a:cs typeface="+mn-lt"/>
                  </a:rPr>
                  <a:t> </a:t>
                </a:r>
                <a:r>
                  <a:rPr lang="en-US" sz="1500" dirty="0" err="1">
                    <a:ea typeface="+mn-lt"/>
                    <a:cs typeface="+mn-lt"/>
                  </a:rPr>
                  <a:t>persoon</a:t>
                </a:r>
                <a:r>
                  <a:rPr lang="en-US" sz="1500" dirty="0">
                    <a:ea typeface="+mn-lt"/>
                    <a:cs typeface="+mn-lt"/>
                  </a:rPr>
                  <a:t>{email</a:t>
                </a:r>
                <a:r>
                  <a:rPr lang="en-US" sz="1500" dirty="0" smtClean="0">
                    <a:ea typeface="+mn-lt"/>
                    <a:cs typeface="+mn-lt"/>
                  </a:rPr>
                  <a:t>}</a:t>
                </a:r>
                <a:endParaRPr lang="en-BE" sz="1500" dirty="0" smtClean="0">
                  <a:ea typeface="+mn-lt"/>
                  <a:cs typeface="+mn-lt"/>
                </a:endParaRPr>
              </a:p>
              <a:p>
                <a:pPr marL="285750" indent="-285750">
                  <a:buFont typeface="Arial"/>
                  <a:buChar char="•"/>
                </a:pPr>
                <a:r>
                  <a:rPr lang="en-BE" sz="1500" dirty="0" smtClean="0">
                    <a:ea typeface="+mn-lt"/>
                    <a:cs typeface="+mn-lt"/>
                  </a:rPr>
                  <a:t>CHECK: prijsfactor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≥</m:t>
                    </m:r>
                  </m:oMath>
                </a14:m>
                <a:r>
                  <a:rPr lang="en-BE" sz="1500" dirty="0" smtClean="0">
                    <a:cs typeface="Calibri" panose="020F0502020204030204"/>
                  </a:rPr>
                  <a:t> 1</a:t>
                </a:r>
                <a:endParaRPr lang="en-US" sz="1500" dirty="0">
                  <a:cs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6ACA84-06C9-45E6-BE20-B6BC8B46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2" y="833336"/>
                <a:ext cx="7093624" cy="2862322"/>
              </a:xfrm>
              <a:prstGeom prst="rect">
                <a:avLst/>
              </a:prstGeom>
              <a:blipFill>
                <a:blip r:embed="rId2"/>
                <a:stretch>
                  <a:fillRect l="-344" t="-640" b="-149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7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279" y="789460"/>
                <a:ext cx="8765721" cy="4016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BE" sz="1500" b="1" dirty="0"/>
                  <a:t>6. plant_taak</a:t>
                </a:r>
                <a:r>
                  <a:rPr lang="en-BE" sz="1500" dirty="0"/>
                  <a:t> (plantnaam:varchar, taakid:integer)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{plantnaam, taakid}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sleutels: {plantnaam}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plant{naam}, {taakid}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BE" sz="1500" dirty="0"/>
                  <a:t>taak{id}</a:t>
                </a:r>
              </a:p>
              <a:p>
                <a:pPr lvl="0"/>
                <a:endParaRPr lang="en-BE" sz="1500" b="1" dirty="0" smtClean="0"/>
              </a:p>
              <a:p>
                <a:pPr lvl="0"/>
                <a:r>
                  <a:rPr lang="en-BE" sz="1500" b="1" dirty="0" smtClean="0"/>
                  <a:t>7</a:t>
                </a:r>
                <a:r>
                  <a:rPr lang="en-BE" sz="1500" b="1" dirty="0"/>
                  <a:t>. registratie </a:t>
                </a:r>
                <a:r>
                  <a:rPr lang="en-BE" sz="1500" dirty="0"/>
                  <a:t>(gebruikersnaam:varchar, bijnaam:varchar, datum:date)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{gebruikersnaam, bijnaam}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{gebruikersnaam}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profiel{gebruikersnaam</a:t>
                </a:r>
                <a:r>
                  <a:rPr lang="en-BE" sz="1500" dirty="0" smtClean="0"/>
                  <a:t>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datum</a:t>
                </a:r>
                <a:endParaRPr lang="en-BE" sz="1500" dirty="0"/>
              </a:p>
              <a:p>
                <a:pPr lvl="0"/>
                <a:endParaRPr lang="en-BE" sz="1500" b="1" dirty="0" smtClean="0"/>
              </a:p>
              <a:p>
                <a:pPr lvl="0"/>
                <a:r>
                  <a:rPr lang="en-BE" sz="1500" b="1" dirty="0"/>
                  <a:t>8</a:t>
                </a:r>
                <a:r>
                  <a:rPr lang="en-BE" sz="1500" b="1" dirty="0" smtClean="0"/>
                  <a:t>. notitie </a:t>
                </a:r>
                <a:r>
                  <a:rPr lang="en-BE" sz="1500" dirty="0"/>
                  <a:t>(gebruikersnaam:varchar, bijnaam:varchar, </a:t>
                </a:r>
                <a:r>
                  <a:rPr lang="en-BE" sz="1500" dirty="0" smtClean="0"/>
                  <a:t>titel:varchar, tijdstip:timestamp, categorie:varchar, beschrijving:varchar)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Primaire sleutel: {gebruikersnaam, </a:t>
                </a:r>
                <a:r>
                  <a:rPr lang="en-BE" sz="1500" dirty="0" smtClean="0"/>
                  <a:t>bijnaam, titel}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Vreemde sleutel: {</a:t>
                </a:r>
                <a:r>
                  <a:rPr lang="en-BE" sz="1500" dirty="0" smtClean="0"/>
                  <a:t>gebruikersnaam, bijnaam}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registratie{gebruikersnaam, bijnaam}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NOT NULL: tijdstip, categorie, beschrijving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Controleer bij toevoeging of date(tijdstip) chronologisch gelijk aan of na de datum van de overeenkomstige registratie valt</a:t>
                </a:r>
                <a:endParaRPr lang="en-BE" sz="15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9" y="789460"/>
                <a:ext cx="8765721" cy="4016484"/>
              </a:xfrm>
              <a:prstGeom prst="rect">
                <a:avLst/>
              </a:prstGeom>
              <a:blipFill>
                <a:blip r:embed="rId3"/>
                <a:stretch>
                  <a:fillRect l="-278" t="-456" r="-13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518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/>
              <a:t>Oefening </a:t>
            </a:r>
            <a:r>
              <a:rPr lang="en-BE" sz="1300" b="1" dirty="0" smtClean="0"/>
              <a:t>4 </a:t>
            </a:r>
            <a:r>
              <a:rPr lang="en-BE" sz="1300" b="1" dirty="0"/>
              <a:t>(Project 2021-2022, eerste zittijd)</a:t>
            </a:r>
          </a:p>
          <a:p>
            <a:pPr algn="just"/>
            <a:endParaRPr lang="en-BE" sz="1300" b="1" dirty="0"/>
          </a:p>
          <a:p>
            <a:pPr algn="just"/>
            <a:r>
              <a:rPr lang="nl-NL" sz="1300" dirty="0"/>
              <a:t>Om haar online diensten te ondersteunen, heeft de NMBS (Nationale Maatschappij</a:t>
            </a:r>
            <a:r>
              <a:rPr lang="en-BE" sz="1300" dirty="0"/>
              <a:t> </a:t>
            </a:r>
            <a:r>
              <a:rPr lang="nl-NL" sz="1300" dirty="0"/>
              <a:t>van Belgische Spoorwegen) nood aan</a:t>
            </a:r>
            <a:r>
              <a:rPr lang="en-BE" sz="1300" dirty="0"/>
              <a:t> </a:t>
            </a:r>
            <a:r>
              <a:rPr lang="nl-NL" sz="1300" dirty="0"/>
              <a:t>een nieuw digitaal systeem. Daarbij vragen</a:t>
            </a:r>
            <a:r>
              <a:rPr lang="en-BE" sz="1300" dirty="0"/>
              <a:t> </a:t>
            </a:r>
            <a:r>
              <a:rPr lang="nl-NL" sz="1300" dirty="0"/>
              <a:t>ze aan jou om een relationele databank te ontwikkelen.</a:t>
            </a:r>
          </a:p>
          <a:p>
            <a:pPr algn="just"/>
            <a:r>
              <a:rPr lang="nl-NL" sz="1300" dirty="0"/>
              <a:t>Deze databank dient eerst en vooral treinstations te kunnen persisteren. Een treinstation</a:t>
            </a:r>
            <a:r>
              <a:rPr lang="en-BE" sz="1300" dirty="0"/>
              <a:t> </a:t>
            </a:r>
            <a:r>
              <a:rPr lang="nl-NL" sz="1300" dirty="0"/>
              <a:t>wordt uniek geïdentificeerd door een naam (bv. </a:t>
            </a:r>
            <a:r>
              <a:rPr lang="en-BE" sz="1300" dirty="0"/>
              <a:t>‘</a:t>
            </a:r>
            <a:r>
              <a:rPr lang="nl-NL" sz="1300" dirty="0"/>
              <a:t>Ieper’). Daarnaast wordt</a:t>
            </a:r>
            <a:r>
              <a:rPr lang="en-BE" sz="1300" dirty="0"/>
              <a:t> </a:t>
            </a:r>
            <a:r>
              <a:rPr lang="nl-NL" sz="1300" dirty="0"/>
              <a:t>voor ieder station ook een uniek coördinatenkoppel opgeslagen, bestaande uit de</a:t>
            </a:r>
            <a:r>
              <a:rPr lang="en-BE" sz="1300" dirty="0"/>
              <a:t> </a:t>
            </a:r>
            <a:r>
              <a:rPr lang="nl-NL" sz="1300" dirty="0"/>
              <a:t>lengte- en de breedtegraad. Er wordt een onderscheid gemaakt tussen binnenlandse</a:t>
            </a:r>
            <a:r>
              <a:rPr lang="en-BE" sz="1300" dirty="0"/>
              <a:t> </a:t>
            </a:r>
            <a:r>
              <a:rPr lang="nl-NL" sz="1300" dirty="0"/>
              <a:t>en buitenlandse stations, in die zin dat voor buitenlandse stations de landcode</a:t>
            </a:r>
            <a:r>
              <a:rPr lang="en-BE" sz="1300" dirty="0"/>
              <a:t> </a:t>
            </a:r>
            <a:r>
              <a:rPr lang="nl-NL" sz="1300" dirty="0"/>
              <a:t>van het land waarin het station gelegen is, wordt opgeslagen (bv. ‘</a:t>
            </a:r>
            <a:r>
              <a:rPr lang="nl-NL" sz="1300" dirty="0" err="1"/>
              <a:t>fr</a:t>
            </a:r>
            <a:r>
              <a:rPr lang="nl-NL" sz="1300" dirty="0"/>
              <a:t>’ voor</a:t>
            </a:r>
            <a:r>
              <a:rPr lang="en-BE" sz="1300" dirty="0"/>
              <a:t> </a:t>
            </a:r>
            <a:r>
              <a:rPr lang="nl-NL" sz="1300" dirty="0"/>
              <a:t>Frankrijk) en voor binnenlandse stations niet. Voor binnenlandse stations wordt</a:t>
            </a:r>
            <a:r>
              <a:rPr lang="en-BE" sz="1300" dirty="0"/>
              <a:t> </a:t>
            </a:r>
            <a:r>
              <a:rPr lang="nl-NL" sz="1300" dirty="0"/>
              <a:t>de unieke naam steeds weergegeven in het Nederlands, maar worden er mogelijks</a:t>
            </a:r>
            <a:r>
              <a:rPr lang="en-BE" sz="1300" dirty="0"/>
              <a:t> </a:t>
            </a:r>
            <a:r>
              <a:rPr lang="nl-NL" sz="1300" dirty="0"/>
              <a:t>meerdere vertalingen van deze naam voorzien. Dit geldt niet voor</a:t>
            </a:r>
            <a:r>
              <a:rPr lang="en-BE" sz="1300" dirty="0"/>
              <a:t>  </a:t>
            </a:r>
            <a:r>
              <a:rPr lang="nl-NL" sz="1300" dirty="0"/>
              <a:t>buitenlandse</a:t>
            </a:r>
            <a:r>
              <a:rPr lang="en-BE" sz="1300" dirty="0"/>
              <a:t> </a:t>
            </a:r>
            <a:r>
              <a:rPr lang="nl-NL" sz="1300" dirty="0"/>
              <a:t>stations. Een vertaling van een stationsnaam bestaat logischerwijs uit de vertaling</a:t>
            </a:r>
            <a:r>
              <a:rPr lang="en-BE" sz="1300" dirty="0"/>
              <a:t> </a:t>
            </a:r>
            <a:r>
              <a:rPr lang="nl-NL" sz="1300" dirty="0"/>
              <a:t>alsook uit de landcode van de taal waartoe de vertaling behoort (bv. ‘</a:t>
            </a:r>
            <a:r>
              <a:rPr lang="nl-NL" sz="1300" dirty="0" err="1"/>
              <a:t>Ypres</a:t>
            </a:r>
            <a:r>
              <a:rPr lang="nl-NL" sz="1300" dirty="0"/>
              <a:t>’ is de</a:t>
            </a:r>
            <a:r>
              <a:rPr lang="en-BE" sz="1300" dirty="0"/>
              <a:t> </a:t>
            </a:r>
            <a:r>
              <a:rPr lang="nl-NL" sz="1300" dirty="0"/>
              <a:t>‘</a:t>
            </a:r>
            <a:r>
              <a:rPr lang="nl-NL" sz="1300" dirty="0" err="1"/>
              <a:t>fr</a:t>
            </a:r>
            <a:r>
              <a:rPr lang="nl-NL" sz="1300" dirty="0"/>
              <a:t>’(</a:t>
            </a:r>
            <a:r>
              <a:rPr lang="nl-NL" sz="1300" dirty="0" err="1"/>
              <a:t>anse</a:t>
            </a:r>
            <a:r>
              <a:rPr lang="nl-NL" sz="1300" dirty="0"/>
              <a:t>) vertaling van ‘Ieper’). Per landscode kan er voor</a:t>
            </a:r>
            <a:r>
              <a:rPr lang="en-BE" sz="1300" dirty="0"/>
              <a:t> </a:t>
            </a:r>
            <a:r>
              <a:rPr lang="nl-NL" sz="1300" dirty="0"/>
              <a:t>eenzelfde station maximaal</a:t>
            </a:r>
            <a:r>
              <a:rPr lang="en-BE" sz="1300" dirty="0"/>
              <a:t> </a:t>
            </a:r>
            <a:r>
              <a:rPr lang="nl-NL" sz="1300" dirty="0"/>
              <a:t>1 vertaling zijn.</a:t>
            </a:r>
          </a:p>
          <a:p>
            <a:pPr algn="just"/>
            <a:r>
              <a:rPr lang="nl-NL" sz="1300" dirty="0"/>
              <a:t>De NMBS heeft verder verschillende soorten treinen ter beschikking met een unieke</a:t>
            </a:r>
            <a:r>
              <a:rPr lang="en-BE" sz="1300" dirty="0"/>
              <a:t> </a:t>
            </a:r>
            <a:r>
              <a:rPr lang="nl-NL" sz="1300" dirty="0"/>
              <a:t>soortnaam (bv. ‘IC’, ‘P’, ‘BUS</a:t>
            </a:r>
            <a:r>
              <a:rPr lang="en-BE" sz="1300" dirty="0"/>
              <a:t>’,...</a:t>
            </a:r>
            <a:r>
              <a:rPr lang="nl-NL" sz="1300" dirty="0"/>
              <a:t>) die elk tot exact één categorie van verbinding behoren</a:t>
            </a:r>
            <a:r>
              <a:rPr lang="en-BE" sz="1300" dirty="0"/>
              <a:t> </a:t>
            </a:r>
            <a:r>
              <a:rPr lang="nl-NL" sz="1300" dirty="0"/>
              <a:t>(bv. ‘hoge snelheid’, ‘regionaal’,</a:t>
            </a:r>
            <a:r>
              <a:rPr lang="en-BE" sz="1300" dirty="0"/>
              <a:t>...</a:t>
            </a:r>
            <a:r>
              <a:rPr lang="nl-NL" sz="1300" dirty="0"/>
              <a:t>). Deze treinsoorten kunnen worden ingelegd</a:t>
            </a:r>
            <a:r>
              <a:rPr lang="en-BE" sz="1300" dirty="0"/>
              <a:t> </a:t>
            </a:r>
            <a:r>
              <a:rPr lang="nl-NL" sz="1300" dirty="0"/>
              <a:t>op meerdere trajecten. Elk traject heeft een unieke naam en wordt gekoppeld</a:t>
            </a:r>
            <a:r>
              <a:rPr lang="en-BE" sz="1300" dirty="0"/>
              <a:t> </a:t>
            </a:r>
            <a:r>
              <a:rPr lang="nl-NL" sz="1300" dirty="0"/>
              <a:t>aan alle treinsoorten die dit traject afleggen. Zo is bijvoorbeeld het traject met</a:t>
            </a:r>
            <a:r>
              <a:rPr lang="en-BE" sz="1300" dirty="0"/>
              <a:t> </a:t>
            </a:r>
            <a:r>
              <a:rPr lang="nl-NL" sz="1300" dirty="0"/>
              <a:t>naam ‘Blankenberge</a:t>
            </a:r>
            <a:r>
              <a:rPr lang="en-BE" sz="1300" dirty="0"/>
              <a:t> --</a:t>
            </a:r>
            <a:r>
              <a:rPr lang="nl-NL" sz="1300" dirty="0"/>
              <a:t> Gent-Sint-Pieters’ gekoppeld aan de</a:t>
            </a:r>
            <a:r>
              <a:rPr lang="en-BE" sz="1300" dirty="0"/>
              <a:t> </a:t>
            </a:r>
            <a:r>
              <a:rPr lang="nl-NL" sz="1300" dirty="0"/>
              <a:t>treinsoorten met naam</a:t>
            </a:r>
            <a:r>
              <a:rPr lang="en-BE" sz="1300" dirty="0"/>
              <a:t> </a:t>
            </a:r>
            <a:r>
              <a:rPr lang="nl-NL" sz="1300" dirty="0"/>
              <a:t>‘IC’ en ‘ICT’.</a:t>
            </a:r>
          </a:p>
          <a:p>
            <a:pPr algn="just"/>
            <a:r>
              <a:rPr lang="nl-NL" sz="1300" dirty="0"/>
              <a:t>Een traject wordt één of meerdere keren per dag uitgevoerd. De uitvoering van</a:t>
            </a:r>
            <a:r>
              <a:rPr lang="en-BE" sz="1300" dirty="0"/>
              <a:t> </a:t>
            </a:r>
            <a:r>
              <a:rPr lang="nl-NL" sz="1300" dirty="0"/>
              <a:t>een traject, waarbij een trein van een bepaalde soort stopt bij een vaste sequentie</a:t>
            </a:r>
            <a:r>
              <a:rPr lang="en-BE" sz="1300" dirty="0"/>
              <a:t> </a:t>
            </a:r>
            <a:r>
              <a:rPr lang="nl-NL" sz="1300" dirty="0"/>
              <a:t>stations (haltes) op een vaste sequentie tijdstippen, wordt een trip genoemd. Iedere</a:t>
            </a:r>
            <a:r>
              <a:rPr lang="en-BE" sz="1300" dirty="0"/>
              <a:t> </a:t>
            </a:r>
            <a:r>
              <a:rPr lang="nl-NL" sz="1300" dirty="0"/>
              <a:t>trip heeft allereerst een unieke code, een maximale capaciteit aan aantal reizigers</a:t>
            </a:r>
            <a:r>
              <a:rPr lang="en-BE" sz="1300" dirty="0"/>
              <a:t> </a:t>
            </a:r>
            <a:r>
              <a:rPr lang="nl-NL" sz="1300" dirty="0"/>
              <a:t>die tijdens deze trip kunnen plaatsnemen en een verzameling datums waarop deze</a:t>
            </a:r>
            <a:r>
              <a:rPr lang="en-BE" sz="1300" dirty="0"/>
              <a:t> </a:t>
            </a:r>
            <a:r>
              <a:rPr lang="nl-NL" sz="1300" dirty="0"/>
              <a:t>trip wordt uitgevoerd. Daarnaast is het noodzakelijk om voor iedere trip op te slaan</a:t>
            </a:r>
            <a:r>
              <a:rPr lang="en-BE" sz="1300" dirty="0"/>
              <a:t> </a:t>
            </a:r>
            <a:r>
              <a:rPr lang="nl-NL" sz="1300" dirty="0"/>
              <a:t>op welk tijdstip (onafhankelijk van de datums) een trein aankomt en vertrekt aan</a:t>
            </a:r>
            <a:r>
              <a:rPr lang="en-BE" sz="1300" dirty="0"/>
              <a:t> </a:t>
            </a:r>
            <a:r>
              <a:rPr lang="nl-NL" sz="1300" dirty="0"/>
              <a:t>een specifieke halte (met uitzondering van de eerste halte die geen aankomstinformatie</a:t>
            </a:r>
            <a:r>
              <a:rPr lang="en-BE" sz="1300" dirty="0"/>
              <a:t> </a:t>
            </a:r>
            <a:r>
              <a:rPr lang="nl-NL" sz="1300" dirty="0"/>
              <a:t>heeft en de laatste halte die geen vertrekinformatie heeft). Natuurlijk kunnen</a:t>
            </a:r>
            <a:r>
              <a:rPr lang="en-BE" sz="1300" dirty="0"/>
              <a:t> </a:t>
            </a:r>
            <a:r>
              <a:rPr lang="nl-NL" sz="1300" dirty="0"/>
              <a:t>treinen pas vertrekken aan een halte als ze er eerst zijn aangekomen. Aanvullend</a:t>
            </a:r>
            <a:r>
              <a:rPr lang="en-BE" sz="1300" dirty="0"/>
              <a:t> </a:t>
            </a:r>
            <a:r>
              <a:rPr lang="nl-NL" sz="1300" dirty="0"/>
              <a:t>hierbij is het wel zo dat er aangegeven moet worden of dit aankomst- en vertrektijdstip</a:t>
            </a:r>
            <a:r>
              <a:rPr lang="en-BE" sz="1300" dirty="0"/>
              <a:t> </a:t>
            </a:r>
            <a:r>
              <a:rPr lang="nl-NL" sz="1300" dirty="0"/>
              <a:t>valt op de dag ván het</a:t>
            </a:r>
            <a:r>
              <a:rPr lang="en-BE" sz="1300" dirty="0"/>
              <a:t> </a:t>
            </a:r>
            <a:r>
              <a:rPr lang="nl-NL" sz="1300" dirty="0"/>
              <a:t>originele vertrek van de trein (voor middernacht),</a:t>
            </a:r>
            <a:r>
              <a:rPr lang="en-BE" sz="1300" dirty="0"/>
              <a:t> </a:t>
            </a:r>
            <a:r>
              <a:rPr lang="nl-NL" sz="1300" dirty="0"/>
              <a:t>of op de dag ná het originele vertrek van de trein (na middernacht). Als een trein</a:t>
            </a:r>
            <a:r>
              <a:rPr lang="en-BE" sz="1300" dirty="0"/>
              <a:t> </a:t>
            </a:r>
            <a:r>
              <a:rPr lang="nl-NL" sz="1300" dirty="0"/>
              <a:t>aankomt aan een halte na middernacht, dan vertrekt hij er ook na middernacht.</a:t>
            </a:r>
            <a:r>
              <a:rPr lang="en-BE" sz="1300" dirty="0"/>
              <a:t> </a:t>
            </a:r>
            <a:r>
              <a:rPr lang="nl-NL" sz="1300" dirty="0"/>
              <a:t>Omgekeerd komt een trein zeker toe aan een halte voor middernacht als hij er ook</a:t>
            </a:r>
            <a:r>
              <a:rPr lang="en-BE" sz="1300" dirty="0"/>
              <a:t> </a:t>
            </a:r>
            <a:r>
              <a:rPr lang="nl-NL" sz="1300" dirty="0"/>
              <a:t>voor middernacht vertrekt.</a:t>
            </a:r>
            <a:endParaRPr lang="en-BE" sz="1300" dirty="0"/>
          </a:p>
        </p:txBody>
      </p:sp>
    </p:spTree>
    <p:extLst>
      <p:ext uri="{BB962C8B-B14F-4D97-AF65-F5344CB8AC3E}">
        <p14:creationId xmlns:p14="http://schemas.microsoft.com/office/powerpoint/2010/main" val="18872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/>
              <a:t>Oefening </a:t>
            </a:r>
            <a:r>
              <a:rPr lang="en-BE" sz="1300" b="1" dirty="0" smtClean="0"/>
              <a:t>4 </a:t>
            </a:r>
            <a:r>
              <a:rPr lang="en-BE" sz="1300" b="1" dirty="0"/>
              <a:t>vervolg (Project 2021-2022, eerste zittijd)</a:t>
            </a:r>
          </a:p>
          <a:p>
            <a:pPr algn="just"/>
            <a:endParaRPr lang="en-BE" sz="1300" b="1" dirty="0"/>
          </a:p>
          <a:p>
            <a:pPr algn="just"/>
            <a:r>
              <a:rPr lang="nl-NL" sz="1300" dirty="0"/>
              <a:t>Omdat het vertrek- en aankomstuur niet noodzakelijk uniek is voor een trip, maar</a:t>
            </a:r>
            <a:r>
              <a:rPr lang="en-BE" sz="1300" dirty="0"/>
              <a:t> </a:t>
            </a:r>
            <a:r>
              <a:rPr lang="nl-NL" sz="1300" dirty="0"/>
              <a:t>de volgorde van de stations wel gekend moet zijn, krijgt elke halte waar een trein</a:t>
            </a:r>
            <a:r>
              <a:rPr lang="en-BE" sz="1300" dirty="0"/>
              <a:t> </a:t>
            </a:r>
            <a:r>
              <a:rPr lang="nl-NL" sz="1300" dirty="0"/>
              <a:t>stopt een uniek haltenummer per trip (waarbij de eerste halte nummer 1 heeft).</a:t>
            </a:r>
            <a:r>
              <a:rPr lang="en-BE" sz="1300" dirty="0"/>
              <a:t> </a:t>
            </a:r>
            <a:r>
              <a:rPr lang="nl-NL" sz="1300" dirty="0"/>
              <a:t>De volgorde van de haltenummers per trip dient natuurlijk consistent te zijn met de</a:t>
            </a:r>
            <a:r>
              <a:rPr lang="en-BE" sz="1300" dirty="0"/>
              <a:t> </a:t>
            </a:r>
            <a:r>
              <a:rPr lang="nl-NL" sz="1300" dirty="0"/>
              <a:t>aankomst- en vertrektijdstippen van diezelfde trip. Dit wil zeggen dat het aankomsttijdstip</a:t>
            </a:r>
            <a:r>
              <a:rPr lang="en-BE" sz="1300" dirty="0"/>
              <a:t> </a:t>
            </a:r>
            <a:r>
              <a:rPr lang="nl-NL" sz="1300" dirty="0"/>
              <a:t>van een trein bij een halte (gelijk of) later moet zijn dan het vertrektijdstip</a:t>
            </a:r>
            <a:r>
              <a:rPr lang="en-BE" sz="1300" dirty="0"/>
              <a:t> </a:t>
            </a:r>
            <a:r>
              <a:rPr lang="nl-NL" sz="1300" dirty="0"/>
              <a:t>bij haltes met een lager haltenummer en ook het omgekeerde moet gelden. Voor iedere</a:t>
            </a:r>
            <a:r>
              <a:rPr lang="en-BE" sz="1300" dirty="0"/>
              <a:t> </a:t>
            </a:r>
            <a:r>
              <a:rPr lang="nl-NL" sz="1300" dirty="0"/>
              <a:t>halte op een trip waarvoor vertrekinformatie bekend is (dus alle haltes behalve</a:t>
            </a:r>
            <a:r>
              <a:rPr lang="en-BE" sz="1300" dirty="0"/>
              <a:t> </a:t>
            </a:r>
            <a:r>
              <a:rPr lang="nl-NL" sz="1300" dirty="0"/>
              <a:t>de laatste), dient ook een verwachte bezetting aan reizigers te worden opgeslagen.</a:t>
            </a:r>
            <a:r>
              <a:rPr lang="en-BE" sz="1300" dirty="0"/>
              <a:t> </a:t>
            </a:r>
            <a:r>
              <a:rPr lang="nl-NL" sz="1300" dirty="0"/>
              <a:t>Uiteraard mag deze verwachte bezetting nooit de maximale capaciteit van de trip</a:t>
            </a:r>
            <a:r>
              <a:rPr lang="en-BE" sz="1300" dirty="0"/>
              <a:t> </a:t>
            </a:r>
            <a:r>
              <a:rPr lang="nl-NL" sz="1300" dirty="0"/>
              <a:t>overschrijden.</a:t>
            </a:r>
            <a:endParaRPr lang="en-BE" sz="1300" dirty="0"/>
          </a:p>
        </p:txBody>
      </p:sp>
    </p:spTree>
    <p:extLst>
      <p:ext uri="{BB962C8B-B14F-4D97-AF65-F5344CB8AC3E}">
        <p14:creationId xmlns:p14="http://schemas.microsoft.com/office/powerpoint/2010/main" val="19834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5722547" y="2003968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station</a:t>
            </a:r>
            <a:endParaRPr lang="fr-BE" sz="1500" dirty="0"/>
          </a:p>
        </p:txBody>
      </p:sp>
      <p:sp>
        <p:nvSpPr>
          <p:cNvPr id="383" name="Oval 382"/>
          <p:cNvSpPr/>
          <p:nvPr/>
        </p:nvSpPr>
        <p:spPr>
          <a:xfrm>
            <a:off x="7071974" y="1248744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7232384" y="1999488"/>
            <a:ext cx="163007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coördinaten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7336662" y="1604061"/>
            <a:ext cx="158195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lengtegraad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86" name="Oval 385"/>
          <p:cNvSpPr/>
          <p:nvPr/>
        </p:nvSpPr>
        <p:spPr>
          <a:xfrm>
            <a:off x="7204310" y="2400847"/>
            <a:ext cx="176242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breedtegraad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87" name="Straight Connector 386"/>
          <p:cNvCxnSpPr>
            <a:stCxn id="383" idx="3"/>
            <a:endCxn id="382" idx="3"/>
          </p:cNvCxnSpPr>
          <p:nvPr/>
        </p:nvCxnSpPr>
        <p:spPr>
          <a:xfrm flipH="1">
            <a:off x="7062340" y="1545923"/>
            <a:ext cx="154970" cy="61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384" idx="2"/>
            <a:endCxn id="382" idx="3"/>
          </p:cNvCxnSpPr>
          <p:nvPr/>
        </p:nvCxnSpPr>
        <p:spPr>
          <a:xfrm flipH="1" flipV="1">
            <a:off x="7062340" y="2165551"/>
            <a:ext cx="170044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385" idx="4"/>
            <a:endCxn id="384" idx="0"/>
          </p:cNvCxnSpPr>
          <p:nvPr/>
        </p:nvCxnSpPr>
        <p:spPr>
          <a:xfrm flipH="1">
            <a:off x="8047423" y="1952228"/>
            <a:ext cx="80214" cy="4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84" idx="4"/>
            <a:endCxn id="386" idx="0"/>
          </p:cNvCxnSpPr>
          <p:nvPr/>
        </p:nvCxnSpPr>
        <p:spPr>
          <a:xfrm>
            <a:off x="8047423" y="2347655"/>
            <a:ext cx="38099" cy="5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6534413" y="465724"/>
            <a:ext cx="133979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buitenlands station</a:t>
            </a:r>
            <a:endParaRPr lang="fr-BE" sz="1500" dirty="0"/>
          </a:p>
        </p:txBody>
      </p:sp>
      <p:sp>
        <p:nvSpPr>
          <p:cNvPr id="392" name="TextBox 391"/>
          <p:cNvSpPr txBox="1"/>
          <p:nvPr/>
        </p:nvSpPr>
        <p:spPr>
          <a:xfrm>
            <a:off x="4918171" y="465724"/>
            <a:ext cx="133979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binnenlands station</a:t>
            </a:r>
            <a:endParaRPr lang="fr-BE" sz="1500" dirty="0"/>
          </a:p>
        </p:txBody>
      </p:sp>
      <p:sp>
        <p:nvSpPr>
          <p:cNvPr id="393" name="Oval 392"/>
          <p:cNvSpPr/>
          <p:nvPr/>
        </p:nvSpPr>
        <p:spPr>
          <a:xfrm>
            <a:off x="7568182" y="88349"/>
            <a:ext cx="129721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94" name="Straight Connector 393"/>
          <p:cNvCxnSpPr>
            <a:stCxn id="393" idx="4"/>
            <a:endCxn id="391" idx="3"/>
          </p:cNvCxnSpPr>
          <p:nvPr/>
        </p:nvCxnSpPr>
        <p:spPr>
          <a:xfrm flipH="1">
            <a:off x="7874206" y="436516"/>
            <a:ext cx="342585" cy="30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3556974" y="2003968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vertaling</a:t>
            </a:r>
            <a:endParaRPr lang="fr-BE" sz="1500" dirty="0"/>
          </a:p>
        </p:txBody>
      </p:sp>
      <p:sp>
        <p:nvSpPr>
          <p:cNvPr id="396" name="Rectangle 395"/>
          <p:cNvSpPr/>
          <p:nvPr/>
        </p:nvSpPr>
        <p:spPr>
          <a:xfrm flipV="1">
            <a:off x="3694705" y="2044911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7" name="Oval 396"/>
          <p:cNvSpPr/>
          <p:nvPr/>
        </p:nvSpPr>
        <p:spPr>
          <a:xfrm>
            <a:off x="6295061" y="1454895"/>
            <a:ext cx="194763" cy="182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98" name="Straight Connector 397"/>
          <p:cNvCxnSpPr/>
          <p:nvPr/>
        </p:nvCxnSpPr>
        <p:spPr>
          <a:xfrm>
            <a:off x="6431047" y="1628270"/>
            <a:ext cx="0" cy="37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365963" y="1629010"/>
            <a:ext cx="0" cy="37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391" idx="2"/>
            <a:endCxn id="397" idx="7"/>
          </p:cNvCxnSpPr>
          <p:nvPr/>
        </p:nvCxnSpPr>
        <p:spPr>
          <a:xfrm flipH="1">
            <a:off x="6461302" y="1019722"/>
            <a:ext cx="743008" cy="46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392" idx="2"/>
            <a:endCxn id="397" idx="1"/>
          </p:cNvCxnSpPr>
          <p:nvPr/>
        </p:nvCxnSpPr>
        <p:spPr>
          <a:xfrm>
            <a:off x="5588068" y="1019722"/>
            <a:ext cx="735515" cy="46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Arc 401"/>
          <p:cNvSpPr/>
          <p:nvPr/>
        </p:nvSpPr>
        <p:spPr>
          <a:xfrm rot="17355830">
            <a:off x="5928079" y="1153799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3" name="Arc 402"/>
          <p:cNvSpPr/>
          <p:nvPr/>
        </p:nvSpPr>
        <p:spPr>
          <a:xfrm rot="2539671">
            <a:off x="6668843" y="1187010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4" name="Oval 403"/>
          <p:cNvSpPr/>
          <p:nvPr/>
        </p:nvSpPr>
        <p:spPr>
          <a:xfrm>
            <a:off x="3179447" y="2451215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05" name="Oval 404"/>
          <p:cNvSpPr/>
          <p:nvPr/>
        </p:nvSpPr>
        <p:spPr>
          <a:xfrm>
            <a:off x="4208201" y="2451215"/>
            <a:ext cx="129721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06" name="Straight Connector 405"/>
          <p:cNvCxnSpPr>
            <a:stCxn id="404" idx="0"/>
            <a:endCxn id="395" idx="2"/>
          </p:cNvCxnSpPr>
          <p:nvPr/>
        </p:nvCxnSpPr>
        <p:spPr>
          <a:xfrm flipV="1">
            <a:off x="3675655" y="2327133"/>
            <a:ext cx="615743" cy="12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395" idx="2"/>
            <a:endCxn id="405" idx="0"/>
          </p:cNvCxnSpPr>
          <p:nvPr/>
        </p:nvCxnSpPr>
        <p:spPr>
          <a:xfrm>
            <a:off x="4291398" y="2327133"/>
            <a:ext cx="565412" cy="12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flipH="1">
            <a:off x="4574241" y="2726078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Diamond 408"/>
          <p:cNvSpPr/>
          <p:nvPr/>
        </p:nvSpPr>
        <p:spPr>
          <a:xfrm>
            <a:off x="4093165" y="61176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10" name="Diamond 409"/>
          <p:cNvSpPr/>
          <p:nvPr/>
        </p:nvSpPr>
        <p:spPr>
          <a:xfrm>
            <a:off x="4148557" y="66088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11" name="Straight Connector 410"/>
          <p:cNvCxnSpPr>
            <a:stCxn id="392" idx="1"/>
            <a:endCxn id="409" idx="3"/>
          </p:cNvCxnSpPr>
          <p:nvPr/>
        </p:nvCxnSpPr>
        <p:spPr>
          <a:xfrm flipH="1" flipV="1">
            <a:off x="4399758" y="740859"/>
            <a:ext cx="518413" cy="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219126" y="850683"/>
            <a:ext cx="5192" cy="115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4274274" y="848946"/>
            <a:ext cx="5192" cy="115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4725624" y="72344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15" name="TextBox 414"/>
          <p:cNvSpPr txBox="1"/>
          <p:nvPr/>
        </p:nvSpPr>
        <p:spPr>
          <a:xfrm>
            <a:off x="4236981" y="180999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70919" y="1384339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categorie</a:t>
            </a:r>
            <a:endParaRPr lang="fr-BE" sz="1500" dirty="0"/>
          </a:p>
        </p:txBody>
      </p:sp>
      <p:sp>
        <p:nvSpPr>
          <p:cNvPr id="417" name="Oval 416"/>
          <p:cNvSpPr/>
          <p:nvPr/>
        </p:nvSpPr>
        <p:spPr>
          <a:xfrm>
            <a:off x="544607" y="856389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18" name="Straight Connector 417"/>
          <p:cNvCxnSpPr>
            <a:stCxn id="417" idx="4"/>
            <a:endCxn id="416" idx="0"/>
          </p:cNvCxnSpPr>
          <p:nvPr/>
        </p:nvCxnSpPr>
        <p:spPr>
          <a:xfrm>
            <a:off x="1040815" y="1204556"/>
            <a:ext cx="1" cy="17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370918" y="280954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treinsoort</a:t>
            </a:r>
            <a:endParaRPr lang="fr-BE" sz="1500" dirty="0"/>
          </a:p>
        </p:txBody>
      </p:sp>
      <p:sp>
        <p:nvSpPr>
          <p:cNvPr id="420" name="Oval 419"/>
          <p:cNvSpPr/>
          <p:nvPr/>
        </p:nvSpPr>
        <p:spPr>
          <a:xfrm>
            <a:off x="544606" y="3288021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21" name="Straight Connector 420"/>
          <p:cNvCxnSpPr>
            <a:stCxn id="420" idx="0"/>
            <a:endCxn id="419" idx="2"/>
          </p:cNvCxnSpPr>
          <p:nvPr/>
        </p:nvCxnSpPr>
        <p:spPr>
          <a:xfrm flipV="1">
            <a:off x="1040814" y="3132707"/>
            <a:ext cx="1" cy="15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Diamond 421"/>
          <p:cNvSpPr/>
          <p:nvPr/>
        </p:nvSpPr>
        <p:spPr>
          <a:xfrm>
            <a:off x="887517" y="210281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23" name="Straight Connector 422"/>
          <p:cNvCxnSpPr>
            <a:stCxn id="422" idx="0"/>
            <a:endCxn id="416" idx="2"/>
          </p:cNvCxnSpPr>
          <p:nvPr/>
        </p:nvCxnSpPr>
        <p:spPr>
          <a:xfrm flipV="1">
            <a:off x="1040814" y="1707504"/>
            <a:ext cx="2" cy="39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073591" y="2332849"/>
            <a:ext cx="2" cy="468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013823" y="2332849"/>
            <a:ext cx="2" cy="468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/>
          <p:cNvSpPr txBox="1"/>
          <p:nvPr/>
        </p:nvSpPr>
        <p:spPr>
          <a:xfrm>
            <a:off x="993977" y="166722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27" name="TextBox 426"/>
          <p:cNvSpPr txBox="1"/>
          <p:nvPr/>
        </p:nvSpPr>
        <p:spPr>
          <a:xfrm>
            <a:off x="1031705" y="261180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28" name="TextBox 427"/>
          <p:cNvSpPr txBox="1"/>
          <p:nvPr/>
        </p:nvSpPr>
        <p:spPr>
          <a:xfrm>
            <a:off x="370918" y="49279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traject</a:t>
            </a:r>
            <a:endParaRPr lang="fr-BE" sz="1500" dirty="0"/>
          </a:p>
        </p:txBody>
      </p:sp>
      <p:sp>
        <p:nvSpPr>
          <p:cNvPr id="429" name="Oval 428"/>
          <p:cNvSpPr/>
          <p:nvPr/>
        </p:nvSpPr>
        <p:spPr>
          <a:xfrm>
            <a:off x="544606" y="5406846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30" name="Straight Connector 429"/>
          <p:cNvCxnSpPr>
            <a:stCxn id="429" idx="0"/>
            <a:endCxn id="428" idx="2"/>
          </p:cNvCxnSpPr>
          <p:nvPr/>
        </p:nvCxnSpPr>
        <p:spPr>
          <a:xfrm flipV="1">
            <a:off x="1040814" y="5251067"/>
            <a:ext cx="1" cy="155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771354" y="4015648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trajectinvulling</a:t>
            </a:r>
            <a:endParaRPr lang="fr-BE" sz="1500" dirty="0"/>
          </a:p>
        </p:txBody>
      </p:sp>
      <p:sp>
        <p:nvSpPr>
          <p:cNvPr id="432" name="Rectangle 431"/>
          <p:cNvSpPr/>
          <p:nvPr/>
        </p:nvSpPr>
        <p:spPr>
          <a:xfrm flipV="1">
            <a:off x="1909085" y="4056591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3" name="Diamond 432"/>
          <p:cNvSpPr/>
          <p:nvPr/>
        </p:nvSpPr>
        <p:spPr>
          <a:xfrm>
            <a:off x="2307545" y="284053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34" name="Diamond 433"/>
          <p:cNvSpPr/>
          <p:nvPr/>
        </p:nvSpPr>
        <p:spPr>
          <a:xfrm>
            <a:off x="2362937" y="288965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35" name="Straight Connector 434"/>
          <p:cNvCxnSpPr>
            <a:stCxn id="419" idx="3"/>
            <a:endCxn id="433" idx="1"/>
          </p:cNvCxnSpPr>
          <p:nvPr/>
        </p:nvCxnSpPr>
        <p:spPr>
          <a:xfrm flipV="1">
            <a:off x="1710711" y="2969629"/>
            <a:ext cx="596834" cy="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Diamond 435"/>
          <p:cNvSpPr/>
          <p:nvPr/>
        </p:nvSpPr>
        <p:spPr>
          <a:xfrm>
            <a:off x="2307545" y="495662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37" name="Diamond 436"/>
          <p:cNvSpPr/>
          <p:nvPr/>
        </p:nvSpPr>
        <p:spPr>
          <a:xfrm>
            <a:off x="2362937" y="500574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38" name="Straight Connector 437"/>
          <p:cNvCxnSpPr>
            <a:stCxn id="428" idx="3"/>
            <a:endCxn id="436" idx="1"/>
          </p:cNvCxnSpPr>
          <p:nvPr/>
        </p:nvCxnSpPr>
        <p:spPr>
          <a:xfrm flipV="1">
            <a:off x="1710711" y="5085718"/>
            <a:ext cx="596834" cy="3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 flipV="1">
            <a:off x="2486722" y="3081041"/>
            <a:ext cx="4761" cy="93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 flipV="1">
            <a:off x="2437512" y="3082629"/>
            <a:ext cx="4761" cy="93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2497838" y="4337225"/>
            <a:ext cx="2919" cy="648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2424415" y="4337225"/>
            <a:ext cx="2919" cy="648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1670427" y="277981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49" name="TextBox 448"/>
          <p:cNvSpPr txBox="1"/>
          <p:nvPr/>
        </p:nvSpPr>
        <p:spPr>
          <a:xfrm>
            <a:off x="2245900" y="384012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50" name="TextBox 449"/>
          <p:cNvSpPr txBox="1"/>
          <p:nvPr/>
        </p:nvSpPr>
        <p:spPr>
          <a:xfrm>
            <a:off x="2231955" y="430147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51" name="TextBox 450"/>
          <p:cNvSpPr txBox="1"/>
          <p:nvPr/>
        </p:nvSpPr>
        <p:spPr>
          <a:xfrm>
            <a:off x="1682708" y="488837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52" name="TextBox 451"/>
          <p:cNvSpPr txBox="1"/>
          <p:nvPr/>
        </p:nvSpPr>
        <p:spPr>
          <a:xfrm>
            <a:off x="3904207" y="49279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trip</a:t>
            </a:r>
            <a:endParaRPr lang="fr-BE" sz="1500" dirty="0"/>
          </a:p>
        </p:txBody>
      </p:sp>
      <p:sp>
        <p:nvSpPr>
          <p:cNvPr id="458" name="TextBox 457"/>
          <p:cNvSpPr txBox="1"/>
          <p:nvPr/>
        </p:nvSpPr>
        <p:spPr>
          <a:xfrm>
            <a:off x="5682113" y="3978306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halte</a:t>
            </a:r>
            <a:endParaRPr lang="fr-BE" sz="1500" dirty="0"/>
          </a:p>
        </p:txBody>
      </p:sp>
      <p:sp>
        <p:nvSpPr>
          <p:cNvPr id="459" name="Rectangle 458"/>
          <p:cNvSpPr/>
          <p:nvPr/>
        </p:nvSpPr>
        <p:spPr>
          <a:xfrm flipV="1">
            <a:off x="5819844" y="4019249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0" name="Diamond 459"/>
          <p:cNvSpPr/>
          <p:nvPr/>
        </p:nvSpPr>
        <p:spPr>
          <a:xfrm>
            <a:off x="4328025" y="404729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62" name="Straight Connector 461"/>
          <p:cNvCxnSpPr>
            <a:stCxn id="431" idx="3"/>
            <a:endCxn id="460" idx="1"/>
          </p:cNvCxnSpPr>
          <p:nvPr/>
        </p:nvCxnSpPr>
        <p:spPr>
          <a:xfrm flipV="1">
            <a:off x="3240202" y="4176383"/>
            <a:ext cx="1087823" cy="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4449128" y="4277530"/>
            <a:ext cx="583" cy="65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4505921" y="4277530"/>
            <a:ext cx="583" cy="65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3184737" y="398615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76" name="TextBox 475"/>
          <p:cNvSpPr txBox="1"/>
          <p:nvPr/>
        </p:nvSpPr>
        <p:spPr>
          <a:xfrm>
            <a:off x="4259686" y="472579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77" name="Diamond 476"/>
          <p:cNvSpPr/>
          <p:nvPr/>
        </p:nvSpPr>
        <p:spPr>
          <a:xfrm>
            <a:off x="6257964" y="496464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78" name="Diamond 477"/>
          <p:cNvSpPr/>
          <p:nvPr/>
        </p:nvSpPr>
        <p:spPr>
          <a:xfrm>
            <a:off x="6313356" y="5013769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79" name="Straight Connector 478"/>
          <p:cNvCxnSpPr>
            <a:stCxn id="452" idx="3"/>
            <a:endCxn id="477" idx="1"/>
          </p:cNvCxnSpPr>
          <p:nvPr/>
        </p:nvCxnSpPr>
        <p:spPr>
          <a:xfrm>
            <a:off x="5244000" y="5089485"/>
            <a:ext cx="1013964" cy="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H="1">
            <a:off x="6376663" y="4299688"/>
            <a:ext cx="782" cy="6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H="1">
            <a:off x="6445792" y="4300625"/>
            <a:ext cx="782" cy="6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/>
          <p:cNvSpPr txBox="1"/>
          <p:nvPr/>
        </p:nvSpPr>
        <p:spPr>
          <a:xfrm>
            <a:off x="6379568" y="425341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87" name="TextBox 486"/>
          <p:cNvSpPr txBox="1"/>
          <p:nvPr/>
        </p:nvSpPr>
        <p:spPr>
          <a:xfrm>
            <a:off x="5194443" y="488837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88" name="Diamond 487"/>
          <p:cNvSpPr/>
          <p:nvPr/>
        </p:nvSpPr>
        <p:spPr>
          <a:xfrm>
            <a:off x="6239917" y="300668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89" name="Straight Connector 488"/>
          <p:cNvCxnSpPr>
            <a:stCxn id="488" idx="0"/>
            <a:endCxn id="382" idx="2"/>
          </p:cNvCxnSpPr>
          <p:nvPr/>
        </p:nvCxnSpPr>
        <p:spPr>
          <a:xfrm flipH="1" flipV="1">
            <a:off x="6392444" y="2327133"/>
            <a:ext cx="770" cy="679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H="1" flipV="1">
            <a:off x="6425279" y="3236636"/>
            <a:ext cx="2592" cy="73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 flipV="1">
            <a:off x="6360155" y="3239449"/>
            <a:ext cx="2592" cy="73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6349281" y="228688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99" name="TextBox 498"/>
          <p:cNvSpPr txBox="1"/>
          <p:nvPr/>
        </p:nvSpPr>
        <p:spPr>
          <a:xfrm>
            <a:off x="6406821" y="378800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500" name="Oval 499"/>
          <p:cNvSpPr/>
          <p:nvPr/>
        </p:nvSpPr>
        <p:spPr>
          <a:xfrm>
            <a:off x="2991110" y="5522770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code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501" name="Oval 500"/>
          <p:cNvSpPr/>
          <p:nvPr/>
        </p:nvSpPr>
        <p:spPr>
          <a:xfrm>
            <a:off x="3694705" y="5731339"/>
            <a:ext cx="1762423" cy="5753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maximale capaciteit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02" name="Oval 501"/>
          <p:cNvSpPr/>
          <p:nvPr/>
        </p:nvSpPr>
        <p:spPr>
          <a:xfrm>
            <a:off x="5091859" y="5447296"/>
            <a:ext cx="1203202" cy="3993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03" name="Straight Connector 502"/>
          <p:cNvCxnSpPr>
            <a:stCxn id="452" idx="2"/>
            <a:endCxn id="500" idx="7"/>
          </p:cNvCxnSpPr>
          <p:nvPr/>
        </p:nvCxnSpPr>
        <p:spPr>
          <a:xfrm flipH="1">
            <a:off x="3838190" y="5251067"/>
            <a:ext cx="735914" cy="322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502" idx="1"/>
            <a:endCxn id="452" idx="2"/>
          </p:cNvCxnSpPr>
          <p:nvPr/>
        </p:nvCxnSpPr>
        <p:spPr>
          <a:xfrm flipH="1" flipV="1">
            <a:off x="4574104" y="5251067"/>
            <a:ext cx="693960" cy="25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>
            <a:stCxn id="501" idx="0"/>
            <a:endCxn id="452" idx="2"/>
          </p:cNvCxnSpPr>
          <p:nvPr/>
        </p:nvCxnSpPr>
        <p:spPr>
          <a:xfrm flipH="1" flipV="1">
            <a:off x="4574104" y="5251067"/>
            <a:ext cx="1813" cy="480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Oval 514"/>
          <p:cNvSpPr/>
          <p:nvPr/>
        </p:nvSpPr>
        <p:spPr>
          <a:xfrm>
            <a:off x="4544242" y="3403098"/>
            <a:ext cx="1227028" cy="5346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alte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16" name="Straight Connector 515"/>
          <p:cNvCxnSpPr/>
          <p:nvPr/>
        </p:nvCxnSpPr>
        <p:spPr>
          <a:xfrm flipH="1">
            <a:off x="4869041" y="387822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stCxn id="515" idx="4"/>
            <a:endCxn id="458" idx="1"/>
          </p:cNvCxnSpPr>
          <p:nvPr/>
        </p:nvCxnSpPr>
        <p:spPr>
          <a:xfrm>
            <a:off x="5157756" y="3937751"/>
            <a:ext cx="524357" cy="202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/>
          <p:cNvSpPr/>
          <p:nvPr/>
        </p:nvSpPr>
        <p:spPr>
          <a:xfrm>
            <a:off x="4725624" y="4348458"/>
            <a:ext cx="11414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vertrek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1" name="Oval 520"/>
          <p:cNvSpPr/>
          <p:nvPr/>
        </p:nvSpPr>
        <p:spPr>
          <a:xfrm>
            <a:off x="7641361" y="4194749"/>
            <a:ext cx="136547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aankomst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7081785" y="4619261"/>
            <a:ext cx="1720978" cy="4830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</a:t>
            </a:r>
            <a:r>
              <a:rPr lang="en-BE" sz="1500" dirty="0" smtClean="0">
                <a:solidFill>
                  <a:schemeClr val="tx1"/>
                </a:solidFill>
              </a:rPr>
              <a:t>ankomst volgende dag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3" name="Oval 522"/>
          <p:cNvSpPr/>
          <p:nvPr/>
        </p:nvSpPr>
        <p:spPr>
          <a:xfrm>
            <a:off x="6922923" y="3203152"/>
            <a:ext cx="1720978" cy="4830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vertrek volgende dag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4" name="Oval 523"/>
          <p:cNvSpPr/>
          <p:nvPr/>
        </p:nvSpPr>
        <p:spPr>
          <a:xfrm>
            <a:off x="7600207" y="3751751"/>
            <a:ext cx="1362703" cy="3845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bezetting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25" name="Straight Connector 524"/>
          <p:cNvCxnSpPr>
            <a:stCxn id="458" idx="1"/>
            <a:endCxn id="520" idx="0"/>
          </p:cNvCxnSpPr>
          <p:nvPr/>
        </p:nvCxnSpPr>
        <p:spPr>
          <a:xfrm flipH="1">
            <a:off x="5296358" y="4139889"/>
            <a:ext cx="385755" cy="208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stCxn id="523" idx="4"/>
            <a:endCxn id="458" idx="3"/>
          </p:cNvCxnSpPr>
          <p:nvPr/>
        </p:nvCxnSpPr>
        <p:spPr>
          <a:xfrm flipH="1">
            <a:off x="7150961" y="3686154"/>
            <a:ext cx="632451" cy="453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stCxn id="524" idx="2"/>
            <a:endCxn id="458" idx="3"/>
          </p:cNvCxnSpPr>
          <p:nvPr/>
        </p:nvCxnSpPr>
        <p:spPr>
          <a:xfrm flipH="1">
            <a:off x="7150961" y="3944042"/>
            <a:ext cx="449246" cy="195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521" idx="2"/>
            <a:endCxn id="458" idx="3"/>
          </p:cNvCxnSpPr>
          <p:nvPr/>
        </p:nvCxnSpPr>
        <p:spPr>
          <a:xfrm flipH="1" flipV="1">
            <a:off x="7150961" y="4139889"/>
            <a:ext cx="490400" cy="228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522" idx="1"/>
            <a:endCxn id="458" idx="3"/>
          </p:cNvCxnSpPr>
          <p:nvPr/>
        </p:nvCxnSpPr>
        <p:spPr>
          <a:xfrm flipH="1" flipV="1">
            <a:off x="7150961" y="4139889"/>
            <a:ext cx="182855" cy="550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158635" y="5505776"/>
            <a:ext cx="1053574" cy="28404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646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openxmlformats.org/package/2006/metadata/core-properties"/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3EB222D-527A-46A6-B67B-BB865F1876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3267</TotalTime>
  <Words>8641</Words>
  <Application>Microsoft Office PowerPoint</Application>
  <PresentationFormat>On-screen Show (4:3)</PresentationFormat>
  <Paragraphs>1081</Paragraphs>
  <Slides>50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tboeckli</cp:lastModifiedBy>
  <cp:revision>661</cp:revision>
  <dcterms:created xsi:type="dcterms:W3CDTF">2019-08-19T14:14:21Z</dcterms:created>
  <dcterms:modified xsi:type="dcterms:W3CDTF">2023-09-29T07:25:46Z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