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66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7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86025" autoAdjust="0"/>
  </p:normalViewPr>
  <p:slideViewPr>
    <p:cSldViewPr snapToGrid="0">
      <p:cViewPr varScale="1">
        <p:scale>
          <a:sx n="78" d="100"/>
          <a:sy n="78" d="100"/>
        </p:scale>
        <p:origin x="13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8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09-09-20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Alhoewel</a:t>
            </a:r>
            <a:r>
              <a:rPr lang="fr-BE" baseline="0" dirty="0" smtClean="0"/>
              <a:t> er </a:t>
            </a:r>
            <a:r>
              <a:rPr lang="fr-BE" baseline="0" dirty="0" err="1" smtClean="0"/>
              <a:t>veel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verschillende</a:t>
            </a:r>
            <a:r>
              <a:rPr lang="fr-BE" baseline="0" dirty="0" smtClean="0"/>
              <a:t> </a:t>
            </a:r>
            <a:r>
              <a:rPr lang="en-BE" baseline="0" dirty="0" smtClean="0"/>
              <a:t>databankmodellen </a:t>
            </a:r>
            <a:r>
              <a:rPr lang="fr-BE" baseline="0" dirty="0" err="1" smtClean="0"/>
              <a:t>bestaan</a:t>
            </a:r>
            <a:r>
              <a:rPr lang="fr-BE" baseline="0" dirty="0" smtClean="0"/>
              <a:t> (document </a:t>
            </a:r>
            <a:r>
              <a:rPr lang="fr-BE" baseline="0" dirty="0" err="1" smtClean="0"/>
              <a:t>databases</a:t>
            </a:r>
            <a:r>
              <a:rPr lang="fr-BE" baseline="0" dirty="0" smtClean="0"/>
              <a:t>, </a:t>
            </a:r>
            <a:r>
              <a:rPr lang="fr-BE" baseline="0" dirty="0" err="1" smtClean="0"/>
              <a:t>graafdatabases</a:t>
            </a:r>
            <a:r>
              <a:rPr lang="fr-BE" baseline="0" dirty="0" smtClean="0"/>
              <a:t>,…) </a:t>
            </a:r>
            <a:r>
              <a:rPr lang="fr-BE" baseline="0" dirty="0" err="1" smtClean="0"/>
              <a:t>zullen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ons</a:t>
            </a:r>
            <a:r>
              <a:rPr lang="fr-BE" baseline="0" dirty="0" smtClean="0"/>
              <a:t> in dit </a:t>
            </a:r>
            <a:r>
              <a:rPr lang="fr-BE" baseline="0" dirty="0" err="1" smtClean="0"/>
              <a:t>vak</a:t>
            </a:r>
            <a:r>
              <a:rPr lang="fr-BE" baseline="0" dirty="0" smtClean="0"/>
              <a:t> </a:t>
            </a:r>
            <a:r>
              <a:rPr lang="fr-BE" baseline="0" dirty="0" err="1" smtClean="0"/>
              <a:t>focussen</a:t>
            </a:r>
            <a:r>
              <a:rPr lang="fr-BE" baseline="0" dirty="0" smtClean="0"/>
              <a:t> op het </a:t>
            </a:r>
            <a:r>
              <a:rPr lang="fr-BE" baseline="0" dirty="0" err="1" smtClean="0"/>
              <a:t>meest</a:t>
            </a:r>
            <a:r>
              <a:rPr lang="en-BE" baseline="0" dirty="0" smtClean="0"/>
              <a:t> </a:t>
            </a:r>
            <a:r>
              <a:rPr lang="fr-BE" baseline="0" dirty="0" err="1" smtClean="0"/>
              <a:t>gebruikte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databankmodel</a:t>
            </a:r>
            <a:r>
              <a:rPr lang="fr-BE" baseline="0" dirty="0" smtClean="0"/>
              <a:t>: het </a:t>
            </a:r>
            <a:r>
              <a:rPr lang="fr-BE" baseline="0" dirty="0" err="1" smtClean="0"/>
              <a:t>relationeel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databankmodel</a:t>
            </a:r>
            <a:r>
              <a:rPr lang="fr-BE" baseline="0" dirty="0" smtClean="0"/>
              <a:t>. </a:t>
            </a:r>
          </a:p>
          <a:p>
            <a:endParaRPr lang="fr-BE" baseline="0" dirty="0" smtClean="0"/>
          </a:p>
          <a:p>
            <a:r>
              <a:rPr lang="fr-BE" baseline="0" dirty="0" err="1" smtClean="0"/>
              <a:t>Hierbij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wordt</a:t>
            </a:r>
            <a:r>
              <a:rPr lang="fr-BE" baseline="0" dirty="0" smtClean="0"/>
              <a:t> data </a:t>
            </a:r>
            <a:r>
              <a:rPr lang="fr-BE" baseline="0" dirty="0" err="1" smtClean="0"/>
              <a:t>opgeslagen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tabellen</a:t>
            </a:r>
            <a:r>
              <a:rPr lang="fr-BE" baseline="0" dirty="0" smtClean="0"/>
              <a:t>, die </a:t>
            </a:r>
            <a:r>
              <a:rPr lang="fr-BE" baseline="0" dirty="0" err="1" smtClean="0"/>
              <a:t>gebaseerd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zijn</a:t>
            </a:r>
            <a:r>
              <a:rPr lang="fr-BE" baseline="0" dirty="0" smtClean="0"/>
              <a:t> op het </a:t>
            </a:r>
            <a:r>
              <a:rPr lang="fr-BE" baseline="0" dirty="0" err="1" smtClean="0"/>
              <a:t>wiskundig</a:t>
            </a:r>
            <a:r>
              <a:rPr lang="fr-BE" baseline="0" dirty="0" smtClean="0"/>
              <a:t> concept </a:t>
            </a:r>
            <a:r>
              <a:rPr lang="fr-BE" baseline="0" dirty="0" err="1" smtClean="0"/>
              <a:t>relatie</a:t>
            </a:r>
            <a:r>
              <a:rPr lang="fr-BE" baseline="0" dirty="0" smtClean="0"/>
              <a:t>. De </a:t>
            </a:r>
            <a:r>
              <a:rPr lang="fr-BE" baseline="0" dirty="0" err="1" smtClean="0"/>
              <a:t>kolommen</a:t>
            </a:r>
            <a:r>
              <a:rPr lang="fr-BE" baseline="0" dirty="0" smtClean="0"/>
              <a:t> van </a:t>
            </a:r>
            <a:r>
              <a:rPr lang="fr-BE" baseline="0" dirty="0" err="1" smtClean="0"/>
              <a:t>deze</a:t>
            </a:r>
            <a:r>
              <a:rPr lang="fr-BE" baseline="0" dirty="0" smtClean="0"/>
              <a:t> </a:t>
            </a:r>
            <a:r>
              <a:rPr lang="en-BE" baseline="0" dirty="0" smtClean="0"/>
              <a:t>basis</a:t>
            </a:r>
            <a:r>
              <a:rPr lang="fr-BE" baseline="0" dirty="0" err="1" smtClean="0"/>
              <a:t>relaties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bepalen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welke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informatie</a:t>
            </a:r>
            <a:r>
              <a:rPr lang="fr-BE" baseline="0" dirty="0" smtClean="0"/>
              <a:t> in de </a:t>
            </a:r>
            <a:r>
              <a:rPr lang="fr-BE" baseline="0" dirty="0" err="1" smtClean="0"/>
              <a:t>tabel</a:t>
            </a:r>
            <a:r>
              <a:rPr lang="fr-BE" baseline="0" dirty="0" smtClean="0"/>
              <a:t> kan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opgeslagen</a:t>
            </a:r>
            <a:r>
              <a:rPr lang="fr-BE" baseline="0" dirty="0" smtClean="0"/>
              <a:t>. In het </a:t>
            </a:r>
            <a:r>
              <a:rPr lang="fr-BE" baseline="0" dirty="0" err="1" smtClean="0"/>
              <a:t>voorbeeld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hierboven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bijvoorbeeld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informatie</a:t>
            </a:r>
            <a:r>
              <a:rPr lang="fr-BE" baseline="0" dirty="0" smtClean="0"/>
              <a:t> over </a:t>
            </a:r>
            <a:r>
              <a:rPr lang="en-BE" baseline="0" dirty="0" smtClean="0"/>
              <a:t>leden van een jeugdvereniging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opgeslagen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tabel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Ieder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lid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weergegeven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door</a:t>
            </a:r>
            <a:r>
              <a:rPr lang="fr-BE" baseline="0" dirty="0" smtClean="0"/>
              <a:t> exact 1 </a:t>
            </a:r>
            <a:r>
              <a:rPr lang="fr-BE" baseline="0" dirty="0" err="1" smtClean="0"/>
              <a:t>rij</a:t>
            </a:r>
            <a:r>
              <a:rPr lang="fr-BE" baseline="0" dirty="0" smtClean="0"/>
              <a:t>. </a:t>
            </a:r>
            <a:r>
              <a:rPr lang="fr-BE" baseline="0" dirty="0" err="1" smtClean="0"/>
              <a:t>Iedere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kolom</a:t>
            </a:r>
            <a:r>
              <a:rPr lang="fr-BE" baseline="0" dirty="0" smtClean="0"/>
              <a:t> </a:t>
            </a:r>
            <a:r>
              <a:rPr lang="fr-BE" baseline="0" dirty="0" err="1" smtClean="0"/>
              <a:t>stelt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deeltje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informatie</a:t>
            </a:r>
            <a:r>
              <a:rPr lang="fr-BE" baseline="0" dirty="0" smtClean="0"/>
              <a:t> over </a:t>
            </a:r>
            <a:r>
              <a:rPr lang="en-BE" baseline="0" dirty="0" smtClean="0"/>
              <a:t>leden van de jeugdvereniging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voor</a:t>
            </a:r>
            <a:r>
              <a:rPr lang="fr-BE" baseline="0" dirty="0" smtClean="0"/>
              <a:t>: het </a:t>
            </a:r>
            <a:r>
              <a:rPr lang="fr-BE" baseline="0" dirty="0" err="1" smtClean="0"/>
              <a:t>lidnummer</a:t>
            </a:r>
            <a:r>
              <a:rPr lang="fr-BE" baseline="0" dirty="0" smtClean="0"/>
              <a:t>, het </a:t>
            </a:r>
            <a:r>
              <a:rPr lang="fr-BE" baseline="0" dirty="0" err="1" smtClean="0"/>
              <a:t>geslacht</a:t>
            </a:r>
            <a:r>
              <a:rPr lang="fr-BE" baseline="0" dirty="0" smtClean="0"/>
              <a:t>, de </a:t>
            </a:r>
            <a:r>
              <a:rPr lang="fr-BE" baseline="0" dirty="0" err="1" smtClean="0"/>
              <a:t>voornaam</a:t>
            </a:r>
            <a:r>
              <a:rPr lang="fr-BE" baseline="0" dirty="0" smtClean="0"/>
              <a:t>,</a:t>
            </a:r>
            <a:r>
              <a:rPr lang="en-BE" baseline="0" dirty="0" smtClean="0"/>
              <a:t> de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familienaam</a:t>
            </a:r>
            <a:r>
              <a:rPr lang="fr-BE" baseline="0" dirty="0" smtClean="0"/>
              <a:t>, </a:t>
            </a:r>
            <a:r>
              <a:rPr lang="en-BE" baseline="0" dirty="0" smtClean="0"/>
              <a:t>de </a:t>
            </a:r>
            <a:r>
              <a:rPr lang="fr-BE" baseline="0" dirty="0" err="1" smtClean="0"/>
              <a:t>geboortedatum</a:t>
            </a:r>
            <a:r>
              <a:rPr lang="fr-BE" baseline="0" dirty="0" smtClean="0"/>
              <a:t>, </a:t>
            </a:r>
            <a:r>
              <a:rPr lang="en-BE" baseline="0" dirty="0" smtClean="0"/>
              <a:t>de </a:t>
            </a:r>
            <a:r>
              <a:rPr lang="fr-BE" baseline="0" dirty="0" err="1" smtClean="0"/>
              <a:t>straat</a:t>
            </a:r>
            <a:r>
              <a:rPr lang="fr-BE" baseline="0" dirty="0" smtClean="0"/>
              <a:t>,</a:t>
            </a:r>
            <a:r>
              <a:rPr lang="en-BE" baseline="0" dirty="0" smtClean="0"/>
              <a:t> het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huisnummer</a:t>
            </a:r>
            <a:r>
              <a:rPr lang="fr-BE" baseline="0" dirty="0" smtClean="0"/>
              <a:t> en </a:t>
            </a:r>
            <a:r>
              <a:rPr lang="en-BE" baseline="0" dirty="0" smtClean="0"/>
              <a:t>de </a:t>
            </a:r>
            <a:r>
              <a:rPr lang="fr-BE" baseline="0" dirty="0" err="1" smtClean="0"/>
              <a:t>postcode</a:t>
            </a:r>
            <a:r>
              <a:rPr lang="fr-BE" baseline="0" dirty="0" smtClean="0"/>
              <a:t>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9944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Enkelvoudige</a:t>
            </a:r>
            <a:r>
              <a:rPr lang="fr-BE" dirty="0" smtClean="0"/>
              <a:t>, </a:t>
            </a:r>
            <a:r>
              <a:rPr lang="fr-BE" dirty="0" err="1" smtClean="0"/>
              <a:t>enkelwaardige</a:t>
            </a:r>
            <a:r>
              <a:rPr lang="fr-BE" dirty="0" smtClean="0"/>
              <a:t>, niet-</a:t>
            </a:r>
            <a:r>
              <a:rPr lang="fr-BE" dirty="0" err="1" smtClean="0"/>
              <a:t>afgeleide</a:t>
            </a:r>
            <a:r>
              <a:rPr lang="fr-BE" dirty="0" smtClean="0"/>
              <a:t> </a:t>
            </a:r>
            <a:r>
              <a:rPr lang="fr-BE" dirty="0" err="1" smtClean="0"/>
              <a:t>attributen</a:t>
            </a:r>
            <a:r>
              <a:rPr lang="fr-BE" dirty="0" smtClean="0"/>
              <a:t> </a:t>
            </a:r>
            <a:r>
              <a:rPr lang="fr-BE" dirty="0" err="1" smtClean="0"/>
              <a:t>horend</a:t>
            </a:r>
            <a:r>
              <a:rPr lang="fr-BE" dirty="0" smtClean="0"/>
              <a:t> </a:t>
            </a:r>
            <a:r>
              <a:rPr lang="fr-BE" dirty="0" err="1" smtClean="0"/>
              <a:t>bij</a:t>
            </a:r>
            <a:r>
              <a:rPr lang="fr-BE" dirty="0" smtClean="0"/>
              <a:t> </a:t>
            </a:r>
            <a:r>
              <a:rPr lang="fr-BE" dirty="0" err="1" smtClean="0"/>
              <a:t>samengestelde</a:t>
            </a:r>
            <a:r>
              <a:rPr lang="fr-BE" dirty="0" smtClean="0"/>
              <a:t> </a:t>
            </a:r>
            <a:r>
              <a:rPr lang="fr-BE" dirty="0" err="1" smtClean="0"/>
              <a:t>attributen</a:t>
            </a:r>
            <a:r>
              <a:rPr lang="fr-BE" dirty="0" smtClean="0"/>
              <a:t> </a:t>
            </a:r>
            <a:r>
              <a:rPr lang="fr-BE" dirty="0" err="1" smtClean="0"/>
              <a:t>uit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conceptueel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ontwerp</a:t>
            </a:r>
            <a:r>
              <a:rPr lang="fr-BE" baseline="0" dirty="0" smtClean="0"/>
              <a:t> </a:t>
            </a:r>
            <a:r>
              <a:rPr lang="fr-BE" baseline="0" dirty="0" err="1" smtClean="0"/>
              <a:t>kunnen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omgezet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naar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kolommen</a:t>
            </a:r>
            <a:r>
              <a:rPr lang="en-BE" baseline="0" dirty="0" smtClean="0"/>
              <a:t> met geassocieerd datatype</a:t>
            </a:r>
            <a:r>
              <a:rPr lang="fr-BE" baseline="0" dirty="0" smtClean="0"/>
              <a:t> in het </a:t>
            </a:r>
            <a:r>
              <a:rPr lang="fr-BE" baseline="0" dirty="0" err="1" smtClean="0"/>
              <a:t>overeenkomstige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logisch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ontwerp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voor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relationele</a:t>
            </a:r>
            <a:r>
              <a:rPr lang="fr-BE" baseline="0" dirty="0" smtClean="0"/>
              <a:t> model.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9301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BE" dirty="0" smtClean="0"/>
              <a:t>Samengestelde, meerwaardige en afgeleide attributen worden</a:t>
            </a:r>
            <a:r>
              <a:rPr lang="en-BE" baseline="0" dirty="0" smtClean="0"/>
              <a:t> niet omgezet naar kolommen</a:t>
            </a:r>
            <a:endParaRPr lang="fr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0399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err="1" smtClean="0"/>
              <a:t>Merk</a:t>
            </a:r>
            <a:r>
              <a:rPr lang="fr-BE" baseline="0" dirty="0" smtClean="0"/>
              <a:t> op </a:t>
            </a:r>
            <a:r>
              <a:rPr lang="fr-BE" baseline="0" dirty="0" err="1" smtClean="0"/>
              <a:t>dat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rij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en-BE" baseline="0" dirty="0" smtClean="0"/>
              <a:t>basis</a:t>
            </a:r>
            <a:r>
              <a:rPr lang="fr-BE" baseline="0" dirty="0" err="1" smtClean="0"/>
              <a:t>relatie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intuïtief</a:t>
            </a:r>
            <a:r>
              <a:rPr lang="fr-BE" baseline="0" dirty="0" smtClean="0"/>
              <a:t> </a:t>
            </a:r>
            <a:r>
              <a:rPr lang="fr-BE" baseline="0" dirty="0" err="1" smtClean="0"/>
              <a:t>heel</a:t>
            </a:r>
            <a:r>
              <a:rPr lang="fr-BE" baseline="0" dirty="0" smtClean="0"/>
              <a:t> erg </a:t>
            </a:r>
            <a:r>
              <a:rPr lang="fr-BE" baseline="0" dirty="0" err="1" smtClean="0"/>
              <a:t>overeenkomt</a:t>
            </a:r>
            <a:r>
              <a:rPr lang="fr-BE" baseline="0" dirty="0" smtClean="0"/>
              <a:t> met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entiteit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uit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conceptueel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ontwerp</a:t>
            </a:r>
            <a:r>
              <a:rPr lang="fr-BE" baseline="0" dirty="0" smtClean="0"/>
              <a:t>!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594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Merk</a:t>
            </a:r>
            <a:r>
              <a:rPr lang="fr-BE" baseline="0" dirty="0" smtClean="0"/>
              <a:t> op </a:t>
            </a:r>
            <a:r>
              <a:rPr lang="fr-BE" baseline="0" dirty="0" err="1" smtClean="0"/>
              <a:t>dat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kolom</a:t>
            </a:r>
            <a:r>
              <a:rPr lang="fr-BE" baseline="0" dirty="0" smtClean="0"/>
              <a:t> in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en-BE" baseline="0" dirty="0" smtClean="0"/>
              <a:t>basis</a:t>
            </a:r>
            <a:r>
              <a:rPr lang="fr-BE" baseline="0" dirty="0" err="1" smtClean="0"/>
              <a:t>relatie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intuïtief</a:t>
            </a:r>
            <a:r>
              <a:rPr lang="fr-BE" baseline="0" dirty="0" smtClean="0"/>
              <a:t> </a:t>
            </a:r>
            <a:r>
              <a:rPr lang="fr-BE" baseline="0" dirty="0" err="1" smtClean="0"/>
              <a:t>heel</a:t>
            </a:r>
            <a:r>
              <a:rPr lang="fr-BE" baseline="0" dirty="0" smtClean="0"/>
              <a:t> erg </a:t>
            </a:r>
            <a:r>
              <a:rPr lang="fr-BE" baseline="0" dirty="0" err="1" smtClean="0"/>
              <a:t>overeenkomt</a:t>
            </a:r>
            <a:r>
              <a:rPr lang="fr-BE" baseline="0" dirty="0" smtClean="0"/>
              <a:t> met </a:t>
            </a:r>
            <a:r>
              <a:rPr lang="fr-BE" baseline="0" dirty="0" err="1" smtClean="0"/>
              <a:t>een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attribuut</a:t>
            </a:r>
            <a:r>
              <a:rPr lang="fr-BE" baseline="0" dirty="0" smtClean="0"/>
              <a:t> in het </a:t>
            </a:r>
            <a:r>
              <a:rPr lang="fr-BE" baseline="0" dirty="0" err="1" smtClean="0"/>
              <a:t>conceptueel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ontwerp</a:t>
            </a:r>
            <a:r>
              <a:rPr lang="fr-BE" baseline="0" dirty="0" smtClean="0"/>
              <a:t>!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2248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In</a:t>
            </a:r>
            <a:r>
              <a:rPr lang="fr-BE" baseline="0" dirty="0" smtClean="0"/>
              <a:t> de </a:t>
            </a:r>
            <a:r>
              <a:rPr lang="fr-BE" baseline="0" dirty="0" err="1" smtClean="0"/>
              <a:t>mapping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naar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relationele</a:t>
            </a:r>
            <a:r>
              <a:rPr lang="fr-BE" baseline="0" dirty="0" smtClean="0"/>
              <a:t> model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entiteittypes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uit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conceptuele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ontwerp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gemapped</a:t>
            </a:r>
            <a:r>
              <a:rPr lang="fr-BE" baseline="0" dirty="0" smtClean="0"/>
              <a:t> op </a:t>
            </a:r>
            <a:r>
              <a:rPr lang="en-BE" baseline="0" dirty="0" smtClean="0"/>
              <a:t>basis</a:t>
            </a:r>
            <a:r>
              <a:rPr lang="fr-BE" baseline="0" dirty="0" err="1" smtClean="0"/>
              <a:t>relaties</a:t>
            </a:r>
            <a:r>
              <a:rPr lang="fr-BE" baseline="0" dirty="0" smtClean="0"/>
              <a:t>/</a:t>
            </a:r>
            <a:r>
              <a:rPr lang="fr-BE" baseline="0" dirty="0" err="1" smtClean="0"/>
              <a:t>tabellen</a:t>
            </a:r>
            <a:r>
              <a:rPr lang="fr-BE" baseline="0" dirty="0" smtClean="0"/>
              <a:t>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1297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2887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smtClean="0"/>
              <a:t>In</a:t>
            </a:r>
            <a:r>
              <a:rPr lang="fr-BE" baseline="0" dirty="0" smtClean="0"/>
              <a:t> de </a:t>
            </a:r>
            <a:r>
              <a:rPr lang="fr-BE" baseline="0" dirty="0" err="1" smtClean="0"/>
              <a:t>mapping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naar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relationele</a:t>
            </a:r>
            <a:r>
              <a:rPr lang="fr-BE" baseline="0" dirty="0" smtClean="0"/>
              <a:t> model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attributen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uit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conceptuele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ontwerp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gemapped</a:t>
            </a:r>
            <a:r>
              <a:rPr lang="fr-BE" baseline="0" dirty="0" smtClean="0"/>
              <a:t> op </a:t>
            </a:r>
            <a:r>
              <a:rPr lang="fr-BE" baseline="0" dirty="0" err="1" smtClean="0"/>
              <a:t>attributen</a:t>
            </a:r>
            <a:r>
              <a:rPr lang="fr-BE" baseline="0" dirty="0" smtClean="0"/>
              <a:t>/</a:t>
            </a:r>
            <a:r>
              <a:rPr lang="fr-BE" baseline="0" dirty="0" err="1" smtClean="0"/>
              <a:t>kolommen</a:t>
            </a:r>
            <a:r>
              <a:rPr lang="fr-BE" baseline="0" dirty="0" smtClean="0"/>
              <a:t>.</a:t>
            </a:r>
            <a:endParaRPr lang="fr-BE" dirty="0" smtClean="0"/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2522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 smtClean="0"/>
              <a:t>Enkelvoudige</a:t>
            </a:r>
            <a:r>
              <a:rPr lang="fr-BE" dirty="0" smtClean="0"/>
              <a:t>, </a:t>
            </a:r>
            <a:r>
              <a:rPr lang="fr-BE" dirty="0" err="1" smtClean="0"/>
              <a:t>enkelwaardige</a:t>
            </a:r>
            <a:r>
              <a:rPr lang="fr-BE" dirty="0" smtClean="0"/>
              <a:t>, niet-</a:t>
            </a:r>
            <a:r>
              <a:rPr lang="fr-BE" dirty="0" err="1" smtClean="0"/>
              <a:t>afgeleide</a:t>
            </a:r>
            <a:r>
              <a:rPr lang="fr-BE" dirty="0" smtClean="0"/>
              <a:t> </a:t>
            </a:r>
            <a:r>
              <a:rPr lang="fr-BE" dirty="0" err="1" smtClean="0"/>
              <a:t>attributen</a:t>
            </a:r>
            <a:r>
              <a:rPr lang="fr-BE" dirty="0" smtClean="0"/>
              <a:t> </a:t>
            </a:r>
            <a:r>
              <a:rPr lang="fr-BE" dirty="0" err="1" smtClean="0"/>
              <a:t>uit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conceptueel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ontwerp</a:t>
            </a:r>
            <a:r>
              <a:rPr lang="fr-BE" baseline="0" dirty="0" smtClean="0"/>
              <a:t> </a:t>
            </a:r>
            <a:r>
              <a:rPr lang="fr-BE" baseline="0" dirty="0" err="1" smtClean="0"/>
              <a:t>kunnen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omgezet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naar</a:t>
            </a:r>
            <a:r>
              <a:rPr lang="fr-BE" baseline="0" dirty="0" smtClean="0"/>
              <a:t> </a:t>
            </a:r>
            <a:r>
              <a:rPr lang="fr-BE" baseline="0" dirty="0" err="1" smtClean="0"/>
              <a:t>kolommen</a:t>
            </a:r>
            <a:r>
              <a:rPr lang="en-BE" baseline="0" dirty="0" smtClean="0"/>
              <a:t> met een geassocieerd datatype</a:t>
            </a:r>
            <a:r>
              <a:rPr lang="fr-BE" baseline="0" dirty="0" smtClean="0"/>
              <a:t> in het </a:t>
            </a:r>
            <a:r>
              <a:rPr lang="fr-BE" baseline="0" dirty="0" err="1" smtClean="0"/>
              <a:t>overeenkomstige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logisch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ontwerp</a:t>
            </a:r>
            <a:r>
              <a:rPr lang="fr-BE" baseline="0" dirty="0" smtClean="0"/>
              <a:t> </a:t>
            </a:r>
            <a:r>
              <a:rPr lang="fr-BE" baseline="0" dirty="0" err="1" smtClean="0"/>
              <a:t>voor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relationele</a:t>
            </a:r>
            <a:r>
              <a:rPr lang="fr-BE" baseline="0" dirty="0" smtClean="0"/>
              <a:t>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4992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smtClean="0"/>
              <a:t>H</a:t>
            </a:r>
            <a:r>
              <a:rPr lang="en-BE" dirty="0" smtClean="0"/>
              <a:t>ierbij een overzicht</a:t>
            </a:r>
            <a:r>
              <a:rPr lang="en-BE" baseline="0" dirty="0" smtClean="0"/>
              <a:t> van de meest gebruikte datatypes in een relationeel databanksysteem (PostgreSQL).</a:t>
            </a:r>
          </a:p>
          <a:p>
            <a:r>
              <a:rPr lang="en-BE" baseline="0" dirty="0" smtClean="0"/>
              <a:t>Een volledig overzicht vinden jullie terug op </a:t>
            </a:r>
            <a:r>
              <a:rPr lang="fr-BE" baseline="0" dirty="0" smtClean="0"/>
              <a:t>https://www.postgresql.org/docs/current/datatype.html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84568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 smtClean="0"/>
              <a:t>In</a:t>
            </a:r>
            <a:r>
              <a:rPr lang="fr-BE" baseline="0" dirty="0" smtClean="0"/>
              <a:t> de </a:t>
            </a:r>
            <a:r>
              <a:rPr lang="fr-BE" baseline="0" dirty="0" err="1" smtClean="0"/>
              <a:t>mapping</a:t>
            </a:r>
            <a:r>
              <a:rPr lang="fr-BE" baseline="0" dirty="0" smtClean="0"/>
              <a:t> </a:t>
            </a:r>
            <a:r>
              <a:rPr lang="fr-BE" baseline="0" dirty="0" err="1" smtClean="0"/>
              <a:t>naar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relationele</a:t>
            </a:r>
            <a:r>
              <a:rPr lang="fr-BE" baseline="0" dirty="0" smtClean="0"/>
              <a:t> model </a:t>
            </a:r>
            <a:r>
              <a:rPr lang="fr-BE" baseline="0" dirty="0" err="1" smtClean="0"/>
              <a:t>worden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attributen</a:t>
            </a:r>
            <a:r>
              <a:rPr lang="fr-BE" baseline="0" dirty="0" smtClean="0"/>
              <a:t> </a:t>
            </a:r>
            <a:r>
              <a:rPr lang="fr-BE" baseline="0" dirty="0" err="1" smtClean="0"/>
              <a:t>uit</a:t>
            </a:r>
            <a:r>
              <a:rPr lang="fr-BE" baseline="0" dirty="0" smtClean="0"/>
              <a:t> het </a:t>
            </a:r>
            <a:r>
              <a:rPr lang="fr-BE" baseline="0" dirty="0" err="1" smtClean="0"/>
              <a:t>conceptuele</a:t>
            </a:r>
            <a:r>
              <a:rPr lang="fr-BE" baseline="0" dirty="0" smtClean="0"/>
              <a:t> </a:t>
            </a:r>
            <a:r>
              <a:rPr lang="fr-BE" baseline="0" dirty="0" err="1" smtClean="0"/>
              <a:t>ontwerp</a:t>
            </a:r>
            <a:r>
              <a:rPr lang="fr-BE" baseline="0" dirty="0" smtClean="0"/>
              <a:t> </a:t>
            </a:r>
            <a:r>
              <a:rPr lang="fr-BE" baseline="0" dirty="0" err="1" smtClean="0"/>
              <a:t>gemapped</a:t>
            </a:r>
            <a:r>
              <a:rPr lang="fr-BE" baseline="0" dirty="0" smtClean="0"/>
              <a:t> op </a:t>
            </a:r>
            <a:r>
              <a:rPr lang="fr-BE" baseline="0" dirty="0" err="1" smtClean="0"/>
              <a:t>attributen</a:t>
            </a:r>
            <a:r>
              <a:rPr lang="fr-BE" baseline="0" dirty="0" smtClean="0"/>
              <a:t>/</a:t>
            </a:r>
            <a:r>
              <a:rPr lang="fr-BE" baseline="0" dirty="0" err="1" smtClean="0"/>
              <a:t>kolommen</a:t>
            </a:r>
            <a:r>
              <a:rPr lang="fr-BE" baseline="0" dirty="0" smtClean="0"/>
              <a:t>.</a:t>
            </a:r>
            <a:endParaRPr lang="fr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93455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0572-5ED5-4512-A8D6-3367D3DA067C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BB89-D755-4DC4-9B0A-B6FA3A6A262C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CA660-FF88-4607-88A4-943EAA80BA33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DEAB9-B4BE-4229-A829-FF48974510CA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BB31A-20ED-4CCE-B354-E70E121EF49D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CB9B-5E53-43C0-9646-1FE2D2E36681}" type="datetime1">
              <a:rPr lang="en-US" smtClean="0"/>
              <a:t>9/9/2020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64D4-D952-4AD5-A57B-99F621BC71F8}" type="datetime1">
              <a:rPr lang="en-US" smtClean="0"/>
              <a:t>9/9/2020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0011-AB0C-4B6A-888A-C6C2C29C8F1C}" type="datetime1">
              <a:rPr lang="en-US" smtClean="0"/>
              <a:t>9/9/2020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46AAE-5E76-420E-B041-88178C1C31BB}" type="datetime1">
              <a:rPr lang="en-US" smtClean="0"/>
              <a:t>9/9/2020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0F463-22D7-454E-B34D-755B257D1431}" type="datetime1">
              <a:rPr lang="en-US" smtClean="0"/>
              <a:t>9/9/2020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25B5-FDDF-4933-9133-975B5068DCE3}" type="datetime1">
              <a:rPr lang="en-US" smtClean="0"/>
              <a:t>9/9/2020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C2804-CFDF-45B5-940F-8FF870799713}" type="datetime1">
              <a:rPr lang="en-US" smtClean="0"/>
              <a:t>9/9/2020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Logisch ontwerp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Databanken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Logisch</a:t>
            </a:r>
            <a:r>
              <a:rPr lang="en-BE" dirty="0" smtClean="0"/>
              <a:t> ontwerp</a:t>
            </a:r>
            <a:r>
              <a:rPr lang="en-US" dirty="0" smtClean="0"/>
              <a:t> – </a:t>
            </a:r>
            <a:r>
              <a:rPr lang="en-BE" dirty="0" smtClean="0"/>
              <a:t>Basisr</a:t>
            </a:r>
            <a:r>
              <a:rPr lang="en-US" dirty="0" err="1" smtClean="0"/>
              <a:t>elaties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attributen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 smtClean="0"/>
              <a:t>Logisch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– </a:t>
            </a:r>
            <a:r>
              <a:rPr lang="fr-BE" dirty="0" err="1" smtClean="0"/>
              <a:t>Relaties</a:t>
            </a:r>
            <a:r>
              <a:rPr lang="fr-BE" dirty="0" smtClean="0"/>
              <a:t> en </a:t>
            </a:r>
            <a:r>
              <a:rPr lang="fr-BE" dirty="0" err="1" smtClean="0"/>
              <a:t>attributen</a:t>
            </a: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9555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58600" y="2142181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31" name="Oval 30"/>
          <p:cNvSpPr/>
          <p:nvPr/>
        </p:nvSpPr>
        <p:spPr>
          <a:xfrm>
            <a:off x="4944324" y="1968820"/>
            <a:ext cx="952899" cy="300378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37132" y="1605429"/>
            <a:ext cx="1201644" cy="34183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nummer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27024" y="2329247"/>
            <a:ext cx="1288026" cy="34350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1" idx="2"/>
            <a:endCxn id="36" idx="7"/>
          </p:cNvCxnSpPr>
          <p:nvPr/>
        </p:nvCxnSpPr>
        <p:spPr>
          <a:xfrm flipH="1">
            <a:off x="4096952" y="2119009"/>
            <a:ext cx="847372" cy="5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2"/>
            <a:endCxn id="36" idx="7"/>
          </p:cNvCxnSpPr>
          <p:nvPr/>
        </p:nvCxnSpPr>
        <p:spPr>
          <a:xfrm flipH="1" flipV="1">
            <a:off x="4096952" y="2173576"/>
            <a:ext cx="730072" cy="32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80923" y="2123516"/>
            <a:ext cx="956038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4" idx="3"/>
            <a:endCxn id="36" idx="2"/>
          </p:cNvCxnSpPr>
          <p:nvPr/>
        </p:nvCxnSpPr>
        <p:spPr>
          <a:xfrm flipV="1">
            <a:off x="2857258" y="2294431"/>
            <a:ext cx="423665" cy="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7"/>
          </p:cNvCxnSpPr>
          <p:nvPr/>
        </p:nvCxnSpPr>
        <p:spPr>
          <a:xfrm flipV="1">
            <a:off x="4096952" y="1843418"/>
            <a:ext cx="679918" cy="330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23628" y="2493196"/>
            <a:ext cx="1192655" cy="351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geslacht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7" idx="6"/>
            <a:endCxn id="14" idx="1"/>
          </p:cNvCxnSpPr>
          <p:nvPr/>
        </p:nvCxnSpPr>
        <p:spPr>
          <a:xfrm flipV="1">
            <a:off x="1316283" y="2303764"/>
            <a:ext cx="342317" cy="36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9973" y="3132748"/>
            <a:ext cx="1192655" cy="3518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50" idx="7"/>
            <a:endCxn id="14" idx="1"/>
          </p:cNvCxnSpPr>
          <p:nvPr/>
        </p:nvCxnSpPr>
        <p:spPr>
          <a:xfrm flipV="1">
            <a:off x="1297968" y="2303764"/>
            <a:ext cx="360632" cy="88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1288822" y="3529679"/>
            <a:ext cx="965944" cy="83673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53" idx="0"/>
            <a:endCxn id="14" idx="2"/>
          </p:cNvCxnSpPr>
          <p:nvPr/>
        </p:nvCxnSpPr>
        <p:spPr>
          <a:xfrm flipV="1">
            <a:off x="1771794" y="2465346"/>
            <a:ext cx="486135" cy="1064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827958" y="2454461"/>
            <a:ext cx="528056" cy="11596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1771794" y="4366416"/>
            <a:ext cx="482972" cy="5539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71794" y="4927868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69" name="Oval 68"/>
          <p:cNvSpPr/>
          <p:nvPr/>
        </p:nvSpPr>
        <p:spPr>
          <a:xfrm>
            <a:off x="701561" y="5627007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8" idx="2"/>
            <a:endCxn id="69" idx="7"/>
          </p:cNvCxnSpPr>
          <p:nvPr/>
        </p:nvCxnSpPr>
        <p:spPr>
          <a:xfrm flipH="1">
            <a:off x="1491801" y="5251033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970302" y="5661242"/>
            <a:ext cx="1906682" cy="29702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1"/>
            <a:endCxn id="68" idx="2"/>
          </p:cNvCxnSpPr>
          <p:nvPr/>
        </p:nvCxnSpPr>
        <p:spPr>
          <a:xfrm flipV="1">
            <a:off x="2249529" y="5251032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21837" y="5459761"/>
            <a:ext cx="925822" cy="28326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min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21837" y="5942898"/>
            <a:ext cx="925822" cy="28326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max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73" idx="3"/>
            <a:endCxn id="71" idx="6"/>
          </p:cNvCxnSpPr>
          <p:nvPr/>
        </p:nvCxnSpPr>
        <p:spPr>
          <a:xfrm flipH="1">
            <a:off x="3876984" y="5701542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1"/>
            <a:endCxn id="71" idx="6"/>
          </p:cNvCxnSpPr>
          <p:nvPr/>
        </p:nvCxnSpPr>
        <p:spPr>
          <a:xfrm flipH="1" flipV="1">
            <a:off x="3876984" y="5809756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2597635" y="3073731"/>
            <a:ext cx="1161383" cy="101771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79" idx="2"/>
          </p:cNvCxnSpPr>
          <p:nvPr/>
        </p:nvCxnSpPr>
        <p:spPr>
          <a:xfrm flipH="1">
            <a:off x="2613157" y="4091442"/>
            <a:ext cx="565170" cy="8211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9" idx="0"/>
          </p:cNvCxnSpPr>
          <p:nvPr/>
        </p:nvCxnSpPr>
        <p:spPr>
          <a:xfrm>
            <a:off x="2389658" y="2458464"/>
            <a:ext cx="788668" cy="615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529523" y="4036654"/>
            <a:ext cx="601639" cy="8759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3834705" y="4310655"/>
            <a:ext cx="1096173" cy="86067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6" idx="1"/>
          </p:cNvCxnSpPr>
          <p:nvPr/>
        </p:nvCxnSpPr>
        <p:spPr>
          <a:xfrm flipH="1">
            <a:off x="2985974" y="4740994"/>
            <a:ext cx="848731" cy="3442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08983" y="3739806"/>
            <a:ext cx="112189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betaald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4369930" y="4075798"/>
            <a:ext cx="12862" cy="234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414" y="3768277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Activiteit</a:t>
            </a:r>
            <a:endParaRPr lang="fr-BE" sz="1500" dirty="0"/>
          </a:p>
        </p:txBody>
      </p:sp>
      <p:cxnSp>
        <p:nvCxnSpPr>
          <p:cNvPr id="93" name="Straight Connector 92"/>
          <p:cNvCxnSpPr>
            <a:stCxn id="77" idx="3"/>
            <a:endCxn id="91" idx="0"/>
          </p:cNvCxnSpPr>
          <p:nvPr/>
        </p:nvCxnSpPr>
        <p:spPr>
          <a:xfrm flipH="1">
            <a:off x="6009743" y="3356842"/>
            <a:ext cx="843095" cy="411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908304" y="4091441"/>
            <a:ext cx="547273" cy="619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881151" y="3092575"/>
            <a:ext cx="955764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>
            <a:stCxn id="95" idx="5"/>
            <a:endCxn id="91" idx="0"/>
          </p:cNvCxnSpPr>
          <p:nvPr/>
        </p:nvCxnSpPr>
        <p:spPr>
          <a:xfrm>
            <a:off x="5696947" y="3373450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496206" y="4477520"/>
            <a:ext cx="1032861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tijdstip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0"/>
            <a:endCxn id="91" idx="2"/>
          </p:cNvCxnSpPr>
          <p:nvPr/>
        </p:nvCxnSpPr>
        <p:spPr>
          <a:xfrm flipH="1" flipV="1">
            <a:off x="6009744" y="4091442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827024" y="4019393"/>
            <a:ext cx="580691" cy="6407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6751770" y="4178861"/>
            <a:ext cx="153204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activiteitID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stCxn id="100" idx="1"/>
            <a:endCxn id="91" idx="3"/>
          </p:cNvCxnSpPr>
          <p:nvPr/>
        </p:nvCxnSpPr>
        <p:spPr>
          <a:xfrm flipH="1" flipV="1">
            <a:off x="6609072" y="3929860"/>
            <a:ext cx="367060" cy="297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14810" y="2446937"/>
            <a:ext cx="299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600053" y="243700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1469" y="466018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718061" y="467137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989991" y="5042808"/>
            <a:ext cx="458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088040" y="3807719"/>
            <a:ext cx="45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83" name="Right Arrow 82"/>
          <p:cNvSpPr/>
          <p:nvPr/>
        </p:nvSpPr>
        <p:spPr>
          <a:xfrm>
            <a:off x="5539784" y="591495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13919" y="474927"/>
            <a:ext cx="5344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Enkelvoudige, enkelwaardige, niet-afgeleide attributen horend bij samengestelde attributen</a:t>
            </a:r>
            <a:endParaRPr lang="en-US" sz="2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6698399" y="321038"/>
            <a:ext cx="2249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Kolommen</a:t>
            </a:r>
            <a:r>
              <a:rPr lang="en-BE" sz="2000" b="1" dirty="0" smtClean="0"/>
              <a:t> met geassocieerd datatype</a:t>
            </a:r>
            <a:endParaRPr lang="en-US" sz="2000" b="1" dirty="0"/>
          </a:p>
        </p:txBody>
      </p:sp>
      <p:sp>
        <p:nvSpPr>
          <p:cNvPr id="67" name="Oval 66"/>
          <p:cNvSpPr/>
          <p:nvPr/>
        </p:nvSpPr>
        <p:spPr>
          <a:xfrm>
            <a:off x="3230339" y="2767774"/>
            <a:ext cx="1630424" cy="32868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lidnummer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 flipV="1">
            <a:off x="2857258" y="2303764"/>
            <a:ext cx="951725" cy="4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6602984" y="3013217"/>
            <a:ext cx="1706108" cy="40258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698399" y="3075966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10</a:t>
            </a:fld>
            <a:endParaRPr lang="fr-BE"/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4096952" y="2119009"/>
            <a:ext cx="847372" cy="5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V="1">
            <a:off x="4096952" y="1843418"/>
            <a:ext cx="679918" cy="330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2888719" y="1593306"/>
            <a:ext cx="1022312" cy="3183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10" name="Oval 109"/>
          <p:cNvSpPr/>
          <p:nvPr/>
        </p:nvSpPr>
        <p:spPr>
          <a:xfrm>
            <a:off x="458194" y="1422931"/>
            <a:ext cx="2028867" cy="3735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11" name="Straight Connector 110"/>
          <p:cNvCxnSpPr/>
          <p:nvPr/>
        </p:nvCxnSpPr>
        <p:spPr>
          <a:xfrm flipH="1">
            <a:off x="2388558" y="1850220"/>
            <a:ext cx="581894" cy="28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992670" y="1768330"/>
            <a:ext cx="395887" cy="394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Oval 112"/>
          <p:cNvSpPr/>
          <p:nvPr/>
        </p:nvSpPr>
        <p:spPr>
          <a:xfrm>
            <a:off x="2270453" y="1107866"/>
            <a:ext cx="1505346" cy="34690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sz="1500" dirty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14" name="Straight Connector 113"/>
          <p:cNvCxnSpPr>
            <a:stCxn id="113" idx="4"/>
            <a:endCxn id="109" idx="0"/>
          </p:cNvCxnSpPr>
          <p:nvPr/>
        </p:nvCxnSpPr>
        <p:spPr>
          <a:xfrm>
            <a:off x="3023126" y="1454771"/>
            <a:ext cx="376749" cy="138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116" idx="3"/>
            <a:endCxn id="109" idx="0"/>
          </p:cNvCxnSpPr>
          <p:nvPr/>
        </p:nvCxnSpPr>
        <p:spPr>
          <a:xfrm flipH="1">
            <a:off x="3399875" y="1452468"/>
            <a:ext cx="877359" cy="14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4035528" y="1156366"/>
            <a:ext cx="1650469" cy="34690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familie</a:t>
            </a:r>
            <a:r>
              <a:rPr lang="en-BE" sz="1500" dirty="0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7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 smtClean="0"/>
              <a:t>Logisch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– </a:t>
            </a:r>
            <a:r>
              <a:rPr lang="fr-BE" dirty="0" err="1" smtClean="0"/>
              <a:t>Relaties</a:t>
            </a:r>
            <a:r>
              <a:rPr lang="fr-BE" dirty="0" smtClean="0"/>
              <a:t> en </a:t>
            </a:r>
            <a:r>
              <a:rPr lang="fr-BE" dirty="0" err="1" smtClean="0"/>
              <a:t>attributen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51403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488496" y="2073281"/>
            <a:ext cx="816700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  <a:p>
            <a:r>
              <a:rPr lang="nl-BE" sz="2400" b="1" dirty="0" smtClean="0"/>
              <a:t>1. LID </a:t>
            </a:r>
            <a:r>
              <a:rPr lang="nl-BE" sz="2200" dirty="0" smtClean="0"/>
              <a:t>(</a:t>
            </a:r>
            <a:r>
              <a:rPr lang="nl-BE" sz="2200" dirty="0" err="1" smtClean="0"/>
              <a:t>lidnummer:integer</a:t>
            </a:r>
            <a:r>
              <a:rPr lang="nl-BE" sz="2200" dirty="0" smtClean="0"/>
              <a:t>, </a:t>
            </a:r>
            <a:r>
              <a:rPr lang="nl-BE" sz="2200" dirty="0" err="1" smtClean="0"/>
              <a:t>geslacht:varchar</a:t>
            </a:r>
            <a:r>
              <a:rPr lang="nl-BE" sz="2200" dirty="0" smtClean="0"/>
              <a:t>, </a:t>
            </a:r>
            <a:r>
              <a:rPr lang="nl-BE" sz="2200" dirty="0" err="1" smtClean="0"/>
              <a:t>geboortedatum:date</a:t>
            </a:r>
            <a:r>
              <a:rPr lang="nl-BE" sz="2200" dirty="0" smtClean="0"/>
              <a:t>, </a:t>
            </a:r>
            <a:r>
              <a:rPr lang="nl-BE" sz="2200" b="1" dirty="0" err="1" smtClean="0">
                <a:solidFill>
                  <a:srgbClr val="00B050"/>
                </a:solidFill>
              </a:rPr>
              <a:t>voornaam:varchar</a:t>
            </a:r>
            <a:r>
              <a:rPr lang="nl-BE" sz="2200" b="1" dirty="0"/>
              <a:t>, </a:t>
            </a:r>
            <a:r>
              <a:rPr lang="nl-BE" sz="2200" b="1" dirty="0" smtClean="0">
                <a:solidFill>
                  <a:srgbClr val="00B050"/>
                </a:solidFill>
              </a:rPr>
              <a:t>familienaam:</a:t>
            </a:r>
            <a:r>
              <a:rPr lang="en-BE" sz="2200" b="1" dirty="0" smtClean="0">
                <a:solidFill>
                  <a:srgbClr val="00B050"/>
                </a:solidFill>
              </a:rPr>
              <a:t>varchar</a:t>
            </a:r>
            <a:r>
              <a:rPr lang="en-US" sz="2200" b="1" dirty="0" smtClean="0"/>
              <a:t>,</a:t>
            </a:r>
            <a:r>
              <a:rPr lang="en-BE" sz="2200" b="1" dirty="0" smtClean="0">
                <a:solidFill>
                  <a:srgbClr val="00B050"/>
                </a:solidFill>
              </a:rPr>
              <a:t> </a:t>
            </a:r>
            <a:r>
              <a:rPr lang="nl-BE" sz="2200" b="1" dirty="0" err="1" smtClean="0">
                <a:solidFill>
                  <a:srgbClr val="00B050"/>
                </a:solidFill>
              </a:rPr>
              <a:t>straat:varchar</a:t>
            </a:r>
            <a:r>
              <a:rPr lang="nl-BE" sz="2200" b="1" dirty="0" smtClean="0"/>
              <a:t>, </a:t>
            </a:r>
            <a:r>
              <a:rPr lang="nl-BE" sz="2200" b="1" dirty="0" smtClean="0">
                <a:solidFill>
                  <a:srgbClr val="00B050"/>
                </a:solidFill>
              </a:rPr>
              <a:t>nummer:</a:t>
            </a:r>
            <a:r>
              <a:rPr lang="en-BE" sz="2200" b="1" dirty="0" smtClean="0">
                <a:solidFill>
                  <a:srgbClr val="00B050"/>
                </a:solidFill>
              </a:rPr>
              <a:t>varchar</a:t>
            </a:r>
            <a:r>
              <a:rPr lang="nl-BE" sz="2200" b="1" dirty="0" smtClean="0"/>
              <a:t>, </a:t>
            </a:r>
            <a:r>
              <a:rPr lang="nl-BE" sz="2200" b="1" dirty="0" smtClean="0">
                <a:solidFill>
                  <a:srgbClr val="00B050"/>
                </a:solidFill>
              </a:rPr>
              <a:t>postcode:</a:t>
            </a:r>
            <a:r>
              <a:rPr lang="en-BE" sz="2200" b="1" dirty="0" smtClean="0">
                <a:solidFill>
                  <a:srgbClr val="00B050"/>
                </a:solidFill>
              </a:rPr>
              <a:t>varchar</a:t>
            </a:r>
            <a:r>
              <a:rPr lang="nl-BE" sz="2200" dirty="0" smtClean="0"/>
              <a:t>)</a:t>
            </a:r>
            <a:endParaRPr lang="nl-BE" sz="2200" b="1" dirty="0" smtClean="0"/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 smtClean="0"/>
              <a:t>2. GROEP </a:t>
            </a:r>
            <a:r>
              <a:rPr lang="nl-BE" sz="2200" dirty="0" smtClean="0"/>
              <a:t>(</a:t>
            </a:r>
            <a:r>
              <a:rPr lang="nl-BE" sz="2200" dirty="0" err="1" smtClean="0"/>
              <a:t>naam:varchar</a:t>
            </a:r>
            <a:r>
              <a:rPr lang="nl-BE" sz="2200" b="1" dirty="0" smtClean="0"/>
              <a:t>, </a:t>
            </a:r>
            <a:r>
              <a:rPr lang="nl-BE" sz="2200" b="1" dirty="0" err="1" smtClean="0">
                <a:solidFill>
                  <a:srgbClr val="00B050"/>
                </a:solidFill>
              </a:rPr>
              <a:t>leeftijd_min:integer</a:t>
            </a:r>
            <a:r>
              <a:rPr lang="nl-BE" sz="2200" b="1" dirty="0" smtClean="0"/>
              <a:t>, </a:t>
            </a:r>
            <a:r>
              <a:rPr lang="nl-BE" sz="2200" b="1" dirty="0" err="1" smtClean="0">
                <a:solidFill>
                  <a:srgbClr val="00B050"/>
                </a:solidFill>
              </a:rPr>
              <a:t>leeftijd_max:integer</a:t>
            </a:r>
            <a:r>
              <a:rPr lang="nl-BE" sz="2200" dirty="0" smtClean="0"/>
              <a:t>)</a:t>
            </a:r>
            <a:endParaRPr lang="nl-BE" sz="2200" b="1" dirty="0" smtClean="0"/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 smtClean="0"/>
              <a:t>3. ACTIVITEIT </a:t>
            </a:r>
            <a:r>
              <a:rPr lang="nl-BE" sz="2200" dirty="0" smtClean="0"/>
              <a:t>(</a:t>
            </a:r>
            <a:r>
              <a:rPr lang="nl-BE" sz="2200" dirty="0" err="1" smtClean="0"/>
              <a:t>activiteitID:integer</a:t>
            </a:r>
            <a:r>
              <a:rPr lang="nl-BE" sz="2200" dirty="0" smtClean="0"/>
              <a:t>, </a:t>
            </a:r>
            <a:r>
              <a:rPr lang="nl-BE" sz="2200" dirty="0" err="1" smtClean="0"/>
              <a:t>kost:numeric</a:t>
            </a:r>
            <a:r>
              <a:rPr lang="nl-BE" sz="2200" dirty="0" smtClean="0"/>
              <a:t>, </a:t>
            </a:r>
            <a:r>
              <a:rPr lang="nl-BE" sz="2200" dirty="0" err="1" smtClean="0"/>
              <a:t>tijdstip:timestamp</a:t>
            </a:r>
            <a:r>
              <a:rPr lang="nl-BE" sz="2200" dirty="0" smtClean="0"/>
              <a:t>)</a:t>
            </a:r>
            <a:endParaRPr lang="en-US" sz="2200" b="1" dirty="0"/>
          </a:p>
        </p:txBody>
      </p:sp>
      <p:sp>
        <p:nvSpPr>
          <p:cNvPr id="10" name="Right Arrow 9"/>
          <p:cNvSpPr/>
          <p:nvPr/>
        </p:nvSpPr>
        <p:spPr>
          <a:xfrm>
            <a:off x="5539784" y="591495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13919" y="474927"/>
            <a:ext cx="5344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Enkelvoudige, enkelwaardige, niet-afgeleide attributen horend bij samengestelde attributen</a:t>
            </a:r>
            <a:endParaRPr lang="en-US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6698399" y="321038"/>
            <a:ext cx="22496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Kolommen</a:t>
            </a:r>
            <a:r>
              <a:rPr lang="en-BE" sz="2000" b="1" dirty="0" smtClean="0"/>
              <a:t> met geassocieerd datatype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11</a:t>
            </a:fld>
            <a:endParaRPr lang="fr-B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 smtClean="0"/>
              <a:t>Logisch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– </a:t>
            </a:r>
            <a:r>
              <a:rPr lang="fr-BE" dirty="0" err="1" smtClean="0"/>
              <a:t>Relaties</a:t>
            </a:r>
            <a:r>
              <a:rPr lang="fr-BE" dirty="0" smtClean="0"/>
              <a:t> en </a:t>
            </a:r>
            <a:r>
              <a:rPr lang="fr-BE" dirty="0" err="1" smtClean="0"/>
              <a:t>attributen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5639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58600" y="2142181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31" name="Oval 30"/>
          <p:cNvSpPr/>
          <p:nvPr/>
        </p:nvSpPr>
        <p:spPr>
          <a:xfrm>
            <a:off x="4944324" y="1968820"/>
            <a:ext cx="952899" cy="300378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37132" y="1605429"/>
            <a:ext cx="1201644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nummer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27024" y="2329247"/>
            <a:ext cx="1288026" cy="34350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1" idx="2"/>
            <a:endCxn id="36" idx="7"/>
          </p:cNvCxnSpPr>
          <p:nvPr/>
        </p:nvCxnSpPr>
        <p:spPr>
          <a:xfrm flipH="1">
            <a:off x="4096952" y="2119009"/>
            <a:ext cx="847372" cy="5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2"/>
            <a:endCxn id="36" idx="7"/>
          </p:cNvCxnSpPr>
          <p:nvPr/>
        </p:nvCxnSpPr>
        <p:spPr>
          <a:xfrm flipH="1" flipV="1">
            <a:off x="4096952" y="2173576"/>
            <a:ext cx="730072" cy="32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80923" y="2123516"/>
            <a:ext cx="956038" cy="34183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adres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4" idx="3"/>
            <a:endCxn id="36" idx="2"/>
          </p:cNvCxnSpPr>
          <p:nvPr/>
        </p:nvCxnSpPr>
        <p:spPr>
          <a:xfrm flipV="1">
            <a:off x="2857258" y="2294431"/>
            <a:ext cx="423665" cy="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7"/>
          </p:cNvCxnSpPr>
          <p:nvPr/>
        </p:nvCxnSpPr>
        <p:spPr>
          <a:xfrm flipV="1">
            <a:off x="4096952" y="1843418"/>
            <a:ext cx="679918" cy="330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23628" y="2493196"/>
            <a:ext cx="1192655" cy="351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geslacht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7" idx="6"/>
            <a:endCxn id="14" idx="1"/>
          </p:cNvCxnSpPr>
          <p:nvPr/>
        </p:nvCxnSpPr>
        <p:spPr>
          <a:xfrm flipV="1">
            <a:off x="1316283" y="2303764"/>
            <a:ext cx="342317" cy="36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9973" y="3132748"/>
            <a:ext cx="1192655" cy="35188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50" idx="7"/>
            <a:endCxn id="14" idx="1"/>
          </p:cNvCxnSpPr>
          <p:nvPr/>
        </p:nvCxnSpPr>
        <p:spPr>
          <a:xfrm flipV="1">
            <a:off x="1297968" y="2303764"/>
            <a:ext cx="360632" cy="88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1288822" y="3529679"/>
            <a:ext cx="965944" cy="83673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53" idx="0"/>
            <a:endCxn id="14" idx="2"/>
          </p:cNvCxnSpPr>
          <p:nvPr/>
        </p:nvCxnSpPr>
        <p:spPr>
          <a:xfrm flipV="1">
            <a:off x="1771794" y="2465346"/>
            <a:ext cx="486135" cy="1064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827958" y="2454461"/>
            <a:ext cx="528056" cy="11596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1771794" y="4366416"/>
            <a:ext cx="482972" cy="5539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71794" y="4927868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69" name="Oval 68"/>
          <p:cNvSpPr/>
          <p:nvPr/>
        </p:nvSpPr>
        <p:spPr>
          <a:xfrm>
            <a:off x="701561" y="5627007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8" idx="2"/>
            <a:endCxn id="69" idx="7"/>
          </p:cNvCxnSpPr>
          <p:nvPr/>
        </p:nvCxnSpPr>
        <p:spPr>
          <a:xfrm flipH="1">
            <a:off x="1491801" y="5251033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970302" y="5661242"/>
            <a:ext cx="1906682" cy="297029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1"/>
            <a:endCxn id="68" idx="2"/>
          </p:cNvCxnSpPr>
          <p:nvPr/>
        </p:nvCxnSpPr>
        <p:spPr>
          <a:xfrm flipV="1">
            <a:off x="2249529" y="5251032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21837" y="5459761"/>
            <a:ext cx="925822" cy="28326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min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21837" y="5942898"/>
            <a:ext cx="925822" cy="28326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max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73" idx="3"/>
            <a:endCxn id="71" idx="6"/>
          </p:cNvCxnSpPr>
          <p:nvPr/>
        </p:nvCxnSpPr>
        <p:spPr>
          <a:xfrm flipH="1">
            <a:off x="3876984" y="5701542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1"/>
            <a:endCxn id="71" idx="6"/>
          </p:cNvCxnSpPr>
          <p:nvPr/>
        </p:nvCxnSpPr>
        <p:spPr>
          <a:xfrm flipH="1" flipV="1">
            <a:off x="3876984" y="5809756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2597635" y="3073731"/>
            <a:ext cx="1161383" cy="101771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79" idx="2"/>
          </p:cNvCxnSpPr>
          <p:nvPr/>
        </p:nvCxnSpPr>
        <p:spPr>
          <a:xfrm flipH="1">
            <a:off x="2613157" y="4091442"/>
            <a:ext cx="565170" cy="8211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9" idx="0"/>
          </p:cNvCxnSpPr>
          <p:nvPr/>
        </p:nvCxnSpPr>
        <p:spPr>
          <a:xfrm>
            <a:off x="2389658" y="2458464"/>
            <a:ext cx="788668" cy="615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529523" y="4036654"/>
            <a:ext cx="601639" cy="8759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3834705" y="4310655"/>
            <a:ext cx="1096173" cy="86067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6" idx="1"/>
          </p:cNvCxnSpPr>
          <p:nvPr/>
        </p:nvCxnSpPr>
        <p:spPr>
          <a:xfrm flipH="1">
            <a:off x="2985974" y="4740994"/>
            <a:ext cx="848731" cy="3442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08983" y="3739806"/>
            <a:ext cx="112189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betaald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4369930" y="4075798"/>
            <a:ext cx="12862" cy="234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414" y="3768277"/>
            <a:ext cx="1198658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Activiteit</a:t>
            </a:r>
            <a:endParaRPr lang="fr-BE" sz="1500" dirty="0"/>
          </a:p>
        </p:txBody>
      </p:sp>
      <p:cxnSp>
        <p:nvCxnSpPr>
          <p:cNvPr id="93" name="Straight Connector 92"/>
          <p:cNvCxnSpPr>
            <a:stCxn id="77" idx="3"/>
            <a:endCxn id="91" idx="0"/>
          </p:cNvCxnSpPr>
          <p:nvPr/>
        </p:nvCxnSpPr>
        <p:spPr>
          <a:xfrm flipH="1">
            <a:off x="6009743" y="3356842"/>
            <a:ext cx="843095" cy="411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908304" y="4091441"/>
            <a:ext cx="547273" cy="619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881151" y="3092575"/>
            <a:ext cx="955764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>
            <a:stCxn id="95" idx="5"/>
            <a:endCxn id="91" idx="0"/>
          </p:cNvCxnSpPr>
          <p:nvPr/>
        </p:nvCxnSpPr>
        <p:spPr>
          <a:xfrm>
            <a:off x="5696947" y="3373450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496206" y="4477520"/>
            <a:ext cx="1032861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tijdstip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0"/>
            <a:endCxn id="91" idx="2"/>
          </p:cNvCxnSpPr>
          <p:nvPr/>
        </p:nvCxnSpPr>
        <p:spPr>
          <a:xfrm flipH="1" flipV="1">
            <a:off x="6009744" y="4091442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827024" y="4019393"/>
            <a:ext cx="580691" cy="6407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6751770" y="4178861"/>
            <a:ext cx="153204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activiteitID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stCxn id="100" idx="1"/>
            <a:endCxn id="91" idx="3"/>
          </p:cNvCxnSpPr>
          <p:nvPr/>
        </p:nvCxnSpPr>
        <p:spPr>
          <a:xfrm flipH="1" flipV="1">
            <a:off x="6609072" y="3929860"/>
            <a:ext cx="367060" cy="297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14810" y="2446937"/>
            <a:ext cx="299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600053" y="243700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1469" y="466018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718061" y="467137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989991" y="5042808"/>
            <a:ext cx="458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088040" y="3807719"/>
            <a:ext cx="45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83" name="Right Arrow 82"/>
          <p:cNvSpPr/>
          <p:nvPr/>
        </p:nvSpPr>
        <p:spPr>
          <a:xfrm>
            <a:off x="3778047" y="446161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279973" y="352606"/>
            <a:ext cx="42392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 smtClean="0"/>
              <a:t>Samengestelde, afgeleide en meerwaardige attributen</a:t>
            </a:r>
            <a:endParaRPr lang="en-US" sz="2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995650" y="352606"/>
            <a:ext cx="2249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>
                <a:solidFill>
                  <a:srgbClr val="FF0000"/>
                </a:solidFill>
              </a:rPr>
              <a:t>N</a:t>
            </a:r>
            <a:r>
              <a:rPr lang="en-BE" sz="2000" b="1" dirty="0" smtClean="0">
                <a:solidFill>
                  <a:srgbClr val="FF0000"/>
                </a:solidFill>
              </a:rPr>
              <a:t>IET </a:t>
            </a:r>
            <a:r>
              <a:rPr lang="en-BE" sz="2000" b="1" dirty="0" smtClean="0"/>
              <a:t>omzetten naar kolommen!</a:t>
            </a:r>
            <a:endParaRPr lang="en-US" sz="2000" b="1" dirty="0"/>
          </a:p>
        </p:txBody>
      </p:sp>
      <p:sp>
        <p:nvSpPr>
          <p:cNvPr id="67" name="Oval 66"/>
          <p:cNvSpPr/>
          <p:nvPr/>
        </p:nvSpPr>
        <p:spPr>
          <a:xfrm>
            <a:off x="3230339" y="2767774"/>
            <a:ext cx="1630424" cy="32868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lidnummer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90" name="Straight Connector 89"/>
          <p:cNvCxnSpPr/>
          <p:nvPr/>
        </p:nvCxnSpPr>
        <p:spPr>
          <a:xfrm flipH="1" flipV="1">
            <a:off x="2857258" y="2303764"/>
            <a:ext cx="951725" cy="4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6602984" y="3013217"/>
            <a:ext cx="1706108" cy="40258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8" name="Oval 77"/>
          <p:cNvSpPr/>
          <p:nvPr/>
        </p:nvSpPr>
        <p:spPr>
          <a:xfrm>
            <a:off x="6698399" y="3075966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12</a:t>
            </a:fld>
            <a:endParaRPr lang="fr-BE"/>
          </a:p>
        </p:txBody>
      </p:sp>
      <p:sp>
        <p:nvSpPr>
          <p:cNvPr id="92" name="Oval 91"/>
          <p:cNvSpPr/>
          <p:nvPr/>
        </p:nvSpPr>
        <p:spPr>
          <a:xfrm>
            <a:off x="2888719" y="1593306"/>
            <a:ext cx="1022312" cy="318316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08" name="Oval 107"/>
          <p:cNvSpPr/>
          <p:nvPr/>
        </p:nvSpPr>
        <p:spPr>
          <a:xfrm>
            <a:off x="458194" y="1422931"/>
            <a:ext cx="2028867" cy="3735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 flipH="1">
            <a:off x="2388558" y="1850220"/>
            <a:ext cx="581894" cy="28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992670" y="1768330"/>
            <a:ext cx="395887" cy="394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2272701" y="1107866"/>
            <a:ext cx="1505346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sz="1500" dirty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111" idx="4"/>
            <a:endCxn id="92" idx="0"/>
          </p:cNvCxnSpPr>
          <p:nvPr/>
        </p:nvCxnSpPr>
        <p:spPr>
          <a:xfrm>
            <a:off x="3025374" y="1454771"/>
            <a:ext cx="374501" cy="1385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14" idx="3"/>
            <a:endCxn id="92" idx="0"/>
          </p:cNvCxnSpPr>
          <p:nvPr/>
        </p:nvCxnSpPr>
        <p:spPr>
          <a:xfrm flipH="1">
            <a:off x="3399875" y="1452468"/>
            <a:ext cx="877359" cy="14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4035528" y="1156366"/>
            <a:ext cx="1650469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familie</a:t>
            </a:r>
            <a:r>
              <a:rPr lang="en-BE" sz="1500" dirty="0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11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 smtClean="0"/>
              <a:t>Logisch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– </a:t>
            </a:r>
            <a:r>
              <a:rPr lang="fr-BE" dirty="0" err="1" smtClean="0"/>
              <a:t>Relaties</a:t>
            </a:r>
            <a:r>
              <a:rPr lang="fr-BE" dirty="0" smtClean="0"/>
              <a:t> en </a:t>
            </a:r>
            <a:r>
              <a:rPr lang="fr-BE" dirty="0" err="1" smtClean="0"/>
              <a:t>attributen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1165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528" y="2003056"/>
          <a:ext cx="8958944" cy="44441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60">
                  <a:extLst>
                    <a:ext uri="{9D8B030D-6E8A-4147-A177-3AD203B41FA5}">
                      <a16:colId xmlns:a16="http://schemas.microsoft.com/office/drawing/2014/main" val="346016393"/>
                    </a:ext>
                  </a:extLst>
                </a:gridCol>
                <a:gridCol w="1133310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1185347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1771999658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4033252718"/>
                    </a:ext>
                  </a:extLst>
                </a:gridCol>
                <a:gridCol w="999524">
                  <a:extLst>
                    <a:ext uri="{9D8B030D-6E8A-4147-A177-3AD203B41FA5}">
                      <a16:colId xmlns:a16="http://schemas.microsoft.com/office/drawing/2014/main" val="1826002115"/>
                    </a:ext>
                  </a:extLst>
                </a:gridCol>
                <a:gridCol w="1068760">
                  <a:extLst>
                    <a:ext uri="{9D8B030D-6E8A-4147-A177-3AD203B41FA5}">
                      <a16:colId xmlns:a16="http://schemas.microsoft.com/office/drawing/2014/main" val="3034008781"/>
                    </a:ext>
                  </a:extLst>
                </a:gridCol>
              </a:tblGrid>
              <a:tr h="65314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nl-BE" dirty="0" err="1" smtClean="0"/>
                        <a:t>id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nl-BE" dirty="0" smtClean="0"/>
                        <a:t>nummer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g</a:t>
                      </a:r>
                      <a:r>
                        <a:rPr lang="en-US" dirty="0" err="1" smtClean="0"/>
                        <a:t>eslacht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v</a:t>
                      </a:r>
                      <a:r>
                        <a:rPr lang="en-US" dirty="0" err="1" smtClean="0"/>
                        <a:t>oornaam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f</a:t>
                      </a:r>
                      <a:r>
                        <a:rPr lang="en-US" dirty="0" err="1" smtClean="0"/>
                        <a:t>amilie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en-US" dirty="0" err="1" smtClean="0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g</a:t>
                      </a:r>
                      <a:r>
                        <a:rPr lang="nl-BE" dirty="0" err="1" smtClean="0"/>
                        <a:t>eboorte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nl-BE" dirty="0" smtClean="0"/>
                        <a:t>datum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s</a:t>
                      </a:r>
                      <a:r>
                        <a:rPr lang="nl-BE" dirty="0" err="1" smtClean="0"/>
                        <a:t>traat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n</a:t>
                      </a:r>
                      <a:r>
                        <a:rPr lang="nl-BE" dirty="0" err="1" smtClean="0"/>
                        <a:t>ummer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p</a:t>
                      </a:r>
                      <a:r>
                        <a:rPr lang="nl-BE" dirty="0" err="1" smtClean="0"/>
                        <a:t>ostcode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9265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15437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err="1" smtClean="0"/>
                        <a:t>Yoram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Timmerman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21/09/1995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Jozef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aseline="0" dirty="0" smtClean="0"/>
                        <a:t>Plateau-straat</a:t>
                      </a:r>
                      <a:endParaRPr lang="nl-BE" dirty="0" smtClean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1046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10346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Guy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28/10/1970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err="1" smtClean="0"/>
                        <a:t>Graslei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08682"/>
                  </a:ext>
                </a:extLst>
              </a:tr>
              <a:tr h="92657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 smtClean="0"/>
                        <a:t>24793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Toon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 smtClean="0"/>
                        <a:t>Boeckling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10/02/1994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err="1" smtClean="0"/>
                        <a:t>Rozier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303749"/>
                  </a:ext>
                </a:extLst>
              </a:tr>
              <a:tr h="6294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92528" y="1035887"/>
            <a:ext cx="89589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500" dirty="0" smtClean="0">
                <a:solidFill>
                  <a:srgbClr val="00B050"/>
                </a:solidFill>
              </a:rPr>
              <a:t>Relationeel databankschema </a:t>
            </a:r>
            <a:r>
              <a:rPr lang="en-BE" sz="2500" dirty="0" smtClean="0"/>
              <a:t>= </a:t>
            </a:r>
            <a:r>
              <a:rPr lang="en-BE" sz="2500" dirty="0"/>
              <a:t>d</a:t>
            </a:r>
            <a:r>
              <a:rPr lang="nl-BE" sz="2500" dirty="0" err="1" smtClean="0"/>
              <a:t>ata</a:t>
            </a:r>
            <a:r>
              <a:rPr lang="nl-BE" sz="2500" dirty="0" smtClean="0"/>
              <a:t> word</a:t>
            </a:r>
            <a:r>
              <a:rPr lang="en-BE" sz="2500" dirty="0" smtClean="0"/>
              <a:t>en</a:t>
            </a:r>
            <a:r>
              <a:rPr lang="nl-BE" sz="2500" dirty="0" smtClean="0"/>
              <a:t> opgeslagen in </a:t>
            </a:r>
            <a:r>
              <a:rPr lang="en-BE" sz="2500" dirty="0" smtClean="0"/>
              <a:t>basis</a:t>
            </a:r>
            <a:r>
              <a:rPr lang="nl-BE" sz="2500" dirty="0" smtClean="0"/>
              <a:t>relaties</a:t>
            </a:r>
            <a:r>
              <a:rPr lang="en-BE" sz="2500" dirty="0" smtClean="0"/>
              <a:t> (</a:t>
            </a:r>
            <a:r>
              <a:rPr lang="nl-BE" sz="2500" dirty="0" smtClean="0"/>
              <a:t>tabellen</a:t>
            </a:r>
            <a:r>
              <a:rPr lang="en-BE" sz="2500" dirty="0" smtClean="0"/>
              <a:t>)</a:t>
            </a:r>
            <a:r>
              <a:rPr lang="nl-BE" sz="2500" dirty="0" smtClean="0"/>
              <a:t>!</a:t>
            </a:r>
            <a:endParaRPr lang="en-US" sz="25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 smtClean="0"/>
              <a:t>Logisch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– </a:t>
            </a:r>
            <a:r>
              <a:rPr lang="fr-BE" dirty="0" err="1" smtClean="0"/>
              <a:t>Relaties</a:t>
            </a:r>
            <a:r>
              <a:rPr lang="fr-BE" dirty="0" smtClean="0"/>
              <a:t> en </a:t>
            </a:r>
            <a:r>
              <a:rPr lang="fr-BE" dirty="0" err="1" smtClean="0"/>
              <a:t>attributen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1542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160564" y="942153"/>
                <a:ext cx="8822872" cy="1060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BE" sz="25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fr-BE" sz="2500" dirty="0" err="1" smtClean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elatiedefinitie</a:t>
                </a:r>
                <a:r>
                  <a:rPr lang="fr-BE" sz="25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BE" sz="2500" b="0" i="1" smtClean="0">
                        <a:latin typeface="Cambria Math" panose="02040503050406030204" pitchFamily="18" charset="0"/>
                        <a:cs typeface="Calibri Light"/>
                      </a:rPr>
                      <m:t>≅ </m:t>
                    </m:r>
                  </m:oMath>
                </a14:m>
                <a:r>
                  <a:rPr lang="fr-BE" sz="25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entiteittype </a:t>
                </a:r>
                <a:r>
                  <a:rPr lang="fr-BE" sz="25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uit</a:t>
                </a:r>
                <a:r>
                  <a:rPr lang="fr-BE" sz="25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het </a:t>
                </a:r>
                <a:r>
                  <a:rPr lang="fr-BE" sz="25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conceptueel</a:t>
                </a:r>
                <a:r>
                  <a:rPr lang="fr-BE" sz="25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BE" sz="25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ontwerp</a:t>
                </a:r>
                <a:endParaRPr lang="fr-BE" sz="2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4" y="942153"/>
                <a:ext cx="8822872" cy="1060903"/>
              </a:xfrm>
              <a:prstGeom prst="rect">
                <a:avLst/>
              </a:prstGeom>
              <a:blipFill>
                <a:blip r:embed="rId3"/>
                <a:stretch>
                  <a:fillRect l="-110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528" y="2003056"/>
          <a:ext cx="8958944" cy="44441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60">
                  <a:extLst>
                    <a:ext uri="{9D8B030D-6E8A-4147-A177-3AD203B41FA5}">
                      <a16:colId xmlns:a16="http://schemas.microsoft.com/office/drawing/2014/main" val="346016393"/>
                    </a:ext>
                  </a:extLst>
                </a:gridCol>
                <a:gridCol w="1133310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1185347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1771999658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4033252718"/>
                    </a:ext>
                  </a:extLst>
                </a:gridCol>
                <a:gridCol w="999524">
                  <a:extLst>
                    <a:ext uri="{9D8B030D-6E8A-4147-A177-3AD203B41FA5}">
                      <a16:colId xmlns:a16="http://schemas.microsoft.com/office/drawing/2014/main" val="1826002115"/>
                    </a:ext>
                  </a:extLst>
                </a:gridCol>
                <a:gridCol w="1068760">
                  <a:extLst>
                    <a:ext uri="{9D8B030D-6E8A-4147-A177-3AD203B41FA5}">
                      <a16:colId xmlns:a16="http://schemas.microsoft.com/office/drawing/2014/main" val="3034008781"/>
                    </a:ext>
                  </a:extLst>
                </a:gridCol>
              </a:tblGrid>
              <a:tr h="65314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>
                          <a:solidFill>
                            <a:schemeClr val="bg1"/>
                          </a:solidFill>
                        </a:rPr>
                        <a:t>l</a:t>
                      </a:r>
                      <a:r>
                        <a:rPr lang="nl-BE" dirty="0" err="1" smtClean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en-BE" dirty="0" smtClean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buNone/>
                      </a:pPr>
                      <a:r>
                        <a:rPr lang="nl-BE" dirty="0" smtClean="0">
                          <a:solidFill>
                            <a:schemeClr val="bg1"/>
                          </a:solidFill>
                        </a:rPr>
                        <a:t>nummer</a:t>
                      </a:r>
                      <a:endParaRPr lang="en-US" dirty="0" err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eslacht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>
                          <a:solidFill>
                            <a:schemeClr val="bg1"/>
                          </a:solidFill>
                        </a:rPr>
                        <a:t>v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oornaam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>
                          <a:solidFill>
                            <a:schemeClr val="bg1"/>
                          </a:solidFill>
                        </a:rPr>
                        <a:t>f</a:t>
                      </a: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amilie</a:t>
                      </a:r>
                      <a:endParaRPr lang="en-BE" dirty="0" smtClean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buNone/>
                      </a:pPr>
                      <a:r>
                        <a:rPr lang="en-US" dirty="0" err="1" smtClean="0">
                          <a:solidFill>
                            <a:schemeClr val="bg1"/>
                          </a:solidFill>
                        </a:rPr>
                        <a:t>naam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>
                          <a:solidFill>
                            <a:schemeClr val="bg1"/>
                          </a:solidFill>
                        </a:rPr>
                        <a:t>g</a:t>
                      </a:r>
                      <a:r>
                        <a:rPr lang="nl-BE" dirty="0" err="1" smtClean="0">
                          <a:solidFill>
                            <a:schemeClr val="bg1"/>
                          </a:solidFill>
                        </a:rPr>
                        <a:t>eboorte</a:t>
                      </a:r>
                      <a:endParaRPr lang="en-BE" dirty="0" smtClean="0">
                        <a:solidFill>
                          <a:schemeClr val="bg1"/>
                        </a:solidFill>
                      </a:endParaRPr>
                    </a:p>
                    <a:p>
                      <a:pPr lvl="0" algn="l">
                        <a:buNone/>
                      </a:pPr>
                      <a:r>
                        <a:rPr lang="nl-BE" dirty="0" smtClean="0">
                          <a:solidFill>
                            <a:schemeClr val="bg1"/>
                          </a:solidFill>
                        </a:rPr>
                        <a:t>datum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nl-BE" dirty="0" err="1" smtClean="0">
                          <a:solidFill>
                            <a:schemeClr val="bg1"/>
                          </a:solidFill>
                        </a:rPr>
                        <a:t>traat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nl-BE" dirty="0" err="1" smtClean="0">
                          <a:solidFill>
                            <a:schemeClr val="bg1"/>
                          </a:solidFill>
                        </a:rPr>
                        <a:t>ummer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>
                          <a:solidFill>
                            <a:schemeClr val="bg1"/>
                          </a:solidFill>
                        </a:rPr>
                        <a:t>p</a:t>
                      </a:r>
                      <a:r>
                        <a:rPr lang="nl-BE" dirty="0" err="1" smtClean="0">
                          <a:solidFill>
                            <a:schemeClr val="bg1"/>
                          </a:solidFill>
                        </a:rPr>
                        <a:t>ostcode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9265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15437</a:t>
                      </a:r>
                      <a:endParaRPr lang="en-US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err="1" smtClean="0"/>
                        <a:t>Yoram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Timmerman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21/09/1995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Jozef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aseline="0" dirty="0" smtClean="0"/>
                        <a:t>Plateau-straat</a:t>
                      </a:r>
                      <a:endParaRPr lang="nl-BE" dirty="0" smtClean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1046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10346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Guy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28/10/1970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err="1" smtClean="0"/>
                        <a:t>Graslei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08682"/>
                  </a:ext>
                </a:extLst>
              </a:tr>
              <a:tr h="92657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 smtClean="0"/>
                        <a:t>24793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Toon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 smtClean="0"/>
                        <a:t>Boeckling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10/02/1994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err="1" smtClean="0"/>
                        <a:t>Rozier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303749"/>
                  </a:ext>
                </a:extLst>
              </a:tr>
              <a:tr h="6294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 smtClean="0"/>
              <a:t>Logisch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– </a:t>
            </a:r>
            <a:r>
              <a:rPr lang="fr-BE" dirty="0" err="1" smtClean="0"/>
              <a:t>Relaties</a:t>
            </a:r>
            <a:r>
              <a:rPr lang="fr-BE" dirty="0" smtClean="0"/>
              <a:t> en </a:t>
            </a:r>
            <a:r>
              <a:rPr lang="fr-BE" dirty="0" err="1" smtClean="0"/>
              <a:t>attributen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13041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34DFD68D-59C3-4725-AD4D-56FDCBC78FF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2528" y="2003056"/>
          <a:ext cx="8958944" cy="44441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23260">
                  <a:extLst>
                    <a:ext uri="{9D8B030D-6E8A-4147-A177-3AD203B41FA5}">
                      <a16:colId xmlns:a16="http://schemas.microsoft.com/office/drawing/2014/main" val="346016393"/>
                    </a:ext>
                  </a:extLst>
                </a:gridCol>
                <a:gridCol w="1133310">
                  <a:extLst>
                    <a:ext uri="{9D8B030D-6E8A-4147-A177-3AD203B41FA5}">
                      <a16:colId xmlns:a16="http://schemas.microsoft.com/office/drawing/2014/main" val="2839663087"/>
                    </a:ext>
                  </a:extLst>
                </a:gridCol>
                <a:gridCol w="1185347">
                  <a:extLst>
                    <a:ext uri="{9D8B030D-6E8A-4147-A177-3AD203B41FA5}">
                      <a16:colId xmlns:a16="http://schemas.microsoft.com/office/drawing/2014/main" val="414484417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2256196261"/>
                    </a:ext>
                  </a:extLst>
                </a:gridCol>
                <a:gridCol w="1328057">
                  <a:extLst>
                    <a:ext uri="{9D8B030D-6E8A-4147-A177-3AD203B41FA5}">
                      <a16:colId xmlns:a16="http://schemas.microsoft.com/office/drawing/2014/main" val="1771999658"/>
                    </a:ext>
                  </a:extLst>
                </a:gridCol>
                <a:gridCol w="892629">
                  <a:extLst>
                    <a:ext uri="{9D8B030D-6E8A-4147-A177-3AD203B41FA5}">
                      <a16:colId xmlns:a16="http://schemas.microsoft.com/office/drawing/2014/main" val="4033252718"/>
                    </a:ext>
                  </a:extLst>
                </a:gridCol>
                <a:gridCol w="999524">
                  <a:extLst>
                    <a:ext uri="{9D8B030D-6E8A-4147-A177-3AD203B41FA5}">
                      <a16:colId xmlns:a16="http://schemas.microsoft.com/office/drawing/2014/main" val="1826002115"/>
                    </a:ext>
                  </a:extLst>
                </a:gridCol>
                <a:gridCol w="1068760">
                  <a:extLst>
                    <a:ext uri="{9D8B030D-6E8A-4147-A177-3AD203B41FA5}">
                      <a16:colId xmlns:a16="http://schemas.microsoft.com/office/drawing/2014/main" val="3034008781"/>
                    </a:ext>
                  </a:extLst>
                </a:gridCol>
              </a:tblGrid>
              <a:tr h="65314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l</a:t>
                      </a:r>
                      <a:r>
                        <a:rPr lang="nl-BE" dirty="0" err="1" smtClean="0"/>
                        <a:t>id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nl-BE" dirty="0" smtClean="0"/>
                        <a:t>nummer</a:t>
                      </a:r>
                      <a:endParaRPr lang="en-US" dirty="0" err="1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g</a:t>
                      </a:r>
                      <a:r>
                        <a:rPr lang="en-US" dirty="0" err="1" smtClean="0"/>
                        <a:t>eslacht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v</a:t>
                      </a:r>
                      <a:r>
                        <a:rPr lang="en-US" dirty="0" err="1" smtClean="0"/>
                        <a:t>oornaam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f</a:t>
                      </a:r>
                      <a:r>
                        <a:rPr lang="en-US" dirty="0" err="1" smtClean="0"/>
                        <a:t>amilie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en-US" dirty="0" err="1" smtClean="0"/>
                        <a:t>naam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g</a:t>
                      </a:r>
                      <a:r>
                        <a:rPr lang="nl-BE" dirty="0" err="1" smtClean="0"/>
                        <a:t>eboorte</a:t>
                      </a:r>
                      <a:endParaRPr lang="en-BE" dirty="0" smtClean="0"/>
                    </a:p>
                    <a:p>
                      <a:pPr lvl="0" algn="l">
                        <a:buNone/>
                      </a:pPr>
                      <a:r>
                        <a:rPr lang="nl-BE" dirty="0" smtClean="0"/>
                        <a:t>datum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s</a:t>
                      </a:r>
                      <a:r>
                        <a:rPr lang="nl-BE" dirty="0" err="1" smtClean="0"/>
                        <a:t>traat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n</a:t>
                      </a:r>
                      <a:r>
                        <a:rPr lang="nl-BE" dirty="0" err="1" smtClean="0"/>
                        <a:t>ummer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BE" dirty="0" smtClean="0"/>
                        <a:t>p</a:t>
                      </a:r>
                      <a:r>
                        <a:rPr lang="nl-BE" dirty="0" err="1" smtClean="0"/>
                        <a:t>ostcode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541135"/>
                  </a:ext>
                </a:extLst>
              </a:tr>
              <a:tr h="9265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15437</a:t>
                      </a:r>
                      <a:endParaRPr lang="en-US" dirty="0" err="1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err="1" smtClean="0"/>
                        <a:t>Yoram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Timmerman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21/09/1995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 smtClean="0"/>
                        <a:t>Jozef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baseline="0" dirty="0" smtClean="0"/>
                        <a:t>Plateau-straat</a:t>
                      </a:r>
                      <a:endParaRPr lang="nl-BE" dirty="0" smtClean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484518"/>
                  </a:ext>
                </a:extLst>
              </a:tr>
              <a:tr h="10462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smtClean="0"/>
                        <a:t>10346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Guy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smtClean="0"/>
                        <a:t>De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Tré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28/10/1970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err="1" smtClean="0"/>
                        <a:t>Graslei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008682"/>
                  </a:ext>
                </a:extLst>
              </a:tr>
              <a:tr h="92657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 smtClean="0"/>
                        <a:t>24793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l-BE" dirty="0" smtClean="0"/>
                        <a:t>Man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Toon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 err="1" smtClean="0"/>
                        <a:t>Boeckling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10/02/1994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err="1" smtClean="0"/>
                        <a:t>Rozier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nl-BE" dirty="0" smtClean="0"/>
                        <a:t>9000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303749"/>
                  </a:ext>
                </a:extLst>
              </a:tr>
              <a:tr h="6294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14279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itle 1"/>
              <p:cNvSpPr txBox="1">
                <a:spLocks/>
              </p:cNvSpPr>
              <p:nvPr/>
            </p:nvSpPr>
            <p:spPr>
              <a:xfrm>
                <a:off x="160564" y="942153"/>
                <a:ext cx="8822872" cy="106090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BE" sz="2500" dirty="0" smtClean="0">
                    <a:solidFill>
                      <a:srgbClr val="00B05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Kolom</a:t>
                </a:r>
                <a:r>
                  <a:rPr lang="fr-BE" sz="25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BE" sz="2500" b="0" i="1" smtClean="0">
                        <a:latin typeface="Cambria Math" panose="02040503050406030204" pitchFamily="18" charset="0"/>
                        <a:cs typeface="Calibri Light"/>
                      </a:rPr>
                      <m:t>≅ </m:t>
                    </m:r>
                  </m:oMath>
                </a14:m>
                <a:r>
                  <a:rPr lang="en-BE" sz="25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attribuut</a:t>
                </a:r>
                <a:r>
                  <a:rPr lang="fr-BE" sz="25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BE" sz="25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uit</a:t>
                </a:r>
                <a:r>
                  <a:rPr lang="fr-BE" sz="25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het </a:t>
                </a:r>
                <a:r>
                  <a:rPr lang="fr-BE" sz="25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conceptueel</a:t>
                </a:r>
                <a:r>
                  <a:rPr lang="fr-BE" sz="25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fr-BE" sz="2500" dirty="0" err="1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ontwerp</a:t>
                </a:r>
                <a:endParaRPr lang="fr-BE" sz="2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64" y="942153"/>
                <a:ext cx="8822872" cy="1060903"/>
              </a:xfrm>
              <a:prstGeom prst="rect">
                <a:avLst/>
              </a:prstGeom>
              <a:blipFill>
                <a:blip r:embed="rId3"/>
                <a:stretch>
                  <a:fillRect l="-1105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</a:t>
            </a:fld>
            <a:endParaRPr lang="fr-BE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 smtClean="0"/>
              <a:t>Logisch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– </a:t>
            </a:r>
            <a:r>
              <a:rPr lang="fr-BE" dirty="0" err="1" smtClean="0"/>
              <a:t>Relaties</a:t>
            </a:r>
            <a:r>
              <a:rPr lang="fr-BE" dirty="0" smtClean="0"/>
              <a:t> en </a:t>
            </a:r>
            <a:r>
              <a:rPr lang="fr-BE" dirty="0" err="1" smtClean="0"/>
              <a:t>attributen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130830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658600" y="2142181"/>
            <a:ext cx="1198658" cy="3231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31" name="Oval 30"/>
          <p:cNvSpPr/>
          <p:nvPr/>
        </p:nvSpPr>
        <p:spPr>
          <a:xfrm>
            <a:off x="4944324" y="1968820"/>
            <a:ext cx="952899" cy="3003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737132" y="1605429"/>
            <a:ext cx="1201644" cy="3418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nummer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4827024" y="2329247"/>
            <a:ext cx="1288026" cy="34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>
            <a:stCxn id="31" idx="2"/>
            <a:endCxn id="36" idx="7"/>
          </p:cNvCxnSpPr>
          <p:nvPr/>
        </p:nvCxnSpPr>
        <p:spPr>
          <a:xfrm flipH="1">
            <a:off x="4096952" y="2119009"/>
            <a:ext cx="847372" cy="5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2"/>
            <a:endCxn id="36" idx="7"/>
          </p:cNvCxnSpPr>
          <p:nvPr/>
        </p:nvCxnSpPr>
        <p:spPr>
          <a:xfrm flipH="1" flipV="1">
            <a:off x="4096952" y="2173576"/>
            <a:ext cx="730072" cy="32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3280923" y="2123516"/>
            <a:ext cx="956038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>
            <a:stCxn id="14" idx="3"/>
            <a:endCxn id="36" idx="2"/>
          </p:cNvCxnSpPr>
          <p:nvPr/>
        </p:nvCxnSpPr>
        <p:spPr>
          <a:xfrm flipV="1">
            <a:off x="2857258" y="2294431"/>
            <a:ext cx="423665" cy="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6" idx="7"/>
          </p:cNvCxnSpPr>
          <p:nvPr/>
        </p:nvCxnSpPr>
        <p:spPr>
          <a:xfrm flipV="1">
            <a:off x="4096952" y="1843418"/>
            <a:ext cx="679918" cy="330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23628" y="2493196"/>
            <a:ext cx="1192655" cy="35188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geslacht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7" idx="6"/>
            <a:endCxn id="14" idx="1"/>
          </p:cNvCxnSpPr>
          <p:nvPr/>
        </p:nvCxnSpPr>
        <p:spPr>
          <a:xfrm flipV="1">
            <a:off x="1316283" y="2303764"/>
            <a:ext cx="342317" cy="36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79973" y="3132748"/>
            <a:ext cx="1192655" cy="3518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1" name="Straight Connector 50"/>
          <p:cNvCxnSpPr>
            <a:stCxn id="50" idx="7"/>
            <a:endCxn id="14" idx="1"/>
          </p:cNvCxnSpPr>
          <p:nvPr/>
        </p:nvCxnSpPr>
        <p:spPr>
          <a:xfrm flipV="1">
            <a:off x="1297968" y="2303764"/>
            <a:ext cx="360632" cy="88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iamond 52"/>
          <p:cNvSpPr/>
          <p:nvPr/>
        </p:nvSpPr>
        <p:spPr>
          <a:xfrm>
            <a:off x="1288822" y="3529679"/>
            <a:ext cx="965944" cy="83673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54" name="Straight Connector 53"/>
          <p:cNvCxnSpPr>
            <a:stCxn id="53" idx="0"/>
            <a:endCxn id="14" idx="2"/>
          </p:cNvCxnSpPr>
          <p:nvPr/>
        </p:nvCxnSpPr>
        <p:spPr>
          <a:xfrm flipV="1">
            <a:off x="1771794" y="2465346"/>
            <a:ext cx="486135" cy="1064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1827958" y="2454461"/>
            <a:ext cx="528056" cy="11596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1771794" y="4366416"/>
            <a:ext cx="482972" cy="5539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771794" y="4927868"/>
            <a:ext cx="1198658" cy="3231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69" name="Oval 68"/>
          <p:cNvSpPr/>
          <p:nvPr/>
        </p:nvSpPr>
        <p:spPr>
          <a:xfrm>
            <a:off x="701561" y="5627007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/>
          <p:cNvCxnSpPr>
            <a:stCxn id="68" idx="2"/>
            <a:endCxn id="69" idx="7"/>
          </p:cNvCxnSpPr>
          <p:nvPr/>
        </p:nvCxnSpPr>
        <p:spPr>
          <a:xfrm flipH="1">
            <a:off x="1491801" y="5251033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1970302" y="5661242"/>
            <a:ext cx="1906682" cy="29702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1"/>
            <a:endCxn id="68" idx="2"/>
          </p:cNvCxnSpPr>
          <p:nvPr/>
        </p:nvCxnSpPr>
        <p:spPr>
          <a:xfrm flipV="1">
            <a:off x="2249529" y="5251032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121837" y="5459761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min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21837" y="5942898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max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75" name="Straight Connector 74"/>
          <p:cNvCxnSpPr>
            <a:stCxn id="73" idx="3"/>
            <a:endCxn id="71" idx="6"/>
          </p:cNvCxnSpPr>
          <p:nvPr/>
        </p:nvCxnSpPr>
        <p:spPr>
          <a:xfrm flipH="1">
            <a:off x="3876984" y="5701542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74" idx="1"/>
            <a:endCxn id="71" idx="6"/>
          </p:cNvCxnSpPr>
          <p:nvPr/>
        </p:nvCxnSpPr>
        <p:spPr>
          <a:xfrm flipH="1" flipV="1">
            <a:off x="3876984" y="5809756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Diamond 78"/>
          <p:cNvSpPr/>
          <p:nvPr/>
        </p:nvSpPr>
        <p:spPr>
          <a:xfrm>
            <a:off x="2597635" y="3073731"/>
            <a:ext cx="1161383" cy="101771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80" name="Straight Connector 79"/>
          <p:cNvCxnSpPr>
            <a:stCxn id="79" idx="2"/>
          </p:cNvCxnSpPr>
          <p:nvPr/>
        </p:nvCxnSpPr>
        <p:spPr>
          <a:xfrm flipH="1">
            <a:off x="2613157" y="4091442"/>
            <a:ext cx="565170" cy="8211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9" idx="0"/>
          </p:cNvCxnSpPr>
          <p:nvPr/>
        </p:nvCxnSpPr>
        <p:spPr>
          <a:xfrm>
            <a:off x="2389658" y="2458464"/>
            <a:ext cx="788668" cy="615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>
            <a:off x="2529523" y="4036654"/>
            <a:ext cx="601639" cy="8759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Diamond 85"/>
          <p:cNvSpPr/>
          <p:nvPr/>
        </p:nvSpPr>
        <p:spPr>
          <a:xfrm>
            <a:off x="3834705" y="4310655"/>
            <a:ext cx="1096173" cy="86067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87" name="Straight Connector 86"/>
          <p:cNvCxnSpPr>
            <a:stCxn id="86" idx="1"/>
          </p:cNvCxnSpPr>
          <p:nvPr/>
        </p:nvCxnSpPr>
        <p:spPr>
          <a:xfrm flipH="1">
            <a:off x="2985974" y="4740994"/>
            <a:ext cx="848731" cy="3442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Oval 87"/>
          <p:cNvSpPr/>
          <p:nvPr/>
        </p:nvSpPr>
        <p:spPr>
          <a:xfrm>
            <a:off x="3808983" y="3739806"/>
            <a:ext cx="112189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betaald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/>
          <p:cNvCxnSpPr>
            <a:endCxn id="86" idx="0"/>
          </p:cNvCxnSpPr>
          <p:nvPr/>
        </p:nvCxnSpPr>
        <p:spPr>
          <a:xfrm>
            <a:off x="4369930" y="4075798"/>
            <a:ext cx="12862" cy="234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410414" y="3768277"/>
            <a:ext cx="1198658" cy="3231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Activiteit</a:t>
            </a:r>
            <a:endParaRPr lang="fr-BE" sz="1500" dirty="0"/>
          </a:p>
        </p:txBody>
      </p:sp>
      <p:cxnSp>
        <p:nvCxnSpPr>
          <p:cNvPr id="93" name="Straight Connector 92"/>
          <p:cNvCxnSpPr>
            <a:stCxn id="164" idx="3"/>
            <a:endCxn id="91" idx="0"/>
          </p:cNvCxnSpPr>
          <p:nvPr/>
        </p:nvCxnSpPr>
        <p:spPr>
          <a:xfrm flipH="1">
            <a:off x="6009743" y="3356842"/>
            <a:ext cx="843095" cy="411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908304" y="4091441"/>
            <a:ext cx="547273" cy="619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4881151" y="3092575"/>
            <a:ext cx="955764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6" name="Straight Connector 95"/>
          <p:cNvCxnSpPr>
            <a:stCxn id="95" idx="5"/>
            <a:endCxn id="91" idx="0"/>
          </p:cNvCxnSpPr>
          <p:nvPr/>
        </p:nvCxnSpPr>
        <p:spPr>
          <a:xfrm>
            <a:off x="5696947" y="3373450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Oval 96"/>
          <p:cNvSpPr/>
          <p:nvPr/>
        </p:nvSpPr>
        <p:spPr>
          <a:xfrm>
            <a:off x="5496206" y="4477520"/>
            <a:ext cx="1032861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tijdstip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98" name="Straight Connector 97"/>
          <p:cNvCxnSpPr>
            <a:stCxn id="97" idx="0"/>
            <a:endCxn id="91" idx="2"/>
          </p:cNvCxnSpPr>
          <p:nvPr/>
        </p:nvCxnSpPr>
        <p:spPr>
          <a:xfrm flipH="1" flipV="1">
            <a:off x="6009744" y="4091442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4827024" y="4019393"/>
            <a:ext cx="580691" cy="6407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6751770" y="4178861"/>
            <a:ext cx="153204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activiteitID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01" name="Straight Connector 100"/>
          <p:cNvCxnSpPr>
            <a:stCxn id="100" idx="1"/>
            <a:endCxn id="91" idx="3"/>
          </p:cNvCxnSpPr>
          <p:nvPr/>
        </p:nvCxnSpPr>
        <p:spPr>
          <a:xfrm flipH="1" flipV="1">
            <a:off x="6609072" y="3929860"/>
            <a:ext cx="367060" cy="297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914810" y="2446937"/>
            <a:ext cx="299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3" name="TextBox 102"/>
          <p:cNvSpPr txBox="1"/>
          <p:nvPr/>
        </p:nvSpPr>
        <p:spPr>
          <a:xfrm>
            <a:off x="2600053" y="243700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4" name="TextBox 103"/>
          <p:cNvSpPr txBox="1"/>
          <p:nvPr/>
        </p:nvSpPr>
        <p:spPr>
          <a:xfrm>
            <a:off x="1881469" y="466018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5" name="TextBox 104"/>
          <p:cNvSpPr txBox="1"/>
          <p:nvPr/>
        </p:nvSpPr>
        <p:spPr>
          <a:xfrm>
            <a:off x="2718061" y="467137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06" name="TextBox 105"/>
          <p:cNvSpPr txBox="1"/>
          <p:nvPr/>
        </p:nvSpPr>
        <p:spPr>
          <a:xfrm>
            <a:off x="2989991" y="5042808"/>
            <a:ext cx="458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07" name="TextBox 106"/>
          <p:cNvSpPr txBox="1"/>
          <p:nvPr/>
        </p:nvSpPr>
        <p:spPr>
          <a:xfrm>
            <a:off x="5088040" y="3807719"/>
            <a:ext cx="45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64" name="Right Arrow 63"/>
          <p:cNvSpPr/>
          <p:nvPr/>
        </p:nvSpPr>
        <p:spPr>
          <a:xfrm>
            <a:off x="2050233" y="288411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381283" y="145696"/>
            <a:ext cx="15386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smtClean="0"/>
              <a:t>Entiteittypes</a:t>
            </a:r>
            <a:endParaRPr lang="en-BE" sz="2000" b="1" dirty="0" smtClean="0"/>
          </a:p>
          <a:p>
            <a:r>
              <a:rPr lang="en-BE" sz="2000" b="1" dirty="0" smtClean="0"/>
              <a:t>(niet zwak!)</a:t>
            </a:r>
            <a:endParaRPr lang="en-US" sz="20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3131162" y="328295"/>
            <a:ext cx="1511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000" b="1" dirty="0" smtClean="0"/>
              <a:t>Basisr</a:t>
            </a:r>
            <a:r>
              <a:rPr lang="nl-BE" sz="2000" b="1" dirty="0" err="1" smtClean="0"/>
              <a:t>elaties</a:t>
            </a:r>
            <a:endParaRPr lang="en-US" sz="2000" b="1" dirty="0"/>
          </a:p>
        </p:txBody>
      </p:sp>
      <p:sp>
        <p:nvSpPr>
          <p:cNvPr id="83" name="Oval 82"/>
          <p:cNvSpPr/>
          <p:nvPr/>
        </p:nvSpPr>
        <p:spPr>
          <a:xfrm>
            <a:off x="3230339" y="2767774"/>
            <a:ext cx="1630424" cy="32868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lidnummer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84" name="Straight Connector 83"/>
          <p:cNvCxnSpPr/>
          <p:nvPr/>
        </p:nvCxnSpPr>
        <p:spPr>
          <a:xfrm flipH="1" flipV="1">
            <a:off x="2857258" y="2303764"/>
            <a:ext cx="951725" cy="4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6602984" y="3013217"/>
            <a:ext cx="1706108" cy="40258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6698399" y="3075966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5</a:t>
            </a:fld>
            <a:endParaRPr lang="fr-BE"/>
          </a:p>
        </p:txBody>
      </p:sp>
      <p:sp>
        <p:nvSpPr>
          <p:cNvPr id="119" name="Oval 118"/>
          <p:cNvSpPr/>
          <p:nvPr/>
        </p:nvSpPr>
        <p:spPr>
          <a:xfrm>
            <a:off x="2888719" y="1593306"/>
            <a:ext cx="1022312" cy="3183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20" name="Oval 119"/>
          <p:cNvSpPr/>
          <p:nvPr/>
        </p:nvSpPr>
        <p:spPr>
          <a:xfrm>
            <a:off x="458194" y="1422931"/>
            <a:ext cx="2028867" cy="37359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H="1">
            <a:off x="2388558" y="1850220"/>
            <a:ext cx="581894" cy="28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>
            <a:off x="1992670" y="1768330"/>
            <a:ext cx="395887" cy="394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2787221" y="853582"/>
            <a:ext cx="1505346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sz="1500" dirty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>
            <a:stCxn id="123" idx="4"/>
            <a:endCxn id="119" idx="0"/>
          </p:cNvCxnSpPr>
          <p:nvPr/>
        </p:nvCxnSpPr>
        <p:spPr>
          <a:xfrm flipH="1">
            <a:off x="3399875" y="1200487"/>
            <a:ext cx="140019" cy="392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26" idx="3"/>
            <a:endCxn id="119" idx="0"/>
          </p:cNvCxnSpPr>
          <p:nvPr/>
        </p:nvCxnSpPr>
        <p:spPr>
          <a:xfrm flipH="1">
            <a:off x="3399875" y="1452468"/>
            <a:ext cx="877359" cy="14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Oval 125"/>
          <p:cNvSpPr/>
          <p:nvPr/>
        </p:nvSpPr>
        <p:spPr>
          <a:xfrm>
            <a:off x="4035528" y="1156366"/>
            <a:ext cx="1650469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familie</a:t>
            </a:r>
            <a:r>
              <a:rPr lang="en-BE" sz="1500" dirty="0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77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 smtClean="0"/>
              <a:t>Logisch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– </a:t>
            </a:r>
            <a:r>
              <a:rPr lang="fr-BE" dirty="0" err="1" smtClean="0"/>
              <a:t>Relaties</a:t>
            </a:r>
            <a:r>
              <a:rPr lang="fr-BE" dirty="0" smtClean="0"/>
              <a:t> en </a:t>
            </a:r>
            <a:r>
              <a:rPr lang="fr-BE" dirty="0" err="1" smtClean="0"/>
              <a:t>attributen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28192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6686" y="1905000"/>
            <a:ext cx="790302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Overeenkomstig logisch ontwerp omvat 3 </a:t>
            </a:r>
            <a:r>
              <a:rPr lang="en-BE" dirty="0" smtClean="0"/>
              <a:t>basis</a:t>
            </a:r>
            <a:r>
              <a:rPr lang="nl-BE" dirty="0" smtClean="0"/>
              <a:t>relaties:</a:t>
            </a:r>
          </a:p>
          <a:p>
            <a:endParaRPr lang="nl-BE" dirty="0"/>
          </a:p>
          <a:p>
            <a:r>
              <a:rPr lang="nl-BE" sz="2400" b="1" dirty="0" smtClean="0">
                <a:solidFill>
                  <a:srgbClr val="00B050"/>
                </a:solidFill>
              </a:rPr>
              <a:t>1. LID</a:t>
            </a:r>
          </a:p>
          <a:p>
            <a:pPr marL="342900" indent="-342900">
              <a:buAutoNum type="arabicPeriod"/>
            </a:pPr>
            <a:endParaRPr lang="nl-BE" sz="2400" b="1" dirty="0">
              <a:solidFill>
                <a:srgbClr val="00B050"/>
              </a:solidFill>
            </a:endParaRPr>
          </a:p>
          <a:p>
            <a:r>
              <a:rPr lang="nl-BE" sz="2400" b="1" dirty="0" smtClean="0">
                <a:solidFill>
                  <a:srgbClr val="00B050"/>
                </a:solidFill>
              </a:rPr>
              <a:t>2. GROEP</a:t>
            </a:r>
          </a:p>
          <a:p>
            <a:pPr marL="342900" indent="-342900">
              <a:buAutoNum type="arabicPeriod"/>
            </a:pPr>
            <a:endParaRPr lang="nl-BE" sz="2400" b="1" dirty="0">
              <a:solidFill>
                <a:srgbClr val="00B050"/>
              </a:solidFill>
            </a:endParaRPr>
          </a:p>
          <a:p>
            <a:r>
              <a:rPr lang="nl-BE" sz="2400" b="1" dirty="0" smtClean="0">
                <a:solidFill>
                  <a:srgbClr val="00B050"/>
                </a:solidFill>
              </a:rPr>
              <a:t>3. ACTIVITEIT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6</a:t>
            </a:fld>
            <a:endParaRPr lang="fr-BE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 smtClean="0"/>
              <a:t>Logisch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– </a:t>
            </a:r>
            <a:r>
              <a:rPr lang="fr-BE" dirty="0" err="1" smtClean="0"/>
              <a:t>Relaties</a:t>
            </a:r>
            <a:r>
              <a:rPr lang="fr-BE" dirty="0" smtClean="0"/>
              <a:t> en </a:t>
            </a:r>
            <a:r>
              <a:rPr lang="fr-BE" dirty="0" err="1" smtClean="0"/>
              <a:t>attributen</a:t>
            </a:r>
            <a:endParaRPr lang="fr-BE" dirty="0"/>
          </a:p>
        </p:txBody>
      </p:sp>
      <p:sp>
        <p:nvSpPr>
          <p:cNvPr id="12" name="Right Arrow 11"/>
          <p:cNvSpPr/>
          <p:nvPr/>
        </p:nvSpPr>
        <p:spPr>
          <a:xfrm>
            <a:off x="2340729" y="612501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4278" y="429902"/>
            <a:ext cx="16740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200" b="1" dirty="0" smtClean="0"/>
              <a:t>Entiteittypes</a:t>
            </a:r>
            <a:endParaRPr lang="en-BE" sz="2200" b="1" dirty="0" smtClean="0"/>
          </a:p>
          <a:p>
            <a:r>
              <a:rPr lang="en-BE" sz="2200" b="1" dirty="0" smtClean="0"/>
              <a:t>(niet zwak!)</a:t>
            </a:r>
            <a:endParaRPr lang="en-US" sz="2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594084" y="654762"/>
            <a:ext cx="16440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2200" b="1" dirty="0" smtClean="0"/>
              <a:t>Basisr</a:t>
            </a:r>
            <a:r>
              <a:rPr lang="nl-BE" sz="2200" b="1" dirty="0" err="1" smtClean="0"/>
              <a:t>elaties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2664764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ight Arrow 82"/>
          <p:cNvSpPr/>
          <p:nvPr/>
        </p:nvSpPr>
        <p:spPr>
          <a:xfrm>
            <a:off x="4359546" y="590339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/>
          <p:cNvSpPr txBox="1"/>
          <p:nvPr/>
        </p:nvSpPr>
        <p:spPr>
          <a:xfrm>
            <a:off x="367889" y="462689"/>
            <a:ext cx="4094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Enkelvoudige, enkelwaardige, niet-afgeleide attributen</a:t>
            </a:r>
            <a:endParaRPr lang="en-US" sz="2000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5383222" y="453891"/>
            <a:ext cx="323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Kolommen met geassocieerd datatype</a:t>
            </a:r>
            <a:endParaRPr lang="en-US" sz="2000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658600" y="2142181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/>
              <a:t>Lid</a:t>
            </a:r>
            <a:endParaRPr lang="fr-BE" sz="1500"/>
          </a:p>
        </p:txBody>
      </p:sp>
      <p:sp>
        <p:nvSpPr>
          <p:cNvPr id="113" name="Oval 112"/>
          <p:cNvSpPr/>
          <p:nvPr/>
        </p:nvSpPr>
        <p:spPr>
          <a:xfrm>
            <a:off x="4944324" y="1968820"/>
            <a:ext cx="952899" cy="30037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straat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4737132" y="1605429"/>
            <a:ext cx="1201644" cy="34183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nummer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4827024" y="2329247"/>
            <a:ext cx="1288026" cy="3435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postcode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16" name="Straight Connector 115"/>
          <p:cNvCxnSpPr>
            <a:stCxn id="113" idx="2"/>
            <a:endCxn id="118" idx="7"/>
          </p:cNvCxnSpPr>
          <p:nvPr/>
        </p:nvCxnSpPr>
        <p:spPr>
          <a:xfrm flipH="1">
            <a:off x="4096952" y="2119009"/>
            <a:ext cx="847372" cy="545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5" idx="2"/>
            <a:endCxn id="118" idx="7"/>
          </p:cNvCxnSpPr>
          <p:nvPr/>
        </p:nvCxnSpPr>
        <p:spPr>
          <a:xfrm flipH="1" flipV="1">
            <a:off x="4096952" y="2173576"/>
            <a:ext cx="730072" cy="3274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3280923" y="2123516"/>
            <a:ext cx="956038" cy="34183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adres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19" name="Straight Connector 118"/>
          <p:cNvCxnSpPr>
            <a:stCxn id="77" idx="3"/>
            <a:endCxn id="118" idx="2"/>
          </p:cNvCxnSpPr>
          <p:nvPr/>
        </p:nvCxnSpPr>
        <p:spPr>
          <a:xfrm flipV="1">
            <a:off x="2857258" y="2294431"/>
            <a:ext cx="423665" cy="93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>
            <a:stCxn id="118" idx="7"/>
          </p:cNvCxnSpPr>
          <p:nvPr/>
        </p:nvCxnSpPr>
        <p:spPr>
          <a:xfrm flipV="1">
            <a:off x="4096952" y="1843418"/>
            <a:ext cx="679918" cy="330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123628" y="2493196"/>
            <a:ext cx="1192655" cy="351880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geslacht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22" name="Straight Connector 121"/>
          <p:cNvCxnSpPr>
            <a:stCxn id="121" idx="6"/>
            <a:endCxn id="77" idx="1"/>
          </p:cNvCxnSpPr>
          <p:nvPr/>
        </p:nvCxnSpPr>
        <p:spPr>
          <a:xfrm flipV="1">
            <a:off x="1316283" y="2303764"/>
            <a:ext cx="342317" cy="365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Oval 122"/>
          <p:cNvSpPr/>
          <p:nvPr/>
        </p:nvSpPr>
        <p:spPr>
          <a:xfrm>
            <a:off x="279973" y="3132748"/>
            <a:ext cx="1192655" cy="35188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24" name="Straight Connector 123"/>
          <p:cNvCxnSpPr>
            <a:stCxn id="123" idx="7"/>
            <a:endCxn id="77" idx="1"/>
          </p:cNvCxnSpPr>
          <p:nvPr/>
        </p:nvCxnSpPr>
        <p:spPr>
          <a:xfrm flipV="1">
            <a:off x="1297968" y="2303764"/>
            <a:ext cx="360632" cy="8805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Diamond 124"/>
          <p:cNvSpPr/>
          <p:nvPr/>
        </p:nvSpPr>
        <p:spPr>
          <a:xfrm>
            <a:off x="1288822" y="3529679"/>
            <a:ext cx="965944" cy="836736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lid van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26" name="Straight Connector 125"/>
          <p:cNvCxnSpPr>
            <a:stCxn id="125" idx="0"/>
            <a:endCxn id="77" idx="2"/>
          </p:cNvCxnSpPr>
          <p:nvPr/>
        </p:nvCxnSpPr>
        <p:spPr>
          <a:xfrm flipV="1">
            <a:off x="1771794" y="2465346"/>
            <a:ext cx="486135" cy="106433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flipV="1">
            <a:off x="1827958" y="2454461"/>
            <a:ext cx="528056" cy="115968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H="1" flipV="1">
            <a:off x="1771794" y="4366416"/>
            <a:ext cx="482972" cy="55392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1771794" y="4927868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BE" sz="1500"/>
              <a:t>G</a:t>
            </a:r>
            <a:r>
              <a:rPr lang="en-BE" sz="1500"/>
              <a:t>roep</a:t>
            </a:r>
            <a:endParaRPr lang="fr-BE" sz="1500"/>
          </a:p>
        </p:txBody>
      </p:sp>
      <p:sp>
        <p:nvSpPr>
          <p:cNvPr id="130" name="Oval 129"/>
          <p:cNvSpPr/>
          <p:nvPr/>
        </p:nvSpPr>
        <p:spPr>
          <a:xfrm>
            <a:off x="701561" y="5627007"/>
            <a:ext cx="925822" cy="28326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naam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31" name="Straight Connector 130"/>
          <p:cNvCxnSpPr>
            <a:stCxn id="129" idx="2"/>
            <a:endCxn id="130" idx="7"/>
          </p:cNvCxnSpPr>
          <p:nvPr/>
        </p:nvCxnSpPr>
        <p:spPr>
          <a:xfrm flipH="1">
            <a:off x="1491801" y="5251033"/>
            <a:ext cx="879323" cy="4174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Oval 131"/>
          <p:cNvSpPr/>
          <p:nvPr/>
        </p:nvSpPr>
        <p:spPr>
          <a:xfrm>
            <a:off x="1970302" y="5661242"/>
            <a:ext cx="1906682" cy="29702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leeftijdsklasse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33" name="Straight Connector 132"/>
          <p:cNvCxnSpPr>
            <a:stCxn id="132" idx="1"/>
            <a:endCxn id="129" idx="2"/>
          </p:cNvCxnSpPr>
          <p:nvPr/>
        </p:nvCxnSpPr>
        <p:spPr>
          <a:xfrm flipV="1">
            <a:off x="2249529" y="5251032"/>
            <a:ext cx="121594" cy="4537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Oval 133"/>
          <p:cNvSpPr/>
          <p:nvPr/>
        </p:nvSpPr>
        <p:spPr>
          <a:xfrm>
            <a:off x="4121837" y="5459761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min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35" name="Oval 134"/>
          <p:cNvSpPr/>
          <p:nvPr/>
        </p:nvSpPr>
        <p:spPr>
          <a:xfrm>
            <a:off x="4121837" y="5942898"/>
            <a:ext cx="925822" cy="28326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max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36" name="Straight Connector 135"/>
          <p:cNvCxnSpPr>
            <a:stCxn id="134" idx="3"/>
            <a:endCxn id="132" idx="6"/>
          </p:cNvCxnSpPr>
          <p:nvPr/>
        </p:nvCxnSpPr>
        <p:spPr>
          <a:xfrm flipH="1">
            <a:off x="3876984" y="5701542"/>
            <a:ext cx="380436" cy="10821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5" idx="1"/>
            <a:endCxn id="132" idx="6"/>
          </p:cNvCxnSpPr>
          <p:nvPr/>
        </p:nvCxnSpPr>
        <p:spPr>
          <a:xfrm flipH="1" flipV="1">
            <a:off x="3876984" y="5809756"/>
            <a:ext cx="380436" cy="17462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Diamond 137"/>
          <p:cNvSpPr/>
          <p:nvPr/>
        </p:nvSpPr>
        <p:spPr>
          <a:xfrm>
            <a:off x="2597635" y="3073731"/>
            <a:ext cx="1161383" cy="1017711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300">
                <a:solidFill>
                  <a:schemeClr val="tx1"/>
                </a:solidFill>
              </a:rPr>
              <a:t>leider van</a:t>
            </a:r>
            <a:endParaRPr lang="fr-BE" sz="1300">
              <a:solidFill>
                <a:schemeClr val="tx1"/>
              </a:solidFill>
            </a:endParaRPr>
          </a:p>
        </p:txBody>
      </p:sp>
      <p:cxnSp>
        <p:nvCxnSpPr>
          <p:cNvPr id="139" name="Straight Connector 138"/>
          <p:cNvCxnSpPr>
            <a:stCxn id="138" idx="2"/>
          </p:cNvCxnSpPr>
          <p:nvPr/>
        </p:nvCxnSpPr>
        <p:spPr>
          <a:xfrm flipH="1">
            <a:off x="2613157" y="4091442"/>
            <a:ext cx="565170" cy="8211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>
            <a:endCxn id="138" idx="0"/>
          </p:cNvCxnSpPr>
          <p:nvPr/>
        </p:nvCxnSpPr>
        <p:spPr>
          <a:xfrm>
            <a:off x="2389658" y="2458464"/>
            <a:ext cx="788668" cy="61526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/>
          <p:nvPr/>
        </p:nvCxnSpPr>
        <p:spPr>
          <a:xfrm flipH="1">
            <a:off x="2529523" y="4036654"/>
            <a:ext cx="601639" cy="87596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Diamond 141"/>
          <p:cNvSpPr/>
          <p:nvPr/>
        </p:nvSpPr>
        <p:spPr>
          <a:xfrm>
            <a:off x="3834705" y="4310655"/>
            <a:ext cx="1096173" cy="860677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voor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43" name="Straight Connector 142"/>
          <p:cNvCxnSpPr>
            <a:stCxn id="142" idx="1"/>
          </p:cNvCxnSpPr>
          <p:nvPr/>
        </p:nvCxnSpPr>
        <p:spPr>
          <a:xfrm flipH="1">
            <a:off x="2985974" y="4740994"/>
            <a:ext cx="848731" cy="34424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Oval 143"/>
          <p:cNvSpPr/>
          <p:nvPr/>
        </p:nvSpPr>
        <p:spPr>
          <a:xfrm>
            <a:off x="3808983" y="3739806"/>
            <a:ext cx="1121895" cy="32906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dirty="0">
                <a:solidFill>
                  <a:schemeClr val="tx1"/>
                </a:solidFill>
              </a:rPr>
              <a:t>betaald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145" name="Straight Connector 144"/>
          <p:cNvCxnSpPr>
            <a:endCxn id="142" idx="0"/>
          </p:cNvCxnSpPr>
          <p:nvPr/>
        </p:nvCxnSpPr>
        <p:spPr>
          <a:xfrm>
            <a:off x="4369930" y="4075798"/>
            <a:ext cx="12862" cy="2348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145"/>
          <p:cNvSpPr txBox="1"/>
          <p:nvPr/>
        </p:nvSpPr>
        <p:spPr>
          <a:xfrm>
            <a:off x="5410414" y="3768277"/>
            <a:ext cx="1198658" cy="3231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BE" sz="1500" dirty="0"/>
              <a:t>Activiteit</a:t>
            </a:r>
            <a:endParaRPr lang="fr-BE" sz="1500" dirty="0"/>
          </a:p>
        </p:txBody>
      </p:sp>
      <p:cxnSp>
        <p:nvCxnSpPr>
          <p:cNvPr id="147" name="Straight Connector 146"/>
          <p:cNvCxnSpPr>
            <a:stCxn id="164" idx="3"/>
            <a:endCxn id="146" idx="0"/>
          </p:cNvCxnSpPr>
          <p:nvPr/>
        </p:nvCxnSpPr>
        <p:spPr>
          <a:xfrm flipH="1">
            <a:off x="6009743" y="3356842"/>
            <a:ext cx="843095" cy="4114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 flipH="1">
            <a:off x="4908304" y="4091441"/>
            <a:ext cx="547273" cy="619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Oval 148"/>
          <p:cNvSpPr/>
          <p:nvPr/>
        </p:nvSpPr>
        <p:spPr>
          <a:xfrm>
            <a:off x="4881151" y="3092575"/>
            <a:ext cx="955764" cy="32906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kost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50" name="Straight Connector 149"/>
          <p:cNvCxnSpPr>
            <a:stCxn id="149" idx="5"/>
            <a:endCxn id="146" idx="0"/>
          </p:cNvCxnSpPr>
          <p:nvPr/>
        </p:nvCxnSpPr>
        <p:spPr>
          <a:xfrm>
            <a:off x="5696947" y="3373450"/>
            <a:ext cx="312796" cy="3948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1" name="Oval 150"/>
          <p:cNvSpPr/>
          <p:nvPr/>
        </p:nvSpPr>
        <p:spPr>
          <a:xfrm>
            <a:off x="5496206" y="4477520"/>
            <a:ext cx="1032861" cy="32906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tijdstip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152" name="Straight Connector 151"/>
          <p:cNvCxnSpPr>
            <a:stCxn id="151" idx="0"/>
            <a:endCxn id="146" idx="2"/>
          </p:cNvCxnSpPr>
          <p:nvPr/>
        </p:nvCxnSpPr>
        <p:spPr>
          <a:xfrm flipH="1" flipV="1">
            <a:off x="6009744" y="4091442"/>
            <a:ext cx="2893" cy="3860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 flipH="1">
            <a:off x="4827024" y="4019393"/>
            <a:ext cx="580691" cy="6407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Oval 153"/>
          <p:cNvSpPr/>
          <p:nvPr/>
        </p:nvSpPr>
        <p:spPr>
          <a:xfrm>
            <a:off x="6751770" y="4178861"/>
            <a:ext cx="1532045" cy="329066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 dirty="0">
                <a:solidFill>
                  <a:schemeClr val="tx1"/>
                </a:solidFill>
              </a:rPr>
              <a:t>activiteitID</a:t>
            </a:r>
            <a:endParaRPr lang="fr-BE" sz="1500" u="sng" dirty="0">
              <a:solidFill>
                <a:schemeClr val="tx1"/>
              </a:solidFill>
            </a:endParaRPr>
          </a:p>
        </p:txBody>
      </p:sp>
      <p:cxnSp>
        <p:nvCxnSpPr>
          <p:cNvPr id="155" name="Straight Connector 154"/>
          <p:cNvCxnSpPr>
            <a:stCxn id="154" idx="1"/>
            <a:endCxn id="146" idx="3"/>
          </p:cNvCxnSpPr>
          <p:nvPr/>
        </p:nvCxnSpPr>
        <p:spPr>
          <a:xfrm flipH="1" flipV="1">
            <a:off x="6609072" y="3929860"/>
            <a:ext cx="367060" cy="2971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1914810" y="2446937"/>
            <a:ext cx="29963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57" name="TextBox 156"/>
          <p:cNvSpPr txBox="1"/>
          <p:nvPr/>
        </p:nvSpPr>
        <p:spPr>
          <a:xfrm>
            <a:off x="2600053" y="2437007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58" name="TextBox 157"/>
          <p:cNvSpPr txBox="1"/>
          <p:nvPr/>
        </p:nvSpPr>
        <p:spPr>
          <a:xfrm>
            <a:off x="1881469" y="4660186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59" name="TextBox 158"/>
          <p:cNvSpPr txBox="1"/>
          <p:nvPr/>
        </p:nvSpPr>
        <p:spPr>
          <a:xfrm>
            <a:off x="2718061" y="4671370"/>
            <a:ext cx="2824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500" dirty="0"/>
              <a:t>1</a:t>
            </a:r>
            <a:endParaRPr lang="fr-BE" sz="1500" dirty="0"/>
          </a:p>
        </p:txBody>
      </p:sp>
      <p:sp>
        <p:nvSpPr>
          <p:cNvPr id="160" name="TextBox 159"/>
          <p:cNvSpPr txBox="1"/>
          <p:nvPr/>
        </p:nvSpPr>
        <p:spPr>
          <a:xfrm>
            <a:off x="2989991" y="5042808"/>
            <a:ext cx="4581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N</a:t>
            </a:r>
            <a:endParaRPr lang="fr-BE" sz="1500" dirty="0"/>
          </a:p>
        </p:txBody>
      </p:sp>
      <p:sp>
        <p:nvSpPr>
          <p:cNvPr id="161" name="TextBox 160"/>
          <p:cNvSpPr txBox="1"/>
          <p:nvPr/>
        </p:nvSpPr>
        <p:spPr>
          <a:xfrm>
            <a:off x="5088040" y="3807719"/>
            <a:ext cx="4517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500" dirty="0"/>
              <a:t>M</a:t>
            </a:r>
            <a:endParaRPr lang="fr-BE" sz="1500" dirty="0"/>
          </a:p>
        </p:txBody>
      </p:sp>
      <p:sp>
        <p:nvSpPr>
          <p:cNvPr id="162" name="Oval 161"/>
          <p:cNvSpPr/>
          <p:nvPr/>
        </p:nvSpPr>
        <p:spPr>
          <a:xfrm>
            <a:off x="3230339" y="2767774"/>
            <a:ext cx="1630424" cy="328685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 u="sng">
                <a:solidFill>
                  <a:schemeClr val="tx1"/>
                </a:solidFill>
              </a:rPr>
              <a:t>lidnummer</a:t>
            </a:r>
            <a:endParaRPr lang="fr-BE" sz="1500" u="sng">
              <a:solidFill>
                <a:schemeClr val="tx1"/>
              </a:solidFill>
            </a:endParaRPr>
          </a:p>
        </p:txBody>
      </p:sp>
      <p:cxnSp>
        <p:nvCxnSpPr>
          <p:cNvPr id="163" name="Straight Connector 162"/>
          <p:cNvCxnSpPr/>
          <p:nvPr/>
        </p:nvCxnSpPr>
        <p:spPr>
          <a:xfrm flipH="1" flipV="1">
            <a:off x="2857258" y="2303764"/>
            <a:ext cx="951725" cy="4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Oval 163"/>
          <p:cNvSpPr/>
          <p:nvPr/>
        </p:nvSpPr>
        <p:spPr>
          <a:xfrm>
            <a:off x="6602984" y="3013217"/>
            <a:ext cx="1706108" cy="40258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omschrijving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6698399" y="3075966"/>
            <a:ext cx="1516824" cy="29748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7</a:t>
            </a:fld>
            <a:endParaRPr lang="fr-BE"/>
          </a:p>
        </p:txBody>
      </p:sp>
      <p:sp>
        <p:nvSpPr>
          <p:cNvPr id="67" name="Oval 66"/>
          <p:cNvSpPr/>
          <p:nvPr/>
        </p:nvSpPr>
        <p:spPr>
          <a:xfrm>
            <a:off x="2888719" y="1593306"/>
            <a:ext cx="1022312" cy="31831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naam</a:t>
            </a:r>
            <a:endParaRPr lang="fr-BE" sz="150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458194" y="1422931"/>
            <a:ext cx="2028867" cy="373594"/>
          </a:xfrm>
          <a:prstGeom prst="ellipse">
            <a:avLst/>
          </a:prstGeom>
          <a:solidFill>
            <a:srgbClr val="00B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E" sz="1500">
                <a:solidFill>
                  <a:schemeClr val="tx1"/>
                </a:solidFill>
              </a:rPr>
              <a:t>geboortedatum</a:t>
            </a:r>
            <a:endParaRPr lang="fr-BE" sz="1500">
              <a:solidFill>
                <a:schemeClr val="tx1"/>
              </a:solidFill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2388558" y="1850220"/>
            <a:ext cx="581894" cy="28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992670" y="1768330"/>
            <a:ext cx="395887" cy="3941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Oval 70"/>
          <p:cNvSpPr/>
          <p:nvPr/>
        </p:nvSpPr>
        <p:spPr>
          <a:xfrm>
            <a:off x="2787221" y="853582"/>
            <a:ext cx="1505346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BE" sz="1500" dirty="0">
                <a:solidFill>
                  <a:schemeClr val="tx1"/>
                </a:solidFill>
              </a:rPr>
              <a:t>voornaam</a:t>
            </a:r>
            <a:endParaRPr lang="fr-BE" sz="1500" dirty="0">
              <a:solidFill>
                <a:schemeClr val="tx1"/>
              </a:solidFill>
            </a:endParaRPr>
          </a:p>
        </p:txBody>
      </p:sp>
      <p:cxnSp>
        <p:nvCxnSpPr>
          <p:cNvPr id="72" name="Straight Connector 71"/>
          <p:cNvCxnSpPr>
            <a:stCxn id="71" idx="4"/>
            <a:endCxn id="67" idx="0"/>
          </p:cNvCxnSpPr>
          <p:nvPr/>
        </p:nvCxnSpPr>
        <p:spPr>
          <a:xfrm flipH="1">
            <a:off x="3399875" y="1200487"/>
            <a:ext cx="140019" cy="3928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74" idx="3"/>
            <a:endCxn id="67" idx="0"/>
          </p:cNvCxnSpPr>
          <p:nvPr/>
        </p:nvCxnSpPr>
        <p:spPr>
          <a:xfrm flipH="1">
            <a:off x="3399875" y="1452468"/>
            <a:ext cx="877359" cy="140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4035528" y="1156366"/>
            <a:ext cx="1650469" cy="34690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familie</a:t>
            </a:r>
            <a:r>
              <a:rPr lang="en-BE" sz="1500" dirty="0" smtClean="0">
                <a:solidFill>
                  <a:schemeClr val="tx1"/>
                </a:solidFill>
              </a:rPr>
              <a:t>naam</a:t>
            </a:r>
            <a:endParaRPr lang="fr-BE" sz="1500" dirty="0">
              <a:solidFill>
                <a:schemeClr val="tx1"/>
              </a:solidFill>
            </a:endParaRPr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 smtClean="0"/>
              <a:t>Logisch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– </a:t>
            </a:r>
            <a:r>
              <a:rPr lang="fr-BE" dirty="0" err="1" smtClean="0"/>
              <a:t>Relaties</a:t>
            </a:r>
            <a:r>
              <a:rPr lang="fr-BE" dirty="0" smtClean="0"/>
              <a:t> en </a:t>
            </a:r>
            <a:r>
              <a:rPr lang="fr-BE" dirty="0" err="1" smtClean="0"/>
              <a:t>attributen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9530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48343" y="2110795"/>
            <a:ext cx="816700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Overeenkomstig logisch ontwerp omvat 3 </a:t>
            </a:r>
            <a:r>
              <a:rPr lang="en-BE" dirty="0" smtClean="0"/>
              <a:t>basis</a:t>
            </a:r>
            <a:r>
              <a:rPr lang="nl-BE" dirty="0" smtClean="0"/>
              <a:t>relaties met bijhorende attributen:</a:t>
            </a:r>
          </a:p>
          <a:p>
            <a:endParaRPr lang="nl-BE" dirty="0"/>
          </a:p>
          <a:p>
            <a:r>
              <a:rPr lang="nl-BE" sz="2400" b="1" dirty="0" smtClean="0"/>
              <a:t>1. LID </a:t>
            </a:r>
            <a:r>
              <a:rPr lang="nl-BE" sz="2200" dirty="0" smtClean="0"/>
              <a:t>(</a:t>
            </a:r>
            <a:r>
              <a:rPr lang="nl-BE" sz="2200" b="1" dirty="0" err="1" smtClean="0">
                <a:solidFill>
                  <a:srgbClr val="00B050"/>
                </a:solidFill>
              </a:rPr>
              <a:t>lidnummer:integer</a:t>
            </a:r>
            <a:r>
              <a:rPr lang="nl-BE" sz="2200" b="1" dirty="0" smtClean="0"/>
              <a:t>, </a:t>
            </a:r>
            <a:r>
              <a:rPr lang="nl-BE" sz="2200" b="1" dirty="0" err="1" smtClean="0">
                <a:solidFill>
                  <a:srgbClr val="00B050"/>
                </a:solidFill>
              </a:rPr>
              <a:t>geslacht:varchar</a:t>
            </a:r>
            <a:r>
              <a:rPr lang="nl-BE" sz="2200" b="1" dirty="0" smtClean="0"/>
              <a:t>, </a:t>
            </a:r>
            <a:r>
              <a:rPr lang="nl-BE" sz="2200" b="1" dirty="0" err="1" smtClean="0">
                <a:solidFill>
                  <a:srgbClr val="00B050"/>
                </a:solidFill>
              </a:rPr>
              <a:t>geboortedatum:date</a:t>
            </a:r>
            <a:r>
              <a:rPr lang="nl-BE" sz="2200" dirty="0" smtClean="0"/>
              <a:t>)</a:t>
            </a:r>
            <a:endParaRPr lang="nl-BE" sz="2200" b="1" dirty="0" smtClean="0"/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 smtClean="0"/>
              <a:t>2. GROEP </a:t>
            </a:r>
            <a:r>
              <a:rPr lang="nl-BE" sz="2200" dirty="0" smtClean="0"/>
              <a:t>(</a:t>
            </a:r>
            <a:r>
              <a:rPr lang="nl-BE" sz="2200" b="1" dirty="0" err="1" smtClean="0">
                <a:solidFill>
                  <a:srgbClr val="00B050"/>
                </a:solidFill>
              </a:rPr>
              <a:t>naam:varchar</a:t>
            </a:r>
            <a:r>
              <a:rPr lang="nl-BE" sz="2200" dirty="0" smtClean="0"/>
              <a:t>)</a:t>
            </a:r>
            <a:endParaRPr lang="nl-BE" sz="2200" b="1" dirty="0" smtClean="0"/>
          </a:p>
          <a:p>
            <a:pPr marL="342900" indent="-342900">
              <a:buAutoNum type="arabicPeriod"/>
            </a:pPr>
            <a:endParaRPr lang="nl-BE" sz="2400" b="1" dirty="0"/>
          </a:p>
          <a:p>
            <a:r>
              <a:rPr lang="nl-BE" sz="2400" b="1" dirty="0" smtClean="0"/>
              <a:t>3. ACTIVITEIT </a:t>
            </a:r>
            <a:r>
              <a:rPr lang="nl-BE" sz="2200" dirty="0" smtClean="0"/>
              <a:t>(</a:t>
            </a:r>
            <a:r>
              <a:rPr lang="nl-BE" sz="2200" b="1" dirty="0" err="1" smtClean="0">
                <a:solidFill>
                  <a:srgbClr val="00B050"/>
                </a:solidFill>
              </a:rPr>
              <a:t>activiteitID:integer</a:t>
            </a:r>
            <a:r>
              <a:rPr lang="nl-BE" sz="2200" b="1" dirty="0" smtClean="0"/>
              <a:t>, </a:t>
            </a:r>
            <a:r>
              <a:rPr lang="nl-BE" sz="2200" b="1" dirty="0" err="1" smtClean="0">
                <a:solidFill>
                  <a:srgbClr val="00B050"/>
                </a:solidFill>
              </a:rPr>
              <a:t>kost:numeric</a:t>
            </a:r>
            <a:r>
              <a:rPr lang="nl-BE" sz="2200" b="1" dirty="0" smtClean="0"/>
              <a:t>, </a:t>
            </a:r>
            <a:r>
              <a:rPr lang="nl-BE" sz="2200" b="1" dirty="0" err="1" smtClean="0">
                <a:solidFill>
                  <a:srgbClr val="00B050"/>
                </a:solidFill>
              </a:rPr>
              <a:t>tijdstip:timestamp</a:t>
            </a:r>
            <a:r>
              <a:rPr lang="nl-BE" sz="2200" dirty="0" smtClean="0"/>
              <a:t>)</a:t>
            </a:r>
            <a:endParaRPr lang="en-US" sz="2200" b="1" dirty="0"/>
          </a:p>
        </p:txBody>
      </p:sp>
      <p:sp>
        <p:nvSpPr>
          <p:cNvPr id="12" name="Right Arrow 11"/>
          <p:cNvSpPr/>
          <p:nvPr/>
        </p:nvSpPr>
        <p:spPr>
          <a:xfrm>
            <a:off x="4359546" y="590339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67889" y="462689"/>
            <a:ext cx="4094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Enkelvoudige, enkelwaardige, niet-afgeleide attributen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83222" y="453891"/>
            <a:ext cx="3237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/>
              <a:t>Kolommen met geassocieerd datatype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8</a:t>
            </a:fld>
            <a:endParaRPr lang="fr-B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 smtClean="0"/>
              <a:t>Logisch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– </a:t>
            </a:r>
            <a:r>
              <a:rPr lang="fr-BE" dirty="0" err="1" smtClean="0"/>
              <a:t>Relaties</a:t>
            </a:r>
            <a:r>
              <a:rPr lang="fr-BE" dirty="0" smtClean="0"/>
              <a:t> en </a:t>
            </a:r>
            <a:r>
              <a:rPr lang="fr-BE" dirty="0" err="1" smtClean="0"/>
              <a:t>attributen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76216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9</a:t>
            </a:fld>
            <a:endParaRPr lang="fr-B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fr-BE" dirty="0" err="1" smtClean="0"/>
              <a:t>Logisch</a:t>
            </a:r>
            <a:r>
              <a:rPr lang="fr-BE" dirty="0" smtClean="0"/>
              <a:t> </a:t>
            </a:r>
            <a:r>
              <a:rPr lang="fr-BE" dirty="0" err="1" smtClean="0"/>
              <a:t>ontwerp</a:t>
            </a:r>
            <a:r>
              <a:rPr lang="fr-BE" dirty="0" smtClean="0"/>
              <a:t> – </a:t>
            </a:r>
            <a:r>
              <a:rPr lang="fr-BE" dirty="0" err="1" smtClean="0"/>
              <a:t>Relaties</a:t>
            </a:r>
            <a:r>
              <a:rPr lang="fr-BE" dirty="0" smtClean="0"/>
              <a:t> en </a:t>
            </a:r>
            <a:r>
              <a:rPr lang="fr-BE" dirty="0" err="1" smtClean="0"/>
              <a:t>attributen</a:t>
            </a:r>
            <a:endParaRPr lang="fr-BE" dirty="0"/>
          </a:p>
        </p:txBody>
      </p:sp>
      <p:sp>
        <p:nvSpPr>
          <p:cNvPr id="10" name="TextBox 9"/>
          <p:cNvSpPr txBox="1"/>
          <p:nvPr/>
        </p:nvSpPr>
        <p:spPr>
          <a:xfrm>
            <a:off x="479100" y="870462"/>
            <a:ext cx="53903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500" b="1" dirty="0" smtClean="0"/>
              <a:t>Ter info: veelgebruikte datatypes</a:t>
            </a:r>
            <a:endParaRPr lang="en-US" sz="25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364467"/>
              </p:ext>
            </p:extLst>
          </p:nvPr>
        </p:nvGraphicFramePr>
        <p:xfrm>
          <a:off x="1206604" y="1607066"/>
          <a:ext cx="6391257" cy="3708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04915">
                  <a:extLst>
                    <a:ext uri="{9D8B030D-6E8A-4147-A177-3AD203B41FA5}">
                      <a16:colId xmlns:a16="http://schemas.microsoft.com/office/drawing/2014/main" val="2195774503"/>
                    </a:ext>
                  </a:extLst>
                </a:gridCol>
                <a:gridCol w="4886342">
                  <a:extLst>
                    <a:ext uri="{9D8B030D-6E8A-4147-A177-3AD203B41FA5}">
                      <a16:colId xmlns:a16="http://schemas.microsoft.com/office/drawing/2014/main" val="1351321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BE" dirty="0" smtClean="0"/>
                        <a:t>Datatype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Uitleg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387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/>
                        <a:t>boolean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Booleaanse</a:t>
                      </a:r>
                      <a:r>
                        <a:rPr lang="en-BE" baseline="0" dirty="0" smtClean="0"/>
                        <a:t> waarde (waar/vals)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872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/>
                        <a:t>varchar(n)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Tekstuele</a:t>
                      </a:r>
                      <a:r>
                        <a:rPr lang="en-BE" baseline="0" dirty="0" smtClean="0"/>
                        <a:t> data (gelimiteerd tot lengte n)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9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/>
                        <a:t>integer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Gehele</a:t>
                      </a:r>
                      <a:r>
                        <a:rPr lang="en-BE" baseline="0" dirty="0" smtClean="0"/>
                        <a:t> getallen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24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/>
                        <a:t>numeric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Decimale getallen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102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/>
                        <a:t>date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D</a:t>
                      </a:r>
                      <a:r>
                        <a:rPr lang="en-BE" dirty="0" smtClean="0"/>
                        <a:t>atum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958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/>
                        <a:t>time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T</a:t>
                      </a:r>
                      <a:r>
                        <a:rPr lang="en-BE" dirty="0" smtClean="0"/>
                        <a:t>ijdstip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07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/>
                        <a:t>timestamp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D</a:t>
                      </a:r>
                      <a:r>
                        <a:rPr lang="en-BE" dirty="0" smtClean="0"/>
                        <a:t>atum + tijdstip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272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/>
                        <a:t>interval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dirty="0" smtClean="0"/>
                        <a:t>P</a:t>
                      </a:r>
                      <a:r>
                        <a:rPr lang="en-BE" dirty="0" smtClean="0"/>
                        <a:t>eriode (duur)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748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BE" dirty="0" smtClean="0"/>
                        <a:t>...</a:t>
                      </a:r>
                      <a:endParaRPr lang="fr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BE" dirty="0" smtClean="0"/>
                        <a:t>...</a:t>
                      </a:r>
                      <a:endParaRPr lang="fr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70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Create a new document." ma:contentTypeScope="" ma:versionID="77667f7933e3113a868cb0493103017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d96b01767097c9629c32739054ecf1b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1320F5-0D4D-48BD-9870-B75C2135D999}"/>
</file>

<file path=customXml/itemProps2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C3D35A-A2D8-4C5A-B8B0-85E7FDBD6917}">
  <ds:schemaRefs>
    <ds:schemaRef ds:uri="http://schemas.microsoft.com/office/2006/documentManagement/types"/>
    <ds:schemaRef ds:uri="http://schemas.microsoft.com/office/infopath/2007/PartnerControls"/>
    <ds:schemaRef ds:uri="a53d9c46-d01c-487d-97af-4afeab93a48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a75489ed-f9e5-4554-b694-d3a249ff3fd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2513</TotalTime>
  <Words>946</Words>
  <Application>Microsoft Office PowerPoint</Application>
  <PresentationFormat>On-screen Show (4:3)</PresentationFormat>
  <Paragraphs>346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Databanken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Toon Boeckling</cp:lastModifiedBy>
  <cp:revision>1080</cp:revision>
  <dcterms:created xsi:type="dcterms:W3CDTF">2019-08-19T14:14:21Z</dcterms:created>
  <dcterms:modified xsi:type="dcterms:W3CDTF">2020-09-09T10:46:15Z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