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78152" autoAdjust="0"/>
  </p:normalViewPr>
  <p:slideViewPr>
    <p:cSldViewPr snapToGrid="0">
      <p:cViewPr varScale="1">
        <p:scale>
          <a:sx n="68" d="100"/>
          <a:sy n="68" d="100"/>
        </p:scale>
        <p:origin x="19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8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21-09-21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In</a:t>
            </a:r>
            <a:r>
              <a:rPr lang="fr-BE" baseline="0" dirty="0" smtClean="0"/>
              <a:t> de les </a:t>
            </a:r>
            <a:r>
              <a:rPr lang="fr-BE" baseline="0" dirty="0" err="1" smtClean="0"/>
              <a:t>conceptueel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werd</a:t>
            </a:r>
            <a:r>
              <a:rPr lang="fr-BE" baseline="0" dirty="0" smtClean="0"/>
              <a:t> al het concept van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sleutelattribuut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geïntroduceerd</a:t>
            </a:r>
            <a:r>
              <a:rPr lang="fr-BE" baseline="0" dirty="0" smtClean="0"/>
              <a:t> om op die manier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entiteit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uniek</a:t>
            </a:r>
            <a:r>
              <a:rPr lang="fr-BE" baseline="0" dirty="0" smtClean="0"/>
              <a:t> te </a:t>
            </a:r>
            <a:r>
              <a:rPr lang="fr-BE" baseline="0" dirty="0" err="1" smtClean="0"/>
              <a:t>kunnen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identificeren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binnen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smtClean="0"/>
              <a:t>entiteittype</a:t>
            </a:r>
            <a:r>
              <a:rPr lang="fr-BE" baseline="0" dirty="0" smtClean="0"/>
              <a:t>. Dit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inderdaad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essentieel</a:t>
            </a:r>
            <a:r>
              <a:rPr lang="fr-BE" baseline="0" dirty="0" smtClean="0"/>
              <a:t> concept om op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correcte manier met </a:t>
            </a:r>
            <a:r>
              <a:rPr lang="fr-BE" baseline="0" dirty="0" err="1" smtClean="0"/>
              <a:t>relationele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databanken</a:t>
            </a:r>
            <a:r>
              <a:rPr lang="fr-BE" baseline="0" dirty="0" smtClean="0"/>
              <a:t> te </a:t>
            </a:r>
            <a:r>
              <a:rPr lang="fr-BE" baseline="0" dirty="0" err="1" smtClean="0"/>
              <a:t>kunnen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werken</a:t>
            </a:r>
            <a:r>
              <a:rPr lang="fr-BE" baseline="0" dirty="0" smtClean="0"/>
              <a:t>. </a:t>
            </a:r>
          </a:p>
          <a:p>
            <a:endParaRPr lang="fr-BE" baseline="0" dirty="0" smtClean="0"/>
          </a:p>
          <a:p>
            <a:r>
              <a:rPr lang="fr-BE" baseline="0" dirty="0" err="1" smtClean="0"/>
              <a:t>Neem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bijvoorbeeld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bovenstaand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voorbeeld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waarbij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activiteiten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opgeslagen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Alleen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kostprijs</a:t>
            </a:r>
            <a:r>
              <a:rPr lang="fr-BE" baseline="0" dirty="0" smtClean="0"/>
              <a:t> en het </a:t>
            </a:r>
            <a:r>
              <a:rPr lang="fr-BE" baseline="0" dirty="0" err="1" smtClean="0"/>
              <a:t>tijdstip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activiteit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hierbij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opgeslagen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m.a.w</a:t>
            </a:r>
            <a:r>
              <a:rPr lang="fr-BE" baseline="0" dirty="0" smtClean="0"/>
              <a:t>. niet het </a:t>
            </a:r>
            <a:r>
              <a:rPr lang="fr-BE" baseline="0" dirty="0" err="1" smtClean="0"/>
              <a:t>activiteit</a:t>
            </a:r>
            <a:r>
              <a:rPr lang="en-BE" baseline="0" dirty="0" smtClean="0"/>
              <a:t>ID</a:t>
            </a:r>
            <a:r>
              <a:rPr lang="fr-BE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659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smtClean="0"/>
              <a:t>Er </a:t>
            </a:r>
            <a:r>
              <a:rPr lang="fr-BE" baseline="0" dirty="0" err="1" smtClean="0"/>
              <a:t>wordt</a:t>
            </a:r>
            <a:r>
              <a:rPr lang="fr-BE" baseline="0" dirty="0" smtClean="0"/>
              <a:t> nu </a:t>
            </a:r>
            <a:r>
              <a:rPr lang="fr-BE" baseline="0" dirty="0" err="1" smtClean="0"/>
              <a:t>echter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opnieuw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activiteit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toegevoegd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, met exact </a:t>
            </a:r>
            <a:r>
              <a:rPr lang="fr-BE" baseline="0" dirty="0" err="1" smtClean="0"/>
              <a:t>dezelfde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kostprijs</a:t>
            </a:r>
            <a:r>
              <a:rPr lang="fr-BE" baseline="0" dirty="0" smtClean="0"/>
              <a:t> en </a:t>
            </a:r>
            <a:r>
              <a:rPr lang="fr-BE" baseline="0" dirty="0" err="1" smtClean="0"/>
              <a:t>tijdstip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als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activiteit</a:t>
            </a:r>
            <a:r>
              <a:rPr lang="fr-BE" baseline="0" dirty="0" smtClean="0"/>
              <a:t> die al in de </a:t>
            </a:r>
            <a:r>
              <a:rPr lang="fr-BE" baseline="0" dirty="0" err="1" smtClean="0"/>
              <a:t>databank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opgeslagen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Daardoor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wordt</a:t>
            </a:r>
            <a:r>
              <a:rPr lang="fr-BE" baseline="0" dirty="0" smtClean="0"/>
              <a:t> het </a:t>
            </a:r>
            <a:r>
              <a:rPr lang="en-BE" baseline="0" dirty="0" smtClean="0"/>
              <a:t>nu </a:t>
            </a:r>
            <a:r>
              <a:rPr lang="fr-BE" baseline="0" dirty="0" err="1" smtClean="0"/>
              <a:t>onmogelijk</a:t>
            </a:r>
            <a:r>
              <a:rPr lang="fr-BE" baseline="0" dirty="0" smtClean="0"/>
              <a:t> om </a:t>
            </a:r>
            <a:r>
              <a:rPr lang="fr-BE" baseline="0" dirty="0" err="1" smtClean="0"/>
              <a:t>activiteiten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nog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uniek</a:t>
            </a:r>
            <a:r>
              <a:rPr lang="fr-BE" baseline="0" dirty="0" smtClean="0"/>
              <a:t> te </a:t>
            </a:r>
            <a:r>
              <a:rPr lang="fr-BE" baseline="0" dirty="0" err="1" smtClean="0"/>
              <a:t>identificeren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Welke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rij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stelt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welke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activiteit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740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912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err="1" smtClean="0"/>
              <a:t>Daarom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essentieel</a:t>
            </a:r>
            <a:r>
              <a:rPr lang="fr-BE" baseline="0" dirty="0" smtClean="0"/>
              <a:t> om </a:t>
            </a:r>
            <a:r>
              <a:rPr lang="fr-BE" baseline="0" dirty="0" err="1" smtClean="0"/>
              <a:t>bij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iedere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 te </a:t>
            </a:r>
            <a:r>
              <a:rPr lang="fr-BE" baseline="0" dirty="0" err="1" smtClean="0"/>
              <a:t>zorgen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unieke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sleutel</a:t>
            </a:r>
            <a:r>
              <a:rPr lang="fr-BE" baseline="0" dirty="0" smtClean="0"/>
              <a:t>. Dit kan </a:t>
            </a:r>
            <a:r>
              <a:rPr lang="fr-BE" baseline="0" dirty="0" err="1" smtClean="0"/>
              <a:t>zowel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natuurlijke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als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surrogaatsleutel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zijn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zoals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eerder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gezien</a:t>
            </a:r>
            <a:r>
              <a:rPr lang="fr-BE" baseline="0" dirty="0" smtClean="0"/>
              <a:t> in de les </a:t>
            </a:r>
            <a:r>
              <a:rPr lang="en-BE" baseline="0" dirty="0" smtClean="0"/>
              <a:t>conceptueel ontwerp</a:t>
            </a:r>
            <a:r>
              <a:rPr lang="fr-BE" baseline="0" dirty="0" smtClean="0"/>
              <a:t>.</a:t>
            </a:r>
          </a:p>
          <a:p>
            <a:endParaRPr lang="fr-BE" baseline="0" dirty="0" smtClean="0"/>
          </a:p>
          <a:p>
            <a:r>
              <a:rPr lang="fr-BE" baseline="0" dirty="0" smtClean="0"/>
              <a:t>In het </a:t>
            </a:r>
            <a:r>
              <a:rPr lang="fr-BE" baseline="0" dirty="0" err="1" smtClean="0"/>
              <a:t>relationeel</a:t>
            </a:r>
            <a:r>
              <a:rPr lang="fr-BE" baseline="0" dirty="0" smtClean="0"/>
              <a:t> model </a:t>
            </a:r>
            <a:r>
              <a:rPr lang="fr-BE" baseline="0" dirty="0" err="1" smtClean="0"/>
              <a:t>komt</a:t>
            </a:r>
            <a:r>
              <a:rPr lang="fr-BE" baseline="0" dirty="0" smtClean="0"/>
              <a:t> dit </a:t>
            </a:r>
            <a:r>
              <a:rPr lang="fr-BE" baseline="0" dirty="0" err="1" smtClean="0"/>
              <a:t>erop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neer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iedere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primaire </a:t>
            </a:r>
            <a:r>
              <a:rPr lang="fr-BE" baseline="0" dirty="0" err="1" smtClean="0"/>
              <a:t>sleutel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moet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geïdentificeerd</a:t>
            </a:r>
            <a:r>
              <a:rPr lang="fr-BE" baseline="0" dirty="0" smtClean="0"/>
              <a:t>. Dit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verzameling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attributen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zodanig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elke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combinatie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attribuutwaarden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uniek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en-BE" baseline="0" dirty="0" smtClean="0"/>
              <a:t>, geen enkel attribuut hierin optioneel </a:t>
            </a:r>
            <a:r>
              <a:rPr lang="en-BE" baseline="0" dirty="0" smtClean="0"/>
              <a:t>is (voor elke entiteit moet de waarde voor de primaire sleutel gekend zijn, er mogen geen NULL-waarden voorkomen onder de primaire sleutel attributen)</a:t>
            </a:r>
            <a:r>
              <a:rPr lang="fr-BE" baseline="0" dirty="0" smtClean="0"/>
              <a:t> </a:t>
            </a:r>
            <a:r>
              <a:rPr lang="fr-BE" baseline="0" dirty="0" smtClean="0"/>
              <a:t>en </a:t>
            </a:r>
            <a:r>
              <a:rPr lang="fr-BE" baseline="0" dirty="0" err="1" smtClean="0"/>
              <a:t>bovendien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elk</a:t>
            </a:r>
            <a:r>
              <a:rPr lang="fr-BE" baseline="0" dirty="0" smtClean="0"/>
              <a:t> van de </a:t>
            </a:r>
            <a:r>
              <a:rPr lang="fr-BE" baseline="0" dirty="0" err="1" smtClean="0"/>
              <a:t>attributen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noodzakelijk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opdat</a:t>
            </a:r>
            <a:r>
              <a:rPr lang="fr-BE" baseline="0" dirty="0" smtClean="0"/>
              <a:t> d</a:t>
            </a:r>
            <a:r>
              <a:rPr lang="en-BE" baseline="0" dirty="0" smtClean="0"/>
              <a:t>e uniciteit</a:t>
            </a:r>
            <a:r>
              <a:rPr lang="fr-BE" baseline="0" dirty="0" smtClean="0"/>
              <a:t> zou </a:t>
            </a:r>
            <a:r>
              <a:rPr lang="fr-BE" baseline="0" dirty="0" err="1" smtClean="0"/>
              <a:t>gelden</a:t>
            </a:r>
            <a:r>
              <a:rPr lang="en-BE" baseline="0" dirty="0" smtClean="0"/>
              <a:t> (irreducibiliteit)</a:t>
            </a:r>
            <a:r>
              <a:rPr lang="fr-BE" baseline="0" dirty="0" smtClean="0"/>
              <a:t>.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41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 smtClean="0"/>
              <a:t>Primaire sleutels van de entiteittypes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086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Merk</a:t>
            </a:r>
            <a:r>
              <a:rPr lang="fr-BE" dirty="0" smtClean="0"/>
              <a:t> op:</a:t>
            </a:r>
            <a:r>
              <a:rPr lang="en-BE" baseline="0" dirty="0" smtClean="0"/>
              <a:t> per tabel is er exact 1 primaire sleutel nog</a:t>
            </a:r>
            <a:r>
              <a:rPr lang="fr-BE" baseline="0" dirty="0" smtClean="0"/>
              <a:t>.</a:t>
            </a:r>
            <a:endParaRPr lang="en-BE" baseline="0" dirty="0" smtClean="0"/>
          </a:p>
          <a:p>
            <a:endParaRPr lang="en-BE" baseline="0" dirty="0" smtClean="0"/>
          </a:p>
          <a:p>
            <a:r>
              <a:rPr lang="en-BE" baseline="0" dirty="0" smtClean="0"/>
              <a:t>Een primaire sleutel kan wel bestaan uit meerdere attributen. </a:t>
            </a:r>
            <a:r>
              <a:rPr lang="en-BE" baseline="0" smtClean="0"/>
              <a:t>In dit geval duiden we dit aan met ‘Primaire sleutel: {A, B}’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499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572-5ED5-4512-A8D6-3367D3DA067C}" type="datetime1">
              <a:rPr lang="en-US" smtClean="0"/>
              <a:t>9/21/2021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BB89-D755-4DC4-9B0A-B6FA3A6A262C}" type="datetime1">
              <a:rPr lang="en-US" smtClean="0"/>
              <a:t>9/21/2021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A660-FF88-4607-88A4-943EAA80BA33}" type="datetime1">
              <a:rPr lang="en-US" smtClean="0"/>
              <a:t>9/21/2021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EAB9-B4BE-4229-A829-FF48974510CA}" type="datetime1">
              <a:rPr lang="en-US" smtClean="0"/>
              <a:t>9/21/2021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31A-20ED-4CCE-B354-E70E121EF49D}" type="datetime1">
              <a:rPr lang="en-US" smtClean="0"/>
              <a:t>9/21/2021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CB9B-5E53-43C0-9646-1FE2D2E36681}" type="datetime1">
              <a:rPr lang="en-US" smtClean="0"/>
              <a:t>9/21/2021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64D4-D952-4AD5-A57B-99F621BC71F8}" type="datetime1">
              <a:rPr lang="en-US" smtClean="0"/>
              <a:t>9/21/2021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0011-AB0C-4B6A-888A-C6C2C29C8F1C}" type="datetime1">
              <a:rPr lang="en-US" smtClean="0"/>
              <a:t>9/21/2021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6AAE-5E76-420E-B041-88178C1C31BB}" type="datetime1">
              <a:rPr lang="en-US" smtClean="0"/>
              <a:t>9/21/2021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F463-22D7-454E-B34D-755B257D1431}" type="datetime1">
              <a:rPr lang="en-US" smtClean="0"/>
              <a:t>9/21/2021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25B5-FDDF-4933-9133-975B5068DCE3}" type="datetime1">
              <a:rPr lang="en-US" smtClean="0"/>
              <a:t>9/21/2021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2804-CFDF-45B5-940F-8FF870799713}" type="datetime1">
              <a:rPr lang="en-US" smtClean="0"/>
              <a:t>9/21/2021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Logisch</a:t>
            </a:r>
            <a:r>
              <a:rPr lang="en-BE" dirty="0" smtClean="0"/>
              <a:t> ontwerp</a:t>
            </a:r>
            <a:r>
              <a:rPr lang="en-US" dirty="0" smtClean="0"/>
              <a:t> – </a:t>
            </a:r>
            <a:r>
              <a:rPr lang="en-US" dirty="0" err="1" smtClean="0"/>
              <a:t>Primaire</a:t>
            </a:r>
            <a:r>
              <a:rPr lang="en-US" dirty="0" smtClean="0"/>
              <a:t> </a:t>
            </a:r>
            <a:r>
              <a:rPr lang="en-US" dirty="0" err="1" smtClean="0"/>
              <a:t>sleutels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Primaire </a:t>
            </a:r>
            <a:r>
              <a:rPr lang="fr-BE" dirty="0" err="1" smtClean="0"/>
              <a:t>sleutels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555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4479" y="713075"/>
            <a:ext cx="790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Waarom zijn sleutelattributen nodig?</a:t>
            </a:r>
            <a:endParaRPr lang="en-US" sz="2800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3805" y="2692499"/>
          <a:ext cx="4896384" cy="25201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9185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587199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</a:tblGrid>
              <a:tr h="5056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k</a:t>
                      </a:r>
                      <a:r>
                        <a:rPr lang="en-US" dirty="0" err="1" smtClean="0"/>
                        <a:t>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t</a:t>
                      </a:r>
                      <a:r>
                        <a:rPr lang="en-US" dirty="0" err="1" smtClean="0"/>
                        <a:t>ijdstip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17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€105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27/10/2019 13:00:00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8099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€75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14/10/2019 14:00:00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8682"/>
                  </a:ext>
                </a:extLst>
              </a:tr>
              <a:tr h="487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1154" y="2064279"/>
            <a:ext cx="260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ACTIVITEIT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Primaire </a:t>
            </a:r>
            <a:r>
              <a:rPr lang="fr-BE" dirty="0" err="1" smtClean="0"/>
              <a:t>sleutels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9791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4479" y="713075"/>
            <a:ext cx="790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Waarom zijn sleutelattributen nodig?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271154" y="2064279"/>
            <a:ext cx="260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ACTIVITEIT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3805" y="2692499"/>
          <a:ext cx="4896384" cy="25201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9185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587199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</a:tblGrid>
              <a:tr h="5056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k</a:t>
                      </a:r>
                      <a:r>
                        <a:rPr lang="en-US" dirty="0" err="1" smtClean="0"/>
                        <a:t>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t</a:t>
                      </a:r>
                      <a:r>
                        <a:rPr lang="en-US" dirty="0" err="1" smtClean="0"/>
                        <a:t>ijdstip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17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€105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27/10/2019 13:00:00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8099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€75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14/10/2019 14:00:00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8682"/>
                  </a:ext>
                </a:extLst>
              </a:tr>
              <a:tr h="487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€10</a:t>
                      </a:r>
                      <a:r>
                        <a:rPr lang="en-B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27/10/2019 13:00:00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Primaire </a:t>
            </a:r>
            <a:r>
              <a:rPr lang="fr-BE" dirty="0" err="1" smtClean="0"/>
              <a:t>sleutels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3713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3805" y="2692499"/>
          <a:ext cx="4896384" cy="25201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9185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587199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</a:tblGrid>
              <a:tr h="5056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k</a:t>
                      </a:r>
                      <a:r>
                        <a:rPr lang="en-US" dirty="0" err="1" smtClean="0"/>
                        <a:t>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t</a:t>
                      </a:r>
                      <a:r>
                        <a:rPr lang="en-US" dirty="0" err="1" smtClean="0"/>
                        <a:t>ijdstip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17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€105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27/10/2019 13:00:00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8099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€75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14/10/2019 14:00:00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8682"/>
                  </a:ext>
                </a:extLst>
              </a:tr>
              <a:tr h="487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€10</a:t>
                      </a:r>
                      <a:r>
                        <a:rPr lang="en-B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27/10/2019 13:00:00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4479" y="713075"/>
            <a:ext cx="790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Waarom zijn sleutelattributen nodig?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271154" y="2064279"/>
            <a:ext cx="260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ACTIVITEIT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&quot;No&quot; Symbol 1"/>
          <p:cNvSpPr/>
          <p:nvPr/>
        </p:nvSpPr>
        <p:spPr>
          <a:xfrm>
            <a:off x="3194957" y="2812675"/>
            <a:ext cx="2427514" cy="233894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Primaire </a:t>
            </a:r>
            <a:r>
              <a:rPr lang="fr-BE" dirty="0" err="1" smtClean="0"/>
              <a:t>sleutels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2131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4479" y="713075"/>
            <a:ext cx="790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dirty="0" smtClean="0">
                <a:solidFill>
                  <a:srgbClr val="00B050"/>
                </a:solidFill>
              </a:rPr>
              <a:t>Primaire sleutel </a:t>
            </a:r>
            <a:r>
              <a:rPr lang="en-BE" sz="2800" dirty="0" smtClean="0"/>
              <a:t>= uniek, niet optioneel &amp; irreducibel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271154" y="2064279"/>
            <a:ext cx="260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ACTIVITEIT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7764" y="2683072"/>
          <a:ext cx="5568466" cy="25201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4539">
                  <a:extLst>
                    <a:ext uri="{9D8B030D-6E8A-4147-A177-3AD203B41FA5}">
                      <a16:colId xmlns:a16="http://schemas.microsoft.com/office/drawing/2014/main" val="3362859865"/>
                    </a:ext>
                  </a:extLst>
                </a:gridCol>
                <a:gridCol w="1097289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686638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</a:tblGrid>
              <a:tr h="5056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activiteitID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k</a:t>
                      </a:r>
                      <a:r>
                        <a:rPr lang="en-US" dirty="0" err="1" smtClean="0"/>
                        <a:t>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t</a:t>
                      </a:r>
                      <a:r>
                        <a:rPr lang="en-US" dirty="0" err="1" smtClean="0"/>
                        <a:t>ijdstip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17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€105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27/10/2019 13:00:00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8099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€75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14/10/2019 14:00:00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8682"/>
                  </a:ext>
                </a:extLst>
              </a:tr>
              <a:tr h="487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€10</a:t>
                      </a:r>
                      <a:r>
                        <a:rPr lang="en-B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27/10/2019 13:00:00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Primaire </a:t>
            </a:r>
            <a:r>
              <a:rPr lang="fr-BE" dirty="0" err="1" smtClean="0"/>
              <a:t>sleutels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3405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straat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postcode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min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max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</p:cNvCxnSpPr>
          <p:nvPr/>
        </p:nvCxnSpPr>
        <p:spPr>
          <a:xfrm flipH="1">
            <a:off x="2985974" y="4740994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77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83" name="Right Arrow 82"/>
          <p:cNvSpPr/>
          <p:nvPr/>
        </p:nvSpPr>
        <p:spPr>
          <a:xfrm>
            <a:off x="2459644" y="45675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55420" y="526605"/>
            <a:ext cx="242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 smtClean="0"/>
              <a:t>Sleutelattributen</a:t>
            </a:r>
            <a:endParaRPr lang="en-US" sz="2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596991" y="509216"/>
            <a:ext cx="185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Primaire sleutel</a:t>
            </a:r>
            <a:endParaRPr lang="en-US" sz="2000" b="1" dirty="0"/>
          </a:p>
        </p:txBody>
      </p:sp>
      <p:sp>
        <p:nvSpPr>
          <p:cNvPr id="67" name="Oval 66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lidnummer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6</a:t>
            </a:fld>
            <a:endParaRPr lang="fr-BE"/>
          </a:p>
        </p:txBody>
      </p:sp>
      <p:sp>
        <p:nvSpPr>
          <p:cNvPr id="92" name="Oval 91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92670" y="1768330"/>
            <a:ext cx="395888" cy="366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70453" y="1107866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4"/>
            <a:endCxn id="92" idx="0"/>
          </p:cNvCxnSpPr>
          <p:nvPr/>
        </p:nvCxnSpPr>
        <p:spPr>
          <a:xfrm>
            <a:off x="3023126" y="1454771"/>
            <a:ext cx="376749" cy="13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4" idx="3"/>
            <a:endCxn id="92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familie</a:t>
            </a:r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Primaire </a:t>
            </a:r>
            <a:r>
              <a:rPr lang="fr-BE" dirty="0" err="1" smtClean="0"/>
              <a:t>sleutels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180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9230" y="1384391"/>
            <a:ext cx="86323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ESSENTIEEL: </a:t>
            </a:r>
            <a:r>
              <a:rPr lang="nl-BE" sz="2800" b="1" dirty="0"/>
              <a:t>e</a:t>
            </a:r>
            <a:r>
              <a:rPr lang="nl-BE" sz="2800" b="1" dirty="0" smtClean="0"/>
              <a:t>xact 1 primaire sleutel per tabel!</a:t>
            </a:r>
          </a:p>
          <a:p>
            <a:endParaRPr lang="nl-BE" dirty="0"/>
          </a:p>
          <a:p>
            <a:r>
              <a:rPr lang="en-BE" sz="2400" b="1" dirty="0" smtClean="0"/>
              <a:t>1. </a:t>
            </a:r>
            <a:r>
              <a:rPr lang="nl-BE" sz="2400" b="1" dirty="0" smtClean="0"/>
              <a:t>LID </a:t>
            </a:r>
            <a:r>
              <a:rPr lang="nl-BE" sz="2200" dirty="0"/>
              <a:t>(</a:t>
            </a:r>
            <a:r>
              <a:rPr lang="nl-BE" sz="2200" dirty="0" err="1"/>
              <a:t>lidnummer:integer</a:t>
            </a:r>
            <a:r>
              <a:rPr lang="nl-BE" sz="2200" dirty="0"/>
              <a:t>, </a:t>
            </a:r>
            <a:r>
              <a:rPr lang="nl-BE" sz="2200" dirty="0" err="1" smtClean="0"/>
              <a:t>geslacht:varchar</a:t>
            </a:r>
            <a:r>
              <a:rPr lang="nl-BE" sz="2200" dirty="0"/>
              <a:t>, </a:t>
            </a:r>
            <a:r>
              <a:rPr lang="nl-BE" sz="2200" dirty="0" err="1"/>
              <a:t>geboortedatum:date</a:t>
            </a:r>
            <a:r>
              <a:rPr lang="nl-BE" sz="2200" dirty="0" smtClean="0"/>
              <a:t>, </a:t>
            </a:r>
            <a:r>
              <a:rPr lang="nl-BE" sz="2200" dirty="0" err="1" smtClean="0"/>
              <a:t>voornaam:varchar</a:t>
            </a:r>
            <a:r>
              <a:rPr lang="nl-BE" sz="2200" dirty="0" smtClean="0"/>
              <a:t>, </a:t>
            </a:r>
            <a:r>
              <a:rPr lang="nl-BE" sz="2200" dirty="0" err="1" smtClean="0"/>
              <a:t>familienaam:varchar</a:t>
            </a:r>
            <a:r>
              <a:rPr lang="nl-BE" sz="2200" dirty="0" smtClean="0"/>
              <a:t>, </a:t>
            </a:r>
            <a:r>
              <a:rPr lang="nl-BE" sz="2200" dirty="0" err="1" smtClean="0"/>
              <a:t>straat:varchar</a:t>
            </a:r>
            <a:r>
              <a:rPr lang="nl-BE" sz="2200" dirty="0"/>
              <a:t>, </a:t>
            </a:r>
            <a:r>
              <a:rPr lang="nl-BE" sz="2200" dirty="0" smtClean="0"/>
              <a:t>nummer:</a:t>
            </a:r>
            <a:r>
              <a:rPr lang="en-BE" sz="2200" dirty="0" smtClean="0"/>
              <a:t>varchar</a:t>
            </a:r>
            <a:r>
              <a:rPr lang="nl-BE" sz="2200" dirty="0" smtClean="0"/>
              <a:t>, postcode:</a:t>
            </a:r>
            <a:r>
              <a:rPr lang="en-BE" sz="2200" dirty="0" smtClean="0"/>
              <a:t>varchar</a:t>
            </a:r>
            <a:r>
              <a:rPr lang="nl-BE" sz="22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b="1" dirty="0" smtClean="0">
                <a:solidFill>
                  <a:srgbClr val="00B050"/>
                </a:solidFill>
              </a:rPr>
              <a:t>Primaire sleutel: {lidnummer}</a:t>
            </a:r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 smtClean="0"/>
              <a:t>2. GROEP </a:t>
            </a:r>
            <a:r>
              <a:rPr lang="nl-BE" sz="2200" dirty="0" smtClean="0"/>
              <a:t>(</a:t>
            </a:r>
            <a:r>
              <a:rPr lang="nl-BE" sz="2200" dirty="0" err="1" smtClean="0"/>
              <a:t>naam:varchar</a:t>
            </a:r>
            <a:r>
              <a:rPr lang="nl-BE" sz="2200" dirty="0" smtClean="0"/>
              <a:t>, </a:t>
            </a:r>
            <a:r>
              <a:rPr lang="nl-BE" sz="2200" dirty="0" err="1" smtClean="0"/>
              <a:t>leeftijd_min:integer</a:t>
            </a:r>
            <a:r>
              <a:rPr lang="nl-BE" sz="2200" dirty="0" smtClean="0"/>
              <a:t>, </a:t>
            </a:r>
            <a:r>
              <a:rPr lang="nl-BE" sz="2200" dirty="0" err="1" smtClean="0"/>
              <a:t>leeftijd_max:integer</a:t>
            </a:r>
            <a:r>
              <a:rPr lang="nl-BE" sz="22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b="1" dirty="0" smtClean="0">
                <a:solidFill>
                  <a:srgbClr val="00B050"/>
                </a:solidFill>
              </a:rPr>
              <a:t>Primaire sleutel: {naam}</a:t>
            </a:r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 smtClean="0"/>
              <a:t>3. ACTIVITEIT </a:t>
            </a:r>
            <a:r>
              <a:rPr lang="nl-BE" sz="2200" dirty="0" smtClean="0"/>
              <a:t>(</a:t>
            </a:r>
            <a:r>
              <a:rPr lang="nl-BE" sz="2200" dirty="0" err="1" smtClean="0"/>
              <a:t>activiteitID:integer</a:t>
            </a:r>
            <a:r>
              <a:rPr lang="nl-BE" sz="2200" dirty="0" smtClean="0"/>
              <a:t>, </a:t>
            </a:r>
            <a:r>
              <a:rPr lang="nl-BE" sz="2200" dirty="0" err="1" smtClean="0"/>
              <a:t>kost:numeric</a:t>
            </a:r>
            <a:r>
              <a:rPr lang="nl-BE" sz="2200" dirty="0" smtClean="0"/>
              <a:t>, </a:t>
            </a:r>
            <a:r>
              <a:rPr lang="nl-BE" sz="2200" dirty="0" err="1" smtClean="0"/>
              <a:t>tijdstip:timestamp</a:t>
            </a:r>
            <a:r>
              <a:rPr lang="nl-BE" sz="22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b="1" dirty="0" smtClean="0">
                <a:solidFill>
                  <a:srgbClr val="00B050"/>
                </a:solidFill>
              </a:rPr>
              <a:t>Primaire sleutel: {</a:t>
            </a:r>
            <a:r>
              <a:rPr lang="nl-BE" sz="2000" b="1" dirty="0" err="1" smtClean="0">
                <a:solidFill>
                  <a:srgbClr val="00B050"/>
                </a:solidFill>
              </a:rPr>
              <a:t>activiteitID</a:t>
            </a:r>
            <a:r>
              <a:rPr lang="nl-BE" sz="2000" b="1" dirty="0" smtClean="0">
                <a:solidFill>
                  <a:srgbClr val="00B050"/>
                </a:solidFill>
              </a:rPr>
              <a:t>}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459644" y="45675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420" y="526605"/>
            <a:ext cx="242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 smtClean="0"/>
              <a:t>Sleutelattributen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96991" y="509216"/>
            <a:ext cx="185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Primaire sleutel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7</a:t>
            </a:fld>
            <a:endParaRPr lang="fr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Primaire </a:t>
            </a:r>
            <a:r>
              <a:rPr lang="fr-BE" dirty="0" err="1" smtClean="0"/>
              <a:t>sleutels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17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035E79-AE01-45EC-A0D1-F45594B0D3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C3D35A-A2D8-4C5A-B8B0-85E7FDBD6917}">
  <ds:schemaRefs>
    <ds:schemaRef ds:uri="http://schemas.microsoft.com/office/2006/documentManagement/types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75489ed-f9e5-4554-b694-d3a249ff3fd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2516</TotalTime>
  <Words>554</Words>
  <Application>Microsoft Office PowerPoint</Application>
  <PresentationFormat>On-screen Show (4:3)</PresentationFormat>
  <Paragraphs>121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Databanken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tboeckli</cp:lastModifiedBy>
  <cp:revision>1071</cp:revision>
  <dcterms:created xsi:type="dcterms:W3CDTF">2019-08-19T14:14:21Z</dcterms:created>
  <dcterms:modified xsi:type="dcterms:W3CDTF">2021-09-21T09:56:37Z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