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66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74633" autoAdjust="0"/>
  </p:normalViewPr>
  <p:slideViewPr>
    <p:cSldViewPr snapToGrid="0">
      <p:cViewPr varScale="1">
        <p:scale>
          <a:sx n="68" d="100"/>
          <a:sy n="68" d="100"/>
        </p:scale>
        <p:origin x="16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8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09-09-20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Naast</a:t>
            </a:r>
            <a:r>
              <a:rPr lang="fr-BE" dirty="0" smtClean="0"/>
              <a:t> </a:t>
            </a:r>
            <a:r>
              <a:rPr lang="fr-BE" dirty="0" err="1" smtClean="0"/>
              <a:t>entiteittypes</a:t>
            </a:r>
            <a:r>
              <a:rPr lang="fr-BE" baseline="0" dirty="0" smtClean="0"/>
              <a:t> en </a:t>
            </a:r>
            <a:r>
              <a:rPr lang="fr-BE" baseline="0" dirty="0" err="1" smtClean="0"/>
              <a:t>attributen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bevat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conceptueel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ontwerp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ook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relatietypes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tussen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verschillende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entiteittypes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Deze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moeten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ook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omgezet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corresponderende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concepten</a:t>
            </a:r>
            <a:r>
              <a:rPr lang="fr-BE" baseline="0" dirty="0" smtClean="0"/>
              <a:t> in het </a:t>
            </a:r>
            <a:r>
              <a:rPr lang="fr-BE" baseline="0" dirty="0" err="1" smtClean="0"/>
              <a:t>relationeel</a:t>
            </a:r>
            <a:r>
              <a:rPr lang="fr-BE" baseline="0" dirty="0" smtClean="0"/>
              <a:t> model. </a:t>
            </a:r>
            <a:r>
              <a:rPr lang="fr-BE" baseline="0" dirty="0" err="1" smtClean="0"/>
              <a:t>Hoe</a:t>
            </a:r>
            <a:r>
              <a:rPr lang="fr-BE" baseline="0" dirty="0" smtClean="0"/>
              <a:t> de </a:t>
            </a:r>
            <a:r>
              <a:rPr lang="fr-BE" baseline="0" dirty="0" err="1" smtClean="0"/>
              <a:t>omzetting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gebeurt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hangt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sterk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af</a:t>
            </a:r>
            <a:r>
              <a:rPr lang="fr-BE" baseline="0" dirty="0" smtClean="0"/>
              <a:t> van de </a:t>
            </a:r>
            <a:r>
              <a:rPr lang="fr-BE" baseline="0" dirty="0" err="1" smtClean="0"/>
              <a:t>kardinaliteiten</a:t>
            </a:r>
            <a:r>
              <a:rPr lang="fr-BE" baseline="0" dirty="0" smtClean="0"/>
              <a:t> van de </a:t>
            </a:r>
            <a:r>
              <a:rPr lang="fr-BE" baseline="0" dirty="0" err="1" smtClean="0"/>
              <a:t>verschillende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entiteittypes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binnen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gegeven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relatietype</a:t>
            </a:r>
            <a:r>
              <a:rPr lang="fr-BE" baseline="0" dirty="0" smtClean="0"/>
              <a:t>.</a:t>
            </a:r>
          </a:p>
          <a:p>
            <a:endParaRPr lang="fr-BE" baseline="0" dirty="0" smtClean="0"/>
          </a:p>
          <a:p>
            <a:r>
              <a:rPr lang="fr-BE" baseline="0" dirty="0" smtClean="0"/>
              <a:t>In het </a:t>
            </a:r>
            <a:r>
              <a:rPr lang="fr-BE" baseline="0" dirty="0" err="1" smtClean="0"/>
              <a:t>geval</a:t>
            </a:r>
            <a:r>
              <a:rPr lang="fr-BE" baseline="0" dirty="0" smtClean="0"/>
              <a:t> van binaire </a:t>
            </a:r>
            <a:r>
              <a:rPr lang="fr-BE" baseline="0" dirty="0" err="1" smtClean="0"/>
              <a:t>één</a:t>
            </a:r>
            <a:r>
              <a:rPr lang="fr-BE" baseline="0" dirty="0" smtClean="0"/>
              <a:t>-op-</a:t>
            </a:r>
            <a:r>
              <a:rPr lang="fr-BE" baseline="0" dirty="0" err="1" smtClean="0"/>
              <a:t>één</a:t>
            </a:r>
            <a:r>
              <a:rPr lang="fr-BE" baseline="0" dirty="0" smtClean="0"/>
              <a:t>-</a:t>
            </a:r>
            <a:r>
              <a:rPr lang="fr-BE" baseline="0" dirty="0" err="1" smtClean="0"/>
              <a:t>relatietypes</a:t>
            </a:r>
            <a:r>
              <a:rPr lang="fr-BE" baseline="0" dirty="0" smtClean="0"/>
              <a:t> kan de </a:t>
            </a:r>
            <a:r>
              <a:rPr lang="fr-BE" baseline="0" dirty="0" err="1" smtClean="0"/>
              <a:t>relationele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modellering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gebeuren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door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extra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toe</a:t>
            </a:r>
            <a:r>
              <a:rPr lang="fr-BE" baseline="0" dirty="0" smtClean="0"/>
              <a:t> te </a:t>
            </a:r>
            <a:r>
              <a:rPr lang="fr-BE" baseline="0" dirty="0" err="1" smtClean="0"/>
              <a:t>voegen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aan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één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beide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participerende</a:t>
            </a:r>
            <a:r>
              <a:rPr lang="fr-BE" baseline="0" dirty="0" smtClean="0"/>
              <a:t> </a:t>
            </a:r>
            <a:r>
              <a:rPr lang="en-BE" baseline="0" dirty="0" smtClean="0"/>
              <a:t>basis</a:t>
            </a:r>
            <a:r>
              <a:rPr lang="fr-BE" baseline="0" dirty="0" err="1" smtClean="0"/>
              <a:t>relaties</a:t>
            </a:r>
            <a:r>
              <a:rPr lang="en-BE" baseline="0" dirty="0" smtClean="0"/>
              <a:t> (bij voorkeur de basisrelatie met een totale participatie)</a:t>
            </a:r>
            <a:r>
              <a:rPr lang="fr-BE" baseline="0" dirty="0" smtClean="0"/>
              <a:t>.</a:t>
            </a:r>
          </a:p>
          <a:p>
            <a:endParaRPr lang="fr-BE" baseline="0" dirty="0" smtClean="0"/>
          </a:p>
          <a:p>
            <a:r>
              <a:rPr lang="fr-BE" baseline="0" dirty="0" smtClean="0"/>
              <a:t>Hier: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groep</a:t>
            </a:r>
            <a:r>
              <a:rPr lang="fr-BE" baseline="0" dirty="0" smtClean="0"/>
              <a:t> </a:t>
            </a:r>
            <a:r>
              <a:rPr lang="en-BE" baseline="0" dirty="0" smtClean="0"/>
              <a:t>moet exact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één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leider</a:t>
            </a:r>
            <a:r>
              <a:rPr lang="en-BE" baseline="0" dirty="0" smtClean="0"/>
              <a:t> hebben</a:t>
            </a:r>
            <a:r>
              <a:rPr lang="fr-BE" baseline="0" dirty="0" smtClean="0"/>
              <a:t>. Dit kan op </a:t>
            </a:r>
            <a:r>
              <a:rPr lang="fr-BE" baseline="0" dirty="0" err="1" smtClean="0"/>
              <a:t>twee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manieren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gemodelleerd</a:t>
            </a:r>
            <a:r>
              <a:rPr lang="fr-BE" baseline="0" dirty="0" smtClean="0"/>
              <a:t> in het </a:t>
            </a:r>
            <a:r>
              <a:rPr lang="fr-BE" baseline="0" dirty="0" err="1" smtClean="0"/>
              <a:t>relationeel</a:t>
            </a:r>
            <a:r>
              <a:rPr lang="fr-BE" baseline="0" dirty="0" smtClean="0"/>
              <a:t> model.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9871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Om dit op te </a:t>
            </a:r>
            <a:r>
              <a:rPr lang="fr-BE" dirty="0" err="1" smtClean="0"/>
              <a:t>lossen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dient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leider</a:t>
            </a:r>
            <a:r>
              <a:rPr lang="fr-BE" baseline="0" dirty="0" smtClean="0"/>
              <a:t> in de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Groep</a:t>
            </a:r>
            <a:r>
              <a:rPr lang="fr-BE" baseline="0" dirty="0" smtClean="0"/>
              <a:t> (in het </a:t>
            </a:r>
            <a:r>
              <a:rPr lang="fr-BE" baseline="0" dirty="0" err="1" smtClean="0"/>
              <a:t>geval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optie</a:t>
            </a:r>
            <a:r>
              <a:rPr lang="fr-BE" baseline="0" dirty="0" smtClean="0"/>
              <a:t> 2) </a:t>
            </a:r>
            <a:r>
              <a:rPr lang="fr-BE" baseline="0" dirty="0" err="1" smtClean="0"/>
              <a:t>uniek</a:t>
            </a:r>
            <a:r>
              <a:rPr lang="fr-BE" baseline="0" dirty="0" smtClean="0"/>
              <a:t> te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gemodelleerd</a:t>
            </a:r>
            <a:r>
              <a:rPr lang="fr-BE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712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Optie</a:t>
            </a:r>
            <a:r>
              <a:rPr lang="fr-BE" dirty="0" smtClean="0"/>
              <a:t> 1: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toevoegen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leider_van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aan</a:t>
            </a:r>
            <a:r>
              <a:rPr lang="fr-BE" baseline="0" dirty="0" smtClean="0"/>
              <a:t> de </a:t>
            </a:r>
            <a:r>
              <a:rPr lang="en-BE" baseline="0" dirty="0" smtClean="0"/>
              <a:t>basis</a:t>
            </a:r>
            <a:r>
              <a:rPr lang="fr-BE" baseline="0" dirty="0" err="1" smtClean="0"/>
              <a:t>relatie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Lid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dat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verwijst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</a:t>
            </a:r>
            <a:r>
              <a:rPr lang="en-BE" baseline="0" dirty="0" smtClean="0"/>
              <a:t>overeenkomstige primaire sleutel </a:t>
            </a:r>
            <a:r>
              <a:rPr lang="fr-BE" baseline="0" dirty="0" smtClean="0"/>
              <a:t>van</a:t>
            </a:r>
            <a:r>
              <a:rPr lang="en-BE" baseline="0" dirty="0" smtClean="0"/>
              <a:t> de</a:t>
            </a:r>
            <a:r>
              <a:rPr lang="fr-BE" baseline="0" dirty="0" smtClean="0"/>
              <a:t> </a:t>
            </a:r>
            <a:r>
              <a:rPr lang="en-BE" baseline="0" dirty="0" smtClean="0"/>
              <a:t>basis</a:t>
            </a:r>
            <a:r>
              <a:rPr lang="fr-BE" baseline="0" dirty="0" err="1" smtClean="0"/>
              <a:t>relatie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Groep</a:t>
            </a:r>
            <a:r>
              <a:rPr lang="fr-BE" baseline="0" dirty="0" smtClean="0"/>
              <a:t>.</a:t>
            </a:r>
            <a:endParaRPr lang="en-BE" baseline="0" dirty="0" smtClean="0"/>
          </a:p>
          <a:p>
            <a:endParaRPr lang="en-BE" baseline="0" dirty="0" smtClean="0"/>
          </a:p>
          <a:p>
            <a:r>
              <a:rPr lang="en-BE" baseline="0" dirty="0" smtClean="0"/>
              <a:t>Probleem: potentieel veel NULL-waarden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2808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Optie</a:t>
            </a:r>
            <a:r>
              <a:rPr lang="fr-BE" dirty="0" smtClean="0"/>
              <a:t> 1:</a:t>
            </a:r>
            <a:r>
              <a:rPr lang="fr-BE" baseline="0" dirty="0" smtClean="0"/>
              <a:t> v</a:t>
            </a:r>
            <a:r>
              <a:rPr lang="en-BE" baseline="0" dirty="0" smtClean="0"/>
              <a:t>oorbeeld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50437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 smtClean="0"/>
              <a:t>Optie</a:t>
            </a:r>
            <a:r>
              <a:rPr lang="fr-BE" dirty="0" smtClean="0"/>
              <a:t> 2: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toevoegen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leider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aan</a:t>
            </a:r>
            <a:r>
              <a:rPr lang="fr-BE" baseline="0" dirty="0" smtClean="0"/>
              <a:t> de</a:t>
            </a:r>
            <a:r>
              <a:rPr lang="en-BE" baseline="0" dirty="0" smtClean="0"/>
              <a:t> basisrelatie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Groep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dat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verwijst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</a:t>
            </a:r>
            <a:r>
              <a:rPr lang="en-BE" baseline="0" dirty="0" smtClean="0"/>
              <a:t>overeenkomstige primaire sleutel </a:t>
            </a:r>
            <a:r>
              <a:rPr lang="fr-BE" baseline="0" dirty="0" smtClean="0"/>
              <a:t>van </a:t>
            </a:r>
            <a:r>
              <a:rPr lang="en-BE" baseline="0" dirty="0" smtClean="0"/>
              <a:t>basis</a:t>
            </a:r>
            <a:r>
              <a:rPr lang="fr-BE" baseline="0" dirty="0" err="1" smtClean="0"/>
              <a:t>relatie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Lid</a:t>
            </a:r>
            <a:r>
              <a:rPr lang="fr-BE" baseline="0" dirty="0" smtClean="0"/>
              <a:t>.</a:t>
            </a:r>
            <a:endParaRPr lang="fr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41025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 smtClean="0"/>
              <a:t>Optie</a:t>
            </a:r>
            <a:r>
              <a:rPr lang="fr-BE" dirty="0" smtClean="0"/>
              <a:t> 2:</a:t>
            </a:r>
            <a:r>
              <a:rPr lang="fr-BE" baseline="0" dirty="0" smtClean="0"/>
              <a:t> v</a:t>
            </a:r>
            <a:r>
              <a:rPr lang="en-BE" baseline="0" dirty="0" smtClean="0"/>
              <a:t>oorbeeld</a:t>
            </a:r>
            <a:endParaRPr lang="fr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3782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 smtClean="0"/>
              <a:t>Ook</a:t>
            </a:r>
            <a:r>
              <a:rPr lang="fr-BE" baseline="0" dirty="0" smtClean="0"/>
              <a:t> al </a:t>
            </a:r>
            <a:r>
              <a:rPr lang="fr-BE" baseline="0" dirty="0" err="1" smtClean="0"/>
              <a:t>hebben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beide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opties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toegevoegd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aan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tabel</a:t>
            </a:r>
            <a:r>
              <a:rPr lang="en-BE" baseline="0" dirty="0" smtClean="0"/>
              <a:t> dat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verwijst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uit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andere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, op dit moment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nergens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opgegeven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dat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ook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effectief</a:t>
            </a:r>
            <a:r>
              <a:rPr lang="fr-BE" baseline="0" dirty="0" smtClean="0"/>
              <a:t> over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verwijzing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ander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gaat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Daardoor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mogelijk</a:t>
            </a:r>
            <a:r>
              <a:rPr lang="fr-BE" baseline="0" dirty="0" smtClean="0"/>
              <a:t> om in </a:t>
            </a:r>
            <a:r>
              <a:rPr lang="fr-BE" baseline="0" dirty="0" err="1" smtClean="0"/>
              <a:t>bijvoorbeeld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 « </a:t>
            </a:r>
            <a:r>
              <a:rPr lang="fr-BE" baseline="0" dirty="0" err="1" smtClean="0"/>
              <a:t>Leider</a:t>
            </a:r>
            <a:r>
              <a:rPr lang="fr-BE" baseline="0" dirty="0" smtClean="0"/>
              <a:t> » </a:t>
            </a:r>
            <a:r>
              <a:rPr lang="fr-BE" baseline="0" dirty="0" err="1" smtClean="0"/>
              <a:t>foutieve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waarden</a:t>
            </a:r>
            <a:r>
              <a:rPr lang="fr-BE" baseline="0" dirty="0" smtClean="0"/>
              <a:t> in te </a:t>
            </a:r>
            <a:r>
              <a:rPr lang="fr-BE" baseline="0" dirty="0" err="1" smtClean="0"/>
              <a:t>geven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zoals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waarden</a:t>
            </a:r>
            <a:r>
              <a:rPr lang="fr-BE" baseline="0" dirty="0" smtClean="0"/>
              <a:t> die </a:t>
            </a:r>
            <a:r>
              <a:rPr lang="fr-BE" baseline="0" dirty="0" err="1" smtClean="0"/>
              <a:t>eigenlijk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helemaal</a:t>
            </a:r>
            <a:r>
              <a:rPr lang="fr-BE" baseline="0" dirty="0" smtClean="0"/>
              <a:t> niet </a:t>
            </a:r>
            <a:r>
              <a:rPr lang="fr-BE" baseline="0" dirty="0" err="1" smtClean="0"/>
              <a:t>voorkomen</a:t>
            </a:r>
            <a:r>
              <a:rPr lang="fr-BE" baseline="0" dirty="0" smtClean="0"/>
              <a:t> in de </a:t>
            </a:r>
            <a:r>
              <a:rPr lang="fr-BE" baseline="0" dirty="0" err="1" smtClean="0"/>
              <a:t>verzameling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attribuutwaarden</a:t>
            </a:r>
            <a:r>
              <a:rPr lang="fr-BE" baseline="0" dirty="0" smtClean="0"/>
              <a:t> van het </a:t>
            </a:r>
            <a:r>
              <a:rPr lang="fr-BE" baseline="0" dirty="0" err="1" smtClean="0"/>
              <a:t>gerefereerde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. </a:t>
            </a:r>
            <a:r>
              <a:rPr lang="fr-BE" dirty="0" smtClean="0"/>
              <a:t>Dit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echter</a:t>
            </a:r>
            <a:r>
              <a:rPr lang="fr-BE" dirty="0" smtClean="0"/>
              <a:t> </a:t>
            </a:r>
            <a:r>
              <a:rPr lang="fr-BE" dirty="0" err="1" smtClean="0"/>
              <a:t>helemaal</a:t>
            </a:r>
            <a:r>
              <a:rPr lang="fr-BE" baseline="0" dirty="0" smtClean="0"/>
              <a:t> niet </a:t>
            </a:r>
            <a:r>
              <a:rPr lang="fr-BE" baseline="0" dirty="0" err="1" smtClean="0"/>
              <a:t>gewenst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aangezien</a:t>
            </a:r>
            <a:r>
              <a:rPr lang="fr-BE" baseline="0" dirty="0" smtClean="0"/>
              <a:t> dit </a:t>
            </a:r>
            <a:r>
              <a:rPr lang="fr-BE" baseline="0" dirty="0" err="1" smtClean="0"/>
              <a:t>tot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foutieve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informatie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leidt</a:t>
            </a:r>
            <a:r>
              <a:rPr lang="fr-BE" baseline="0" dirty="0" smtClean="0"/>
              <a:t> die </a:t>
            </a:r>
            <a:r>
              <a:rPr lang="fr-BE" baseline="0" dirty="0" err="1" smtClean="0"/>
              <a:t>opgeslagen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wordt</a:t>
            </a:r>
            <a:r>
              <a:rPr lang="fr-BE" baseline="0" dirty="0" smtClean="0"/>
              <a:t>. </a:t>
            </a:r>
            <a:endParaRPr lang="fr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798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Om dit op te </a:t>
            </a:r>
            <a:r>
              <a:rPr lang="fr-BE" dirty="0" err="1" smtClean="0"/>
              <a:t>lossen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bevat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relationeel</a:t>
            </a:r>
            <a:r>
              <a:rPr lang="fr-BE" baseline="0" dirty="0" smtClean="0"/>
              <a:t> model het concept van </a:t>
            </a:r>
            <a:r>
              <a:rPr lang="fr-BE" baseline="0" dirty="0" err="1" smtClean="0"/>
              <a:t>vreemde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sleutels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vreemde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sleutel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bestaat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uit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verzameling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attributen</a:t>
            </a:r>
            <a:r>
              <a:rPr lang="fr-BE" baseline="0" dirty="0" smtClean="0"/>
              <a:t> die </a:t>
            </a:r>
            <a:r>
              <a:rPr lang="fr-BE" baseline="0" dirty="0" err="1" smtClean="0"/>
              <a:t>verwijst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kandidaatsleutel</a:t>
            </a:r>
            <a:r>
              <a:rPr lang="en-BE" baseline="0" dirty="0" smtClean="0"/>
              <a:t> (unieke combinatie attributen)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andere</a:t>
            </a:r>
            <a:r>
              <a:rPr lang="fr-BE" baseline="0" dirty="0" smtClean="0"/>
              <a:t> of </a:t>
            </a:r>
            <a:r>
              <a:rPr lang="fr-BE" baseline="0" dirty="0" err="1" smtClean="0"/>
              <a:t>dezelfde</a:t>
            </a:r>
            <a:r>
              <a:rPr lang="fr-BE" baseline="0" dirty="0" smtClean="0"/>
              <a:t> </a:t>
            </a:r>
            <a:r>
              <a:rPr lang="en-BE" baseline="0" dirty="0" smtClean="0"/>
              <a:t>basis</a:t>
            </a:r>
            <a:r>
              <a:rPr lang="fr-BE" baseline="0" dirty="0" err="1" smtClean="0"/>
              <a:t>relatie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waarbij</a:t>
            </a:r>
            <a:r>
              <a:rPr lang="fr-BE" baseline="0" dirty="0" smtClean="0"/>
              <a:t> er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één</a:t>
            </a:r>
            <a:r>
              <a:rPr lang="fr-BE" baseline="0" dirty="0" smtClean="0"/>
              <a:t>-op-</a:t>
            </a:r>
            <a:r>
              <a:rPr lang="fr-BE" baseline="0" dirty="0" err="1" smtClean="0"/>
              <a:t>één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correspondentie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tussen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beide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verzamelingen</a:t>
            </a:r>
            <a:r>
              <a:rPr lang="fr-BE" baseline="0" dirty="0" smtClean="0"/>
              <a:t> kan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gelegd</a:t>
            </a:r>
            <a:endParaRPr lang="fr-B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710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 smtClean="0"/>
              <a:t>Ook</a:t>
            </a:r>
            <a:r>
              <a:rPr lang="fr-BE" baseline="0" dirty="0" smtClean="0"/>
              <a:t> al </a:t>
            </a:r>
            <a:r>
              <a:rPr lang="fr-BE" baseline="0" dirty="0" err="1" smtClean="0"/>
              <a:t>hebben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beide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opties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toegevoegd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aan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tabel</a:t>
            </a:r>
            <a:r>
              <a:rPr lang="en-BE" baseline="0" dirty="0" smtClean="0"/>
              <a:t> dat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verwijst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uit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andere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, op dit moment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nergens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opgegeven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dat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ook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effectief</a:t>
            </a:r>
            <a:r>
              <a:rPr lang="fr-BE" baseline="0" dirty="0" smtClean="0"/>
              <a:t> over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verwijzing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ander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gaat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Daardoor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mogelijk</a:t>
            </a:r>
            <a:r>
              <a:rPr lang="fr-BE" baseline="0" dirty="0" smtClean="0"/>
              <a:t> om in </a:t>
            </a:r>
            <a:r>
              <a:rPr lang="fr-BE" baseline="0" dirty="0" err="1" smtClean="0"/>
              <a:t>bijvoorbeeld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 « </a:t>
            </a:r>
            <a:r>
              <a:rPr lang="fr-BE" baseline="0" dirty="0" err="1" smtClean="0"/>
              <a:t>Leider</a:t>
            </a:r>
            <a:r>
              <a:rPr lang="fr-BE" baseline="0" dirty="0" smtClean="0"/>
              <a:t> » </a:t>
            </a:r>
            <a:r>
              <a:rPr lang="fr-BE" baseline="0" dirty="0" err="1" smtClean="0"/>
              <a:t>foutieve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waarden</a:t>
            </a:r>
            <a:r>
              <a:rPr lang="fr-BE" baseline="0" dirty="0" smtClean="0"/>
              <a:t> in te </a:t>
            </a:r>
            <a:r>
              <a:rPr lang="fr-BE" baseline="0" dirty="0" err="1" smtClean="0"/>
              <a:t>geven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zoals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waarden</a:t>
            </a:r>
            <a:r>
              <a:rPr lang="fr-BE" baseline="0" dirty="0" smtClean="0"/>
              <a:t> die </a:t>
            </a:r>
            <a:r>
              <a:rPr lang="fr-BE" baseline="0" dirty="0" err="1" smtClean="0"/>
              <a:t>eigenlijk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helemaal</a:t>
            </a:r>
            <a:r>
              <a:rPr lang="fr-BE" baseline="0" dirty="0" smtClean="0"/>
              <a:t> niet </a:t>
            </a:r>
            <a:r>
              <a:rPr lang="fr-BE" baseline="0" dirty="0" err="1" smtClean="0"/>
              <a:t>voorkomen</a:t>
            </a:r>
            <a:r>
              <a:rPr lang="fr-BE" baseline="0" dirty="0" smtClean="0"/>
              <a:t> in de </a:t>
            </a:r>
            <a:r>
              <a:rPr lang="fr-BE" baseline="0" dirty="0" err="1" smtClean="0"/>
              <a:t>verzameling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attribuutwaarden</a:t>
            </a:r>
            <a:r>
              <a:rPr lang="fr-BE" baseline="0" dirty="0" smtClean="0"/>
              <a:t> van het </a:t>
            </a:r>
            <a:r>
              <a:rPr lang="fr-BE" baseline="0" dirty="0" err="1" smtClean="0"/>
              <a:t>gerefereerde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. </a:t>
            </a:r>
            <a:r>
              <a:rPr lang="fr-BE" dirty="0" smtClean="0"/>
              <a:t>Dit </a:t>
            </a:r>
            <a:r>
              <a:rPr lang="fr-BE" dirty="0" err="1" smtClean="0"/>
              <a:t>is</a:t>
            </a:r>
            <a:r>
              <a:rPr lang="fr-BE" dirty="0" smtClean="0"/>
              <a:t> </a:t>
            </a:r>
            <a:r>
              <a:rPr lang="fr-BE" dirty="0" err="1" smtClean="0"/>
              <a:t>echter</a:t>
            </a:r>
            <a:r>
              <a:rPr lang="fr-BE" dirty="0" smtClean="0"/>
              <a:t> </a:t>
            </a:r>
            <a:r>
              <a:rPr lang="fr-BE" dirty="0" err="1" smtClean="0"/>
              <a:t>helemaal</a:t>
            </a:r>
            <a:r>
              <a:rPr lang="fr-BE" baseline="0" dirty="0" smtClean="0"/>
              <a:t> niet </a:t>
            </a:r>
            <a:r>
              <a:rPr lang="fr-BE" baseline="0" dirty="0" err="1" smtClean="0"/>
              <a:t>gewenst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aangezien</a:t>
            </a:r>
            <a:r>
              <a:rPr lang="fr-BE" baseline="0" dirty="0" smtClean="0"/>
              <a:t> dit </a:t>
            </a:r>
            <a:r>
              <a:rPr lang="fr-BE" baseline="0" dirty="0" err="1" smtClean="0"/>
              <a:t>tot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foutieve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informatie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leidt</a:t>
            </a:r>
            <a:r>
              <a:rPr lang="fr-BE" baseline="0" dirty="0" smtClean="0"/>
              <a:t> die </a:t>
            </a:r>
            <a:r>
              <a:rPr lang="fr-BE" baseline="0" dirty="0" err="1" smtClean="0"/>
              <a:t>opgeslagen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wordt</a:t>
            </a:r>
            <a:r>
              <a:rPr lang="fr-BE" baseline="0" dirty="0" smtClean="0"/>
              <a:t>. </a:t>
            </a:r>
            <a:endParaRPr lang="fr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9198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 smtClean="0"/>
              <a:t>Merk</a:t>
            </a:r>
            <a:r>
              <a:rPr lang="fr-BE" dirty="0" smtClean="0"/>
              <a:t> </a:t>
            </a:r>
            <a:r>
              <a:rPr lang="fr-BE" dirty="0" err="1" smtClean="0"/>
              <a:t>tot</a:t>
            </a:r>
            <a:r>
              <a:rPr lang="fr-BE" dirty="0" smtClean="0"/>
              <a:t> slot op </a:t>
            </a:r>
            <a:r>
              <a:rPr lang="fr-BE" dirty="0" err="1" smtClean="0"/>
              <a:t>dat</a:t>
            </a:r>
            <a:r>
              <a:rPr lang="fr-BE" dirty="0" smtClean="0"/>
              <a:t> </a:t>
            </a:r>
            <a:r>
              <a:rPr lang="fr-BE" dirty="0" err="1" smtClean="0"/>
              <a:t>bij</a:t>
            </a:r>
            <a:r>
              <a:rPr lang="fr-BE" dirty="0" smtClean="0"/>
              <a:t> </a:t>
            </a:r>
            <a:r>
              <a:rPr lang="fr-BE" dirty="0" err="1" smtClean="0"/>
              <a:t>beide</a:t>
            </a:r>
            <a:r>
              <a:rPr lang="fr-BE" dirty="0" smtClean="0"/>
              <a:t> </a:t>
            </a:r>
            <a:r>
              <a:rPr lang="fr-BE" dirty="0" err="1" smtClean="0"/>
              <a:t>opties</a:t>
            </a:r>
            <a:r>
              <a:rPr lang="fr-BE" dirty="0" smtClean="0"/>
              <a:t> op dit moment </a:t>
            </a:r>
            <a:r>
              <a:rPr lang="fr-BE" dirty="0" err="1" smtClean="0"/>
              <a:t>meerdere</a:t>
            </a:r>
            <a:r>
              <a:rPr lang="fr-BE" dirty="0" smtClean="0"/>
              <a:t> </a:t>
            </a:r>
            <a:r>
              <a:rPr lang="fr-BE" dirty="0" err="1" smtClean="0"/>
              <a:t>groepen</a:t>
            </a:r>
            <a:r>
              <a:rPr lang="fr-BE" dirty="0" smtClean="0"/>
              <a:t> </a:t>
            </a:r>
            <a:r>
              <a:rPr lang="fr-BE" dirty="0" err="1" smtClean="0"/>
              <a:t>dezelfde</a:t>
            </a:r>
            <a:r>
              <a:rPr lang="fr-BE" dirty="0" smtClean="0"/>
              <a:t> </a:t>
            </a:r>
            <a:r>
              <a:rPr lang="fr-BE" dirty="0" err="1" smtClean="0"/>
              <a:t>leider</a:t>
            </a:r>
            <a:r>
              <a:rPr lang="fr-BE" dirty="0" smtClean="0"/>
              <a:t> </a:t>
            </a:r>
            <a:r>
              <a:rPr lang="fr-BE" dirty="0" err="1" smtClean="0"/>
              <a:t>kunnen</a:t>
            </a:r>
            <a:r>
              <a:rPr lang="fr-BE" dirty="0" smtClean="0"/>
              <a:t> </a:t>
            </a:r>
            <a:r>
              <a:rPr lang="fr-BE" dirty="0" err="1" smtClean="0"/>
              <a:t>hebben</a:t>
            </a:r>
            <a:r>
              <a:rPr lang="fr-BE" dirty="0" smtClean="0"/>
              <a:t>, en </a:t>
            </a:r>
            <a:r>
              <a:rPr lang="fr-BE" dirty="0" err="1" smtClean="0"/>
              <a:t>dat</a:t>
            </a:r>
            <a:r>
              <a:rPr lang="fr-BE" dirty="0" smtClean="0"/>
              <a:t> </a:t>
            </a:r>
            <a:r>
              <a:rPr lang="fr-BE" dirty="0" err="1" smtClean="0"/>
              <a:t>omgekeerd</a:t>
            </a:r>
            <a:r>
              <a:rPr lang="fr-BE" dirty="0" smtClean="0"/>
              <a:t> </a:t>
            </a:r>
            <a:r>
              <a:rPr lang="fr-BE" dirty="0" err="1" smtClean="0"/>
              <a:t>dezelfde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groep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meerdere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leiders</a:t>
            </a:r>
            <a:r>
              <a:rPr lang="fr-BE" baseline="0" dirty="0" smtClean="0"/>
              <a:t> zou </a:t>
            </a:r>
            <a:r>
              <a:rPr lang="fr-BE" baseline="0" dirty="0" err="1" smtClean="0"/>
              <a:t>kun</a:t>
            </a:r>
            <a:r>
              <a:rPr lang="en-BE" baseline="0" dirty="0" smtClean="0"/>
              <a:t>ne</a:t>
            </a:r>
            <a:r>
              <a:rPr lang="fr-BE" baseline="0" dirty="0" smtClean="0"/>
              <a:t>n </a:t>
            </a:r>
            <a:r>
              <a:rPr lang="fr-BE" baseline="0" dirty="0" err="1" smtClean="0"/>
              <a:t>hebben</a:t>
            </a:r>
            <a:r>
              <a:rPr lang="fr-BE" baseline="0" dirty="0" smtClean="0"/>
              <a:t>. Dit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echter</a:t>
            </a:r>
            <a:r>
              <a:rPr lang="fr-BE" baseline="0" dirty="0" smtClean="0"/>
              <a:t> niet </a:t>
            </a:r>
            <a:r>
              <a:rPr lang="fr-BE" baseline="0" dirty="0" err="1" smtClean="0"/>
              <a:t>compatibel</a:t>
            </a:r>
            <a:r>
              <a:rPr lang="fr-BE" baseline="0" dirty="0" smtClean="0"/>
              <a:t> met het </a:t>
            </a:r>
            <a:r>
              <a:rPr lang="fr-BE" baseline="0" dirty="0" err="1" smtClean="0"/>
              <a:t>feit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dat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relatietype</a:t>
            </a:r>
            <a:r>
              <a:rPr lang="fr-BE" baseline="0" dirty="0" smtClean="0"/>
              <a:t> « </a:t>
            </a:r>
            <a:r>
              <a:rPr lang="fr-BE" baseline="0" dirty="0" err="1" smtClean="0"/>
              <a:t>leider_van</a:t>
            </a:r>
            <a:r>
              <a:rPr lang="fr-BE" baseline="0" dirty="0" smtClean="0"/>
              <a:t> » in het </a:t>
            </a:r>
            <a:r>
              <a:rPr lang="fr-BE" baseline="0" dirty="0" err="1" smtClean="0"/>
              <a:t>conceptueel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ontwerp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één</a:t>
            </a:r>
            <a:r>
              <a:rPr lang="fr-BE" baseline="0" dirty="0" smtClean="0"/>
              <a:t>-op-</a:t>
            </a:r>
            <a:r>
              <a:rPr lang="fr-BE" baseline="0" dirty="0" err="1" smtClean="0"/>
              <a:t>één</a:t>
            </a:r>
            <a:r>
              <a:rPr lang="fr-BE" baseline="0" dirty="0" smtClean="0"/>
              <a:t>-</a:t>
            </a:r>
            <a:r>
              <a:rPr lang="fr-BE" baseline="0" dirty="0" err="1" smtClean="0"/>
              <a:t>relatietype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Bijgevolg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moet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uniek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voorkomen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waarden</a:t>
            </a:r>
            <a:r>
              <a:rPr lang="fr-BE" baseline="0" dirty="0" smtClean="0"/>
              <a:t> van het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leider_van</a:t>
            </a:r>
            <a:r>
              <a:rPr lang="fr-BE" baseline="0" dirty="0" smtClean="0"/>
              <a:t> (</a:t>
            </a:r>
            <a:r>
              <a:rPr lang="fr-BE" baseline="0" dirty="0" err="1" smtClean="0"/>
              <a:t>optie</a:t>
            </a:r>
            <a:r>
              <a:rPr lang="fr-BE" baseline="0" dirty="0" smtClean="0"/>
              <a:t> 1) of van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leider</a:t>
            </a:r>
            <a:r>
              <a:rPr lang="fr-BE" baseline="0" dirty="0" smtClean="0"/>
              <a:t> (</a:t>
            </a:r>
            <a:r>
              <a:rPr lang="fr-BE" baseline="0" dirty="0" err="1" smtClean="0"/>
              <a:t>optie</a:t>
            </a:r>
            <a:r>
              <a:rPr lang="fr-BE" baseline="0" dirty="0" smtClean="0"/>
              <a:t> 2) </a:t>
            </a:r>
            <a:r>
              <a:rPr lang="fr-BE" baseline="0" dirty="0" err="1" smtClean="0"/>
              <a:t>expliciet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afgedwongen</a:t>
            </a:r>
            <a:r>
              <a:rPr lang="fr-BE" baseline="0" dirty="0" smtClean="0"/>
              <a:t>!</a:t>
            </a:r>
            <a:endParaRPr lang="fr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041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87150-0082-4195-AE43-952BE129D72A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Binaire 1-1-relatietypes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E0EFF-8A1E-4730-B318-AB2D4BE7C4B4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Binaire 1-1-relatietypes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2DDA9-5502-4B8F-B362-F92640643CCD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Binaire 1-1-relatietypes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95C86-A342-4F48-8E2A-BC82B5782FB4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Binaire 1-1-relatietypes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BF75F-B1C5-47AB-A47B-5EF82D64A271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Binaire 1-1-relatietypes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A577-1EB1-468A-BB76-944C1825E9F4}" type="datetime1">
              <a:rPr lang="en-US" smtClean="0"/>
              <a:t>9/9/2020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Binaire 1-1-relatietypes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F483B-86CB-4649-A69C-F8545F6A3AE7}" type="datetime1">
              <a:rPr lang="en-US" smtClean="0"/>
              <a:t>9/9/2020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Binaire 1-1-relatietypes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1307-C87E-488B-911F-9DDE7A630C01}" type="datetime1">
              <a:rPr lang="en-US" smtClean="0"/>
              <a:t>9/9/2020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Binaire 1-1-relatietypes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60F6-ADB6-4ECD-ABB5-B75390C6F66F}" type="datetime1">
              <a:rPr lang="en-US" smtClean="0"/>
              <a:t>9/9/2020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Binaire 1-1-relatietypes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432B-82FE-4C8A-BB87-32F34E09047B}" type="datetime1">
              <a:rPr lang="en-US" smtClean="0"/>
              <a:t>9/9/2020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Binaire 1-1-relatietypes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3113-E534-405F-82DB-A28852512C03}" type="datetime1">
              <a:rPr lang="en-US" smtClean="0"/>
              <a:t>9/9/2020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 – Binaire 1-1-relatietypes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9046A-16FA-457C-B90E-AB7C1B851C45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Logisch ontwerp – Binaire 1-1-relatietypes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Databanken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Logisch</a:t>
            </a:r>
            <a:r>
              <a:rPr lang="en-BE" dirty="0" smtClean="0"/>
              <a:t> ontwerp</a:t>
            </a:r>
            <a:r>
              <a:rPr lang="en-US" dirty="0" smtClean="0"/>
              <a:t> </a:t>
            </a:r>
            <a:r>
              <a:rPr lang="en-US" dirty="0" smtClean="0"/>
              <a:t>–</a:t>
            </a:r>
            <a:r>
              <a:rPr lang="en-BE" smtClean="0"/>
              <a:t> </a:t>
            </a:r>
            <a:r>
              <a:rPr lang="en-BE"/>
              <a:t>B</a:t>
            </a:r>
            <a:r>
              <a:rPr lang="en-US" smtClean="0"/>
              <a:t>inaire</a:t>
            </a:r>
            <a:r>
              <a:rPr lang="en-US" dirty="0" smtClean="0"/>
              <a:t> </a:t>
            </a:r>
            <a:r>
              <a:rPr lang="nl-BE" dirty="0" smtClean="0"/>
              <a:t>1-1-relatietypes</a:t>
            </a:r>
            <a:endParaRPr lang="en-US" dirty="0"/>
          </a:p>
          <a:p>
            <a:r>
              <a:rPr lang="en-US" dirty="0"/>
              <a:t>   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 smtClean="0"/>
              <a:t>Logisch ontwerp – Binaire 1-1-relatietypes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8106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69869" y="1409267"/>
            <a:ext cx="135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 LID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39215" y="3695960"/>
            <a:ext cx="201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 GROEP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6891" y="656295"/>
            <a:ext cx="6966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b="1" dirty="0" smtClean="0"/>
              <a:t>Probleem:</a:t>
            </a:r>
            <a:r>
              <a:rPr lang="nl-BE" sz="2800" dirty="0" smtClean="0"/>
              <a:t> </a:t>
            </a:r>
            <a:r>
              <a:rPr lang="en-BE" sz="2800" dirty="0" smtClean="0"/>
              <a:t>één-op-één relatietype, uniciteit?</a:t>
            </a:r>
            <a:endParaRPr lang="en-US" sz="2800" dirty="0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1334" y="1870932"/>
          <a:ext cx="8490439" cy="14651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1931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1100563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838780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964682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462407">
                  <a:extLst>
                    <a:ext uri="{9D8B030D-6E8A-4147-A177-3AD203B41FA5}">
                      <a16:colId xmlns:a16="http://schemas.microsoft.com/office/drawing/2014/main" val="1771999658"/>
                    </a:ext>
                  </a:extLst>
                </a:gridCol>
                <a:gridCol w="888709">
                  <a:extLst>
                    <a:ext uri="{9D8B030D-6E8A-4147-A177-3AD203B41FA5}">
                      <a16:colId xmlns:a16="http://schemas.microsoft.com/office/drawing/2014/main" val="906653992"/>
                    </a:ext>
                  </a:extLst>
                </a:gridCol>
                <a:gridCol w="1009285">
                  <a:extLst>
                    <a:ext uri="{9D8B030D-6E8A-4147-A177-3AD203B41FA5}">
                      <a16:colId xmlns:a16="http://schemas.microsoft.com/office/drawing/2014/main" val="4033252718"/>
                    </a:ext>
                  </a:extLst>
                </a:gridCol>
                <a:gridCol w="1084082">
                  <a:extLst>
                    <a:ext uri="{9D8B030D-6E8A-4147-A177-3AD203B41FA5}">
                      <a16:colId xmlns:a16="http://schemas.microsoft.com/office/drawing/2014/main" val="1826002115"/>
                    </a:ext>
                  </a:extLst>
                </a:gridCol>
              </a:tblGrid>
              <a:tr h="4903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nl-BE" dirty="0" err="1" smtClean="0"/>
                        <a:t>id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nl-BE" dirty="0" smtClean="0"/>
                        <a:t>nummer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g</a:t>
                      </a:r>
                      <a:r>
                        <a:rPr lang="en-US" dirty="0" err="1" smtClean="0"/>
                        <a:t>eslacht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v</a:t>
                      </a:r>
                      <a:r>
                        <a:rPr lang="en-US" dirty="0" err="1" smtClean="0"/>
                        <a:t>oor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en-US" dirty="0" err="1" smtClean="0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f</a:t>
                      </a:r>
                      <a:r>
                        <a:rPr lang="en-US" dirty="0" err="1" smtClean="0"/>
                        <a:t>amilie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en-US" dirty="0" err="1" smtClean="0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g</a:t>
                      </a:r>
                      <a:r>
                        <a:rPr lang="nl-BE" dirty="0" err="1" smtClean="0"/>
                        <a:t>eboorte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nl-BE" dirty="0" smtClean="0"/>
                        <a:t>datum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s</a:t>
                      </a:r>
                      <a:r>
                        <a:rPr lang="nl-BE" dirty="0" err="1" smtClean="0"/>
                        <a:t>traat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n</a:t>
                      </a:r>
                      <a:r>
                        <a:rPr lang="nl-BE" dirty="0" err="1" smtClean="0"/>
                        <a:t>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p</a:t>
                      </a:r>
                      <a:r>
                        <a:rPr lang="nl-BE" dirty="0" err="1" smtClean="0"/>
                        <a:t>ost</a:t>
                      </a:r>
                      <a:r>
                        <a:rPr lang="en-BE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4592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10346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Guy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28/10/1970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Graslei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297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891" y="4191667"/>
          <a:ext cx="8779326" cy="18998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0030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2790407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796201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192688">
                  <a:extLst>
                    <a:ext uri="{9D8B030D-6E8A-4147-A177-3AD203B41FA5}">
                      <a16:colId xmlns:a16="http://schemas.microsoft.com/office/drawing/2014/main" val="1775352082"/>
                    </a:ext>
                  </a:extLst>
                </a:gridCol>
              </a:tblGrid>
              <a:tr h="4089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n</a:t>
                      </a:r>
                      <a:r>
                        <a:rPr lang="nl-BE" dirty="0" smtClean="0"/>
                        <a:t>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nl-BE" dirty="0" err="1" smtClean="0"/>
                        <a:t>eeftijd_min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en-US" dirty="0" err="1" smtClean="0"/>
                        <a:t>eeftijd_max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nl-BE" dirty="0" smtClean="0"/>
                        <a:t>eider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59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Welpen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>
                          <a:solidFill>
                            <a:srgbClr val="FF0000"/>
                          </a:solidFill>
                        </a:rPr>
                        <a:t>10346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Aspiranten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dirty="0" smtClean="0">
                          <a:solidFill>
                            <a:srgbClr val="FF0000"/>
                          </a:solidFill>
                        </a:rPr>
                        <a:t>10346</a:t>
                      </a: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8824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10</a:t>
            </a:fld>
            <a:endParaRPr lang="fr-B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 smtClean="0"/>
              <a:t>Logisch ontwerp – Binaire 1-1-relatietypes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5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67581" y="1355358"/>
            <a:ext cx="865550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 smtClean="0"/>
          </a:p>
          <a:p>
            <a:r>
              <a:rPr lang="en-BE" sz="2400" b="1" dirty="0" smtClean="0"/>
              <a:t>1. </a:t>
            </a:r>
            <a:r>
              <a:rPr lang="nl-BE" sz="2400" b="1" dirty="0" smtClean="0"/>
              <a:t>LID </a:t>
            </a:r>
            <a:r>
              <a:rPr lang="nl-BE" sz="2200" dirty="0"/>
              <a:t>(</a:t>
            </a:r>
            <a:r>
              <a:rPr lang="nl-BE" sz="2200" dirty="0" err="1"/>
              <a:t>lidnummer:integer</a:t>
            </a:r>
            <a:r>
              <a:rPr lang="nl-BE" sz="2200" dirty="0"/>
              <a:t>, </a:t>
            </a:r>
            <a:r>
              <a:rPr lang="nl-BE" sz="2200" dirty="0" err="1" smtClean="0"/>
              <a:t>geslacht:varchar</a:t>
            </a:r>
            <a:r>
              <a:rPr lang="nl-BE" sz="2200" dirty="0"/>
              <a:t>, </a:t>
            </a:r>
            <a:r>
              <a:rPr lang="nl-BE" sz="2200" dirty="0" err="1"/>
              <a:t>geboortedatum:date</a:t>
            </a:r>
            <a:r>
              <a:rPr lang="nl-BE" sz="2200" dirty="0" smtClean="0"/>
              <a:t>, </a:t>
            </a:r>
            <a:r>
              <a:rPr lang="nl-BE" sz="2200" dirty="0" err="1" smtClean="0"/>
              <a:t>voornaam:varchar</a:t>
            </a:r>
            <a:r>
              <a:rPr lang="nl-BE" sz="2200" dirty="0" smtClean="0"/>
              <a:t>, </a:t>
            </a:r>
            <a:r>
              <a:rPr lang="nl-BE" sz="2200" dirty="0" err="1" smtClean="0"/>
              <a:t>familienaam:varchar</a:t>
            </a:r>
            <a:r>
              <a:rPr lang="nl-BE" sz="2200" dirty="0" smtClean="0"/>
              <a:t>, </a:t>
            </a:r>
            <a:r>
              <a:rPr lang="nl-BE" sz="2200" dirty="0" err="1" smtClean="0"/>
              <a:t>straat:varchar</a:t>
            </a:r>
            <a:r>
              <a:rPr lang="nl-BE" sz="2200" dirty="0"/>
              <a:t>, </a:t>
            </a:r>
            <a:r>
              <a:rPr lang="nl-BE" sz="2200" dirty="0" smtClean="0"/>
              <a:t>nummer:</a:t>
            </a:r>
            <a:r>
              <a:rPr lang="en-BE" sz="2200" dirty="0" smtClean="0"/>
              <a:t>varchar</a:t>
            </a:r>
            <a:r>
              <a:rPr lang="nl-BE" sz="2200" dirty="0" smtClean="0"/>
              <a:t>, postcode:</a:t>
            </a:r>
            <a:r>
              <a:rPr lang="en-BE" sz="2200" dirty="0" smtClean="0"/>
              <a:t>varchar</a:t>
            </a:r>
            <a:r>
              <a:rPr lang="nl-BE" sz="2200" dirty="0" smtClean="0"/>
              <a:t>)</a:t>
            </a:r>
            <a:endParaRPr lang="nl-BE" sz="2200" dirty="0"/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 smtClean="0"/>
              <a:t>Primaire </a:t>
            </a:r>
            <a:r>
              <a:rPr lang="nl-BE" sz="2000" dirty="0"/>
              <a:t>sleutel: {lidnummer</a:t>
            </a:r>
            <a:r>
              <a:rPr lang="nl-BE" sz="2000" dirty="0" smtClean="0"/>
              <a:t>}</a:t>
            </a:r>
            <a:endParaRPr lang="nl-BE" sz="2400" b="1" dirty="0" smtClean="0"/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 smtClean="0"/>
              <a:t>2. GROEP </a:t>
            </a:r>
            <a:r>
              <a:rPr lang="nl-BE" sz="2200" dirty="0"/>
              <a:t>(</a:t>
            </a:r>
            <a:r>
              <a:rPr lang="nl-BE" sz="2200" dirty="0" err="1"/>
              <a:t>naam:varchar</a:t>
            </a:r>
            <a:r>
              <a:rPr lang="nl-BE" sz="2200" dirty="0"/>
              <a:t>, </a:t>
            </a:r>
            <a:r>
              <a:rPr lang="nl-BE" sz="2200" dirty="0" err="1"/>
              <a:t>leeftijd_min:integer</a:t>
            </a:r>
            <a:r>
              <a:rPr lang="nl-BE" sz="2200" dirty="0"/>
              <a:t>, </a:t>
            </a:r>
            <a:r>
              <a:rPr lang="nl-BE" sz="2200" dirty="0" err="1"/>
              <a:t>leeftijd_max:integer</a:t>
            </a:r>
            <a:r>
              <a:rPr lang="nl-BE" sz="2200" dirty="0"/>
              <a:t>, </a:t>
            </a:r>
            <a:r>
              <a:rPr lang="nl-BE" sz="2200" dirty="0" err="1"/>
              <a:t>leider:integer</a:t>
            </a:r>
            <a:r>
              <a:rPr lang="nl-BE" sz="22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 smtClean="0"/>
              <a:t>Primaire </a:t>
            </a:r>
            <a:r>
              <a:rPr lang="nl-BE" sz="2000" dirty="0"/>
              <a:t>sleutel: </a:t>
            </a:r>
            <a:r>
              <a:rPr lang="nl-BE" sz="2000" dirty="0" smtClean="0"/>
              <a:t>{naam}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Vreemde sleutel: </a:t>
            </a:r>
            <a:r>
              <a:rPr lang="nl-BE" sz="2000" dirty="0" smtClean="0"/>
              <a:t>{leider} </a:t>
            </a:r>
            <a:r>
              <a:rPr lang="nl-BE" sz="2000" dirty="0"/>
              <a:t>-&gt; </a:t>
            </a:r>
            <a:r>
              <a:rPr lang="nl-BE" sz="2000" dirty="0" smtClean="0"/>
              <a:t>Lid{lidnummer} </a:t>
            </a:r>
            <a:endParaRPr lang="nl-BE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b="1" dirty="0">
                <a:solidFill>
                  <a:srgbClr val="00B050"/>
                </a:solidFill>
              </a:rPr>
              <a:t>Uniek: </a:t>
            </a:r>
            <a:r>
              <a:rPr lang="nl-BE" sz="2000" b="1" dirty="0" smtClean="0">
                <a:solidFill>
                  <a:srgbClr val="00B050"/>
                </a:solidFill>
              </a:rPr>
              <a:t>{</a:t>
            </a:r>
            <a:r>
              <a:rPr lang="nl-BE" sz="2000" b="1" dirty="0">
                <a:solidFill>
                  <a:srgbClr val="00B050"/>
                </a:solidFill>
              </a:rPr>
              <a:t>leider</a:t>
            </a:r>
            <a:r>
              <a:rPr lang="nl-BE" sz="2000" b="1" dirty="0" smtClean="0">
                <a:solidFill>
                  <a:srgbClr val="00B050"/>
                </a:solidFill>
              </a:rPr>
              <a:t>}</a:t>
            </a:r>
            <a:endParaRPr lang="nl-BE" sz="2000" b="1" dirty="0">
              <a:solidFill>
                <a:srgbClr val="00B050"/>
              </a:solidFill>
            </a:endParaRPr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 smtClean="0"/>
              <a:t>3. ACTIVITEIT </a:t>
            </a:r>
            <a:r>
              <a:rPr lang="nl-BE" sz="2200" dirty="0"/>
              <a:t>(</a:t>
            </a:r>
            <a:r>
              <a:rPr lang="nl-BE" sz="2200" dirty="0" err="1"/>
              <a:t>activiteitID:integer</a:t>
            </a:r>
            <a:r>
              <a:rPr lang="nl-BE" sz="2200" dirty="0"/>
              <a:t>, </a:t>
            </a:r>
            <a:r>
              <a:rPr lang="nl-BE" sz="2200" dirty="0" err="1"/>
              <a:t>kost:numeric</a:t>
            </a:r>
            <a:r>
              <a:rPr lang="nl-BE" sz="2200" dirty="0"/>
              <a:t>, </a:t>
            </a:r>
            <a:r>
              <a:rPr lang="nl-BE" sz="2200" dirty="0" err="1" smtClean="0"/>
              <a:t>tijdstip:timestamp</a:t>
            </a:r>
            <a:r>
              <a:rPr lang="nl-BE" sz="2200" dirty="0" smtClean="0"/>
              <a:t>)</a:t>
            </a:r>
            <a:endParaRPr lang="nl-BE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BE" sz="2000" dirty="0" smtClean="0"/>
              <a:t>Primaire </a:t>
            </a:r>
            <a:r>
              <a:rPr lang="nl-BE" sz="2000" dirty="0"/>
              <a:t>sleutel: {</a:t>
            </a:r>
            <a:r>
              <a:rPr lang="nl-BE" sz="2000" dirty="0" err="1"/>
              <a:t>activiteitID</a:t>
            </a:r>
            <a:r>
              <a:rPr lang="nl-BE" sz="2000" dirty="0"/>
              <a:t>}</a:t>
            </a:r>
            <a:endParaRPr lang="en-US" sz="2000" dirty="0"/>
          </a:p>
          <a:p>
            <a:endParaRPr lang="en-US" sz="2400" b="1" dirty="0"/>
          </a:p>
        </p:txBody>
      </p:sp>
      <p:sp>
        <p:nvSpPr>
          <p:cNvPr id="6" name="Right Arrow 5"/>
          <p:cNvSpPr/>
          <p:nvPr/>
        </p:nvSpPr>
        <p:spPr>
          <a:xfrm>
            <a:off x="3723566" y="605211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8467" y="514715"/>
            <a:ext cx="3445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 smtClean="0"/>
              <a:t>Verwijzingen in één-op-één relatietype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32603" y="647471"/>
            <a:ext cx="4431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Toevoegen “uniek” voorwaarde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11</a:t>
            </a:fld>
            <a:endParaRPr lang="fr-BE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 smtClean="0"/>
              <a:t>Logisch ontwerp – Binaire 1-1-relatietypes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58600" y="2142181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4944324" y="1968820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37132" y="1605429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27024" y="2329247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1" idx="2"/>
            <a:endCxn id="36" idx="7"/>
          </p:cNvCxnSpPr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2"/>
            <a:endCxn id="36" idx="7"/>
          </p:cNvCxnSpPr>
          <p:nvPr/>
        </p:nvCxnSpPr>
        <p:spPr>
          <a:xfrm flipH="1" flipV="1">
            <a:off x="4096952" y="2173576"/>
            <a:ext cx="730072" cy="32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80923" y="2123516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4" idx="3"/>
            <a:endCxn id="36" idx="2"/>
          </p:cNvCxnSpPr>
          <p:nvPr/>
        </p:nvCxnSpPr>
        <p:spPr>
          <a:xfrm flipV="1">
            <a:off x="2857258" y="2294431"/>
            <a:ext cx="423665" cy="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7"/>
          </p:cNvCxnSpPr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23628" y="2493196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geslacht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7" idx="6"/>
            <a:endCxn id="14" idx="1"/>
          </p:cNvCxnSpPr>
          <p:nvPr/>
        </p:nvCxnSpPr>
        <p:spPr>
          <a:xfrm flipV="1">
            <a:off x="1316283" y="2303764"/>
            <a:ext cx="342317" cy="36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9973" y="3132748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50" idx="7"/>
            <a:endCxn id="14" idx="1"/>
          </p:cNvCxnSpPr>
          <p:nvPr/>
        </p:nvCxnSpPr>
        <p:spPr>
          <a:xfrm flipV="1">
            <a:off x="1297968" y="2303764"/>
            <a:ext cx="360632" cy="88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1288822" y="3529679"/>
            <a:ext cx="965944" cy="8367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  <a:endCxn id="14" idx="2"/>
          </p:cNvCxnSpPr>
          <p:nvPr/>
        </p:nvCxnSpPr>
        <p:spPr>
          <a:xfrm flipV="1">
            <a:off x="1771794" y="2465346"/>
            <a:ext cx="486135" cy="1064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827958" y="2454461"/>
            <a:ext cx="528056" cy="11596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1771794" y="4366416"/>
            <a:ext cx="482972" cy="5539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71794" y="4927868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69" name="Oval 68"/>
          <p:cNvSpPr/>
          <p:nvPr/>
        </p:nvSpPr>
        <p:spPr>
          <a:xfrm>
            <a:off x="701561" y="5627007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8" idx="2"/>
            <a:endCxn id="69" idx="7"/>
          </p:cNvCxnSpPr>
          <p:nvPr/>
        </p:nvCxnSpPr>
        <p:spPr>
          <a:xfrm flipH="1">
            <a:off x="1491801" y="5251033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970302" y="5661242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1"/>
            <a:endCxn id="68" idx="2"/>
          </p:cNvCxnSpPr>
          <p:nvPr/>
        </p:nvCxnSpPr>
        <p:spPr>
          <a:xfrm flipV="1">
            <a:off x="2249529" y="5251032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21837" y="5459761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21837" y="5942898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73" idx="3"/>
            <a:endCxn id="71" idx="6"/>
          </p:cNvCxnSpPr>
          <p:nvPr/>
        </p:nvCxnSpPr>
        <p:spPr>
          <a:xfrm flipH="1">
            <a:off x="3876984" y="5701542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1"/>
            <a:endCxn id="71" idx="6"/>
          </p:cNvCxnSpPr>
          <p:nvPr/>
        </p:nvCxnSpPr>
        <p:spPr>
          <a:xfrm flipH="1" flipV="1">
            <a:off x="3876984" y="5809756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2597635" y="3073731"/>
            <a:ext cx="1161383" cy="1017711"/>
          </a:xfrm>
          <a:prstGeom prst="diamond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9" idx="2"/>
          </p:cNvCxnSpPr>
          <p:nvPr/>
        </p:nvCxnSpPr>
        <p:spPr>
          <a:xfrm flipH="1">
            <a:off x="2613157" y="4091442"/>
            <a:ext cx="565170" cy="8211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2389658" y="2458464"/>
            <a:ext cx="788669" cy="61526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529523" y="4036654"/>
            <a:ext cx="601639" cy="87596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3834705" y="4310655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6" idx="1"/>
          </p:cNvCxnSpPr>
          <p:nvPr/>
        </p:nvCxnSpPr>
        <p:spPr>
          <a:xfrm flipH="1">
            <a:off x="2985974" y="4740994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08983" y="373980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betaald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4369930" y="4075798"/>
            <a:ext cx="12862" cy="23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414" y="3768277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Activiteit</a:t>
            </a:r>
            <a:endParaRPr lang="fr-BE" sz="1500" dirty="0"/>
          </a:p>
        </p:txBody>
      </p:sp>
      <p:cxnSp>
        <p:nvCxnSpPr>
          <p:cNvPr id="93" name="Straight Connector 92"/>
          <p:cNvCxnSpPr>
            <a:stCxn id="77" idx="3"/>
            <a:endCxn id="91" idx="0"/>
          </p:cNvCxnSpPr>
          <p:nvPr/>
        </p:nvCxnSpPr>
        <p:spPr>
          <a:xfrm flipH="1">
            <a:off x="6009743" y="3356842"/>
            <a:ext cx="843095" cy="41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08304" y="4091441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881151" y="3092575"/>
            <a:ext cx="955764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95" idx="5"/>
            <a:endCxn id="91" idx="0"/>
          </p:cNvCxnSpPr>
          <p:nvPr/>
        </p:nvCxnSpPr>
        <p:spPr>
          <a:xfrm>
            <a:off x="5696947" y="3373450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496206" y="4477520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  <a:endCxn id="91" idx="2"/>
          </p:cNvCxnSpPr>
          <p:nvPr/>
        </p:nvCxnSpPr>
        <p:spPr>
          <a:xfrm flipH="1" flipV="1">
            <a:off x="6009744" y="4091442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827024" y="4019393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751770" y="4178861"/>
            <a:ext cx="153204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activiteitID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100" idx="1"/>
            <a:endCxn id="91" idx="3"/>
          </p:cNvCxnSpPr>
          <p:nvPr/>
        </p:nvCxnSpPr>
        <p:spPr>
          <a:xfrm flipH="1" flipV="1">
            <a:off x="6609072" y="3929860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14810" y="2446937"/>
            <a:ext cx="299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600053" y="243700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>
                <a:solidFill>
                  <a:srgbClr val="00B050"/>
                </a:solidFill>
              </a:rPr>
              <a:t>1</a:t>
            </a:r>
            <a:endParaRPr lang="fr-BE" sz="1500" dirty="0">
              <a:solidFill>
                <a:srgbClr val="00B05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881469" y="466018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718061" y="46713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>
                <a:solidFill>
                  <a:srgbClr val="00B050"/>
                </a:solidFill>
              </a:rPr>
              <a:t>1</a:t>
            </a:r>
            <a:endParaRPr lang="fr-BE" sz="1500" dirty="0">
              <a:solidFill>
                <a:srgbClr val="00B05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989991" y="5042808"/>
            <a:ext cx="458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088040" y="3807719"/>
            <a:ext cx="45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67" name="Oval 66"/>
          <p:cNvSpPr/>
          <p:nvPr/>
        </p:nvSpPr>
        <p:spPr>
          <a:xfrm>
            <a:off x="3230339" y="2767774"/>
            <a:ext cx="1630424" cy="3286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 flipV="1">
            <a:off x="2857258" y="2303764"/>
            <a:ext cx="951725" cy="4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ight Arrow 107"/>
          <p:cNvSpPr/>
          <p:nvPr/>
        </p:nvSpPr>
        <p:spPr>
          <a:xfrm>
            <a:off x="3716463" y="595414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/>
          <p:cNvSpPr txBox="1"/>
          <p:nvPr/>
        </p:nvSpPr>
        <p:spPr>
          <a:xfrm>
            <a:off x="278467" y="493584"/>
            <a:ext cx="3445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Omzetting van binaire één-op-één-relatietypes</a:t>
            </a:r>
            <a:endParaRPr lang="en-US" sz="20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4760562" y="488009"/>
            <a:ext cx="3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 smtClean="0"/>
              <a:t>Verwijzend attribuut in één van beide tabellen</a:t>
            </a:r>
            <a:endParaRPr lang="nl-BE" sz="2000" b="1" dirty="0" smtClean="0"/>
          </a:p>
        </p:txBody>
      </p:sp>
      <p:sp>
        <p:nvSpPr>
          <p:cNvPr id="77" name="Oval 76"/>
          <p:cNvSpPr/>
          <p:nvPr/>
        </p:nvSpPr>
        <p:spPr>
          <a:xfrm>
            <a:off x="6602984" y="3013217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698399" y="3075966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sp>
        <p:nvSpPr>
          <p:cNvPr id="83" name="Oval 82"/>
          <p:cNvSpPr/>
          <p:nvPr/>
        </p:nvSpPr>
        <p:spPr>
          <a:xfrm>
            <a:off x="2888719" y="1593306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84" name="Oval 83"/>
          <p:cNvSpPr/>
          <p:nvPr/>
        </p:nvSpPr>
        <p:spPr>
          <a:xfrm>
            <a:off x="458194" y="142293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2388558" y="1850220"/>
            <a:ext cx="581894" cy="28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992670" y="1768330"/>
            <a:ext cx="395887" cy="39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270453" y="1107866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11" idx="4"/>
            <a:endCxn id="83" idx="0"/>
          </p:cNvCxnSpPr>
          <p:nvPr/>
        </p:nvCxnSpPr>
        <p:spPr>
          <a:xfrm>
            <a:off x="3023126" y="1454771"/>
            <a:ext cx="376749" cy="138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4" idx="3"/>
            <a:endCxn id="83" idx="0"/>
          </p:cNvCxnSpPr>
          <p:nvPr/>
        </p:nvCxnSpPr>
        <p:spPr>
          <a:xfrm flipH="1">
            <a:off x="3399875" y="1452468"/>
            <a:ext cx="877359" cy="14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035528" y="1156366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familie</a:t>
            </a:r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 smtClean="0"/>
              <a:t>Logisch ontwerp – Binaire 1-1-relatietypes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8495" y="1292600"/>
            <a:ext cx="852487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/>
              <a:t>Optie </a:t>
            </a:r>
            <a:r>
              <a:rPr lang="nl-BE" sz="2800" b="1" dirty="0" smtClean="0"/>
              <a:t>1:</a:t>
            </a:r>
            <a:endParaRPr lang="nl-BE" sz="2800" b="1" dirty="0"/>
          </a:p>
          <a:p>
            <a:endParaRPr lang="nl-BE" dirty="0" smtClean="0"/>
          </a:p>
          <a:p>
            <a:r>
              <a:rPr lang="en-BE" sz="2400" b="1" dirty="0" smtClean="0"/>
              <a:t>1. </a:t>
            </a:r>
            <a:r>
              <a:rPr lang="nl-BE" sz="2400" b="1" dirty="0" smtClean="0"/>
              <a:t>LID </a:t>
            </a:r>
            <a:r>
              <a:rPr lang="nl-BE" sz="2200" dirty="0" smtClean="0"/>
              <a:t>(</a:t>
            </a:r>
            <a:r>
              <a:rPr lang="nl-BE" sz="2200" dirty="0" err="1"/>
              <a:t>lidnummer:integer</a:t>
            </a:r>
            <a:r>
              <a:rPr lang="nl-BE" sz="2200" dirty="0"/>
              <a:t>, </a:t>
            </a:r>
            <a:r>
              <a:rPr lang="nl-BE" sz="2200" dirty="0" err="1" smtClean="0"/>
              <a:t>geslacht:varchar</a:t>
            </a:r>
            <a:r>
              <a:rPr lang="nl-BE" sz="2200" dirty="0"/>
              <a:t>, </a:t>
            </a:r>
            <a:r>
              <a:rPr lang="nl-BE" sz="2200" dirty="0" err="1"/>
              <a:t>geboortedatum:date</a:t>
            </a:r>
            <a:r>
              <a:rPr lang="nl-BE" sz="2200" dirty="0"/>
              <a:t>, </a:t>
            </a:r>
            <a:r>
              <a:rPr lang="nl-BE" sz="2200" dirty="0" err="1" smtClean="0"/>
              <a:t>voornaam:varchar</a:t>
            </a:r>
            <a:r>
              <a:rPr lang="nl-BE" sz="2200" dirty="0" smtClean="0"/>
              <a:t>, </a:t>
            </a:r>
            <a:r>
              <a:rPr lang="nl-BE" sz="2200" dirty="0" err="1" smtClean="0"/>
              <a:t>familienaam:varchar</a:t>
            </a:r>
            <a:r>
              <a:rPr lang="nl-BE" sz="2200" dirty="0" smtClean="0"/>
              <a:t>, </a:t>
            </a:r>
            <a:r>
              <a:rPr lang="nl-BE" sz="2200" dirty="0" err="1" smtClean="0"/>
              <a:t>straat:varchar</a:t>
            </a:r>
            <a:r>
              <a:rPr lang="nl-BE" sz="2200" dirty="0"/>
              <a:t>, </a:t>
            </a:r>
            <a:r>
              <a:rPr lang="nl-BE" sz="2200" dirty="0" smtClean="0"/>
              <a:t>nummer:</a:t>
            </a:r>
            <a:r>
              <a:rPr lang="en-BE" sz="2200" dirty="0" smtClean="0"/>
              <a:t>varchar</a:t>
            </a:r>
            <a:r>
              <a:rPr lang="nl-BE" sz="2200" dirty="0" smtClean="0"/>
              <a:t>, postcode:</a:t>
            </a:r>
            <a:r>
              <a:rPr lang="en-BE" sz="2200" dirty="0" smtClean="0"/>
              <a:t>varchar</a:t>
            </a:r>
            <a:r>
              <a:rPr lang="nl-BE" sz="2200" dirty="0" smtClean="0"/>
              <a:t>,</a:t>
            </a:r>
            <a:r>
              <a:rPr lang="nl-BE" sz="2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nl-BE" sz="2200" b="1" dirty="0" err="1" smtClean="0">
                <a:solidFill>
                  <a:srgbClr val="00B050"/>
                </a:solidFill>
              </a:rPr>
              <a:t>leider_van:varchar</a:t>
            </a:r>
            <a:r>
              <a:rPr lang="nl-BE" sz="2200" dirty="0" smtClean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000" dirty="0" smtClean="0"/>
              <a:t>Primaire sleutel: {lidnummer}</a:t>
            </a:r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 smtClean="0"/>
              <a:t>2. GROEP </a:t>
            </a:r>
            <a:r>
              <a:rPr lang="nl-BE" sz="2200" dirty="0"/>
              <a:t>(</a:t>
            </a:r>
            <a:r>
              <a:rPr lang="nl-BE" sz="2200" dirty="0" err="1"/>
              <a:t>naam:varchar</a:t>
            </a:r>
            <a:r>
              <a:rPr lang="nl-BE" sz="2200" dirty="0"/>
              <a:t>, </a:t>
            </a:r>
            <a:r>
              <a:rPr lang="nl-BE" sz="2200" dirty="0" err="1"/>
              <a:t>leeftijd_min:integer</a:t>
            </a:r>
            <a:r>
              <a:rPr lang="nl-BE" sz="2200" dirty="0"/>
              <a:t>, </a:t>
            </a:r>
            <a:r>
              <a:rPr lang="nl-BE" sz="2200" dirty="0" err="1"/>
              <a:t>leeftijd_max:integer</a:t>
            </a:r>
            <a:r>
              <a:rPr lang="nl-BE" sz="2200" dirty="0"/>
              <a:t>)</a:t>
            </a:r>
            <a:endParaRPr lang="nl-BE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 smtClean="0"/>
              <a:t>Primaire sleutel: {naam}</a:t>
            </a:r>
            <a:endParaRPr lang="nl-BE" sz="2000" dirty="0"/>
          </a:p>
          <a:p>
            <a:pPr lvl="1"/>
            <a:endParaRPr lang="nl-BE" sz="2400" dirty="0"/>
          </a:p>
          <a:p>
            <a:r>
              <a:rPr lang="nl-BE" sz="2400" b="1" dirty="0" smtClean="0"/>
              <a:t>3. ACTIVITEIT </a:t>
            </a:r>
            <a:r>
              <a:rPr lang="nl-BE" sz="2200" dirty="0"/>
              <a:t>(</a:t>
            </a:r>
            <a:r>
              <a:rPr lang="nl-BE" sz="2200" dirty="0" err="1"/>
              <a:t>activiteitID:integer</a:t>
            </a:r>
            <a:r>
              <a:rPr lang="nl-BE" sz="2200" dirty="0"/>
              <a:t>, </a:t>
            </a:r>
            <a:r>
              <a:rPr lang="nl-BE" sz="2200" dirty="0" err="1"/>
              <a:t>kost:numeric</a:t>
            </a:r>
            <a:r>
              <a:rPr lang="nl-BE" sz="2200" dirty="0"/>
              <a:t>, </a:t>
            </a:r>
            <a:r>
              <a:rPr lang="nl-BE" sz="2200" dirty="0" err="1" smtClean="0"/>
              <a:t>tijdstip:timestamp</a:t>
            </a:r>
            <a:r>
              <a:rPr lang="nl-BE" sz="22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 smtClean="0"/>
              <a:t>Primaire sleutel: {</a:t>
            </a:r>
            <a:r>
              <a:rPr lang="nl-BE" sz="2000" dirty="0" err="1" smtClean="0"/>
              <a:t>activiteitID</a:t>
            </a:r>
            <a:r>
              <a:rPr lang="nl-BE" sz="2000" dirty="0" smtClean="0"/>
              <a:t>}</a:t>
            </a:r>
            <a:endParaRPr lang="en-US" sz="2000" dirty="0"/>
          </a:p>
        </p:txBody>
      </p:sp>
      <p:sp>
        <p:nvSpPr>
          <p:cNvPr id="8" name="Right Arrow 7"/>
          <p:cNvSpPr/>
          <p:nvPr/>
        </p:nvSpPr>
        <p:spPr>
          <a:xfrm>
            <a:off x="3716463" y="595414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8467" y="493584"/>
            <a:ext cx="3445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Omzetting van binaire één-op-één-relatietypes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60562" y="488009"/>
            <a:ext cx="3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 smtClean="0"/>
              <a:t>Verwijzend attribuut in één van beide tabellen</a:t>
            </a:r>
            <a:endParaRPr lang="nl-BE" sz="20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 smtClean="0"/>
              <a:t>Logisch ontwerp – Binaire 1-1-relatietypes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1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529" y="2003056"/>
          <a:ext cx="8551104" cy="14651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6928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1008571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768668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884047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340168">
                  <a:extLst>
                    <a:ext uri="{9D8B030D-6E8A-4147-A177-3AD203B41FA5}">
                      <a16:colId xmlns:a16="http://schemas.microsoft.com/office/drawing/2014/main" val="1771999658"/>
                    </a:ext>
                  </a:extLst>
                </a:gridCol>
                <a:gridCol w="871919">
                  <a:extLst>
                    <a:ext uri="{9D8B030D-6E8A-4147-A177-3AD203B41FA5}">
                      <a16:colId xmlns:a16="http://schemas.microsoft.com/office/drawing/2014/main" val="447989967"/>
                    </a:ext>
                  </a:extLst>
                </a:gridCol>
                <a:gridCol w="1046480">
                  <a:extLst>
                    <a:ext uri="{9D8B030D-6E8A-4147-A177-3AD203B41FA5}">
                      <a16:colId xmlns:a16="http://schemas.microsoft.com/office/drawing/2014/main" val="4033252718"/>
                    </a:ext>
                  </a:extLst>
                </a:gridCol>
                <a:gridCol w="688150">
                  <a:extLst>
                    <a:ext uri="{9D8B030D-6E8A-4147-A177-3AD203B41FA5}">
                      <a16:colId xmlns:a16="http://schemas.microsoft.com/office/drawing/2014/main" val="1826002115"/>
                    </a:ext>
                  </a:extLst>
                </a:gridCol>
                <a:gridCol w="936173">
                  <a:extLst>
                    <a:ext uri="{9D8B030D-6E8A-4147-A177-3AD203B41FA5}">
                      <a16:colId xmlns:a16="http://schemas.microsoft.com/office/drawing/2014/main" val="3296229637"/>
                    </a:ext>
                  </a:extLst>
                </a:gridCol>
              </a:tblGrid>
              <a:tr h="4903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nl-BE" dirty="0" err="1" smtClean="0"/>
                        <a:t>id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nl-BE" dirty="0" smtClean="0"/>
                        <a:t>nummer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g</a:t>
                      </a:r>
                      <a:r>
                        <a:rPr lang="en-US" dirty="0" err="1" smtClean="0"/>
                        <a:t>eslacht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v</a:t>
                      </a:r>
                      <a:r>
                        <a:rPr lang="en-US" dirty="0" err="1" smtClean="0"/>
                        <a:t>oor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en-US" dirty="0" err="1" smtClean="0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f</a:t>
                      </a:r>
                      <a:r>
                        <a:rPr lang="en-US" dirty="0" err="1" smtClean="0"/>
                        <a:t>amilie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en-US" dirty="0" err="1" smtClean="0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g</a:t>
                      </a:r>
                      <a:r>
                        <a:rPr lang="nl-BE" dirty="0" err="1" smtClean="0"/>
                        <a:t>eboorte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nl-BE" dirty="0" smtClean="0"/>
                        <a:t>datum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s</a:t>
                      </a:r>
                      <a:r>
                        <a:rPr lang="nl-BE" dirty="0" err="1" smtClean="0"/>
                        <a:t>traat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n</a:t>
                      </a:r>
                      <a:r>
                        <a:rPr lang="nl-BE" dirty="0" err="1" smtClean="0"/>
                        <a:t>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p</a:t>
                      </a:r>
                      <a:r>
                        <a:rPr lang="nl-BE" dirty="0" err="1" smtClean="0"/>
                        <a:t>ost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nl-BE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leider_van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4592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10346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Guy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28/10/1970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err="1" smtClean="0"/>
                        <a:t>Graslei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>
                          <a:solidFill>
                            <a:schemeClr val="tx1"/>
                          </a:solidFill>
                        </a:rPr>
                        <a:t>Welpen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297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69869" y="1409267"/>
            <a:ext cx="135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 LID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16083" y="3808110"/>
            <a:ext cx="201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 GROEP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890" y="4366862"/>
          <a:ext cx="8662309" cy="1534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92033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2815643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3154633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</a:tblGrid>
              <a:tr h="4089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n</a:t>
                      </a:r>
                      <a:r>
                        <a:rPr lang="nl-BE" dirty="0" smtClean="0"/>
                        <a:t>aam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nl-BE" dirty="0" err="1" smtClean="0"/>
                        <a:t>eeftijd_min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en-US" dirty="0" err="1" smtClean="0"/>
                        <a:t>eeftijd_max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59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Welpen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cxnSp>
        <p:nvCxnSpPr>
          <p:cNvPr id="22" name="Elbow Connector 21"/>
          <p:cNvCxnSpPr>
            <a:stCxn id="10" idx="3"/>
          </p:cNvCxnSpPr>
          <p:nvPr/>
        </p:nvCxnSpPr>
        <p:spPr>
          <a:xfrm flipH="1">
            <a:off x="92529" y="2735622"/>
            <a:ext cx="8551104" cy="1072488"/>
          </a:xfrm>
          <a:prstGeom prst="bentConnector3">
            <a:avLst>
              <a:gd name="adj1" fmla="val -2673"/>
            </a:avLst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2529" y="891506"/>
            <a:ext cx="6966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b="1" dirty="0" smtClean="0"/>
              <a:t>Optie 1</a:t>
            </a:r>
            <a:r>
              <a:rPr lang="nl-BE" sz="2800" b="1" dirty="0" smtClean="0"/>
              <a:t>: </a:t>
            </a:r>
            <a:r>
              <a:rPr lang="nl-BE" sz="2800" dirty="0" smtClean="0"/>
              <a:t>voorbeeld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2529" y="3808110"/>
            <a:ext cx="0" cy="124286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5" idx="1"/>
          </p:cNvCxnSpPr>
          <p:nvPr/>
        </p:nvCxnSpPr>
        <p:spPr>
          <a:xfrm>
            <a:off x="92529" y="5050971"/>
            <a:ext cx="84361" cy="829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 smtClean="0"/>
              <a:t>Logisch ontwerp – Binaire 1-1-relatietypes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62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8495" y="1292600"/>
            <a:ext cx="8557534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b="1" dirty="0" smtClean="0"/>
              <a:t>Optie 2:</a:t>
            </a:r>
          </a:p>
          <a:p>
            <a:endParaRPr lang="nl-BE" dirty="0"/>
          </a:p>
          <a:p>
            <a:r>
              <a:rPr lang="en-BE" sz="2400" b="1" dirty="0" smtClean="0"/>
              <a:t>1. </a:t>
            </a:r>
            <a:r>
              <a:rPr lang="nl-BE" sz="2400" b="1" dirty="0" smtClean="0"/>
              <a:t>LID </a:t>
            </a:r>
            <a:r>
              <a:rPr lang="nl-BE" sz="2200" dirty="0" smtClean="0"/>
              <a:t>(</a:t>
            </a:r>
            <a:r>
              <a:rPr lang="nl-BE" sz="2200" dirty="0" err="1"/>
              <a:t>lidnummer:integer</a:t>
            </a:r>
            <a:r>
              <a:rPr lang="nl-BE" sz="2200" dirty="0"/>
              <a:t>, </a:t>
            </a:r>
            <a:r>
              <a:rPr lang="nl-BE" sz="2200" dirty="0" err="1" smtClean="0"/>
              <a:t>geslacht:varchar</a:t>
            </a:r>
            <a:r>
              <a:rPr lang="nl-BE" sz="2200" dirty="0"/>
              <a:t>, </a:t>
            </a:r>
            <a:r>
              <a:rPr lang="nl-BE" sz="2200" dirty="0" err="1"/>
              <a:t>geboortedatum:date</a:t>
            </a:r>
            <a:r>
              <a:rPr lang="nl-BE" sz="2200" dirty="0"/>
              <a:t>, </a:t>
            </a:r>
            <a:r>
              <a:rPr lang="nl-BE" sz="2200" dirty="0" err="1" smtClean="0"/>
              <a:t>voornaam:varchar</a:t>
            </a:r>
            <a:r>
              <a:rPr lang="nl-BE" sz="2200" dirty="0" smtClean="0"/>
              <a:t>, </a:t>
            </a:r>
            <a:r>
              <a:rPr lang="nl-BE" sz="2200" dirty="0" err="1" smtClean="0"/>
              <a:t>familienaam:varchar</a:t>
            </a:r>
            <a:r>
              <a:rPr lang="nl-BE" sz="2200" dirty="0" smtClean="0"/>
              <a:t>, </a:t>
            </a:r>
            <a:r>
              <a:rPr lang="nl-BE" sz="2200" dirty="0" err="1" smtClean="0"/>
              <a:t>straat:varchar</a:t>
            </a:r>
            <a:r>
              <a:rPr lang="nl-BE" sz="2200" dirty="0"/>
              <a:t>, </a:t>
            </a:r>
            <a:r>
              <a:rPr lang="nl-BE" sz="2200" dirty="0" smtClean="0"/>
              <a:t>nummer:</a:t>
            </a:r>
            <a:r>
              <a:rPr lang="en-BE" sz="2200" dirty="0" smtClean="0"/>
              <a:t>varchar</a:t>
            </a:r>
            <a:r>
              <a:rPr lang="nl-BE" sz="2200" dirty="0" smtClean="0"/>
              <a:t>, postcode:</a:t>
            </a:r>
            <a:r>
              <a:rPr lang="en-BE" sz="2200" dirty="0" smtClean="0"/>
              <a:t>varchar</a:t>
            </a:r>
            <a:r>
              <a:rPr lang="nl-BE" sz="2400" dirty="0" smtClean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2000" dirty="0" smtClean="0"/>
              <a:t>Primaire sleutel: {lidnummer}</a:t>
            </a:r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 smtClean="0"/>
              <a:t>2. GROEP </a:t>
            </a:r>
            <a:r>
              <a:rPr lang="nl-BE" sz="2400" dirty="0" smtClean="0"/>
              <a:t>(</a:t>
            </a:r>
            <a:r>
              <a:rPr lang="nl-BE" sz="2200" dirty="0" err="1" smtClean="0"/>
              <a:t>naam:varchar</a:t>
            </a:r>
            <a:r>
              <a:rPr lang="nl-BE" sz="2200" dirty="0" smtClean="0"/>
              <a:t>, </a:t>
            </a:r>
            <a:r>
              <a:rPr lang="nl-BE" sz="2200" dirty="0" err="1" smtClean="0"/>
              <a:t>leeftijd_min:integer</a:t>
            </a:r>
            <a:r>
              <a:rPr lang="nl-BE" sz="2200" dirty="0" smtClean="0"/>
              <a:t>, </a:t>
            </a:r>
            <a:r>
              <a:rPr lang="nl-BE" sz="2200" dirty="0" err="1" smtClean="0"/>
              <a:t>leeftijd_max:integer</a:t>
            </a:r>
            <a:r>
              <a:rPr lang="nl-BE" sz="2200" dirty="0" smtClean="0"/>
              <a:t>, </a:t>
            </a:r>
            <a:r>
              <a:rPr lang="nl-BE" sz="2200" b="1" dirty="0" err="1" smtClean="0">
                <a:solidFill>
                  <a:srgbClr val="00B050"/>
                </a:solidFill>
              </a:rPr>
              <a:t>leider:integer</a:t>
            </a:r>
            <a:r>
              <a:rPr lang="nl-BE" sz="2400" dirty="0" smtClean="0"/>
              <a:t>)</a:t>
            </a:r>
            <a:endParaRPr lang="nl-BE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 smtClean="0"/>
              <a:t>Primaire sleutel: {naam}</a:t>
            </a:r>
            <a:endParaRPr lang="nl-BE" sz="2000" dirty="0"/>
          </a:p>
          <a:p>
            <a:pPr lvl="1"/>
            <a:endParaRPr lang="nl-BE" sz="2400" dirty="0"/>
          </a:p>
          <a:p>
            <a:r>
              <a:rPr lang="nl-BE" sz="2400" b="1" dirty="0" smtClean="0"/>
              <a:t>3. ACTIVITEIT </a:t>
            </a:r>
            <a:r>
              <a:rPr lang="nl-BE" sz="2200" dirty="0" smtClean="0"/>
              <a:t>(</a:t>
            </a:r>
            <a:r>
              <a:rPr lang="nl-BE" sz="2200" dirty="0" err="1" smtClean="0"/>
              <a:t>activiteitID:integer</a:t>
            </a:r>
            <a:r>
              <a:rPr lang="nl-BE" sz="2200" dirty="0" smtClean="0"/>
              <a:t>, </a:t>
            </a:r>
            <a:r>
              <a:rPr lang="nl-BE" sz="2200" dirty="0" err="1" smtClean="0"/>
              <a:t>kost:numeric</a:t>
            </a:r>
            <a:r>
              <a:rPr lang="nl-BE" sz="2200" dirty="0" smtClean="0"/>
              <a:t>, </a:t>
            </a:r>
            <a:r>
              <a:rPr lang="nl-BE" sz="2200" dirty="0" err="1" smtClean="0"/>
              <a:t>tijdstip:timestamp</a:t>
            </a:r>
            <a:r>
              <a:rPr lang="nl-BE" sz="22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 smtClean="0"/>
              <a:t>Primaire sleutel: {</a:t>
            </a:r>
            <a:r>
              <a:rPr lang="nl-BE" sz="2000" dirty="0" err="1" smtClean="0"/>
              <a:t>activiteitID</a:t>
            </a:r>
            <a:r>
              <a:rPr lang="nl-BE" sz="2000" dirty="0" smtClean="0"/>
              <a:t>}</a:t>
            </a:r>
            <a:endParaRPr lang="en-US" sz="2000" dirty="0"/>
          </a:p>
        </p:txBody>
      </p:sp>
      <p:sp>
        <p:nvSpPr>
          <p:cNvPr id="10" name="Right Arrow 9"/>
          <p:cNvSpPr/>
          <p:nvPr/>
        </p:nvSpPr>
        <p:spPr>
          <a:xfrm>
            <a:off x="3716463" y="595414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78467" y="493584"/>
            <a:ext cx="3445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Omzetting van binaire één-op-één-relatietypes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760562" y="488009"/>
            <a:ext cx="37547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 smtClean="0"/>
              <a:t>Verwijzend attribuut in één van beide tabellen</a:t>
            </a:r>
            <a:endParaRPr lang="nl-BE" sz="2000" b="1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5</a:t>
            </a:fld>
            <a:endParaRPr lang="fr-B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 smtClean="0"/>
              <a:t>Logisch ontwerp – Binaire 1-1-relatietypes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16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14196" y="1968019"/>
          <a:ext cx="8490439" cy="14651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1931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1100563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838780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964682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462407">
                  <a:extLst>
                    <a:ext uri="{9D8B030D-6E8A-4147-A177-3AD203B41FA5}">
                      <a16:colId xmlns:a16="http://schemas.microsoft.com/office/drawing/2014/main" val="1771999658"/>
                    </a:ext>
                  </a:extLst>
                </a:gridCol>
                <a:gridCol w="888709">
                  <a:extLst>
                    <a:ext uri="{9D8B030D-6E8A-4147-A177-3AD203B41FA5}">
                      <a16:colId xmlns:a16="http://schemas.microsoft.com/office/drawing/2014/main" val="906653992"/>
                    </a:ext>
                  </a:extLst>
                </a:gridCol>
                <a:gridCol w="1009285">
                  <a:extLst>
                    <a:ext uri="{9D8B030D-6E8A-4147-A177-3AD203B41FA5}">
                      <a16:colId xmlns:a16="http://schemas.microsoft.com/office/drawing/2014/main" val="4033252718"/>
                    </a:ext>
                  </a:extLst>
                </a:gridCol>
                <a:gridCol w="1084082">
                  <a:extLst>
                    <a:ext uri="{9D8B030D-6E8A-4147-A177-3AD203B41FA5}">
                      <a16:colId xmlns:a16="http://schemas.microsoft.com/office/drawing/2014/main" val="1826002115"/>
                    </a:ext>
                  </a:extLst>
                </a:gridCol>
              </a:tblGrid>
              <a:tr h="4903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nl-BE" dirty="0" err="1" smtClean="0"/>
                        <a:t>id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nl-BE" dirty="0" smtClean="0"/>
                        <a:t>nummer</a:t>
                      </a:r>
                      <a:endParaRPr lang="en-US" dirty="0" err="1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g</a:t>
                      </a:r>
                      <a:r>
                        <a:rPr lang="en-US" dirty="0" err="1" smtClean="0"/>
                        <a:t>eslacht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v</a:t>
                      </a:r>
                      <a:r>
                        <a:rPr lang="en-US" dirty="0" err="1" smtClean="0"/>
                        <a:t>oor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en-US" dirty="0" err="1" smtClean="0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f</a:t>
                      </a:r>
                      <a:r>
                        <a:rPr lang="en-US" dirty="0" err="1" smtClean="0"/>
                        <a:t>amilie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en-US" dirty="0" err="1" smtClean="0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g</a:t>
                      </a:r>
                      <a:r>
                        <a:rPr lang="nl-BE" dirty="0" err="1" smtClean="0"/>
                        <a:t>eboorte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nl-BE" dirty="0" smtClean="0"/>
                        <a:t>datum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s</a:t>
                      </a:r>
                      <a:r>
                        <a:rPr lang="nl-BE" dirty="0" err="1" smtClean="0"/>
                        <a:t>traat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n</a:t>
                      </a:r>
                      <a:r>
                        <a:rPr lang="nl-BE" dirty="0" err="1" smtClean="0"/>
                        <a:t>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p</a:t>
                      </a:r>
                      <a:r>
                        <a:rPr lang="nl-BE" dirty="0" err="1" smtClean="0"/>
                        <a:t>ost</a:t>
                      </a:r>
                      <a:r>
                        <a:rPr lang="en-BE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4592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10346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Guy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28/10/1970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Graslei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297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69869" y="1409267"/>
            <a:ext cx="135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 LID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16083" y="3808110"/>
            <a:ext cx="201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 GROEP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891" y="4366862"/>
          <a:ext cx="8779326" cy="1534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0030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2790407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796201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192688">
                  <a:extLst>
                    <a:ext uri="{9D8B030D-6E8A-4147-A177-3AD203B41FA5}">
                      <a16:colId xmlns:a16="http://schemas.microsoft.com/office/drawing/2014/main" val="1775352082"/>
                    </a:ext>
                  </a:extLst>
                </a:gridCol>
              </a:tblGrid>
              <a:tr h="4089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n</a:t>
                      </a:r>
                      <a:r>
                        <a:rPr lang="nl-BE" dirty="0" smtClean="0"/>
                        <a:t>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nl-BE" dirty="0" err="1" smtClean="0"/>
                        <a:t>eeftijd_min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en-US" dirty="0" err="1" smtClean="0"/>
                        <a:t>eeftijd_max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nl-BE" dirty="0" smtClean="0"/>
                        <a:t>eider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59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Welpen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10346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cxnSp>
        <p:nvCxnSpPr>
          <p:cNvPr id="17" name="Elbow Connector 16"/>
          <p:cNvCxnSpPr>
            <a:stCxn id="15" idx="3"/>
            <a:endCxn id="10" idx="1"/>
          </p:cNvCxnSpPr>
          <p:nvPr/>
        </p:nvCxnSpPr>
        <p:spPr>
          <a:xfrm flipH="1" flipV="1">
            <a:off x="314196" y="2700585"/>
            <a:ext cx="8642021" cy="2433302"/>
          </a:xfrm>
          <a:prstGeom prst="bentConnector5">
            <a:avLst>
              <a:gd name="adj1" fmla="val -1554"/>
              <a:gd name="adj2" fmla="val 55357"/>
              <a:gd name="adj3" fmla="val 10264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2529" y="891506"/>
            <a:ext cx="6966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b="1" dirty="0" smtClean="0"/>
              <a:t>Optie 2</a:t>
            </a:r>
            <a:r>
              <a:rPr lang="nl-BE" sz="2800" b="1" dirty="0" smtClean="0"/>
              <a:t>: </a:t>
            </a:r>
            <a:r>
              <a:rPr lang="nl-BE" sz="2800" dirty="0" smtClean="0"/>
              <a:t>voorbeeld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6</a:t>
            </a:fld>
            <a:endParaRPr lang="fr-BE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 smtClean="0"/>
              <a:t>Logisch ontwerp – Binaire 1-1-relatietypes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3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88917" y="1102425"/>
            <a:ext cx="135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 LID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8263" y="4388675"/>
            <a:ext cx="201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 GROEP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891" y="4802200"/>
          <a:ext cx="8779326" cy="1534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0030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2790407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796201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192688">
                  <a:extLst>
                    <a:ext uri="{9D8B030D-6E8A-4147-A177-3AD203B41FA5}">
                      <a16:colId xmlns:a16="http://schemas.microsoft.com/office/drawing/2014/main" val="1775352082"/>
                    </a:ext>
                  </a:extLst>
                </a:gridCol>
              </a:tblGrid>
              <a:tr h="4089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n</a:t>
                      </a:r>
                      <a:r>
                        <a:rPr lang="nl-BE" dirty="0" smtClean="0"/>
                        <a:t>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nl-BE" dirty="0" err="1" smtClean="0"/>
                        <a:t>eeftijd_min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en-US" dirty="0" err="1" smtClean="0"/>
                        <a:t>eeftijd_max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nl-BE" dirty="0" smtClean="0"/>
                        <a:t>eider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59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Welpen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12543</a:t>
                      </a:r>
                      <a:endParaRPr 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6891" y="656295"/>
            <a:ext cx="6966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b="1" dirty="0" smtClean="0"/>
              <a:t>Probleem:</a:t>
            </a:r>
            <a:r>
              <a:rPr lang="nl-BE" sz="2800" dirty="0" smtClean="0"/>
              <a:t> foutieve verwijzingen</a:t>
            </a:r>
            <a:endParaRPr lang="en-US" sz="2800" dirty="0"/>
          </a:p>
        </p:txBody>
      </p:sp>
      <p:cxnSp>
        <p:nvCxnSpPr>
          <p:cNvPr id="3" name="Elbow Connector 2"/>
          <p:cNvCxnSpPr>
            <a:stCxn id="15" idx="3"/>
          </p:cNvCxnSpPr>
          <p:nvPr/>
        </p:nvCxnSpPr>
        <p:spPr>
          <a:xfrm flipH="1" flipV="1">
            <a:off x="4953002" y="4204153"/>
            <a:ext cx="4003215" cy="1365072"/>
          </a:xfrm>
          <a:prstGeom prst="bentConnector3">
            <a:avLst>
              <a:gd name="adj1" fmla="val -3120"/>
            </a:avLst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endCxn id="17" idx="1"/>
          </p:cNvCxnSpPr>
          <p:nvPr/>
        </p:nvCxnSpPr>
        <p:spPr>
          <a:xfrm rot="10800000">
            <a:off x="321334" y="2380114"/>
            <a:ext cx="3934471" cy="1824043"/>
          </a:xfrm>
          <a:prstGeom prst="bentConnector3">
            <a:avLst>
              <a:gd name="adj1" fmla="val 1058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3165" y="396488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…………</a:t>
            </a:r>
            <a:endParaRPr lang="en-US" dirty="0"/>
          </a:p>
        </p:txBody>
      </p:sp>
      <p:sp>
        <p:nvSpPr>
          <p:cNvPr id="14" name="Action Button: Help 13">
            <a:hlinkClick r:id="" action="ppaction://noaction" highlightClick="1"/>
          </p:cNvPr>
          <p:cNvSpPr/>
          <p:nvPr/>
        </p:nvSpPr>
        <p:spPr>
          <a:xfrm>
            <a:off x="4255797" y="3552348"/>
            <a:ext cx="697204" cy="540600"/>
          </a:xfrm>
          <a:prstGeom prst="actionButtonHelp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1333" y="1647547"/>
          <a:ext cx="8490439" cy="14651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1931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1100563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838780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964682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462407">
                  <a:extLst>
                    <a:ext uri="{9D8B030D-6E8A-4147-A177-3AD203B41FA5}">
                      <a16:colId xmlns:a16="http://schemas.microsoft.com/office/drawing/2014/main" val="1771999658"/>
                    </a:ext>
                  </a:extLst>
                </a:gridCol>
                <a:gridCol w="888709">
                  <a:extLst>
                    <a:ext uri="{9D8B030D-6E8A-4147-A177-3AD203B41FA5}">
                      <a16:colId xmlns:a16="http://schemas.microsoft.com/office/drawing/2014/main" val="906653992"/>
                    </a:ext>
                  </a:extLst>
                </a:gridCol>
                <a:gridCol w="1009285">
                  <a:extLst>
                    <a:ext uri="{9D8B030D-6E8A-4147-A177-3AD203B41FA5}">
                      <a16:colId xmlns:a16="http://schemas.microsoft.com/office/drawing/2014/main" val="4033252718"/>
                    </a:ext>
                  </a:extLst>
                </a:gridCol>
                <a:gridCol w="1084082">
                  <a:extLst>
                    <a:ext uri="{9D8B030D-6E8A-4147-A177-3AD203B41FA5}">
                      <a16:colId xmlns:a16="http://schemas.microsoft.com/office/drawing/2014/main" val="1826002115"/>
                    </a:ext>
                  </a:extLst>
                </a:gridCol>
              </a:tblGrid>
              <a:tr h="4903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nl-BE" dirty="0" err="1" smtClean="0"/>
                        <a:t>id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nl-BE" dirty="0" smtClean="0"/>
                        <a:t>nummer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g</a:t>
                      </a:r>
                      <a:r>
                        <a:rPr lang="en-US" dirty="0" err="1" smtClean="0"/>
                        <a:t>eslacht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v</a:t>
                      </a:r>
                      <a:r>
                        <a:rPr lang="en-US" dirty="0" err="1" smtClean="0"/>
                        <a:t>oor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en-US" dirty="0" err="1" smtClean="0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f</a:t>
                      </a:r>
                      <a:r>
                        <a:rPr lang="en-US" dirty="0" err="1" smtClean="0"/>
                        <a:t>amilie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en-US" dirty="0" err="1" smtClean="0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g</a:t>
                      </a:r>
                      <a:r>
                        <a:rPr lang="nl-BE" dirty="0" err="1" smtClean="0"/>
                        <a:t>eboorte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nl-BE" dirty="0" smtClean="0"/>
                        <a:t>datum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s</a:t>
                      </a:r>
                      <a:r>
                        <a:rPr lang="nl-BE" dirty="0" err="1" smtClean="0"/>
                        <a:t>traat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n</a:t>
                      </a:r>
                      <a:r>
                        <a:rPr lang="nl-BE" dirty="0" err="1" smtClean="0"/>
                        <a:t>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p</a:t>
                      </a:r>
                      <a:r>
                        <a:rPr lang="nl-BE" dirty="0" err="1" smtClean="0"/>
                        <a:t>ost</a:t>
                      </a:r>
                      <a:r>
                        <a:rPr lang="en-BE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4592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10346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Guy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28/10/1970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Graslei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297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7</a:t>
            </a:fld>
            <a:endParaRPr lang="fr-BE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 smtClean="0"/>
              <a:t>Logisch ontwerp – Binaire 1-1-relatietypes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17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454479" y="1426444"/>
            <a:ext cx="85793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 smtClean="0"/>
          </a:p>
          <a:p>
            <a:r>
              <a:rPr lang="en-BE" sz="2400" b="1" dirty="0" smtClean="0"/>
              <a:t>1. </a:t>
            </a:r>
            <a:r>
              <a:rPr lang="nl-BE" sz="2400" b="1" dirty="0" smtClean="0"/>
              <a:t>LID </a:t>
            </a:r>
            <a:r>
              <a:rPr lang="nl-BE" sz="2200" dirty="0"/>
              <a:t>(</a:t>
            </a:r>
            <a:r>
              <a:rPr lang="nl-BE" sz="2200" dirty="0" err="1"/>
              <a:t>lidnummer:integer</a:t>
            </a:r>
            <a:r>
              <a:rPr lang="nl-BE" sz="2200" dirty="0"/>
              <a:t>, </a:t>
            </a:r>
            <a:r>
              <a:rPr lang="nl-BE" sz="2200" dirty="0" err="1"/>
              <a:t>voornaam:varchar</a:t>
            </a:r>
            <a:r>
              <a:rPr lang="nl-BE" sz="2200" dirty="0"/>
              <a:t>, </a:t>
            </a:r>
            <a:r>
              <a:rPr lang="nl-BE" sz="2200" dirty="0" err="1"/>
              <a:t>naam:varchar</a:t>
            </a:r>
            <a:r>
              <a:rPr lang="nl-BE" sz="2200" dirty="0"/>
              <a:t>, </a:t>
            </a:r>
            <a:r>
              <a:rPr lang="nl-BE" sz="2200" dirty="0" err="1"/>
              <a:t>geslacht:varchar</a:t>
            </a:r>
            <a:r>
              <a:rPr lang="nl-BE" sz="2200" dirty="0"/>
              <a:t>, </a:t>
            </a:r>
            <a:r>
              <a:rPr lang="nl-BE" sz="2200" dirty="0" err="1" smtClean="0"/>
              <a:t>geboortedatum:date</a:t>
            </a:r>
            <a:r>
              <a:rPr lang="nl-BE" sz="2200" dirty="0" smtClean="0"/>
              <a:t>, </a:t>
            </a:r>
            <a:r>
              <a:rPr lang="nl-BE" sz="2200" dirty="0" err="1"/>
              <a:t>straat:varchar</a:t>
            </a:r>
            <a:r>
              <a:rPr lang="nl-BE" sz="2200" dirty="0"/>
              <a:t>, </a:t>
            </a:r>
            <a:r>
              <a:rPr lang="nl-BE" sz="2200" dirty="0" smtClean="0"/>
              <a:t>nummer:</a:t>
            </a:r>
            <a:r>
              <a:rPr lang="en-BE" sz="2200" dirty="0" smtClean="0"/>
              <a:t>varchar,</a:t>
            </a:r>
            <a:r>
              <a:rPr lang="nl-BE" sz="2200" dirty="0" smtClean="0"/>
              <a:t> postcode:</a:t>
            </a:r>
            <a:r>
              <a:rPr lang="en-BE" sz="2200" dirty="0" smtClean="0"/>
              <a:t>varchar</a:t>
            </a:r>
            <a:r>
              <a:rPr lang="nl-BE" sz="2200" dirty="0" smtClean="0"/>
              <a:t>)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nl-BE" sz="2000" dirty="0"/>
              <a:t>Primaire sleutel: {lidnummer</a:t>
            </a:r>
            <a:r>
              <a:rPr lang="nl-BE" sz="2000" dirty="0" smtClean="0"/>
              <a:t>}</a:t>
            </a:r>
            <a:endParaRPr lang="nl-BE" sz="2400" b="1" dirty="0" smtClean="0"/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 smtClean="0"/>
              <a:t>2. GROEP </a:t>
            </a:r>
            <a:r>
              <a:rPr lang="nl-BE" sz="2200" dirty="0" smtClean="0"/>
              <a:t>(</a:t>
            </a:r>
            <a:r>
              <a:rPr lang="nl-BE" sz="2200" dirty="0" err="1"/>
              <a:t>naam:varchar</a:t>
            </a:r>
            <a:r>
              <a:rPr lang="nl-BE" sz="2200" dirty="0"/>
              <a:t>, </a:t>
            </a:r>
            <a:r>
              <a:rPr lang="nl-BE" sz="2200" dirty="0" err="1"/>
              <a:t>leeftijd_min:integer</a:t>
            </a:r>
            <a:r>
              <a:rPr lang="nl-BE" sz="2200" dirty="0"/>
              <a:t>, </a:t>
            </a:r>
            <a:r>
              <a:rPr lang="nl-BE" sz="2200" dirty="0" err="1" smtClean="0"/>
              <a:t>leeftijd_max:integer</a:t>
            </a:r>
            <a:r>
              <a:rPr lang="nl-BE" sz="2200" dirty="0" smtClean="0"/>
              <a:t>, </a:t>
            </a:r>
            <a:r>
              <a:rPr lang="nl-BE" sz="2200" b="1" dirty="0" err="1" smtClean="0">
                <a:solidFill>
                  <a:srgbClr val="00B050"/>
                </a:solidFill>
              </a:rPr>
              <a:t>leider:integer</a:t>
            </a:r>
            <a:r>
              <a:rPr lang="nl-BE" sz="2200" dirty="0" smtClean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dirty="0"/>
              <a:t>Primaire sleutel: </a:t>
            </a:r>
            <a:r>
              <a:rPr lang="nl-BE" sz="2000" dirty="0" smtClean="0"/>
              <a:t>{naam}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2000" b="1" dirty="0">
                <a:solidFill>
                  <a:srgbClr val="00B050"/>
                </a:solidFill>
              </a:rPr>
              <a:t>Vreemde sleutel: </a:t>
            </a:r>
            <a:r>
              <a:rPr lang="nl-BE" sz="2000" b="1" dirty="0" smtClean="0">
                <a:solidFill>
                  <a:srgbClr val="00B050"/>
                </a:solidFill>
              </a:rPr>
              <a:t>{leider} </a:t>
            </a:r>
            <a:r>
              <a:rPr lang="nl-BE" sz="2000" b="1" dirty="0">
                <a:solidFill>
                  <a:srgbClr val="00B050"/>
                </a:solidFill>
              </a:rPr>
              <a:t>-&gt; </a:t>
            </a:r>
            <a:r>
              <a:rPr lang="nl-BE" sz="2000" b="1" dirty="0" smtClean="0">
                <a:solidFill>
                  <a:srgbClr val="00B050"/>
                </a:solidFill>
              </a:rPr>
              <a:t>Lid{lidnummer} </a:t>
            </a:r>
            <a:endParaRPr lang="nl-BE" sz="2000" b="1" dirty="0">
              <a:solidFill>
                <a:srgbClr val="00B050"/>
              </a:solidFill>
            </a:endParaRPr>
          </a:p>
          <a:p>
            <a:endParaRPr lang="nl-BE" sz="2400" b="1" dirty="0"/>
          </a:p>
          <a:p>
            <a:r>
              <a:rPr lang="nl-BE" sz="2400" b="1" dirty="0" smtClean="0"/>
              <a:t>3. ACTIVITEIT </a:t>
            </a:r>
            <a:r>
              <a:rPr lang="nl-BE" sz="2200" dirty="0"/>
              <a:t>(</a:t>
            </a:r>
            <a:r>
              <a:rPr lang="nl-BE" sz="2200" dirty="0" err="1"/>
              <a:t>activiteitID:integer</a:t>
            </a:r>
            <a:r>
              <a:rPr lang="nl-BE" sz="2200" dirty="0"/>
              <a:t>, </a:t>
            </a:r>
            <a:r>
              <a:rPr lang="nl-BE" sz="2200" dirty="0" err="1"/>
              <a:t>kost:numeric</a:t>
            </a:r>
            <a:r>
              <a:rPr lang="nl-BE" sz="2200" dirty="0"/>
              <a:t>, </a:t>
            </a:r>
            <a:r>
              <a:rPr lang="nl-BE" sz="2200" dirty="0" err="1" smtClean="0"/>
              <a:t>tijdstip:timestamp</a:t>
            </a:r>
            <a:r>
              <a:rPr lang="nl-BE" sz="2200" dirty="0" smtClean="0"/>
              <a:t>)</a:t>
            </a:r>
            <a:endParaRPr lang="nl-BE" sz="2200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nl-BE" sz="2000" dirty="0" smtClean="0"/>
              <a:t>Primaire </a:t>
            </a:r>
            <a:r>
              <a:rPr lang="nl-BE" sz="2000" dirty="0"/>
              <a:t>sleutel: {</a:t>
            </a:r>
            <a:r>
              <a:rPr lang="nl-BE" sz="2000" dirty="0" err="1"/>
              <a:t>activiteitID</a:t>
            </a:r>
            <a:r>
              <a:rPr lang="nl-BE" sz="2000" dirty="0"/>
              <a:t>}</a:t>
            </a:r>
            <a:endParaRPr lang="en-US" sz="2000" dirty="0"/>
          </a:p>
          <a:p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4479" y="713075"/>
            <a:ext cx="79084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800" dirty="0">
                <a:solidFill>
                  <a:srgbClr val="00B050"/>
                </a:solidFill>
              </a:rPr>
              <a:t>Vreemde sleutel </a:t>
            </a:r>
            <a:r>
              <a:rPr lang="en-BE" sz="2800" dirty="0"/>
              <a:t>= </a:t>
            </a:r>
            <a:r>
              <a:rPr lang="nl-BE" sz="2800" dirty="0"/>
              <a:t>één-op-één correspondentie met </a:t>
            </a:r>
            <a:r>
              <a:rPr lang="nl-BE" sz="2800" dirty="0" err="1"/>
              <a:t>kandidaatsleutel</a:t>
            </a:r>
            <a:r>
              <a:rPr lang="nl-BE" sz="2800" dirty="0"/>
              <a:t> van zelfde/andere tabel</a:t>
            </a:r>
            <a:endParaRPr 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8</a:t>
            </a:fld>
            <a:endParaRPr lang="fr-BE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 smtClean="0"/>
              <a:t>Logisch ontwerp – Binaire 1-1-relatietypes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888917" y="1102425"/>
            <a:ext cx="1355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 LID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58263" y="3909024"/>
            <a:ext cx="201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 GROEP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6891" y="4400008"/>
          <a:ext cx="8779326" cy="15340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00030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2790407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796201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192688">
                  <a:extLst>
                    <a:ext uri="{9D8B030D-6E8A-4147-A177-3AD203B41FA5}">
                      <a16:colId xmlns:a16="http://schemas.microsoft.com/office/drawing/2014/main" val="1775352082"/>
                    </a:ext>
                  </a:extLst>
                </a:gridCol>
              </a:tblGrid>
              <a:tr h="4089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n</a:t>
                      </a:r>
                      <a:r>
                        <a:rPr lang="nl-BE" dirty="0" smtClean="0"/>
                        <a:t>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nl-BE" dirty="0" err="1" smtClean="0"/>
                        <a:t>eeftijd_min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en-US" dirty="0" err="1" smtClean="0"/>
                        <a:t>eeftijd_max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nl-BE" dirty="0" smtClean="0"/>
                        <a:t>eider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759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Welpen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>
                          <a:solidFill>
                            <a:srgbClr val="FF0000"/>
                          </a:solidFill>
                        </a:rPr>
                        <a:t>12543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6891" y="330226"/>
            <a:ext cx="69668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500" dirty="0" smtClean="0"/>
              <a:t>Vreemde sleutel zorgt ervoor dat foutieve verwijzing niet kan worden toegevoegd</a:t>
            </a:r>
            <a:endParaRPr lang="en-US" sz="2500" dirty="0"/>
          </a:p>
        </p:txBody>
      </p:sp>
      <p:graphicFrame>
        <p:nvGraphicFramePr>
          <p:cNvPr id="17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21333" y="1647547"/>
          <a:ext cx="8490439" cy="146513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1931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1100563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838780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964682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462407">
                  <a:extLst>
                    <a:ext uri="{9D8B030D-6E8A-4147-A177-3AD203B41FA5}">
                      <a16:colId xmlns:a16="http://schemas.microsoft.com/office/drawing/2014/main" val="1771999658"/>
                    </a:ext>
                  </a:extLst>
                </a:gridCol>
                <a:gridCol w="888709">
                  <a:extLst>
                    <a:ext uri="{9D8B030D-6E8A-4147-A177-3AD203B41FA5}">
                      <a16:colId xmlns:a16="http://schemas.microsoft.com/office/drawing/2014/main" val="906653992"/>
                    </a:ext>
                  </a:extLst>
                </a:gridCol>
                <a:gridCol w="1009285">
                  <a:extLst>
                    <a:ext uri="{9D8B030D-6E8A-4147-A177-3AD203B41FA5}">
                      <a16:colId xmlns:a16="http://schemas.microsoft.com/office/drawing/2014/main" val="4033252718"/>
                    </a:ext>
                  </a:extLst>
                </a:gridCol>
                <a:gridCol w="1084082">
                  <a:extLst>
                    <a:ext uri="{9D8B030D-6E8A-4147-A177-3AD203B41FA5}">
                      <a16:colId xmlns:a16="http://schemas.microsoft.com/office/drawing/2014/main" val="1826002115"/>
                    </a:ext>
                  </a:extLst>
                </a:gridCol>
              </a:tblGrid>
              <a:tr h="4903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nl-BE" dirty="0" err="1" smtClean="0"/>
                        <a:t>id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nl-BE" dirty="0" smtClean="0"/>
                        <a:t>nummer</a:t>
                      </a:r>
                      <a:endParaRPr lang="en-US" dirty="0" err="1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g</a:t>
                      </a:r>
                      <a:r>
                        <a:rPr lang="en-US" dirty="0" err="1" smtClean="0"/>
                        <a:t>eslacht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v</a:t>
                      </a:r>
                      <a:r>
                        <a:rPr lang="en-US" dirty="0" err="1" smtClean="0"/>
                        <a:t>oor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en-US" dirty="0" err="1" smtClean="0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f</a:t>
                      </a:r>
                      <a:r>
                        <a:rPr lang="en-US" dirty="0" err="1" smtClean="0"/>
                        <a:t>amilie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en-US" dirty="0" err="1" smtClean="0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g</a:t>
                      </a:r>
                      <a:r>
                        <a:rPr lang="nl-BE" dirty="0" err="1" smtClean="0"/>
                        <a:t>eboorte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nl-BE" dirty="0" smtClean="0"/>
                        <a:t>datum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s</a:t>
                      </a:r>
                      <a:r>
                        <a:rPr lang="nl-BE" dirty="0" err="1" smtClean="0"/>
                        <a:t>traat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n</a:t>
                      </a:r>
                      <a:r>
                        <a:rPr lang="nl-BE" dirty="0" err="1" smtClean="0"/>
                        <a:t>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p</a:t>
                      </a:r>
                      <a:r>
                        <a:rPr lang="nl-BE" dirty="0" err="1" smtClean="0"/>
                        <a:t>ost</a:t>
                      </a:r>
                      <a:r>
                        <a:rPr lang="en-BE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4592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10346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Guy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28/10/1970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Graslei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297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cxnSp>
        <p:nvCxnSpPr>
          <p:cNvPr id="19" name="Elbow Connector 18"/>
          <p:cNvCxnSpPr>
            <a:stCxn id="15" idx="3"/>
            <a:endCxn id="17" idx="1"/>
          </p:cNvCxnSpPr>
          <p:nvPr/>
        </p:nvCxnSpPr>
        <p:spPr>
          <a:xfrm flipH="1" flipV="1">
            <a:off x="321333" y="2380113"/>
            <a:ext cx="8634884" cy="2786920"/>
          </a:xfrm>
          <a:prstGeom prst="bentConnector5">
            <a:avLst>
              <a:gd name="adj1" fmla="val -1270"/>
              <a:gd name="adj2" fmla="val 50618"/>
              <a:gd name="adj3" fmla="val 1026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9</a:t>
            </a:fld>
            <a:endParaRPr lang="fr-B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86355" y="6356351"/>
            <a:ext cx="3971290" cy="365125"/>
          </a:xfrm>
        </p:spPr>
        <p:txBody>
          <a:bodyPr/>
          <a:lstStyle/>
          <a:p>
            <a:r>
              <a:rPr lang="fr-BE" smtClean="0"/>
              <a:t>Logisch ontwerp – Binaire 1-1-relatietypes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00947" y="3322083"/>
            <a:ext cx="1441485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fr-BE" dirty="0" smtClean="0"/>
              <a:t>F</a:t>
            </a:r>
            <a:r>
              <a:rPr lang="en-BE" dirty="0" smtClean="0"/>
              <a:t>outmelding!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709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14AE46-181D-4C95-8642-C6528A32987B}"/>
</file>

<file path=customXml/itemProps3.xml><?xml version="1.0" encoding="utf-8"?>
<ds:datastoreItem xmlns:ds="http://schemas.openxmlformats.org/officeDocument/2006/customXml" ds:itemID="{C5C3D35A-A2D8-4C5A-B8B0-85E7FDBD6917}">
  <ds:schemaRefs>
    <ds:schemaRef ds:uri="http://schemas.microsoft.com/office/2006/documentManagement/types"/>
    <ds:schemaRef ds:uri="http://schemas.microsoft.com/office/infopath/2007/PartnerControls"/>
    <ds:schemaRef ds:uri="a53d9c46-d01c-487d-97af-4afeab93a48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75489ed-f9e5-4554-b694-d3a249ff3fd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2518</TotalTime>
  <Words>1111</Words>
  <Application>Microsoft Office PowerPoint</Application>
  <PresentationFormat>On-screen Show (4:3)</PresentationFormat>
  <Paragraphs>295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Databanken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Toon Boeckling</cp:lastModifiedBy>
  <cp:revision>1077</cp:revision>
  <dcterms:created xsi:type="dcterms:W3CDTF">2019-08-19T14:14:21Z</dcterms:created>
  <dcterms:modified xsi:type="dcterms:W3CDTF">2020-09-09T10:55:51Z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