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6025" autoAdjust="0"/>
  </p:normalViewPr>
  <p:slideViewPr>
    <p:cSldViewPr snapToGrid="0">
      <p:cViewPr varScale="1">
        <p:scale>
          <a:sx n="78" d="100"/>
          <a:sy n="78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8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09-09-20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Ook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één</a:t>
            </a:r>
            <a:r>
              <a:rPr lang="fr-BE" baseline="0" dirty="0" smtClean="0"/>
              <a:t>-op-</a:t>
            </a:r>
            <a:r>
              <a:rPr lang="fr-BE" baseline="0" dirty="0" err="1" smtClean="0"/>
              <a:t>meerdere</a:t>
            </a:r>
            <a:r>
              <a:rPr lang="fr-BE" baseline="0" dirty="0" smtClean="0"/>
              <a:t>-</a:t>
            </a:r>
            <a:r>
              <a:rPr lang="fr-BE" baseline="0" dirty="0" err="1" smtClean="0"/>
              <a:t>relatietypes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kunnen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omgezet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corresponderende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modellering</a:t>
            </a:r>
            <a:r>
              <a:rPr lang="fr-BE" baseline="0" dirty="0" smtClean="0"/>
              <a:t> in het </a:t>
            </a:r>
            <a:r>
              <a:rPr lang="fr-BE" baseline="0" dirty="0" err="1" smtClean="0"/>
              <a:t>logisch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297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aseline="0" dirty="0" smtClean="0"/>
              <a:t>Dit </a:t>
            </a:r>
            <a:r>
              <a:rPr lang="fr-BE" baseline="0" dirty="0" err="1" smtClean="0"/>
              <a:t>gebeurt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opnieuw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vreemde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sleutel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toe</a:t>
            </a:r>
            <a:r>
              <a:rPr lang="fr-BE" baseline="0" dirty="0" smtClean="0"/>
              <a:t> te </a:t>
            </a:r>
            <a:r>
              <a:rPr lang="fr-BE" baseline="0" dirty="0" err="1" smtClean="0"/>
              <a:t>voegen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Alleen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er in dit </a:t>
            </a:r>
            <a:r>
              <a:rPr lang="fr-BE" baseline="0" dirty="0" err="1" smtClean="0"/>
              <a:t>geval</a:t>
            </a:r>
            <a:r>
              <a:rPr lang="fr-BE" baseline="0" dirty="0" smtClean="0"/>
              <a:t> maar 1 </a:t>
            </a:r>
            <a:r>
              <a:rPr lang="fr-BE" baseline="0" dirty="0" err="1" smtClean="0"/>
              <a:t>optie</a:t>
            </a:r>
            <a:r>
              <a:rPr lang="fr-BE" baseline="0" dirty="0" smtClean="0"/>
              <a:t>: er kan </a:t>
            </a:r>
            <a:r>
              <a:rPr lang="fr-BE" baseline="0" dirty="0" err="1" smtClean="0"/>
              <a:t>enkel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vreemde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sleutel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toegevoegd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 die </a:t>
            </a:r>
            <a:r>
              <a:rPr lang="fr-BE" baseline="0" dirty="0" err="1" smtClean="0"/>
              <a:t>overeenkomt</a:t>
            </a:r>
            <a:r>
              <a:rPr lang="fr-BE" baseline="0" dirty="0" smtClean="0"/>
              <a:t> met het </a:t>
            </a:r>
            <a:r>
              <a:rPr lang="fr-BE" baseline="0" dirty="0" err="1" smtClean="0"/>
              <a:t>entiteittype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zich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 de N-</a:t>
            </a:r>
            <a:r>
              <a:rPr lang="fr-BE" baseline="0" dirty="0" err="1" smtClean="0"/>
              <a:t>zijde</a:t>
            </a:r>
            <a:r>
              <a:rPr lang="fr-BE" baseline="0" dirty="0" smtClean="0"/>
              <a:t> van het </a:t>
            </a:r>
            <a:r>
              <a:rPr lang="fr-BE" baseline="0" dirty="0" err="1" smtClean="0"/>
              <a:t>relatietype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bevindt</a:t>
            </a:r>
            <a:r>
              <a:rPr lang="fr-BE" baseline="0" dirty="0" smtClean="0"/>
              <a:t>, en die </a:t>
            </a:r>
            <a:r>
              <a:rPr lang="fr-BE" baseline="0" dirty="0" err="1" smtClean="0"/>
              <a:t>verwijst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de primaire </a:t>
            </a:r>
            <a:r>
              <a:rPr lang="fr-BE" baseline="0" dirty="0" err="1" smtClean="0"/>
              <a:t>sleutel</a:t>
            </a:r>
            <a:r>
              <a:rPr lang="fr-BE" baseline="0" dirty="0" smtClean="0"/>
              <a:t> van het </a:t>
            </a:r>
            <a:r>
              <a:rPr lang="fr-BE" baseline="0" dirty="0" err="1" smtClean="0"/>
              <a:t>entiteittype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 de 1-zijde van </a:t>
            </a:r>
            <a:r>
              <a:rPr lang="fr-BE" baseline="0" dirty="0" err="1" smtClean="0"/>
              <a:t>dat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relatietype</a:t>
            </a:r>
            <a:r>
              <a:rPr lang="fr-BE" baseline="0" dirty="0" smtClean="0"/>
              <a:t>.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200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 smtClean="0"/>
              <a:t>Merk</a:t>
            </a:r>
            <a:r>
              <a:rPr lang="fr-BE" dirty="0" smtClean="0"/>
              <a:t> op </a:t>
            </a:r>
            <a:r>
              <a:rPr lang="fr-BE" dirty="0" err="1" smtClean="0"/>
              <a:t>dat</a:t>
            </a:r>
            <a:r>
              <a:rPr lang="fr-BE" dirty="0" smtClean="0"/>
              <a:t> in dit </a:t>
            </a:r>
            <a:r>
              <a:rPr lang="fr-BE" dirty="0" err="1" smtClean="0"/>
              <a:t>geval</a:t>
            </a:r>
            <a:r>
              <a:rPr lang="fr-BE" dirty="0" smtClean="0"/>
              <a:t> </a:t>
            </a:r>
            <a:r>
              <a:rPr lang="fr-BE" dirty="0" err="1" smtClean="0"/>
              <a:t>geen</a:t>
            </a:r>
            <a:r>
              <a:rPr lang="fr-BE" dirty="0" smtClean="0"/>
              <a:t> UNIEK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voorwaarde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moet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opgelegd</a:t>
            </a:r>
            <a:r>
              <a:rPr lang="fr-BE" baseline="0" dirty="0" smtClean="0"/>
              <a:t> op het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GroepID</a:t>
            </a:r>
            <a:r>
              <a:rPr lang="fr-BE" baseline="0" dirty="0" smtClean="0"/>
              <a:t>: </a:t>
            </a:r>
            <a:r>
              <a:rPr lang="fr-BE" baseline="0" dirty="0" err="1" smtClean="0"/>
              <a:t>aangezien</a:t>
            </a:r>
            <a:r>
              <a:rPr lang="fr-BE" baseline="0" dirty="0" smtClean="0"/>
              <a:t> het om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1-op-N-relatie</a:t>
            </a:r>
            <a:r>
              <a:rPr lang="en-BE" baseline="0" dirty="0" smtClean="0"/>
              <a:t>type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gaat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mogen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meerdere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leden</a:t>
            </a:r>
            <a:r>
              <a:rPr lang="fr-BE" baseline="0" dirty="0" smtClean="0"/>
              <a:t> in de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Lid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verwijzen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dezelfde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groep</a:t>
            </a:r>
            <a:r>
              <a:rPr lang="fr-BE" baseline="0" dirty="0" smtClean="0"/>
              <a:t>.</a:t>
            </a:r>
            <a:endParaRPr lang="fr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580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750-2C21-4C42-80FF-C684F932B86D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1-N-relatietypes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DF8F9-3C27-452A-91C3-33DEFAF9806D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1-N-relatietypes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1AF3-5E21-4A3B-A040-0B1E4C3A8186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1-N-relatietypes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4F3C-6BE2-4F93-A51B-6D326B43BA94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1-N-relatietypes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BA9F-3F06-4BB8-990E-1B5263773074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1-N-relatietypes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31E-0BA6-48B0-A09C-7D17E42C816D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1-N-relatietypes 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3C8F-C09F-48C1-A517-C06F4A81F9E6}" type="datetime1">
              <a:rPr lang="en-US" smtClean="0"/>
              <a:t>9/9/2020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1-N-relatietypes 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2582E-C500-4FC0-B37E-5C0B6C266B82}" type="datetime1">
              <a:rPr lang="en-US" smtClean="0"/>
              <a:t>9/9/2020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1-N-relatietypes 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7C4CA-E490-49AD-AA7B-03AB87878B9E}" type="datetime1">
              <a:rPr lang="en-US" smtClean="0"/>
              <a:t>9/9/2020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1-N-relatietypes 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DA32-CFEE-415E-9024-996651907B5C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1-N-relatietypes 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42B1-E9E0-4091-BDB3-97BD5D5F25B9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1-N-relatietypes 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5246-0314-465F-84A9-DC944A5BC489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Logisch ontwerp – Binaire 1-N-relatietypes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Logisch</a:t>
            </a:r>
            <a:r>
              <a:rPr lang="en-BE" dirty="0" smtClean="0"/>
              <a:t> ontwerp</a:t>
            </a:r>
            <a:r>
              <a:rPr lang="en-US" dirty="0" smtClean="0"/>
              <a:t> – </a:t>
            </a:r>
            <a:r>
              <a:rPr lang="en-BE" dirty="0" smtClean="0"/>
              <a:t>B</a:t>
            </a:r>
            <a:r>
              <a:rPr lang="en-US" dirty="0" err="1" smtClean="0"/>
              <a:t>inaire</a:t>
            </a:r>
            <a:r>
              <a:rPr lang="en-BE" dirty="0"/>
              <a:t> </a:t>
            </a:r>
            <a:r>
              <a:rPr lang="en-BE" dirty="0" smtClean="0"/>
              <a:t>1-N</a:t>
            </a:r>
            <a:r>
              <a:rPr lang="nl-BE" dirty="0" smtClean="0"/>
              <a:t>-relatietypes</a:t>
            </a:r>
            <a:endParaRPr lang="en-US" dirty="0"/>
          </a:p>
          <a:p>
            <a:r>
              <a:rPr lang="en-US" dirty="0"/>
              <a:t>   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 smtClean="0"/>
              <a:t>Logisch ontwerp – Binaire 1-N-relatietypes 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8106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36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  <a:endCxn id="36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4" idx="3"/>
            <a:endCxn id="36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14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7"/>
            <a:endCxn id="14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14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69" name="Oval 68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69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68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3" idx="3"/>
            <a:endCxn id="71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  <a:endCxn id="71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389658" y="2458464"/>
            <a:ext cx="788669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</p:cNvCxnSpPr>
          <p:nvPr/>
        </p:nvCxnSpPr>
        <p:spPr>
          <a:xfrm flipH="1">
            <a:off x="2985974" y="4740994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93" name="Straight Connector 92"/>
          <p:cNvCxnSpPr>
            <a:stCxn id="77" idx="3"/>
            <a:endCxn id="91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1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91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100" idx="1"/>
            <a:endCxn id="91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>
                <a:solidFill>
                  <a:srgbClr val="00B050"/>
                </a:solidFill>
              </a:rPr>
              <a:t>N</a:t>
            </a:r>
            <a:endParaRPr lang="fr-BE" sz="1500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>
                <a:solidFill>
                  <a:srgbClr val="00B050"/>
                </a:solidFill>
              </a:rPr>
              <a:t>1</a:t>
            </a:r>
            <a:endParaRPr lang="fr-BE" sz="1500" dirty="0">
              <a:solidFill>
                <a:srgbClr val="00B05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83" name="Right Arrow 82"/>
          <p:cNvSpPr/>
          <p:nvPr/>
        </p:nvSpPr>
        <p:spPr>
          <a:xfrm>
            <a:off x="3731952" y="583904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42076" y="465373"/>
            <a:ext cx="3445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Omzetting van binaire één-op-meerdere-relatietypes</a:t>
            </a:r>
            <a:endParaRPr lang="en-US" sz="2000" b="1" dirty="0"/>
          </a:p>
        </p:txBody>
      </p:sp>
      <p:sp>
        <p:nvSpPr>
          <p:cNvPr id="67" name="Oval 66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806517" y="474684"/>
            <a:ext cx="3847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Verwijzing naar primaire sleutel andere tabel in tabel aan N-zijde</a:t>
            </a:r>
            <a:endParaRPr lang="en-US" sz="2000" b="1" dirty="0"/>
          </a:p>
        </p:txBody>
      </p:sp>
      <p:sp>
        <p:nvSpPr>
          <p:cNvPr id="77" name="Oval 76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85" name="Oval 84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92670" y="1768330"/>
            <a:ext cx="395887" cy="39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70453" y="1107866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4"/>
            <a:endCxn id="85" idx="0"/>
          </p:cNvCxnSpPr>
          <p:nvPr/>
        </p:nvCxnSpPr>
        <p:spPr>
          <a:xfrm>
            <a:off x="3023126" y="1454771"/>
            <a:ext cx="376749" cy="13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4" idx="3"/>
            <a:endCxn id="85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familie</a:t>
            </a:r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7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 smtClean="0"/>
              <a:t>Logisch ontwerp – Binaire 1-N-relatietypes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835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8212" y="1177756"/>
            <a:ext cx="85248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r>
              <a:rPr lang="en-BE" sz="2400" b="1" dirty="0" smtClean="0"/>
              <a:t>1. </a:t>
            </a:r>
            <a:r>
              <a:rPr lang="nl-BE" sz="2400" b="1" dirty="0" smtClean="0"/>
              <a:t>LID </a:t>
            </a:r>
            <a:r>
              <a:rPr lang="nl-BE" sz="2200" dirty="0"/>
              <a:t>(</a:t>
            </a:r>
            <a:r>
              <a:rPr lang="nl-BE" sz="2200" dirty="0" err="1"/>
              <a:t>lidnummer:integer</a:t>
            </a:r>
            <a:r>
              <a:rPr lang="nl-BE" sz="2200" dirty="0"/>
              <a:t>, </a:t>
            </a:r>
            <a:r>
              <a:rPr lang="nl-BE" sz="2200" dirty="0" err="1" smtClean="0"/>
              <a:t>geslacht:varchar</a:t>
            </a:r>
            <a:r>
              <a:rPr lang="nl-BE" sz="2200" dirty="0"/>
              <a:t>, </a:t>
            </a:r>
            <a:r>
              <a:rPr lang="nl-BE" sz="2200" dirty="0" err="1"/>
              <a:t>geboortedatum:date</a:t>
            </a:r>
            <a:r>
              <a:rPr lang="nl-BE" sz="2200" dirty="0"/>
              <a:t>, </a:t>
            </a:r>
            <a:r>
              <a:rPr lang="nl-BE" sz="2200" dirty="0" err="1" smtClean="0"/>
              <a:t>voornaam:varchar</a:t>
            </a:r>
            <a:r>
              <a:rPr lang="nl-BE" sz="2200" dirty="0" smtClean="0"/>
              <a:t>, </a:t>
            </a:r>
            <a:r>
              <a:rPr lang="nl-BE" sz="2200" dirty="0" err="1" smtClean="0"/>
              <a:t>familienaam:varchar</a:t>
            </a:r>
            <a:r>
              <a:rPr lang="nl-BE" sz="2200" dirty="0" smtClean="0"/>
              <a:t>, </a:t>
            </a:r>
            <a:r>
              <a:rPr lang="nl-BE" sz="2200" dirty="0" err="1" smtClean="0"/>
              <a:t>straat:varchar</a:t>
            </a:r>
            <a:r>
              <a:rPr lang="nl-BE" sz="2200" dirty="0"/>
              <a:t>, </a:t>
            </a:r>
            <a:r>
              <a:rPr lang="nl-BE" sz="2200" dirty="0" smtClean="0"/>
              <a:t>nummer:</a:t>
            </a:r>
            <a:r>
              <a:rPr lang="en-BE" sz="2200" dirty="0" smtClean="0"/>
              <a:t>varchar</a:t>
            </a:r>
            <a:r>
              <a:rPr lang="nl-BE" sz="2200" dirty="0" smtClean="0"/>
              <a:t>, postcode:</a:t>
            </a:r>
            <a:r>
              <a:rPr lang="en-BE" sz="2200" dirty="0" smtClean="0"/>
              <a:t>varchar</a:t>
            </a:r>
            <a:r>
              <a:rPr lang="nl-BE" sz="2200" dirty="0" smtClean="0"/>
              <a:t>, </a:t>
            </a:r>
            <a:r>
              <a:rPr lang="nl-BE" sz="2200" b="1" dirty="0" err="1" smtClean="0">
                <a:solidFill>
                  <a:srgbClr val="00B050"/>
                </a:solidFill>
              </a:rPr>
              <a:t>groepsnaam:varchar</a:t>
            </a:r>
            <a:r>
              <a:rPr lang="nl-BE" sz="2200" dirty="0" smtClean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000" dirty="0" smtClean="0"/>
              <a:t>Primaire sleutel: {lidnummer}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000" b="1" dirty="0" smtClean="0">
                <a:solidFill>
                  <a:srgbClr val="00B050"/>
                </a:solidFill>
              </a:rPr>
              <a:t>Vreemde sleutel: {groepsnaam} -&gt; Groep{naam}</a:t>
            </a:r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 smtClean="0"/>
              <a:t>2. GROEP </a:t>
            </a:r>
            <a:r>
              <a:rPr lang="nl-BE" sz="2200" dirty="0"/>
              <a:t>(</a:t>
            </a:r>
            <a:r>
              <a:rPr lang="nl-BE" sz="2200" dirty="0" err="1"/>
              <a:t>naam:varchar</a:t>
            </a:r>
            <a:r>
              <a:rPr lang="nl-BE" sz="2200" dirty="0"/>
              <a:t>, </a:t>
            </a:r>
            <a:r>
              <a:rPr lang="nl-BE" sz="2200" dirty="0" err="1"/>
              <a:t>leeftijd_min:integer</a:t>
            </a:r>
            <a:r>
              <a:rPr lang="nl-BE" sz="2200" dirty="0"/>
              <a:t>, </a:t>
            </a:r>
            <a:r>
              <a:rPr lang="nl-BE" sz="2200" dirty="0" err="1"/>
              <a:t>leeftijd_max:integer</a:t>
            </a:r>
            <a:r>
              <a:rPr lang="nl-BE" sz="2200" dirty="0"/>
              <a:t>, </a:t>
            </a:r>
            <a:r>
              <a:rPr lang="nl-BE" sz="2200" dirty="0" err="1"/>
              <a:t>leider:integer</a:t>
            </a:r>
            <a:r>
              <a:rPr lang="nl-BE" sz="22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 smtClean="0"/>
              <a:t>Primaire </a:t>
            </a:r>
            <a:r>
              <a:rPr lang="nl-BE" sz="2000" dirty="0"/>
              <a:t>sleutel: </a:t>
            </a:r>
            <a:r>
              <a:rPr lang="nl-BE" sz="2000" dirty="0" smtClean="0"/>
              <a:t>{naam}</a:t>
            </a:r>
            <a:endParaRPr lang="nl-B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Vreemde sleutel: {leider} -&gt; Lid{lidnummer</a:t>
            </a:r>
            <a:r>
              <a:rPr lang="nl-BE" sz="2000" dirty="0" smtClean="0"/>
              <a:t>}</a:t>
            </a:r>
            <a:endParaRPr lang="nl-B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Uniek: </a:t>
            </a:r>
            <a:r>
              <a:rPr lang="nl-BE" sz="2000" dirty="0" smtClean="0"/>
              <a:t>{leider}</a:t>
            </a:r>
          </a:p>
          <a:p>
            <a:pPr lvl="1"/>
            <a:endParaRPr lang="nl-BE" sz="2400" dirty="0"/>
          </a:p>
          <a:p>
            <a:r>
              <a:rPr lang="nl-BE" sz="2400" b="1" dirty="0" smtClean="0"/>
              <a:t>3. ACTIVITEIT </a:t>
            </a:r>
            <a:r>
              <a:rPr lang="nl-BE" sz="2200" dirty="0"/>
              <a:t>(</a:t>
            </a:r>
            <a:r>
              <a:rPr lang="nl-BE" sz="2200" dirty="0" err="1"/>
              <a:t>activiteitID:integer</a:t>
            </a:r>
            <a:r>
              <a:rPr lang="nl-BE" sz="2200" dirty="0"/>
              <a:t>, </a:t>
            </a:r>
            <a:r>
              <a:rPr lang="nl-BE" sz="2200" dirty="0" err="1"/>
              <a:t>kost:numeric</a:t>
            </a:r>
            <a:r>
              <a:rPr lang="nl-BE" sz="2200" dirty="0"/>
              <a:t>, </a:t>
            </a:r>
            <a:r>
              <a:rPr lang="nl-BE" sz="2200" dirty="0" err="1" smtClean="0"/>
              <a:t>tijdstip:timestamp</a:t>
            </a:r>
            <a:r>
              <a:rPr lang="nl-BE" sz="2200" dirty="0" smtClean="0"/>
              <a:t>)</a:t>
            </a:r>
            <a:endParaRPr lang="nl-BE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 smtClean="0"/>
              <a:t>Primaire sleutel: {</a:t>
            </a:r>
            <a:r>
              <a:rPr lang="nl-BE" sz="2000" dirty="0" err="1" smtClean="0"/>
              <a:t>activiteitID</a:t>
            </a:r>
            <a:r>
              <a:rPr lang="nl-BE" sz="2000" dirty="0" smtClean="0"/>
              <a:t>}</a:t>
            </a:r>
            <a:endParaRPr lang="en-US" sz="2000" dirty="0"/>
          </a:p>
        </p:txBody>
      </p:sp>
      <p:sp>
        <p:nvSpPr>
          <p:cNvPr id="7" name="Right Arrow 6"/>
          <p:cNvSpPr/>
          <p:nvPr/>
        </p:nvSpPr>
        <p:spPr>
          <a:xfrm>
            <a:off x="3731952" y="583904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076" y="465373"/>
            <a:ext cx="3445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Omzetting van binaire één-op-meerdere-relatietypes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06517" y="474684"/>
            <a:ext cx="3847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Verwijzing naar primaire sleutel andere tabel in tabel aan N-zijde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 smtClean="0"/>
              <a:t>Logisch ontwerp – Binaire 1-N-relatietypes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874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94363" y="1119237"/>
            <a:ext cx="135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LID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6080" y="4012091"/>
            <a:ext cx="201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GROEP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888" y="4533253"/>
          <a:ext cx="8825599" cy="1534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0571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2805114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810939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198975">
                  <a:extLst>
                    <a:ext uri="{9D8B030D-6E8A-4147-A177-3AD203B41FA5}">
                      <a16:colId xmlns:a16="http://schemas.microsoft.com/office/drawing/2014/main" val="1775352082"/>
                    </a:ext>
                  </a:extLst>
                </a:gridCol>
              </a:tblGrid>
              <a:tr h="4089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BE" dirty="0" smtClean="0"/>
                        <a:t>Naam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BE" dirty="0" err="1" smtClean="0"/>
                        <a:t>Leeftijd_min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 err="1" smtClean="0"/>
                        <a:t>Leeftijd_max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BE" dirty="0" smtClean="0"/>
                        <a:t>Leider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5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Leiding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10346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1678" y="1580902"/>
          <a:ext cx="8735216" cy="14651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2635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975951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743809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1127443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296825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71919">
                  <a:extLst>
                    <a:ext uri="{9D8B030D-6E8A-4147-A177-3AD203B41FA5}">
                      <a16:colId xmlns:a16="http://schemas.microsoft.com/office/drawing/2014/main" val="906653992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  <a:gridCol w="961336">
                  <a:extLst>
                    <a:ext uri="{9D8B030D-6E8A-4147-A177-3AD203B41FA5}">
                      <a16:colId xmlns:a16="http://schemas.microsoft.com/office/drawing/2014/main" val="845060416"/>
                    </a:ext>
                  </a:extLst>
                </a:gridCol>
              </a:tblGrid>
              <a:tr h="4903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err="1" smtClean="0"/>
                        <a:t>id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nummer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</a:t>
                      </a:r>
                      <a:r>
                        <a:rPr lang="en-US" dirty="0" err="1" smtClean="0"/>
                        <a:t>eslacht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v</a:t>
                      </a:r>
                      <a:r>
                        <a:rPr lang="en-US" dirty="0" err="1" smtClean="0"/>
                        <a:t>oor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f</a:t>
                      </a:r>
                      <a:r>
                        <a:rPr lang="en-US" dirty="0" err="1" smtClean="0"/>
                        <a:t>amilie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</a:t>
                      </a:r>
                      <a:r>
                        <a:rPr lang="nl-BE" dirty="0" err="1" smtClean="0"/>
                        <a:t>eboorte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s</a:t>
                      </a:r>
                      <a:r>
                        <a:rPr lang="nl-BE" dirty="0" err="1" smtClean="0"/>
                        <a:t>traat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n</a:t>
                      </a:r>
                      <a:r>
                        <a:rPr lang="nl-BE" dirty="0" err="1" smtClean="0"/>
                        <a:t>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p</a:t>
                      </a:r>
                      <a:r>
                        <a:rPr lang="nl-BE" dirty="0" err="1" smtClean="0"/>
                        <a:t>ost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en-BE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groeps</a:t>
                      </a:r>
                    </a:p>
                    <a:p>
                      <a:pPr lvl="0" algn="l">
                        <a:buNone/>
                      </a:pPr>
                      <a:r>
                        <a:rPr lang="en-BE" dirty="0" smtClean="0"/>
                        <a:t>naam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4592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10346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Leiding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 smtClean="0"/>
                        <a:t>24793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Toon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Boeckling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10/02/1994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 smtClean="0"/>
                        <a:t>Rozier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Leiding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cxnSp>
        <p:nvCxnSpPr>
          <p:cNvPr id="3" name="Elbow Connector 2"/>
          <p:cNvCxnSpPr>
            <a:stCxn id="13" idx="3"/>
            <a:endCxn id="15" idx="1"/>
          </p:cNvCxnSpPr>
          <p:nvPr/>
        </p:nvCxnSpPr>
        <p:spPr>
          <a:xfrm flipH="1">
            <a:off x="176888" y="2313468"/>
            <a:ext cx="8680006" cy="2986810"/>
          </a:xfrm>
          <a:prstGeom prst="bentConnector5">
            <a:avLst>
              <a:gd name="adj1" fmla="val -2634"/>
              <a:gd name="adj2" fmla="val 43111"/>
              <a:gd name="adj3" fmla="val 10133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 smtClean="0"/>
              <a:t>Logisch ontwerp – Binaire 1-N-relatietypes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406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3D35A-A2D8-4C5A-B8B0-85E7FDBD6917}">
  <ds:schemaRefs>
    <ds:schemaRef ds:uri="http://schemas.microsoft.com/office/2006/documentManagement/types"/>
    <ds:schemaRef ds:uri="http://schemas.microsoft.com/office/infopath/2007/PartnerControls"/>
    <ds:schemaRef ds:uri="a53d9c46-d01c-487d-97af-4afeab93a48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75489ed-f9e5-4554-b694-d3a249ff3fd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5E6BB5-7AA0-4B11-A60E-B610D3026FC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2650</TotalTime>
  <Words>356</Words>
  <Application>Microsoft Office PowerPoint</Application>
  <PresentationFormat>On-screen Show (4:3)</PresentationFormat>
  <Paragraphs>108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Databanken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Toon Boeckling</cp:lastModifiedBy>
  <cp:revision>1084</cp:revision>
  <dcterms:created xsi:type="dcterms:W3CDTF">2019-08-19T14:14:21Z</dcterms:created>
  <dcterms:modified xsi:type="dcterms:W3CDTF">2020-09-09T12:33:53Z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