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66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6025" autoAdjust="0"/>
  </p:normalViewPr>
  <p:slideViewPr>
    <p:cSldViewPr snapToGrid="0">
      <p:cViewPr varScale="1">
        <p:scale>
          <a:sx n="78" d="100"/>
          <a:sy n="7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Tot</a:t>
            </a:r>
            <a:r>
              <a:rPr lang="fr-BE" dirty="0" smtClean="0"/>
              <a:t> slot </a:t>
            </a:r>
            <a:r>
              <a:rPr lang="fr-BE" dirty="0" err="1" smtClean="0"/>
              <a:t>moeten</a:t>
            </a:r>
            <a:r>
              <a:rPr lang="fr-BE" dirty="0" smtClean="0"/>
              <a:t> </a:t>
            </a:r>
            <a:r>
              <a:rPr lang="fr-BE" dirty="0" err="1" smtClean="0"/>
              <a:t>ook</a:t>
            </a:r>
            <a:r>
              <a:rPr lang="fr-BE" dirty="0" smtClean="0"/>
              <a:t> </a:t>
            </a:r>
            <a:r>
              <a:rPr lang="fr-BE" dirty="0" err="1" smtClean="0"/>
              <a:t>meerdere</a:t>
            </a:r>
            <a:r>
              <a:rPr lang="fr-BE" dirty="0" smtClean="0"/>
              <a:t>-op-</a:t>
            </a:r>
            <a:r>
              <a:rPr lang="fr-BE" dirty="0" err="1" smtClean="0"/>
              <a:t>meerdere</a:t>
            </a:r>
            <a:r>
              <a:rPr lang="fr-BE" dirty="0" smtClean="0"/>
              <a:t> </a:t>
            </a:r>
            <a:r>
              <a:rPr lang="fr-BE" dirty="0" err="1" smtClean="0"/>
              <a:t>relatietypes</a:t>
            </a:r>
            <a:r>
              <a:rPr lang="fr-BE" dirty="0" smtClean="0"/>
              <a:t> </a:t>
            </a:r>
            <a:r>
              <a:rPr lang="fr-BE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 op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model. 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094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baseline="0" dirty="0" err="1" smtClean="0"/>
              <a:t>Aangezien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beide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tabellen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betrokken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iedere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corresponderende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rijen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andere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én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bovendien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goede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zaak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is</a:t>
            </a:r>
            <a:r>
              <a:rPr lang="fr-BE" baseline="0" dirty="0" smtClean="0"/>
              <a:t> om </a:t>
            </a:r>
            <a:r>
              <a:rPr lang="fr-BE" baseline="0" dirty="0" err="1" smtClean="0"/>
              <a:t>lijsten</a:t>
            </a:r>
            <a:r>
              <a:rPr lang="fr-BE" baseline="0" dirty="0" smtClean="0"/>
              <a:t> op te </a:t>
            </a:r>
            <a:r>
              <a:rPr lang="fr-BE" baseline="0" dirty="0" err="1" smtClean="0"/>
              <a:t>slaan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moet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hiervoor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soort</a:t>
            </a:r>
            <a:r>
              <a:rPr lang="fr-BE" baseline="0" dirty="0" smtClean="0"/>
              <a:t> « </a:t>
            </a:r>
            <a:r>
              <a:rPr lang="fr-BE" baseline="0" dirty="0" err="1" smtClean="0"/>
              <a:t>brugtabel</a:t>
            </a:r>
            <a:r>
              <a:rPr lang="fr-BE" baseline="0" dirty="0" smtClean="0"/>
              <a:t> »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aangemaakt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bevat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zowel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de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A </a:t>
            </a:r>
            <a:r>
              <a:rPr lang="fr-BE" baseline="0" dirty="0" err="1" smtClean="0"/>
              <a:t>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vreemde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die </a:t>
            </a:r>
            <a:r>
              <a:rPr lang="fr-BE" baseline="0" dirty="0" err="1" smtClean="0"/>
              <a:t>verwijst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de primaire </a:t>
            </a:r>
            <a:r>
              <a:rPr lang="fr-BE" baseline="0" dirty="0" err="1" smtClean="0"/>
              <a:t>sleutel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B.</a:t>
            </a:r>
            <a:endParaRPr lang="en-BE" baseline="0" dirty="0" smtClean="0"/>
          </a:p>
          <a:p>
            <a:endParaRPr lang="en-BE" baseline="0" dirty="0" smtClean="0"/>
          </a:p>
          <a:p>
            <a:r>
              <a:rPr lang="en-BE" baseline="0" dirty="0" smtClean="0"/>
              <a:t>Extra opmerking over relatietype-attributen!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525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hierbij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geassocieerd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activiteiten</a:t>
            </a:r>
            <a:r>
              <a:rPr lang="fr-BE" baseline="0" dirty="0" smtClean="0"/>
              <a:t>, net </a:t>
            </a:r>
            <a:r>
              <a:rPr lang="fr-BE" baseline="0" dirty="0" err="1" smtClean="0"/>
              <a:t>zoals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activiteit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geassocieerd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meerdere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groepen</a:t>
            </a:r>
            <a:r>
              <a:rPr lang="fr-BE" baseline="0" dirty="0" smtClean="0"/>
              <a:t>.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112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A7C2-01C4-44C7-A815-3EAD1DF15223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7B6BE-19B0-48A6-AE99-D122DDFC26A9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D3E78-59D0-440F-BD44-F63B036873D7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91CF5-884B-4E16-B82D-6F33909D5C5E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4EE5-5EFF-46F9-9E7C-2B4B8A3826D7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5E807-C52E-4F2E-A568-C39596B2EECB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E0587-00C2-4F60-8D8E-AD4BAD50E78F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A8D89-E7E1-4E5D-BE93-5D5D6098408A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CC40C-BD2B-49C9-AB0E-BE66244CFDC5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BFA46-9A17-4DEC-B542-5BC67064A61A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D47B8-5731-4CCF-BCCC-E65951CA4EE9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8D26-5ACA-4EB2-8ABF-7B1012027481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 smtClean="0"/>
              <a:t>Logisch ontwerp – Binaire M-N-relatietypes 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BE" dirty="0" smtClean="0"/>
              <a:t>B</a:t>
            </a:r>
            <a:r>
              <a:rPr lang="en-US" dirty="0" err="1" smtClean="0"/>
              <a:t>inaire</a:t>
            </a:r>
            <a:r>
              <a:rPr lang="en-BE" dirty="0"/>
              <a:t> </a:t>
            </a:r>
            <a:r>
              <a:rPr lang="en-BE" dirty="0"/>
              <a:t>M</a:t>
            </a:r>
            <a:r>
              <a:rPr lang="en-BE" dirty="0" smtClean="0"/>
              <a:t>-N</a:t>
            </a:r>
            <a:r>
              <a:rPr lang="nl-BE" dirty="0" smtClean="0"/>
              <a:t>-relatietypes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M-N-relatietypes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nummer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9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rgbClr val="00B05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2985975" y="4714237"/>
            <a:ext cx="960802" cy="371002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N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>
                <a:solidFill>
                  <a:srgbClr val="00B050"/>
                </a:solidFill>
              </a:rPr>
              <a:t>M</a:t>
            </a:r>
            <a:endParaRPr lang="fr-BE" sz="1500" dirty="0">
              <a:solidFill>
                <a:srgbClr val="00B050"/>
              </a:solidFill>
            </a:endParaRPr>
          </a:p>
        </p:txBody>
      </p:sp>
      <p:sp>
        <p:nvSpPr>
          <p:cNvPr id="83" name="Right Arrow 82"/>
          <p:cNvSpPr/>
          <p:nvPr/>
        </p:nvSpPr>
        <p:spPr>
          <a:xfrm>
            <a:off x="4082796" y="58390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76418" y="422367"/>
            <a:ext cx="386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meerdere-op-meerdere-relatietypes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5108317" y="607567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Aanmaak extra tabel</a:t>
            </a:r>
            <a:endParaRPr lang="en-US" sz="2000" b="1" dirty="0"/>
          </a:p>
        </p:txBody>
      </p: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85" name="Oval 84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92" name="Oval 91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85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85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152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88913" y="853789"/>
            <a:ext cx="823205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en-BE" sz="2000" b="1" dirty="0" smtClean="0"/>
              <a:t>1. </a:t>
            </a:r>
            <a:r>
              <a:rPr lang="nl-BE" sz="2000" b="1" dirty="0" smtClean="0"/>
              <a:t>LID </a:t>
            </a:r>
            <a:r>
              <a:rPr lang="nl-BE" dirty="0"/>
              <a:t>(</a:t>
            </a:r>
            <a:r>
              <a:rPr lang="nl-BE" dirty="0" err="1"/>
              <a:t>lidnummer:integer</a:t>
            </a:r>
            <a:r>
              <a:rPr lang="nl-BE" dirty="0"/>
              <a:t>, </a:t>
            </a:r>
            <a:r>
              <a:rPr lang="nl-BE" dirty="0" err="1" smtClean="0"/>
              <a:t>geslacht:varchar</a:t>
            </a:r>
            <a:r>
              <a:rPr lang="nl-BE" dirty="0"/>
              <a:t>, </a:t>
            </a:r>
            <a:r>
              <a:rPr lang="nl-BE" dirty="0" err="1"/>
              <a:t>geboortedatum:date</a:t>
            </a:r>
            <a:r>
              <a:rPr lang="nl-BE" dirty="0" smtClean="0"/>
              <a:t>, </a:t>
            </a:r>
            <a:r>
              <a:rPr lang="nl-BE" dirty="0" err="1" smtClean="0"/>
              <a:t>voornaam:varchar</a:t>
            </a:r>
            <a:r>
              <a:rPr lang="nl-BE" dirty="0" smtClean="0"/>
              <a:t>, </a:t>
            </a:r>
            <a:r>
              <a:rPr lang="nl-BE" dirty="0" err="1" smtClean="0"/>
              <a:t>familienaam:varchar</a:t>
            </a:r>
            <a:r>
              <a:rPr lang="nl-BE" dirty="0" smtClean="0"/>
              <a:t>, </a:t>
            </a:r>
            <a:r>
              <a:rPr lang="nl-BE" dirty="0" err="1" smtClean="0"/>
              <a:t>straat:varchar</a:t>
            </a:r>
            <a:r>
              <a:rPr lang="nl-BE" dirty="0"/>
              <a:t>, </a:t>
            </a:r>
            <a:r>
              <a:rPr lang="nl-BE" dirty="0" smtClean="0"/>
              <a:t>nummer:</a:t>
            </a:r>
            <a:r>
              <a:rPr lang="en-BE" dirty="0" smtClean="0"/>
              <a:t>varchar</a:t>
            </a:r>
            <a:r>
              <a:rPr lang="nl-BE" dirty="0" smtClean="0"/>
              <a:t>, postcode:</a:t>
            </a:r>
            <a:r>
              <a:rPr lang="en-BE" dirty="0" smtClean="0"/>
              <a:t>varchar,</a:t>
            </a:r>
            <a:r>
              <a:rPr lang="nl-BE" dirty="0" smtClean="0"/>
              <a:t> </a:t>
            </a:r>
            <a:r>
              <a:rPr lang="nl-BE" dirty="0" err="1"/>
              <a:t>groepsnaam:varchar</a:t>
            </a:r>
            <a:r>
              <a:rPr lang="nl-BE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Primaire sleutel: {lidnummer}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nl-BE" sz="1600" dirty="0" smtClean="0"/>
              <a:t>Vreemde sleutel: {groepsnaam} -&gt; Groep{naam}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nl-BE" sz="2000" dirty="0"/>
          </a:p>
          <a:p>
            <a:r>
              <a:rPr lang="nl-BE" sz="2400" b="1" dirty="0" smtClean="0"/>
              <a:t>2</a:t>
            </a:r>
            <a:r>
              <a:rPr lang="nl-BE" sz="2200" b="1" dirty="0" smtClean="0"/>
              <a:t>. </a:t>
            </a:r>
            <a:r>
              <a:rPr lang="nl-BE" sz="2000" b="1" dirty="0" smtClean="0"/>
              <a:t>GROEP </a:t>
            </a:r>
            <a:r>
              <a:rPr lang="nl-BE" dirty="0"/>
              <a:t>(</a:t>
            </a:r>
            <a:r>
              <a:rPr lang="nl-BE" dirty="0" err="1"/>
              <a:t>naam:varchar</a:t>
            </a:r>
            <a:r>
              <a:rPr lang="nl-BE" dirty="0"/>
              <a:t>, </a:t>
            </a:r>
            <a:r>
              <a:rPr lang="nl-BE" dirty="0" err="1"/>
              <a:t>leeftijd_min:integer</a:t>
            </a:r>
            <a:r>
              <a:rPr lang="nl-BE" dirty="0"/>
              <a:t>, </a:t>
            </a:r>
            <a:r>
              <a:rPr lang="nl-BE" dirty="0" err="1"/>
              <a:t>leeftijd_max:integer</a:t>
            </a:r>
            <a:r>
              <a:rPr lang="nl-BE" dirty="0"/>
              <a:t>, </a:t>
            </a:r>
            <a:r>
              <a:rPr lang="nl-BE" dirty="0" err="1"/>
              <a:t>leider:integer</a:t>
            </a:r>
            <a:r>
              <a:rPr lang="nl-BE" dirty="0"/>
              <a:t>) </a:t>
            </a:r>
            <a:endParaRPr lang="nl-BE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 smtClean="0"/>
              <a:t>Primaire </a:t>
            </a:r>
            <a:r>
              <a:rPr lang="nl-BE" sz="1600" dirty="0"/>
              <a:t>sleutel: </a:t>
            </a:r>
            <a:r>
              <a:rPr lang="nl-BE" sz="1600" dirty="0" smtClean="0"/>
              <a:t>{naam}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Vreemde sleutel: {leider} -&gt; Lid{lidnummer</a:t>
            </a:r>
            <a:r>
              <a:rPr lang="nl-BE" sz="1600" dirty="0" smtClean="0"/>
              <a:t>}</a:t>
            </a:r>
            <a:endParaRPr lang="nl-BE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sz="1600" dirty="0"/>
              <a:t>Uniek: </a:t>
            </a:r>
            <a:r>
              <a:rPr lang="nl-BE" sz="1600" dirty="0" smtClean="0"/>
              <a:t>{</a:t>
            </a:r>
            <a:r>
              <a:rPr lang="nl-BE" sz="1600" dirty="0"/>
              <a:t>leider}</a:t>
            </a:r>
          </a:p>
          <a:p>
            <a:pPr lvl="1"/>
            <a:endParaRPr lang="nl-BE" sz="2000" dirty="0"/>
          </a:p>
          <a:p>
            <a:r>
              <a:rPr lang="nl-BE" sz="2400" b="1" dirty="0" smtClean="0"/>
              <a:t>3. </a:t>
            </a:r>
            <a:r>
              <a:rPr lang="nl-BE" sz="2000" b="1" dirty="0" smtClean="0"/>
              <a:t>ACTIVITEIT </a:t>
            </a:r>
            <a:r>
              <a:rPr lang="nl-BE" dirty="0"/>
              <a:t>(</a:t>
            </a:r>
            <a:r>
              <a:rPr lang="nl-BE" dirty="0" err="1"/>
              <a:t>activiteitID:integer</a:t>
            </a:r>
            <a:r>
              <a:rPr lang="nl-BE" dirty="0"/>
              <a:t>, </a:t>
            </a:r>
            <a:r>
              <a:rPr lang="nl-BE" dirty="0" err="1"/>
              <a:t>kost:numeric</a:t>
            </a:r>
            <a:r>
              <a:rPr lang="nl-BE" dirty="0"/>
              <a:t>, </a:t>
            </a:r>
            <a:r>
              <a:rPr lang="nl-BE" dirty="0" err="1" smtClean="0"/>
              <a:t>tijdstip:timestamp</a:t>
            </a:r>
            <a:r>
              <a:rPr lang="nl-BE" dirty="0" smtClean="0"/>
              <a:t>)</a:t>
            </a:r>
            <a:endParaRPr lang="nl-BE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dirty="0" smtClean="0"/>
              <a:t>Primaire sleutel: {</a:t>
            </a:r>
            <a:r>
              <a:rPr lang="nl-BE" sz="1600" dirty="0" err="1" smtClean="0"/>
              <a:t>activiteitID</a:t>
            </a:r>
            <a:r>
              <a:rPr lang="nl-BE" sz="1600" dirty="0" smtClean="0"/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nl-BE" sz="2000" dirty="0" smtClean="0"/>
          </a:p>
          <a:p>
            <a:r>
              <a:rPr lang="nl-BE" sz="2400" b="1" dirty="0" smtClean="0">
                <a:solidFill>
                  <a:srgbClr val="00B050"/>
                </a:solidFill>
              </a:rPr>
              <a:t>4. </a:t>
            </a:r>
            <a:r>
              <a:rPr lang="nl-BE" sz="2000" b="1" dirty="0" smtClean="0">
                <a:solidFill>
                  <a:srgbClr val="00B050"/>
                </a:solidFill>
              </a:rPr>
              <a:t>GROEP_ACTIVITEIT </a:t>
            </a:r>
            <a:r>
              <a:rPr lang="nl-BE" b="1" dirty="0" smtClean="0">
                <a:solidFill>
                  <a:srgbClr val="00B050"/>
                </a:solidFill>
              </a:rPr>
              <a:t>(</a:t>
            </a:r>
            <a:r>
              <a:rPr lang="nl-BE" b="1" dirty="0" err="1" smtClean="0">
                <a:solidFill>
                  <a:srgbClr val="00B050"/>
                </a:solidFill>
              </a:rPr>
              <a:t>groepsnaam:varchar</a:t>
            </a:r>
            <a:r>
              <a:rPr lang="nl-BE" b="1" dirty="0" smtClean="0">
                <a:solidFill>
                  <a:srgbClr val="00B050"/>
                </a:solidFill>
              </a:rPr>
              <a:t>, </a:t>
            </a:r>
            <a:r>
              <a:rPr lang="nl-BE" b="1" dirty="0" err="1" smtClean="0">
                <a:solidFill>
                  <a:srgbClr val="00B050"/>
                </a:solidFill>
              </a:rPr>
              <a:t>activiteitID:integer</a:t>
            </a:r>
            <a:r>
              <a:rPr lang="nl-BE" b="1" dirty="0" smtClean="0">
                <a:solidFill>
                  <a:srgbClr val="00B050"/>
                </a:solidFill>
              </a:rPr>
              <a:t>, </a:t>
            </a:r>
            <a:r>
              <a:rPr lang="nl-BE" b="1" dirty="0" err="1" smtClean="0">
                <a:solidFill>
                  <a:srgbClr val="00B050"/>
                </a:solidFill>
              </a:rPr>
              <a:t>betaald:boolean</a:t>
            </a:r>
            <a:r>
              <a:rPr lang="nl-BE" b="1" dirty="0" smtClean="0">
                <a:solidFill>
                  <a:srgbClr val="00B050"/>
                </a:solidFill>
              </a:rPr>
              <a:t>)</a:t>
            </a:r>
            <a:endParaRPr lang="nl-BE" b="1" dirty="0">
              <a:solidFill>
                <a:srgbClr val="00B05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>
                <a:solidFill>
                  <a:srgbClr val="00B050"/>
                </a:solidFill>
              </a:rPr>
              <a:t>Primaire sleutel: </a:t>
            </a:r>
            <a:r>
              <a:rPr lang="nl-BE" sz="1600" b="1" dirty="0" smtClean="0">
                <a:solidFill>
                  <a:srgbClr val="00B050"/>
                </a:solidFill>
              </a:rPr>
              <a:t>{groepsnaam, </a:t>
            </a:r>
            <a:r>
              <a:rPr lang="nl-BE" sz="1600" b="1" dirty="0" err="1" smtClean="0">
                <a:solidFill>
                  <a:srgbClr val="00B050"/>
                </a:solidFill>
              </a:rPr>
              <a:t>activiteitID</a:t>
            </a:r>
            <a:r>
              <a:rPr lang="nl-BE" sz="1600" b="1" dirty="0" smtClean="0">
                <a:solidFill>
                  <a:srgbClr val="00B050"/>
                </a:solidFill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BE" sz="1600" b="1" dirty="0" smtClean="0">
                <a:solidFill>
                  <a:srgbClr val="00B050"/>
                </a:solidFill>
              </a:rPr>
              <a:t>Vreemde sleutel: {</a:t>
            </a:r>
            <a:r>
              <a:rPr lang="nl-BE" sz="1600" b="1" dirty="0" err="1" smtClean="0">
                <a:solidFill>
                  <a:srgbClr val="00B050"/>
                </a:solidFill>
              </a:rPr>
              <a:t>activiteitID</a:t>
            </a:r>
            <a:r>
              <a:rPr lang="nl-BE" sz="1600" b="1" dirty="0" smtClean="0">
                <a:solidFill>
                  <a:srgbClr val="00B050"/>
                </a:solidFill>
              </a:rPr>
              <a:t>} -&gt; Activiteit{</a:t>
            </a:r>
            <a:r>
              <a:rPr lang="nl-BE" sz="1600" b="1" dirty="0" err="1" smtClean="0">
                <a:solidFill>
                  <a:srgbClr val="00B050"/>
                </a:solidFill>
              </a:rPr>
              <a:t>activiteitID</a:t>
            </a:r>
            <a:r>
              <a:rPr lang="nl-BE" sz="1600" b="1" dirty="0" smtClean="0">
                <a:solidFill>
                  <a:srgbClr val="00B050"/>
                </a:solidFill>
              </a:rPr>
              <a:t>},</a:t>
            </a:r>
            <a:br>
              <a:rPr lang="nl-BE" sz="1600" b="1" dirty="0" smtClean="0">
                <a:solidFill>
                  <a:srgbClr val="00B050"/>
                </a:solidFill>
              </a:rPr>
            </a:br>
            <a:r>
              <a:rPr lang="nl-BE" sz="1600" b="1" dirty="0" smtClean="0">
                <a:solidFill>
                  <a:srgbClr val="00B050"/>
                </a:solidFill>
              </a:rPr>
              <a:t> {groepsnaam} -&gt; Groep{naam}</a:t>
            </a:r>
            <a:endParaRPr lang="nl-BE" sz="1600" b="1" dirty="0">
              <a:solidFill>
                <a:srgbClr val="00B050"/>
              </a:solidFill>
            </a:endParaRPr>
          </a:p>
          <a:p>
            <a:pPr lvl="1"/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10" name="Right Arrow 9"/>
          <p:cNvSpPr/>
          <p:nvPr/>
        </p:nvSpPr>
        <p:spPr>
          <a:xfrm>
            <a:off x="4082796" y="411418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8913" y="299791"/>
            <a:ext cx="3860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Omzetting van binaire meerdere-op-meerdere-relatietypes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151860" y="453679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Aanmaak extra tabel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829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2960" y="4543893"/>
          <a:ext cx="6839876" cy="168116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9953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2542654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897269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</a:tblGrid>
              <a:tr h="4903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r>
                        <a:rPr lang="nl-BE" dirty="0" err="1" smtClean="0">
                          <a:solidFill>
                            <a:srgbClr val="FFC000"/>
                          </a:solidFill>
                        </a:rPr>
                        <a:t>ctiviteitID</a:t>
                      </a:r>
                      <a:endParaRPr lang="en-US" dirty="0" err="1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k</a:t>
                      </a:r>
                      <a:r>
                        <a:rPr lang="en-US" dirty="0" err="1" smtClean="0"/>
                        <a:t>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t</a:t>
                      </a:r>
                      <a:r>
                        <a:rPr lang="en-US" dirty="0" err="1" smtClean="0"/>
                        <a:t>ijdstip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4592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€105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27/10/2019</a:t>
                      </a:r>
                      <a:r>
                        <a:rPr lang="nl-BE" baseline="0" dirty="0" smtClean="0"/>
                        <a:t> 13:00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€75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14/10/2019</a:t>
                      </a:r>
                      <a:r>
                        <a:rPr lang="nl-BE" baseline="0" dirty="0" smtClean="0"/>
                        <a:t> 14:00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29708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17459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9000" y="4093843"/>
            <a:ext cx="2686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40703" y="127843"/>
            <a:ext cx="201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236" y="592471"/>
          <a:ext cx="8647332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996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2748454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2754161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174757">
                  <a:extLst>
                    <a:ext uri="{9D8B030D-6E8A-4147-A177-3AD203B41FA5}">
                      <a16:colId xmlns:a16="http://schemas.microsoft.com/office/drawing/2014/main" val="1775352082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rgbClr val="00B050"/>
                          </a:solidFill>
                        </a:rPr>
                        <a:t>n</a:t>
                      </a:r>
                      <a:r>
                        <a:rPr lang="nl-BE" dirty="0" smtClean="0">
                          <a:solidFill>
                            <a:srgbClr val="00B050"/>
                          </a:solidFill>
                        </a:rPr>
                        <a:t>aam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eeftijd_min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en-US" dirty="0" err="1" smtClean="0"/>
                        <a:t>eeftijd_max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smtClean="0"/>
                        <a:t>eider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Aspiranten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25478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9653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778029" y="2103914"/>
            <a:ext cx="3679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Tabel GROEP_ACTIVITEIT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422" y="2555358"/>
          <a:ext cx="8737145" cy="1512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91916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2861811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3483418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</a:tblGrid>
              <a:tr h="40890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rgbClr val="00B050"/>
                          </a:solidFill>
                        </a:rPr>
                        <a:t>g</a:t>
                      </a:r>
                      <a:r>
                        <a:rPr lang="nl-BE" dirty="0" err="1" smtClean="0">
                          <a:solidFill>
                            <a:srgbClr val="00B050"/>
                          </a:solidFill>
                        </a:rPr>
                        <a:t>roepsnaam</a:t>
                      </a:r>
                      <a:endParaRPr lang="en-US" dirty="0" err="1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rgbClr val="FFC000"/>
                          </a:solidFill>
                        </a:rPr>
                        <a:t>a</a:t>
                      </a:r>
                      <a:r>
                        <a:rPr lang="nl-BE" dirty="0" err="1" smtClean="0">
                          <a:solidFill>
                            <a:srgbClr val="FFC000"/>
                          </a:solidFill>
                        </a:rPr>
                        <a:t>ctiviteitID</a:t>
                      </a:r>
                      <a:endParaRPr lang="en-US" dirty="0">
                        <a:solidFill>
                          <a:srgbClr val="FFC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b</a:t>
                      </a:r>
                      <a:r>
                        <a:rPr lang="nl-BE" dirty="0" err="1" smtClean="0"/>
                        <a:t>etaald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37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3398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BE" dirty="0" smtClean="0"/>
                        <a:t>Aspiranten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B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BE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489633"/>
                  </a:ext>
                </a:extLst>
              </a:tr>
              <a:tr h="31654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nl-BE" dirty="0" smtClean="0"/>
                        <a:t>Welpen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False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cxnSp>
        <p:nvCxnSpPr>
          <p:cNvPr id="9" name="Elbow Connector 8"/>
          <p:cNvCxnSpPr/>
          <p:nvPr/>
        </p:nvCxnSpPr>
        <p:spPr>
          <a:xfrm flipH="1">
            <a:off x="1984248" y="4067526"/>
            <a:ext cx="1271016" cy="450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Elbow Connector 8"/>
          <p:cNvCxnSpPr/>
          <p:nvPr/>
        </p:nvCxnSpPr>
        <p:spPr>
          <a:xfrm flipV="1">
            <a:off x="1062960" y="2103914"/>
            <a:ext cx="0" cy="4514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27275" y="6311902"/>
            <a:ext cx="4489450" cy="365125"/>
          </a:xfrm>
        </p:spPr>
        <p:txBody>
          <a:bodyPr/>
          <a:lstStyle/>
          <a:p>
            <a:r>
              <a:rPr lang="nl-NL" smtClean="0"/>
              <a:t>Logisch ontwerp – Binaire M-N-relatietypes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0483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3FA428-F021-4C35-AAEC-D2442974CFE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2650</TotalTime>
  <Words>330</Words>
  <Application>Microsoft Office PowerPoint</Application>
  <PresentationFormat>On-screen Show (4:3)</PresentationFormat>
  <Paragraphs>107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Databanken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1082</cp:revision>
  <dcterms:created xsi:type="dcterms:W3CDTF">2019-08-19T14:14:21Z</dcterms:created>
  <dcterms:modified xsi:type="dcterms:W3CDTF">2020-09-09T12:21:50Z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