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66" r:id="rId5"/>
    <p:sldId id="267" r:id="rId6"/>
    <p:sldId id="268" r:id="rId7"/>
    <p:sldId id="275" r:id="rId8"/>
    <p:sldId id="276" r:id="rId9"/>
    <p:sldId id="277" r:id="rId10"/>
    <p:sldId id="278" r:id="rId11"/>
    <p:sldId id="271" r:id="rId12"/>
    <p:sldId id="272" r:id="rId13"/>
    <p:sldId id="273" r:id="rId14"/>
    <p:sldId id="274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4194" autoAdjust="0"/>
  </p:normalViewPr>
  <p:slideViewPr>
    <p:cSldViewPr snapToGrid="0">
      <p:cViewPr varScale="1">
        <p:scale>
          <a:sx n="68" d="100"/>
          <a:sy n="68" d="100"/>
        </p:scale>
        <p:origin x="16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8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09-09-20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Naast</a:t>
            </a:r>
            <a:r>
              <a:rPr lang="fr-BE" dirty="0" smtClean="0"/>
              <a:t> het </a:t>
            </a:r>
            <a:r>
              <a:rPr lang="fr-BE" dirty="0" err="1" smtClean="0"/>
              <a:t>conceptuele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schema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er </a:t>
            </a:r>
            <a:r>
              <a:rPr lang="fr-BE" baseline="0" dirty="0" err="1" smtClean="0"/>
              <a:t>ook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nog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functionele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beschrijving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moet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omgezet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logisch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waar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mogelijk</a:t>
            </a:r>
            <a:r>
              <a:rPr lang="fr-BE" baseline="0" dirty="0" smtClean="0"/>
              <a:t>. In de </a:t>
            </a:r>
            <a:r>
              <a:rPr lang="fr-BE" baseline="0" dirty="0" err="1" smtClean="0"/>
              <a:t>vorige</a:t>
            </a:r>
            <a:r>
              <a:rPr lang="fr-BE" baseline="0" dirty="0" smtClean="0"/>
              <a:t> slides </a:t>
            </a:r>
            <a:r>
              <a:rPr lang="fr-BE" baseline="0" dirty="0" err="1" smtClean="0"/>
              <a:t>werden</a:t>
            </a:r>
            <a:r>
              <a:rPr lang="fr-BE" baseline="0" dirty="0" smtClean="0"/>
              <a:t> al </a:t>
            </a:r>
            <a:r>
              <a:rPr lang="fr-BE" baseline="0" dirty="0" err="1" smtClean="0"/>
              <a:t>verschillende</a:t>
            </a:r>
            <a:r>
              <a:rPr lang="fr-BE" baseline="0" dirty="0" smtClean="0"/>
              <a:t> types </a:t>
            </a:r>
            <a:r>
              <a:rPr lang="fr-BE" baseline="0" dirty="0" err="1" smtClean="0"/>
              <a:t>constraints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geïntroduceerd</a:t>
            </a:r>
            <a:r>
              <a:rPr lang="fr-BE" baseline="0" dirty="0" smtClean="0"/>
              <a:t> om de </a:t>
            </a:r>
            <a:r>
              <a:rPr lang="fr-BE" baseline="0" dirty="0" err="1" smtClean="0"/>
              <a:t>correctheid</a:t>
            </a:r>
            <a:r>
              <a:rPr lang="fr-BE" baseline="0" dirty="0" smtClean="0"/>
              <a:t> van de data en de </a:t>
            </a:r>
            <a:r>
              <a:rPr lang="fr-BE" baseline="0" dirty="0" err="1" smtClean="0"/>
              <a:t>databank</a:t>
            </a:r>
            <a:r>
              <a:rPr lang="fr-BE" baseline="0" dirty="0" smtClean="0"/>
              <a:t> te </a:t>
            </a:r>
            <a:r>
              <a:rPr lang="fr-BE" baseline="0" dirty="0" err="1" smtClean="0"/>
              <a:t>garanderen</a:t>
            </a:r>
            <a:r>
              <a:rPr lang="fr-BE" baseline="0" dirty="0" smtClean="0"/>
              <a:t>: primaire </a:t>
            </a:r>
            <a:r>
              <a:rPr lang="fr-BE" baseline="0" dirty="0" err="1" smtClean="0"/>
              <a:t>sleutels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vreemde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sleutels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uniek</a:t>
            </a:r>
            <a:r>
              <a:rPr lang="fr-BE" baseline="0" dirty="0" smtClean="0"/>
              <a:t> en NOT NULL. </a:t>
            </a:r>
            <a:r>
              <a:rPr lang="fr-BE" baseline="0" dirty="0" err="1" smtClean="0"/>
              <a:t>Voorwaarden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uit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functionele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beschrijving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betrekking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hebben</a:t>
            </a:r>
            <a:r>
              <a:rPr lang="fr-BE" baseline="0" dirty="0" smtClean="0"/>
              <a:t> op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eenzelfde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entiteittype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kunnen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echter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ook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gemakkelijk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gemapped</a:t>
            </a:r>
            <a:r>
              <a:rPr lang="fr-BE" baseline="0" dirty="0" smtClean="0"/>
              <a:t>.</a:t>
            </a:r>
          </a:p>
          <a:p>
            <a:endParaRPr lang="fr-BE" baseline="0" dirty="0" smtClean="0"/>
          </a:p>
          <a:p>
            <a:r>
              <a:rPr lang="fr-BE" baseline="0" dirty="0" smtClean="0"/>
              <a:t>Het </a:t>
            </a:r>
            <a:r>
              <a:rPr lang="fr-BE" baseline="0" dirty="0" err="1" smtClean="0"/>
              <a:t>relationeel</a:t>
            </a:r>
            <a:r>
              <a:rPr lang="fr-BE" baseline="0" dirty="0" smtClean="0"/>
              <a:t> model </a:t>
            </a:r>
            <a:r>
              <a:rPr lang="fr-BE" baseline="0" dirty="0" err="1" smtClean="0"/>
              <a:t>voorziet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immers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ook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CHECK </a:t>
            </a:r>
            <a:r>
              <a:rPr lang="fr-BE" baseline="0" dirty="0" err="1" smtClean="0"/>
              <a:t>constraint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Hiermee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kunnen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eenvoudige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voorwaarden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zoals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vergelijkingen</a:t>
            </a:r>
            <a:r>
              <a:rPr lang="fr-BE" baseline="0" dirty="0" smtClean="0"/>
              <a:t> met </a:t>
            </a:r>
            <a:r>
              <a:rPr lang="fr-BE" baseline="0" dirty="0" err="1" smtClean="0"/>
              <a:t>constanten</a:t>
            </a:r>
            <a:r>
              <a:rPr lang="fr-BE" baseline="0" dirty="0" smtClean="0"/>
              <a:t> of </a:t>
            </a:r>
            <a:r>
              <a:rPr lang="fr-BE" baseline="0" dirty="0" err="1" smtClean="0"/>
              <a:t>tussen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onderling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afgedwongen</a:t>
            </a:r>
            <a:r>
              <a:rPr lang="fr-BE" baseline="0" dirty="0" smtClean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65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693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843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13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5118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A</a:t>
            </a:r>
            <a:r>
              <a:rPr lang="en-BE" dirty="0" smtClean="0"/>
              <a:t>fgeleide attributen worden</a:t>
            </a:r>
            <a:r>
              <a:rPr lang="en-BE" baseline="0" dirty="0" smtClean="0"/>
              <a:t> voorlopig overgenomen in tekstvorm en zullen worden geïmplementeerd in de vorm van views (zie later)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844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overige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voorwaarden</a:t>
            </a:r>
            <a:r>
              <a:rPr lang="fr-BE" baseline="0" dirty="0" smtClean="0"/>
              <a:t> in de </a:t>
            </a:r>
            <a:r>
              <a:rPr lang="fr-BE" baseline="0" dirty="0" err="1" smtClean="0"/>
              <a:t>functionele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beschrijving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kunnen</a:t>
            </a:r>
            <a:r>
              <a:rPr lang="fr-BE" baseline="0" dirty="0" smtClean="0"/>
              <a:t> niet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gemodelleerd</a:t>
            </a:r>
            <a:r>
              <a:rPr lang="fr-BE" baseline="0" dirty="0" smtClean="0"/>
              <a:t> met </a:t>
            </a:r>
            <a:r>
              <a:rPr lang="fr-BE" baseline="0" dirty="0" err="1" smtClean="0"/>
              <a:t>behulp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primaire of </a:t>
            </a:r>
            <a:r>
              <a:rPr lang="fr-BE" baseline="0" dirty="0" err="1" smtClean="0"/>
              <a:t>vreemde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uniek</a:t>
            </a:r>
            <a:r>
              <a:rPr lang="fr-BE" baseline="0" dirty="0" smtClean="0"/>
              <a:t>, not </a:t>
            </a:r>
            <a:r>
              <a:rPr lang="fr-BE" baseline="0" dirty="0" err="1" smtClean="0"/>
              <a:t>null</a:t>
            </a:r>
            <a:r>
              <a:rPr lang="fr-BE" baseline="0" dirty="0" smtClean="0"/>
              <a:t> of check </a:t>
            </a:r>
            <a:r>
              <a:rPr lang="fr-BE" baseline="0" dirty="0" err="1" smtClean="0"/>
              <a:t>constraint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Nochtans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kunnen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ook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deze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voorwaarden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gemapped</a:t>
            </a:r>
            <a:r>
              <a:rPr lang="fr-BE" baseline="0" dirty="0" smtClean="0"/>
              <a:t> op </a:t>
            </a:r>
            <a:r>
              <a:rPr lang="fr-BE" baseline="0" dirty="0" err="1" smtClean="0"/>
              <a:t>concepten</a:t>
            </a:r>
            <a:r>
              <a:rPr lang="fr-BE" baseline="0" dirty="0" smtClean="0"/>
              <a:t> die het </a:t>
            </a:r>
            <a:r>
              <a:rPr lang="fr-BE" baseline="0" dirty="0" err="1" smtClean="0"/>
              <a:t>relationele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databankmodel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voorziet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Deze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later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uitgebreid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toegelicht</a:t>
            </a:r>
            <a:r>
              <a:rPr lang="fr-BE" baseline="0" dirty="0" smtClean="0"/>
              <a:t>.</a:t>
            </a:r>
          </a:p>
          <a:p>
            <a:endParaRPr lang="fr-BE" baseline="0" dirty="0" smtClean="0"/>
          </a:p>
          <a:p>
            <a:r>
              <a:rPr lang="fr-BE" baseline="0" dirty="0" smtClean="0"/>
              <a:t>In het </a:t>
            </a:r>
            <a:r>
              <a:rPr lang="fr-BE" baseline="0" dirty="0" err="1" smtClean="0"/>
              <a:t>logisch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belangrijk</a:t>
            </a:r>
            <a:r>
              <a:rPr lang="fr-BE" baseline="0" dirty="0" smtClean="0"/>
              <a:t> om na te </a:t>
            </a:r>
            <a:r>
              <a:rPr lang="fr-BE" baseline="0" dirty="0" err="1" smtClean="0"/>
              <a:t>gaan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welk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gedrag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wensen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wanneer</a:t>
            </a:r>
            <a:r>
              <a:rPr lang="fr-BE" baseline="0" dirty="0" smtClean="0"/>
              <a:t> er data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toegevoegd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databank</a:t>
            </a:r>
            <a:r>
              <a:rPr lang="fr-BE" baseline="0" dirty="0" smtClean="0"/>
              <a:t>, en dit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elk</a:t>
            </a:r>
            <a:r>
              <a:rPr lang="fr-BE" baseline="0" dirty="0" smtClean="0"/>
              <a:t> van de </a:t>
            </a:r>
            <a:r>
              <a:rPr lang="fr-BE" baseline="0" dirty="0" err="1" smtClean="0"/>
              <a:t>overgebleven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voorwaarden</a:t>
            </a:r>
            <a:r>
              <a:rPr lang="fr-BE" baseline="0" dirty="0" smtClean="0"/>
              <a:t>. In de </a:t>
            </a:r>
            <a:r>
              <a:rPr lang="fr-BE" baseline="0" dirty="0" err="1" smtClean="0"/>
              <a:t>volgende</a:t>
            </a:r>
            <a:r>
              <a:rPr lang="fr-BE" baseline="0" dirty="0" smtClean="0"/>
              <a:t> slides </a:t>
            </a:r>
            <a:r>
              <a:rPr lang="fr-BE" baseline="0" dirty="0" err="1" smtClean="0"/>
              <a:t>doen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dit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elk</a:t>
            </a:r>
            <a:r>
              <a:rPr lang="fr-BE" baseline="0" dirty="0" smtClean="0"/>
              <a:t> van de </a:t>
            </a:r>
            <a:r>
              <a:rPr lang="fr-BE" baseline="0" dirty="0" err="1" smtClean="0"/>
              <a:t>vier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overgebleven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punten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uit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functionele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beschrijving</a:t>
            </a:r>
            <a:r>
              <a:rPr lang="fr-BE" baseline="0" dirty="0" smtClean="0"/>
              <a:t>.</a:t>
            </a:r>
            <a:endParaRPr lang="en-BE" baseline="0" dirty="0" smtClean="0"/>
          </a:p>
          <a:p>
            <a:endParaRPr lang="en-BE" baseline="0" dirty="0" smtClean="0"/>
          </a:p>
          <a:p>
            <a:r>
              <a:rPr lang="en-BE" baseline="0" dirty="0" smtClean="0"/>
              <a:t>Aanpassingen van data wordt niet behandeld in deze cursus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419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151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713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965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EC91-8588-4687-AF25-33FF2451904C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Functionele beschrijving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B11-20FA-43DD-8344-104E22502815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Functionele beschrijving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E3C6-1910-4DBB-B1CE-C5ABD1FA0FD8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Functionele beschrijving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9CB5-554A-468C-81BD-70E786A0C071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Functionele beschrijving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443-E682-4039-A7DB-6E356F310008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Functionele beschrijving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F5E-0D57-46FB-8C8D-2D3CBDDB4FDF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Functionele beschrijving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39D3-AE6D-4C71-BCF2-F7E444C6E6CD}" type="datetime1">
              <a:rPr lang="en-US" smtClean="0"/>
              <a:t>9/9/2020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Functionele beschrijving 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56-3968-4DB8-B0AC-649207838162}" type="datetime1">
              <a:rPr lang="en-US" smtClean="0"/>
              <a:t>9/9/2020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Functionele beschrijving 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8442-D3D2-4B57-83C8-BE1723469ACE}" type="datetime1">
              <a:rPr lang="en-US" smtClean="0"/>
              <a:t>9/9/2020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Functionele beschrijving 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69A5-A9AF-45B1-B528-0DFC3AE68619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Functionele beschrijving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64E6-3AC7-49B2-9720-D7C0BA22A79E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Functionele beschrijving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60027-4894-4FA9-AF6A-B6C0E03389B1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Logisch ontwerp – Functionele beschrijving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Logisch</a:t>
            </a:r>
            <a:r>
              <a:rPr lang="en-BE" dirty="0" smtClean="0"/>
              <a:t> ontwerp</a:t>
            </a:r>
            <a:r>
              <a:rPr lang="en-US" dirty="0" smtClean="0"/>
              <a:t> – </a:t>
            </a:r>
            <a:r>
              <a:rPr lang="en-BE" smtClean="0"/>
              <a:t>Functionele beschrijving</a:t>
            </a:r>
            <a:endParaRPr lang="en-US" dirty="0"/>
          </a:p>
          <a:p>
            <a:r>
              <a:rPr lang="en-US" dirty="0"/>
              <a:t>   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 smtClean="0"/>
              <a:t>Logisch ontwerp – Functionele beschrijving 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06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4361" y="1543221"/>
            <a:ext cx="815166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i="1" dirty="0"/>
              <a:t>C</a:t>
            </a:r>
            <a:r>
              <a:rPr lang="nl-BE" sz="2200" i="1" dirty="0" smtClean="0"/>
              <a:t>. L</a:t>
            </a:r>
            <a:r>
              <a:rPr lang="en-BE" sz="2200" i="1" dirty="0" smtClean="0"/>
              <a:t>eeftijd </a:t>
            </a:r>
            <a:r>
              <a:rPr lang="en-BE" sz="2200" i="1" dirty="0"/>
              <a:t>lid &gt;= min en &lt;= max leeftijd groep van </a:t>
            </a:r>
            <a:r>
              <a:rPr lang="en-BE" sz="2200" i="1" dirty="0" smtClean="0"/>
              <a:t>lid</a:t>
            </a:r>
            <a:endParaRPr lang="en-BE" sz="2200" i="1" dirty="0"/>
          </a:p>
          <a:p>
            <a:pPr lvl="1"/>
            <a:endParaRPr lang="nl-BE" sz="2000" dirty="0"/>
          </a:p>
          <a:p>
            <a:r>
              <a:rPr lang="nl-BE" sz="2000" b="1" dirty="0" smtClean="0"/>
              <a:t>LID </a:t>
            </a:r>
            <a:r>
              <a:rPr lang="nl-BE" sz="2000" dirty="0"/>
              <a:t>(</a:t>
            </a:r>
            <a:r>
              <a:rPr lang="nl-BE" sz="2000" dirty="0" err="1"/>
              <a:t>lidnummer:integer</a:t>
            </a:r>
            <a:r>
              <a:rPr lang="nl-BE" sz="2000" dirty="0"/>
              <a:t>, </a:t>
            </a:r>
            <a:r>
              <a:rPr lang="nl-BE" sz="2000" dirty="0" err="1"/>
              <a:t>voornaam:varchar</a:t>
            </a:r>
            <a:r>
              <a:rPr lang="nl-BE" sz="2000" dirty="0"/>
              <a:t>, </a:t>
            </a:r>
            <a:r>
              <a:rPr lang="nl-BE" sz="2000" dirty="0" err="1"/>
              <a:t>naam:varchar</a:t>
            </a:r>
            <a:r>
              <a:rPr lang="nl-BE" sz="2000" dirty="0"/>
              <a:t>, </a:t>
            </a:r>
            <a:r>
              <a:rPr lang="nl-BE" sz="2000" dirty="0" err="1"/>
              <a:t>geslacht:varchar</a:t>
            </a:r>
            <a:r>
              <a:rPr lang="nl-BE" sz="2000" dirty="0"/>
              <a:t>, </a:t>
            </a:r>
            <a:r>
              <a:rPr lang="nl-BE" sz="2000" dirty="0" err="1" smtClean="0"/>
              <a:t>geboortedatum:date</a:t>
            </a:r>
            <a:r>
              <a:rPr lang="en-BE" sz="2000" dirty="0" smtClean="0"/>
              <a:t>, </a:t>
            </a:r>
            <a:r>
              <a:rPr lang="nl-BE" sz="2000" dirty="0" err="1" smtClean="0"/>
              <a:t>straat:varchar</a:t>
            </a:r>
            <a:r>
              <a:rPr lang="nl-BE" sz="2000" dirty="0"/>
              <a:t>, </a:t>
            </a:r>
            <a:r>
              <a:rPr lang="nl-BE" sz="2000" dirty="0" smtClean="0"/>
              <a:t>nummer:</a:t>
            </a:r>
            <a:r>
              <a:rPr lang="en-BE" sz="2000" dirty="0" smtClean="0"/>
              <a:t>varchar</a:t>
            </a:r>
            <a:r>
              <a:rPr lang="nl-BE" sz="2000" dirty="0" smtClean="0"/>
              <a:t>, postcode:</a:t>
            </a:r>
            <a:r>
              <a:rPr lang="en-BE" sz="2000" dirty="0" smtClean="0"/>
              <a:t>varchar</a:t>
            </a:r>
            <a:r>
              <a:rPr lang="nl-BE" sz="2000" dirty="0" smtClean="0"/>
              <a:t>, </a:t>
            </a:r>
            <a:r>
              <a:rPr lang="nl-BE" sz="2000" dirty="0" err="1"/>
              <a:t>groepsnaam:varchar</a:t>
            </a:r>
            <a:r>
              <a:rPr lang="nl-BE" sz="2000" dirty="0"/>
              <a:t>)</a:t>
            </a:r>
          </a:p>
          <a:p>
            <a:endParaRPr lang="nl-BE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Controleer dat indien </a:t>
            </a:r>
            <a:r>
              <a:rPr lang="en-BE" dirty="0" smtClean="0"/>
              <a:t>een </a:t>
            </a:r>
            <a:r>
              <a:rPr lang="nl-BE" dirty="0" smtClean="0"/>
              <a:t>lid wordt toegevoegd aan de tabel Lid, zijn/haar leeftijd niet groter is dan </a:t>
            </a:r>
            <a:r>
              <a:rPr lang="nl-BE" dirty="0" err="1" smtClean="0"/>
              <a:t>leeftijd_max</a:t>
            </a:r>
            <a:r>
              <a:rPr lang="nl-BE" dirty="0" smtClean="0"/>
              <a:t> van zijn/haar geassocieerde groep, én zijn/haar leeftijd niet kleiner is dan </a:t>
            </a:r>
            <a:r>
              <a:rPr lang="nl-BE" dirty="0" err="1" smtClean="0"/>
              <a:t>leeftijd_min</a:t>
            </a:r>
            <a:r>
              <a:rPr lang="nl-BE" dirty="0" smtClean="0"/>
              <a:t> van zijn/haar geassocieerde groep.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947359" y="78620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181" y="828470"/>
            <a:ext cx="25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Overige voorwaarden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73982" y="674582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Onderzoek van gewenst gedrag bij </a:t>
            </a:r>
            <a:r>
              <a:rPr lang="en-BE" sz="2000" b="1" dirty="0" smtClean="0"/>
              <a:t>toevoegen van data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10</a:t>
            </a:fld>
            <a:endParaRPr lang="fr-B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 smtClean="0"/>
              <a:t>Logisch ontwerp – Functionele beschrijving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313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4362" y="1543221"/>
            <a:ext cx="76209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i="1" dirty="0" smtClean="0"/>
              <a:t>D. Leider </a:t>
            </a:r>
            <a:r>
              <a:rPr lang="nl-BE" sz="2200" i="1" dirty="0"/>
              <a:t>van een groep moet lid zijn van de groep met naam </a:t>
            </a:r>
            <a:r>
              <a:rPr lang="nl-BE" sz="2200" i="1" dirty="0" smtClean="0"/>
              <a:t>leiding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nl-BE" sz="2000" dirty="0"/>
          </a:p>
          <a:p>
            <a:r>
              <a:rPr lang="nl-BE" sz="2000" b="1" dirty="0"/>
              <a:t>GROEP </a:t>
            </a:r>
            <a:r>
              <a:rPr lang="nl-BE" sz="2000" dirty="0"/>
              <a:t>(</a:t>
            </a:r>
            <a:r>
              <a:rPr lang="nl-BE" sz="2000" dirty="0" err="1"/>
              <a:t>naam:varchar</a:t>
            </a:r>
            <a:r>
              <a:rPr lang="nl-BE" sz="2000" dirty="0"/>
              <a:t>, </a:t>
            </a:r>
            <a:r>
              <a:rPr lang="nl-BE" sz="2000" dirty="0" err="1"/>
              <a:t>leeftijd_min:integer</a:t>
            </a:r>
            <a:r>
              <a:rPr lang="nl-BE" sz="2000" dirty="0"/>
              <a:t>, </a:t>
            </a:r>
            <a:r>
              <a:rPr lang="nl-BE" sz="2000" dirty="0" err="1"/>
              <a:t>leeftijd_max:integer</a:t>
            </a:r>
            <a:r>
              <a:rPr lang="nl-BE" sz="2000" dirty="0"/>
              <a:t>, </a:t>
            </a:r>
            <a:r>
              <a:rPr lang="nl-BE" sz="2000" dirty="0" err="1"/>
              <a:t>leider:integer</a:t>
            </a:r>
            <a:r>
              <a:rPr lang="nl-BE" sz="2000" dirty="0"/>
              <a:t>) </a:t>
            </a:r>
            <a:endParaRPr lang="nl-BE" sz="2000" dirty="0" smtClean="0"/>
          </a:p>
          <a:p>
            <a:endParaRPr lang="nl-BE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Controleer </a:t>
            </a:r>
            <a:r>
              <a:rPr lang="en-BE" dirty="0" smtClean="0"/>
              <a:t>of</a:t>
            </a:r>
            <a:r>
              <a:rPr lang="nl-BE" dirty="0" smtClean="0"/>
              <a:t>dat </a:t>
            </a:r>
            <a:r>
              <a:rPr lang="nl-BE" dirty="0" smtClean="0"/>
              <a:t>indien </a:t>
            </a:r>
            <a:r>
              <a:rPr lang="en-BE" dirty="0" smtClean="0"/>
              <a:t>een </a:t>
            </a:r>
            <a:r>
              <a:rPr lang="nl-BE" dirty="0" smtClean="0"/>
              <a:t>groep </a:t>
            </a:r>
            <a:r>
              <a:rPr lang="nl-BE" dirty="0" smtClean="0"/>
              <a:t>wordt toegevoegd aan de tabel Groep, </a:t>
            </a:r>
            <a:r>
              <a:rPr lang="nl-BE" dirty="0" smtClean="0"/>
              <a:t>de </a:t>
            </a:r>
            <a:r>
              <a:rPr lang="nl-BE" dirty="0" smtClean="0"/>
              <a:t>leider van deze groep </a:t>
            </a:r>
            <a:r>
              <a:rPr lang="nl-BE" dirty="0" smtClean="0"/>
              <a:t>in </a:t>
            </a:r>
            <a:r>
              <a:rPr lang="nl-BE" dirty="0" smtClean="0"/>
              <a:t>de tabel </a:t>
            </a:r>
            <a:r>
              <a:rPr lang="nl-BE" dirty="0" smtClean="0"/>
              <a:t>Lid</a:t>
            </a:r>
            <a:r>
              <a:rPr lang="en-BE" smtClean="0"/>
              <a:t> zelf</a:t>
            </a:r>
            <a:r>
              <a:rPr lang="nl-BE" smtClean="0"/>
              <a:t> </a:t>
            </a:r>
            <a:r>
              <a:rPr lang="nl-BE" dirty="0" smtClean="0"/>
              <a:t>een verwijzing heeft naar de groep met naam </a:t>
            </a:r>
            <a:r>
              <a:rPr lang="en-BE" dirty="0" smtClean="0"/>
              <a:t>‘</a:t>
            </a:r>
            <a:r>
              <a:rPr lang="nl-BE" dirty="0" smtClean="0"/>
              <a:t>leiding’.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947359" y="78620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181" y="828470"/>
            <a:ext cx="25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Overige voorwaarden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73982" y="674582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Onderzoek van gewenst gedrag bij </a:t>
            </a:r>
            <a:r>
              <a:rPr lang="en-BE" sz="2000" b="1" dirty="0" smtClean="0"/>
              <a:t>toevoegen van data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11</a:t>
            </a:fld>
            <a:endParaRPr lang="fr-B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 smtClean="0"/>
              <a:t>Logisch ontwerp – Functionele beschrijving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6879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830771" y="1015096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656" y="749581"/>
            <a:ext cx="2643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Domeinrestricties binnen een entiteittype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00795" y="1050544"/>
            <a:ext cx="242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CHECK </a:t>
            </a:r>
            <a:r>
              <a:rPr lang="nl-BE" sz="2000" b="1" dirty="0" err="1" smtClean="0"/>
              <a:t>constraint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 smtClean="0"/>
              <a:t>Logisch ontwerp – Functionele beschrijving 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b="1" dirty="0"/>
                  <a:t>Functionele </a:t>
                </a:r>
                <a:r>
                  <a:rPr lang="en-BE" b="1" dirty="0" smtClean="0"/>
                  <a:t>beschrijving</a:t>
                </a:r>
              </a:p>
              <a:p>
                <a:endParaRPr lang="en-BE" b="1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tx1"/>
                    </a:solidFill>
                  </a:rPr>
                  <a:t>activiteit.kost </a:t>
                </a:r>
                <a:r>
                  <a:rPr lang="en-BE" dirty="0">
                    <a:solidFill>
                      <a:schemeClr val="tx1"/>
                    </a:solidFill>
                  </a:rPr>
                  <a:t>&gt;= </a:t>
                </a:r>
                <a:r>
                  <a:rPr lang="en-BE" dirty="0" smtClean="0">
                    <a:solidFill>
                      <a:schemeClr val="tx1"/>
                    </a:solidFill>
                  </a:rPr>
                  <a:t>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tx1"/>
                    </a:solidFill>
                  </a:rPr>
                  <a:t>groep.min/groep.max </a:t>
                </a:r>
                <a:r>
                  <a:rPr lang="en-BE" dirty="0">
                    <a:solidFill>
                      <a:schemeClr val="tx1"/>
                    </a:solidFill>
                  </a:rPr>
                  <a:t>&gt;= 0, </a:t>
                </a:r>
                <a:endParaRPr lang="en-BE" dirty="0" smtClean="0">
                  <a:solidFill>
                    <a:schemeClr val="tx1"/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tx1"/>
                    </a:solidFill>
                  </a:rPr>
                  <a:t>lid.geslacht </a:t>
                </a:r>
                <a14:m>
                  <m:oMath xmlns:m="http://schemas.openxmlformats.org/officeDocument/2006/math">
                    <m:r>
                      <a:rPr lang="en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dirty="0">
                    <a:solidFill>
                      <a:schemeClr val="tx1"/>
                    </a:solidFill>
                  </a:rPr>
                  <a:t>{m, </a:t>
                </a:r>
                <a:r>
                  <a:rPr lang="en-BE" dirty="0" smtClean="0">
                    <a:solidFill>
                      <a:schemeClr val="tx1"/>
                    </a:solidFill>
                  </a:rPr>
                  <a:t>v, x}</a:t>
                </a:r>
                <a:endParaRPr lang="en-BE" dirty="0">
                  <a:solidFill>
                    <a:schemeClr val="tx1"/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tx1"/>
                    </a:solidFill>
                  </a:rPr>
                  <a:t>groep.min &lt;= groep.max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lid.geslacht is optioneel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groep met naam ‘leiding’ heeft de hoogste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leeftijdsklasse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tijdstippen activiteiten van 1 groep mogen niet gelijk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zijn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lid.leeftijd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&gt;=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groep.min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en &lt;=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groep.max voor groep waarin lid zit</a:t>
                </a:r>
                <a:endParaRPr lang="en-BE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</a:t>
                </a:r>
                <a:r>
                  <a:rPr lang="nl-BE" dirty="0">
                    <a:solidFill>
                      <a:schemeClr val="bg1">
                        <a:lumMod val="75000"/>
                      </a:schemeClr>
                    </a:solidFill>
                  </a:rPr>
                  <a:t>eider van een groep moet lid zijn van de groep met naam </a:t>
                </a:r>
                <a:r>
                  <a:rPr lang="nl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leiding</a:t>
                </a:r>
                <a:endParaRPr lang="en-BE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lid.leeftijd = huidige datum – lid.geboortedatum</a:t>
                </a:r>
                <a:endParaRPr lang="en-BE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 smtClean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blipFill>
                <a:blip r:embed="rId3"/>
                <a:stretch>
                  <a:fillRect l="-591" t="-74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08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3681" y="968799"/>
                <a:ext cx="8232058" cy="566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BE" dirty="0"/>
              </a:p>
              <a:p>
                <a:r>
                  <a:rPr lang="en-BE" sz="2000" b="1" dirty="0" smtClean="0"/>
                  <a:t>1</a:t>
                </a:r>
                <a:r>
                  <a:rPr lang="nl-BE" sz="2000" b="1" dirty="0" smtClean="0"/>
                  <a:t>.</a:t>
                </a:r>
                <a:r>
                  <a:rPr lang="en-BE" sz="2000" b="1" dirty="0" smtClean="0"/>
                  <a:t> LID</a:t>
                </a:r>
                <a:r>
                  <a:rPr lang="nl-BE" sz="2000" b="1" dirty="0" smtClean="0"/>
                  <a:t> </a:t>
                </a:r>
                <a:r>
                  <a:rPr lang="nl-BE" dirty="0"/>
                  <a:t>(</a:t>
                </a:r>
                <a:r>
                  <a:rPr lang="nl-BE" dirty="0" err="1"/>
                  <a:t>lidnummer:integer</a:t>
                </a:r>
                <a:r>
                  <a:rPr lang="nl-BE" dirty="0"/>
                  <a:t>, </a:t>
                </a:r>
                <a:r>
                  <a:rPr lang="nl-BE" dirty="0" err="1" smtClean="0"/>
                  <a:t>geslacht:varchar</a:t>
                </a:r>
                <a:r>
                  <a:rPr lang="nl-BE" dirty="0"/>
                  <a:t>, </a:t>
                </a:r>
                <a:r>
                  <a:rPr lang="nl-BE" dirty="0" err="1"/>
                  <a:t>geboortedatum:date</a:t>
                </a:r>
                <a:r>
                  <a:rPr lang="nl-BE" dirty="0"/>
                  <a:t>, </a:t>
                </a:r>
                <a:r>
                  <a:rPr lang="nl-BE" dirty="0" err="1" smtClean="0"/>
                  <a:t>voornaam:varchar</a:t>
                </a:r>
                <a:r>
                  <a:rPr lang="nl-BE" dirty="0" smtClean="0"/>
                  <a:t>, </a:t>
                </a:r>
                <a:r>
                  <a:rPr lang="nl-BE" dirty="0" err="1" smtClean="0"/>
                  <a:t>familienaam:varchar</a:t>
                </a:r>
                <a:r>
                  <a:rPr lang="nl-BE" dirty="0" smtClean="0"/>
                  <a:t>, </a:t>
                </a:r>
                <a:r>
                  <a:rPr lang="nl-BE" dirty="0" err="1" smtClean="0"/>
                  <a:t>straat:varchar</a:t>
                </a:r>
                <a:r>
                  <a:rPr lang="nl-BE" dirty="0"/>
                  <a:t>, </a:t>
                </a:r>
                <a:r>
                  <a:rPr lang="nl-BE" dirty="0" smtClean="0"/>
                  <a:t>nummer:</a:t>
                </a:r>
                <a:r>
                  <a:rPr lang="en-BE" dirty="0" smtClean="0"/>
                  <a:t>varchar</a:t>
                </a:r>
                <a:r>
                  <a:rPr lang="nl-BE" dirty="0" smtClean="0"/>
                  <a:t>, postcode:</a:t>
                </a:r>
                <a:r>
                  <a:rPr lang="en-BE" dirty="0" smtClean="0"/>
                  <a:t>varchar</a:t>
                </a:r>
                <a:r>
                  <a:rPr lang="nl-BE" dirty="0" smtClean="0"/>
                  <a:t>, </a:t>
                </a:r>
                <a:r>
                  <a:rPr lang="nl-BE" dirty="0" err="1"/>
                  <a:t>groepsnaam:varchar</a:t>
                </a:r>
                <a:r>
                  <a:rPr lang="nl-BE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nl-BE" sz="1600" dirty="0" smtClean="0"/>
                  <a:t>Primaire sleutel: {lidnummer}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nl-BE" sz="1600" dirty="0" smtClean="0"/>
                  <a:t>Vreemde sleutel: {groepsnaam} -&gt; Groep{naam}</a:t>
                </a:r>
                <a:endParaRPr lang="en-BE" sz="1600" dirty="0" smtClean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nl-BE" sz="1600" b="1" dirty="0">
                    <a:solidFill>
                      <a:srgbClr val="00B050"/>
                    </a:solidFill>
                  </a:rPr>
                  <a:t>CHECK: </a:t>
                </a:r>
                <a:r>
                  <a:rPr lang="nl-BE" sz="1600" b="1" dirty="0" smtClean="0">
                    <a:solidFill>
                      <a:srgbClr val="00B050"/>
                    </a:solidFill>
                  </a:rPr>
                  <a:t>kost </a:t>
                </a:r>
                <a:r>
                  <a:rPr lang="nl-BE" sz="1600" b="1" dirty="0">
                    <a:solidFill>
                      <a:srgbClr val="00B050"/>
                    </a:solidFill>
                  </a:rPr>
                  <a:t>&gt;= 0, geslacht </a:t>
                </a:r>
                <a14:m>
                  <m:oMath xmlns:m="http://schemas.openxmlformats.org/officeDocument/2006/math">
                    <m:r>
                      <a:rPr lang="en-BE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sz="1600" b="1" dirty="0">
                    <a:solidFill>
                      <a:srgbClr val="00B050"/>
                    </a:solidFill>
                  </a:rPr>
                  <a:t>{m, </a:t>
                </a:r>
                <a:r>
                  <a:rPr lang="en-BE" sz="1600" b="1" dirty="0" smtClean="0">
                    <a:solidFill>
                      <a:srgbClr val="00B050"/>
                    </a:solidFill>
                  </a:rPr>
                  <a:t>v, x}</a:t>
                </a:r>
                <a:endParaRPr lang="nl-BE" sz="1600" dirty="0"/>
              </a:p>
              <a:p>
                <a:r>
                  <a:rPr lang="nl-BE" sz="2000" b="1" dirty="0" smtClean="0"/>
                  <a:t>2. GROEP </a:t>
                </a:r>
                <a:r>
                  <a:rPr lang="nl-BE" dirty="0"/>
                  <a:t>(</a:t>
                </a:r>
                <a:r>
                  <a:rPr lang="nl-BE" dirty="0" err="1"/>
                  <a:t>naam:varchar</a:t>
                </a:r>
                <a:r>
                  <a:rPr lang="nl-BE" dirty="0"/>
                  <a:t>, </a:t>
                </a:r>
                <a:r>
                  <a:rPr lang="nl-BE" dirty="0" err="1"/>
                  <a:t>leeftijd_min:integer</a:t>
                </a:r>
                <a:r>
                  <a:rPr lang="nl-BE" dirty="0"/>
                  <a:t>, </a:t>
                </a:r>
                <a:r>
                  <a:rPr lang="nl-BE" dirty="0" err="1"/>
                  <a:t>leeftijd_max:integer</a:t>
                </a:r>
                <a:r>
                  <a:rPr lang="nl-BE" dirty="0"/>
                  <a:t>, </a:t>
                </a:r>
                <a:r>
                  <a:rPr lang="nl-BE" dirty="0" err="1"/>
                  <a:t>leider:integer</a:t>
                </a:r>
                <a:r>
                  <a:rPr lang="nl-BE" dirty="0"/>
                  <a:t>) </a:t>
                </a:r>
                <a:endParaRPr lang="nl-BE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 smtClean="0"/>
                  <a:t>Primaire </a:t>
                </a:r>
                <a:r>
                  <a:rPr lang="nl-BE" sz="1600" dirty="0"/>
                  <a:t>sleutel: </a:t>
                </a:r>
                <a:r>
                  <a:rPr lang="nl-BE" sz="1600" dirty="0" smtClean="0"/>
                  <a:t>{naam}</a:t>
                </a:r>
                <a:endParaRPr lang="nl-BE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Vreemde sleutel: {leider} -&gt; Lid{lidnummer</a:t>
                </a:r>
                <a:r>
                  <a:rPr lang="nl-BE" sz="1600" dirty="0" smtClean="0"/>
                  <a:t>}</a:t>
                </a:r>
                <a:endParaRPr lang="nl-BE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Uniek: </a:t>
                </a:r>
                <a:r>
                  <a:rPr lang="nl-BE" sz="1600" dirty="0" smtClean="0"/>
                  <a:t>{leider</a:t>
                </a:r>
                <a:r>
                  <a:rPr lang="en-BE" sz="1600" dirty="0" smtClean="0"/>
                  <a:t>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b="1" dirty="0">
                    <a:solidFill>
                      <a:srgbClr val="00B050"/>
                    </a:solidFill>
                  </a:rPr>
                  <a:t>CHECK: </a:t>
                </a:r>
                <a:r>
                  <a:rPr lang="nl-BE" sz="1600" b="1" dirty="0" err="1">
                    <a:solidFill>
                      <a:srgbClr val="00B050"/>
                    </a:solidFill>
                  </a:rPr>
                  <a:t>leeftijd_min</a:t>
                </a:r>
                <a:r>
                  <a:rPr lang="nl-BE" sz="1600" b="1" dirty="0">
                    <a:solidFill>
                      <a:srgbClr val="00B050"/>
                    </a:solidFill>
                  </a:rPr>
                  <a:t> &gt;= 0, </a:t>
                </a:r>
                <a:r>
                  <a:rPr lang="nl-BE" sz="1600" b="1" dirty="0" err="1">
                    <a:solidFill>
                      <a:srgbClr val="00B050"/>
                    </a:solidFill>
                  </a:rPr>
                  <a:t>leeftijd_max</a:t>
                </a:r>
                <a:r>
                  <a:rPr lang="nl-BE" sz="1600" b="1" dirty="0">
                    <a:solidFill>
                      <a:srgbClr val="00B050"/>
                    </a:solidFill>
                  </a:rPr>
                  <a:t> &gt;= 0, </a:t>
                </a:r>
                <a:r>
                  <a:rPr lang="nl-BE" sz="1600" b="1" dirty="0" err="1">
                    <a:solidFill>
                      <a:srgbClr val="00B050"/>
                    </a:solidFill>
                  </a:rPr>
                  <a:t>leeftijd_min</a:t>
                </a:r>
                <a:r>
                  <a:rPr lang="nl-BE" sz="1600" b="1" dirty="0">
                    <a:solidFill>
                      <a:srgbClr val="00B050"/>
                    </a:solidFill>
                  </a:rPr>
                  <a:t> &lt;= </a:t>
                </a:r>
                <a:r>
                  <a:rPr lang="nl-BE" sz="1600" b="1" dirty="0" err="1" smtClean="0">
                    <a:solidFill>
                      <a:srgbClr val="00B050"/>
                    </a:solidFill>
                  </a:rPr>
                  <a:t>leeftijd_max</a:t>
                </a:r>
                <a:endParaRPr lang="nl-BE" sz="1600" dirty="0" smtClean="0"/>
              </a:p>
              <a:p>
                <a:r>
                  <a:rPr lang="nl-BE" sz="2000" b="1" dirty="0" smtClean="0"/>
                  <a:t>3. ACTIVITEIT </a:t>
                </a:r>
                <a:r>
                  <a:rPr lang="nl-BE" dirty="0"/>
                  <a:t>(</a:t>
                </a:r>
                <a:r>
                  <a:rPr lang="nl-BE" dirty="0" err="1"/>
                  <a:t>activiteitID:integer</a:t>
                </a:r>
                <a:r>
                  <a:rPr lang="nl-BE" dirty="0"/>
                  <a:t>, </a:t>
                </a:r>
                <a:r>
                  <a:rPr lang="nl-BE" dirty="0" err="1"/>
                  <a:t>kost:numeric</a:t>
                </a:r>
                <a:r>
                  <a:rPr lang="nl-BE" dirty="0"/>
                  <a:t>, </a:t>
                </a:r>
                <a:r>
                  <a:rPr lang="nl-BE" dirty="0" err="1" smtClean="0"/>
                  <a:t>tijdstip:timestamp</a:t>
                </a:r>
                <a:r>
                  <a:rPr lang="nl-BE" dirty="0" smtClean="0"/>
                  <a:t>)</a:t>
                </a:r>
                <a:endParaRPr lang="nl-BE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 smtClean="0"/>
                  <a:t>Primaire sleutel: {</a:t>
                </a:r>
                <a:r>
                  <a:rPr lang="nl-BE" sz="1600" dirty="0" err="1" smtClean="0"/>
                  <a:t>activiteitID</a:t>
                </a:r>
                <a:r>
                  <a:rPr lang="nl-BE" sz="1600" dirty="0" smtClean="0"/>
                  <a:t>}</a:t>
                </a:r>
                <a:endParaRPr lang="nl-BE" sz="2000" dirty="0" smtClean="0"/>
              </a:p>
              <a:p>
                <a:r>
                  <a:rPr lang="nl-BE" sz="2000" b="1" dirty="0" smtClean="0"/>
                  <a:t>4. GROEP_ACTIVITEIT </a:t>
                </a:r>
                <a:r>
                  <a:rPr lang="nl-BE" dirty="0" smtClean="0"/>
                  <a:t>(</a:t>
                </a:r>
                <a:r>
                  <a:rPr lang="nl-BE" dirty="0" err="1" smtClean="0"/>
                  <a:t>groepsnaam:varchar</a:t>
                </a:r>
                <a:r>
                  <a:rPr lang="nl-BE" dirty="0" smtClean="0"/>
                  <a:t>, </a:t>
                </a:r>
                <a:r>
                  <a:rPr lang="nl-BE" dirty="0" err="1" smtClean="0"/>
                  <a:t>activiteitID:integer</a:t>
                </a:r>
                <a:r>
                  <a:rPr lang="nl-BE" dirty="0" smtClean="0"/>
                  <a:t>, </a:t>
                </a:r>
                <a:r>
                  <a:rPr lang="nl-BE" dirty="0" err="1" smtClean="0"/>
                  <a:t>betaald:boolean</a:t>
                </a:r>
                <a:r>
                  <a:rPr lang="nl-BE" dirty="0" smtClean="0"/>
                  <a:t>)</a:t>
                </a:r>
                <a:endParaRPr lang="nl-BE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Primaire sleutel: </a:t>
                </a:r>
                <a:r>
                  <a:rPr lang="nl-BE" sz="1600" dirty="0" smtClean="0"/>
                  <a:t>{groepsnaam, </a:t>
                </a:r>
                <a:r>
                  <a:rPr lang="nl-BE" sz="1600" dirty="0" err="1" smtClean="0"/>
                  <a:t>activiteitID</a:t>
                </a:r>
                <a:r>
                  <a:rPr lang="nl-BE" sz="1600" dirty="0" smtClean="0"/>
                  <a:t>}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 smtClean="0"/>
                  <a:t>Vreemde sleutel: {</a:t>
                </a:r>
                <a:r>
                  <a:rPr lang="nl-BE" sz="1600" dirty="0" err="1" smtClean="0"/>
                  <a:t>activiteitID</a:t>
                </a:r>
                <a:r>
                  <a:rPr lang="nl-BE" sz="1600" dirty="0" smtClean="0"/>
                  <a:t>} -&gt; Activiteit{</a:t>
                </a:r>
                <a:r>
                  <a:rPr lang="nl-BE" sz="1600" dirty="0" err="1" smtClean="0"/>
                  <a:t>activiteitID</a:t>
                </a:r>
                <a:r>
                  <a:rPr lang="nl-BE" sz="1600" dirty="0" smtClean="0"/>
                  <a:t>},</a:t>
                </a:r>
                <a:br>
                  <a:rPr lang="nl-BE" sz="1600" dirty="0" smtClean="0"/>
                </a:br>
                <a:r>
                  <a:rPr lang="nl-BE" sz="1600" dirty="0" smtClean="0"/>
                  <a:t> {groepsnaam} -&gt; Groep{naam}</a:t>
                </a:r>
                <a:endParaRPr lang="en-BE" sz="2000" dirty="0"/>
              </a:p>
              <a:p>
                <a:r>
                  <a:rPr lang="en-BE" sz="2000" b="1" dirty="0" smtClean="0"/>
                  <a:t>5</a:t>
                </a:r>
                <a:r>
                  <a:rPr lang="nl-BE" sz="2000" b="1" dirty="0" smtClean="0"/>
                  <a:t>. </a:t>
                </a:r>
                <a:r>
                  <a:rPr lang="en-BE" sz="2000" b="1" dirty="0" smtClean="0"/>
                  <a:t>ACTIVITEIT_OMSCHRIJVING</a:t>
                </a:r>
                <a:r>
                  <a:rPr lang="nl-BE" sz="2000" b="1" dirty="0" smtClean="0"/>
                  <a:t> </a:t>
                </a:r>
                <a:r>
                  <a:rPr lang="nl-BE" dirty="0" smtClean="0"/>
                  <a:t>(</a:t>
                </a:r>
                <a:r>
                  <a:rPr lang="en-BE" dirty="0" smtClean="0"/>
                  <a:t>activiteitID:integer, omschrijving:varchar</a:t>
                </a:r>
                <a:r>
                  <a:rPr lang="nl-BE" dirty="0" smtClean="0"/>
                  <a:t>)</a:t>
                </a:r>
                <a:endParaRPr lang="nl-BE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Primaire sleutel: </a:t>
                </a:r>
                <a:r>
                  <a:rPr lang="nl-BE" sz="1600" dirty="0" smtClean="0"/>
                  <a:t>{</a:t>
                </a:r>
                <a:r>
                  <a:rPr lang="en-BE" sz="1600" dirty="0" smtClean="0"/>
                  <a:t>activiteitID, omschrijving</a:t>
                </a:r>
                <a:r>
                  <a:rPr lang="nl-BE" sz="1600" dirty="0" smtClean="0"/>
                  <a:t>}</a:t>
                </a:r>
                <a:endParaRPr lang="nl-BE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Vreemde sleutel: {</a:t>
                </a:r>
                <a:r>
                  <a:rPr lang="nl-BE" sz="1600" dirty="0" err="1"/>
                  <a:t>activiteitID</a:t>
                </a:r>
                <a:r>
                  <a:rPr lang="nl-BE" sz="1600" dirty="0"/>
                  <a:t>} -&gt; Activiteit{</a:t>
                </a:r>
                <a:r>
                  <a:rPr lang="nl-BE" sz="1600" dirty="0" err="1"/>
                  <a:t>activiteitID</a:t>
                </a:r>
                <a:r>
                  <a:rPr lang="nl-BE" sz="1600" dirty="0" smtClean="0"/>
                  <a:t>}</a:t>
                </a:r>
                <a:endParaRPr lang="en-BE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1" y="968799"/>
                <a:ext cx="8232058" cy="5663089"/>
              </a:xfrm>
              <a:prstGeom prst="rect">
                <a:avLst/>
              </a:prstGeom>
              <a:blipFill>
                <a:blip r:embed="rId3"/>
                <a:stretch>
                  <a:fillRect l="-815" b="-43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Functionele beschrijving </a:t>
            </a:r>
            <a:endParaRPr lang="fr-BE"/>
          </a:p>
        </p:txBody>
      </p:sp>
      <p:sp>
        <p:nvSpPr>
          <p:cNvPr id="12" name="Right Arrow 11"/>
          <p:cNvSpPr/>
          <p:nvPr/>
        </p:nvSpPr>
        <p:spPr>
          <a:xfrm>
            <a:off x="2547796" y="466456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3681" y="200941"/>
            <a:ext cx="2643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Domeinrestricties binnen een entiteittype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17820" y="501904"/>
            <a:ext cx="242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CHECK </a:t>
            </a:r>
            <a:r>
              <a:rPr lang="nl-BE" sz="2000" b="1" dirty="0" err="1" smtClean="0"/>
              <a:t>constraint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62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830771" y="1015096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656" y="896656"/>
            <a:ext cx="2154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Niet-optionele attributen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00795" y="1050544"/>
            <a:ext cx="242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NOT NULL constraint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 smtClean="0"/>
              <a:t>Logisch ontwerp – Functionele beschrijving 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b="1" dirty="0"/>
                  <a:t>Functionele </a:t>
                </a:r>
                <a:r>
                  <a:rPr lang="en-BE" b="1" dirty="0" smtClean="0"/>
                  <a:t>beschrijving</a:t>
                </a:r>
              </a:p>
              <a:p>
                <a:endParaRPr lang="en-BE" b="1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activiteit.kost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&gt;=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groep.min/groep.max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&gt;= 0, </a:t>
                </a:r>
                <a:endParaRPr lang="en-BE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lid.geslacht </a:t>
                </a:r>
                <a14:m>
                  <m:oMath xmlns:m="http://schemas.openxmlformats.org/officeDocument/2006/math">
                    <m:r>
                      <a:rPr lang="en-BE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{m,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v, x}</a:t>
                </a:r>
                <a:endParaRPr lang="en-BE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groep.min &lt;= groep.max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lid.geslacht is optioneel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met naam ‘leiding’ heeft de hoogste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leeftijdsklasse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tijdstippen activiteiten van 1 groep mogen niet gelijk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zijn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lid.leeftijd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&gt;=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groep.min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en &lt;=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groep.max voor groep waarin lid zit</a:t>
                </a:r>
                <a:endParaRPr lang="en-BE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</a:t>
                </a:r>
                <a:r>
                  <a:rPr lang="nl-BE" dirty="0">
                    <a:solidFill>
                      <a:schemeClr val="bg1">
                        <a:lumMod val="75000"/>
                      </a:schemeClr>
                    </a:solidFill>
                  </a:rPr>
                  <a:t>eider van een groep moet lid zijn van de groep met naam </a:t>
                </a:r>
                <a:r>
                  <a:rPr lang="nl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leiding</a:t>
                </a:r>
                <a:endParaRPr lang="en-BE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lid.leeftijd = huidige datum – lid.geboortedatum</a:t>
                </a:r>
                <a:endParaRPr lang="en-BE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 smtClean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blipFill>
                <a:blip r:embed="rId3"/>
                <a:stretch>
                  <a:fillRect l="-591" t="-74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5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93681" y="713616"/>
                <a:ext cx="8750319" cy="566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BE" dirty="0"/>
              </a:p>
              <a:p>
                <a:r>
                  <a:rPr lang="en-BE" sz="2000" b="1" dirty="0" smtClean="0"/>
                  <a:t>1</a:t>
                </a:r>
                <a:r>
                  <a:rPr lang="nl-BE" sz="2000" b="1" dirty="0" smtClean="0"/>
                  <a:t>.</a:t>
                </a:r>
                <a:r>
                  <a:rPr lang="en-BE" sz="2000" b="1" dirty="0" smtClean="0"/>
                  <a:t> LID</a:t>
                </a:r>
                <a:r>
                  <a:rPr lang="nl-BE" sz="2000" b="1" dirty="0" smtClean="0"/>
                  <a:t> </a:t>
                </a:r>
                <a:r>
                  <a:rPr lang="nl-BE" dirty="0"/>
                  <a:t>(</a:t>
                </a:r>
                <a:r>
                  <a:rPr lang="nl-BE" dirty="0" err="1"/>
                  <a:t>lidnummer:integer</a:t>
                </a:r>
                <a:r>
                  <a:rPr lang="nl-BE" dirty="0"/>
                  <a:t>, </a:t>
                </a:r>
                <a:r>
                  <a:rPr lang="nl-BE" dirty="0" err="1" smtClean="0"/>
                  <a:t>geslacht:varchar</a:t>
                </a:r>
                <a:r>
                  <a:rPr lang="nl-BE" dirty="0"/>
                  <a:t>, </a:t>
                </a:r>
                <a:r>
                  <a:rPr lang="nl-BE" dirty="0" err="1"/>
                  <a:t>geboortedatum:date</a:t>
                </a:r>
                <a:r>
                  <a:rPr lang="nl-BE" dirty="0"/>
                  <a:t>, </a:t>
                </a:r>
                <a:r>
                  <a:rPr lang="nl-BE" dirty="0" err="1" smtClean="0"/>
                  <a:t>voornaam:varchar</a:t>
                </a:r>
                <a:r>
                  <a:rPr lang="nl-BE" dirty="0" smtClean="0"/>
                  <a:t>, </a:t>
                </a:r>
                <a:r>
                  <a:rPr lang="nl-BE" dirty="0" err="1" smtClean="0"/>
                  <a:t>familienaam:varchar</a:t>
                </a:r>
                <a:r>
                  <a:rPr lang="nl-BE" dirty="0" smtClean="0"/>
                  <a:t>, </a:t>
                </a:r>
                <a:r>
                  <a:rPr lang="nl-BE" dirty="0" err="1" smtClean="0"/>
                  <a:t>straat:varchar</a:t>
                </a:r>
                <a:r>
                  <a:rPr lang="nl-BE" dirty="0"/>
                  <a:t>, </a:t>
                </a:r>
                <a:r>
                  <a:rPr lang="nl-BE" dirty="0" smtClean="0"/>
                  <a:t>nummer:</a:t>
                </a:r>
                <a:r>
                  <a:rPr lang="en-BE" dirty="0" smtClean="0"/>
                  <a:t>varchar</a:t>
                </a:r>
                <a:r>
                  <a:rPr lang="nl-BE" dirty="0" smtClean="0"/>
                  <a:t>, postcode:</a:t>
                </a:r>
                <a:r>
                  <a:rPr lang="en-BE" dirty="0" smtClean="0"/>
                  <a:t>varchar</a:t>
                </a:r>
                <a:r>
                  <a:rPr lang="nl-BE" dirty="0" smtClean="0"/>
                  <a:t>, </a:t>
                </a:r>
                <a:r>
                  <a:rPr lang="nl-BE" dirty="0" err="1"/>
                  <a:t>groepsnaam:varchar</a:t>
                </a:r>
                <a:r>
                  <a:rPr lang="nl-BE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 smtClean="0"/>
                  <a:t>Primaire sleutel: {lidnummer}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 smtClean="0"/>
                  <a:t>Vreemde sleutel: {groepsnaam} -&gt; Groep{naam}</a:t>
                </a:r>
                <a:endParaRPr lang="en-BE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 smtClean="0">
                    <a:solidFill>
                      <a:schemeClr val="tx1"/>
                    </a:solidFill>
                  </a:rPr>
                  <a:t>CHECK: </a:t>
                </a:r>
                <a:r>
                  <a:rPr lang="nl-BE" sz="1600" dirty="0" smtClean="0">
                    <a:solidFill>
                      <a:schemeClr val="tx1"/>
                    </a:solidFill>
                  </a:rPr>
                  <a:t>kost </a:t>
                </a:r>
                <a:r>
                  <a:rPr lang="nl-BE" sz="1600" dirty="0">
                    <a:solidFill>
                      <a:schemeClr val="tx1"/>
                    </a:solidFill>
                  </a:rPr>
                  <a:t>&gt;= 0, geslacht </a:t>
                </a:r>
                <a14:m>
                  <m:oMath xmlns:m="http://schemas.openxmlformats.org/officeDocument/2006/math">
                    <m:r>
                      <a:rPr lang="en-BE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sz="1600" dirty="0">
                    <a:solidFill>
                      <a:schemeClr val="tx1"/>
                    </a:solidFill>
                  </a:rPr>
                  <a:t>{m, </a:t>
                </a:r>
                <a:r>
                  <a:rPr lang="en-BE" sz="1600" dirty="0" smtClean="0">
                    <a:solidFill>
                      <a:schemeClr val="tx1"/>
                    </a:solidFill>
                  </a:rPr>
                  <a:t>v, x}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BE" sz="1600" b="1" dirty="0" smtClean="0">
                    <a:solidFill>
                      <a:srgbClr val="00B050"/>
                    </a:solidFill>
                  </a:rPr>
                  <a:t>NOT NULL: geboortedatum, voornaam, familienaam, straat, nummer, postcode, groepsnaam</a:t>
                </a:r>
                <a:endParaRPr lang="nl-BE" sz="1600" b="1" dirty="0">
                  <a:solidFill>
                    <a:srgbClr val="00B050"/>
                  </a:solidFill>
                </a:endParaRPr>
              </a:p>
              <a:p>
                <a:r>
                  <a:rPr lang="nl-BE" sz="2000" b="1" dirty="0" smtClean="0"/>
                  <a:t>2. GROEP </a:t>
                </a:r>
                <a:r>
                  <a:rPr lang="nl-BE" dirty="0"/>
                  <a:t>(</a:t>
                </a:r>
                <a:r>
                  <a:rPr lang="nl-BE" dirty="0" err="1"/>
                  <a:t>naam:varchar</a:t>
                </a:r>
                <a:r>
                  <a:rPr lang="nl-BE" dirty="0"/>
                  <a:t>, </a:t>
                </a:r>
                <a:r>
                  <a:rPr lang="nl-BE" dirty="0" err="1"/>
                  <a:t>leeftijd_min:integer</a:t>
                </a:r>
                <a:r>
                  <a:rPr lang="nl-BE" dirty="0"/>
                  <a:t>, </a:t>
                </a:r>
                <a:r>
                  <a:rPr lang="nl-BE" dirty="0" err="1"/>
                  <a:t>leeftijd_max:integer</a:t>
                </a:r>
                <a:r>
                  <a:rPr lang="nl-BE" dirty="0"/>
                  <a:t>, </a:t>
                </a:r>
                <a:r>
                  <a:rPr lang="nl-BE" dirty="0" err="1"/>
                  <a:t>leider:integer</a:t>
                </a:r>
                <a:r>
                  <a:rPr lang="nl-BE" dirty="0"/>
                  <a:t>) </a:t>
                </a:r>
                <a:endParaRPr lang="nl-BE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 smtClean="0"/>
                  <a:t>Primaire </a:t>
                </a:r>
                <a:r>
                  <a:rPr lang="nl-BE" sz="1600" dirty="0"/>
                  <a:t>sleutel: </a:t>
                </a:r>
                <a:r>
                  <a:rPr lang="nl-BE" sz="1600" dirty="0" smtClean="0"/>
                  <a:t>{naam}</a:t>
                </a:r>
                <a:endParaRPr lang="nl-BE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Vreemde sleutel: {leider} -&gt; Lid{lidnummer</a:t>
                </a:r>
                <a:r>
                  <a:rPr lang="nl-BE" sz="1600" dirty="0" smtClean="0"/>
                  <a:t>}</a:t>
                </a:r>
                <a:endParaRPr lang="nl-BE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Uniek: </a:t>
                </a:r>
                <a:r>
                  <a:rPr lang="nl-BE" sz="1600" dirty="0" smtClean="0"/>
                  <a:t>{leider</a:t>
                </a:r>
                <a:r>
                  <a:rPr lang="en-BE" sz="1600" dirty="0" smtClean="0"/>
                  <a:t>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CHECK: </a:t>
                </a:r>
                <a:r>
                  <a:rPr lang="nl-BE" sz="1600" dirty="0" err="1"/>
                  <a:t>leeftijd_min</a:t>
                </a:r>
                <a:r>
                  <a:rPr lang="nl-BE" sz="1600" dirty="0"/>
                  <a:t> &gt;= 0, </a:t>
                </a:r>
                <a:r>
                  <a:rPr lang="nl-BE" sz="1600" dirty="0" err="1"/>
                  <a:t>leeftijd_max</a:t>
                </a:r>
                <a:r>
                  <a:rPr lang="nl-BE" sz="1600" dirty="0"/>
                  <a:t> &gt;= 0, </a:t>
                </a:r>
                <a:r>
                  <a:rPr lang="nl-BE" sz="1600" dirty="0" err="1"/>
                  <a:t>leeftijd_min</a:t>
                </a:r>
                <a:r>
                  <a:rPr lang="nl-BE" sz="1600" dirty="0"/>
                  <a:t> &lt;= </a:t>
                </a:r>
                <a:r>
                  <a:rPr lang="nl-BE" sz="1600" dirty="0" err="1" smtClean="0"/>
                  <a:t>leeftijd_max</a:t>
                </a:r>
                <a:endParaRPr lang="en-BE" sz="16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BE" sz="1600" b="1" dirty="0" smtClean="0">
                    <a:solidFill>
                      <a:srgbClr val="00B050"/>
                    </a:solidFill>
                  </a:rPr>
                  <a:t>NOT NULL: leeftijd_min, leeftijd_max, leider</a:t>
                </a:r>
                <a:endParaRPr lang="nl-BE" sz="1600" b="1" dirty="0" smtClean="0">
                  <a:solidFill>
                    <a:srgbClr val="00B050"/>
                  </a:solidFill>
                </a:endParaRPr>
              </a:p>
              <a:p>
                <a:r>
                  <a:rPr lang="nl-BE" sz="2000" b="1" dirty="0" smtClean="0"/>
                  <a:t>3. ACTIVITEIT </a:t>
                </a:r>
                <a:r>
                  <a:rPr lang="nl-BE" dirty="0"/>
                  <a:t>(</a:t>
                </a:r>
                <a:r>
                  <a:rPr lang="nl-BE" dirty="0" err="1"/>
                  <a:t>activiteitID:integer</a:t>
                </a:r>
                <a:r>
                  <a:rPr lang="nl-BE" dirty="0"/>
                  <a:t>, </a:t>
                </a:r>
                <a:r>
                  <a:rPr lang="nl-BE" dirty="0" err="1"/>
                  <a:t>kost:numeric</a:t>
                </a:r>
                <a:r>
                  <a:rPr lang="nl-BE" dirty="0"/>
                  <a:t>, </a:t>
                </a:r>
                <a:r>
                  <a:rPr lang="nl-BE" dirty="0" err="1" smtClean="0"/>
                  <a:t>tijdstip:timestamp</a:t>
                </a:r>
                <a:r>
                  <a:rPr lang="nl-BE" dirty="0" smtClean="0"/>
                  <a:t>)</a:t>
                </a:r>
                <a:endParaRPr lang="nl-BE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 smtClean="0"/>
                  <a:t>Primaire sleutel: {</a:t>
                </a:r>
                <a:r>
                  <a:rPr lang="nl-BE" sz="1600" dirty="0" err="1" smtClean="0"/>
                  <a:t>activiteitID</a:t>
                </a:r>
                <a:r>
                  <a:rPr lang="nl-BE" sz="1600" dirty="0" smtClean="0"/>
                  <a:t>}</a:t>
                </a:r>
                <a:endParaRPr lang="en-BE" sz="16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BE" sz="1600" b="1" dirty="0" smtClean="0">
                    <a:solidFill>
                      <a:srgbClr val="00B050"/>
                    </a:solidFill>
                  </a:rPr>
                  <a:t>NOT NULL:  kost, tijdstip</a:t>
                </a:r>
                <a:endParaRPr lang="nl-BE" sz="2000" b="1" dirty="0" smtClean="0">
                  <a:solidFill>
                    <a:srgbClr val="00B050"/>
                  </a:solidFill>
                </a:endParaRPr>
              </a:p>
              <a:p>
                <a:r>
                  <a:rPr lang="nl-BE" sz="2000" b="1" dirty="0" smtClean="0"/>
                  <a:t>4. GROEP_ACTIVITEIT </a:t>
                </a:r>
                <a:r>
                  <a:rPr lang="nl-BE" dirty="0" smtClean="0"/>
                  <a:t>(</a:t>
                </a:r>
                <a:r>
                  <a:rPr lang="nl-BE" dirty="0" err="1" smtClean="0"/>
                  <a:t>groepsnaam:varchar</a:t>
                </a:r>
                <a:r>
                  <a:rPr lang="nl-BE" dirty="0" smtClean="0"/>
                  <a:t>, </a:t>
                </a:r>
                <a:r>
                  <a:rPr lang="nl-BE" dirty="0" err="1" smtClean="0"/>
                  <a:t>activiteitID:integer</a:t>
                </a:r>
                <a:r>
                  <a:rPr lang="nl-BE" dirty="0" smtClean="0"/>
                  <a:t>, </a:t>
                </a:r>
                <a:r>
                  <a:rPr lang="nl-BE" dirty="0" err="1" smtClean="0"/>
                  <a:t>betaald:boolean</a:t>
                </a:r>
                <a:r>
                  <a:rPr lang="nl-BE" dirty="0" smtClean="0"/>
                  <a:t>)</a:t>
                </a:r>
                <a:endParaRPr lang="nl-BE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 smtClean="0"/>
                  <a:t>.</a:t>
                </a:r>
                <a:r>
                  <a:rPr lang="en-BE" sz="1600" dirty="0" smtClean="0"/>
                  <a:t>..</a:t>
                </a:r>
                <a:endParaRPr lang="en-BE" sz="2000" dirty="0"/>
              </a:p>
              <a:p>
                <a:r>
                  <a:rPr lang="en-BE" sz="2000" b="1" dirty="0" smtClean="0"/>
                  <a:t>5</a:t>
                </a:r>
                <a:r>
                  <a:rPr lang="nl-BE" sz="2000" b="1" dirty="0" smtClean="0"/>
                  <a:t>. </a:t>
                </a:r>
                <a:r>
                  <a:rPr lang="en-BE" sz="2000" b="1" dirty="0" smtClean="0"/>
                  <a:t>ACTIVITEIT_OMSCHRIJVING</a:t>
                </a:r>
                <a:r>
                  <a:rPr lang="nl-BE" sz="2000" b="1" dirty="0" smtClean="0"/>
                  <a:t> </a:t>
                </a:r>
                <a:r>
                  <a:rPr lang="nl-BE" dirty="0" smtClean="0"/>
                  <a:t>(</a:t>
                </a:r>
                <a:r>
                  <a:rPr lang="en-BE" dirty="0" smtClean="0"/>
                  <a:t>activiteitID:integer, omschrijving:varchar</a:t>
                </a:r>
                <a:r>
                  <a:rPr lang="nl-BE" dirty="0" smtClean="0"/>
                  <a:t>)</a:t>
                </a:r>
                <a:endParaRPr lang="nl-BE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 smtClean="0"/>
                  <a:t>.</a:t>
                </a:r>
                <a:r>
                  <a:rPr lang="en-BE" sz="1600" dirty="0" smtClean="0"/>
                  <a:t>..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1" y="713616"/>
                <a:ext cx="8750319" cy="5663089"/>
              </a:xfrm>
              <a:prstGeom prst="rect">
                <a:avLst/>
              </a:prstGeom>
              <a:blipFill>
                <a:blip r:embed="rId3"/>
                <a:stretch>
                  <a:fillRect l="-767" b="-43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</a:t>
            </a:r>
            <a:r>
              <a:rPr lang="fr-BE" dirty="0" err="1" smtClean="0"/>
              <a:t>Functionele</a:t>
            </a:r>
            <a:r>
              <a:rPr lang="fr-BE" dirty="0" smtClean="0"/>
              <a:t> </a:t>
            </a:r>
            <a:r>
              <a:rPr lang="fr-BE" dirty="0" err="1" smtClean="0"/>
              <a:t>beschrijving</a:t>
            </a:r>
            <a:r>
              <a:rPr lang="fr-BE" dirty="0" smtClean="0"/>
              <a:t> </a:t>
            </a:r>
            <a:endParaRPr lang="fr-BE" dirty="0"/>
          </a:p>
        </p:txBody>
      </p:sp>
      <p:sp>
        <p:nvSpPr>
          <p:cNvPr id="8" name="Right Arrow 7"/>
          <p:cNvSpPr/>
          <p:nvPr/>
        </p:nvSpPr>
        <p:spPr>
          <a:xfrm>
            <a:off x="2547796" y="330292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3681" y="211852"/>
            <a:ext cx="2154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Niet-optionele attributen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17820" y="365740"/>
            <a:ext cx="242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NOT NULL constraint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340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 smtClean="0"/>
              <a:t>Logisch ontwerp – Functionele beschrijving 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b="1" dirty="0"/>
                  <a:t>Functionele </a:t>
                </a:r>
                <a:r>
                  <a:rPr lang="en-BE" b="1" dirty="0" smtClean="0"/>
                  <a:t>beschrijving</a:t>
                </a:r>
              </a:p>
              <a:p>
                <a:endParaRPr lang="en-BE" b="1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activiteit.kost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&gt;=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groep.min/groep.max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&gt;= 0, </a:t>
                </a:r>
                <a:endParaRPr lang="en-BE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lid.geslacht </a:t>
                </a:r>
                <a14:m>
                  <m:oMath xmlns:m="http://schemas.openxmlformats.org/officeDocument/2006/math">
                    <m:r>
                      <a:rPr lang="en-BE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{m,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v, x}</a:t>
                </a:r>
                <a:endParaRPr lang="en-BE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groep.min &lt;= groep.max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lid.geslacht is optioneel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met naam ‘leiding’ heeft de hoogste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leeftijdsklasse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tijdstippen activiteiten van 1 groep mogen niet gelijk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zijn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lid.leeftijd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&gt;=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groep.min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en &lt;=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groep.max voor groep waarin lid zit</a:t>
                </a:r>
                <a:endParaRPr lang="en-BE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</a:t>
                </a:r>
                <a:r>
                  <a:rPr lang="nl-BE" dirty="0">
                    <a:solidFill>
                      <a:schemeClr val="bg1">
                        <a:lumMod val="75000"/>
                      </a:schemeClr>
                    </a:solidFill>
                  </a:rPr>
                  <a:t>eider van een groep moet lid zijn van de groep met naam </a:t>
                </a:r>
                <a:r>
                  <a:rPr lang="nl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leiding</a:t>
                </a:r>
                <a:endParaRPr lang="en-BE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lid.leeftijd = huidige datum – lid.geboortedatum</a:t>
                </a:r>
                <a:endParaRPr lang="en-BE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 smtClean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blipFill>
                <a:blip r:embed="rId3"/>
                <a:stretch>
                  <a:fillRect l="-591" t="-74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119871" y="856547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6656" y="898808"/>
            <a:ext cx="25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Afgeleide attributen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45981" y="895609"/>
            <a:ext cx="384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 smtClean="0"/>
              <a:t>O</a:t>
            </a:r>
            <a:r>
              <a:rPr lang="en-BE" sz="2000" b="1" dirty="0" smtClean="0"/>
              <a:t>vernemen in tekstvorm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6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7</a:t>
            </a:fld>
            <a:endParaRPr lang="fr-B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 smtClean="0"/>
              <a:t>Logisch ontwerp – Functionele beschrijving </a:t>
            </a:r>
            <a:endParaRPr lang="fr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b="1" dirty="0"/>
                  <a:t>Functionele </a:t>
                </a:r>
                <a:r>
                  <a:rPr lang="en-BE" b="1" dirty="0" smtClean="0"/>
                  <a:t>beschrijving</a:t>
                </a:r>
              </a:p>
              <a:p>
                <a:endParaRPr lang="en-BE" b="1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activiteit.kost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&gt;=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groep.min/groep.max </a:t>
                </a: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&gt;= 0, </a:t>
                </a:r>
                <a:endParaRPr lang="en-BE" dirty="0" smtClean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lid.geslacht </a:t>
                </a:r>
                <a14:m>
                  <m:oMath xmlns:m="http://schemas.openxmlformats.org/officeDocument/2006/math">
                    <m:r>
                      <a:rPr lang="en-BE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{m, </a:t>
                </a: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v, x}</a:t>
                </a:r>
                <a:endParaRPr lang="en-BE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groep.min &lt;= groep.max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lid.geslacht is optioneel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groep </a:t>
                </a:r>
                <a:r>
                  <a:rPr lang="en-BE" dirty="0"/>
                  <a:t>met naam ‘leiding’ heeft de hoogste </a:t>
                </a:r>
                <a:r>
                  <a:rPr lang="en-BE" dirty="0" smtClean="0"/>
                  <a:t>leeftijdsklasse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tijdstippen activiteiten van 1 groep mogen niet gelijk </a:t>
                </a:r>
                <a:r>
                  <a:rPr lang="en-BE" dirty="0" smtClean="0"/>
                  <a:t>zijn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lid.leeftijd </a:t>
                </a:r>
                <a:r>
                  <a:rPr lang="en-BE" dirty="0"/>
                  <a:t>&gt;= </a:t>
                </a:r>
                <a:r>
                  <a:rPr lang="en-BE" dirty="0" smtClean="0"/>
                  <a:t>groep.min </a:t>
                </a:r>
                <a:r>
                  <a:rPr lang="en-BE" dirty="0"/>
                  <a:t>en &lt;= </a:t>
                </a:r>
                <a:r>
                  <a:rPr lang="en-BE" dirty="0" smtClean="0"/>
                  <a:t>groep.max voor groep waarin lid zit</a:t>
                </a:r>
                <a:endParaRPr lang="en-BE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l</a:t>
                </a:r>
                <a:r>
                  <a:rPr lang="nl-BE" dirty="0"/>
                  <a:t>eider van een groep moet lid zijn van de groep met naam </a:t>
                </a:r>
                <a:r>
                  <a:rPr lang="nl-BE" dirty="0" smtClean="0"/>
                  <a:t>leiding</a:t>
                </a:r>
                <a:endParaRPr lang="en-BE" dirty="0" smtClean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>
                    <a:solidFill>
                      <a:schemeClr val="bg1">
                        <a:lumMod val="75000"/>
                      </a:schemeClr>
                    </a:solidFill>
                  </a:rPr>
                  <a:t>lid.leeftijd = huidige datum – lid.geboortedatum</a:t>
                </a:r>
                <a:endParaRPr lang="en-BE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 smtClean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 smtClean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blipFill>
                <a:blip r:embed="rId3"/>
                <a:stretch>
                  <a:fillRect l="-591" t="-74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176834" y="89476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6656" y="937030"/>
            <a:ext cx="25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Overige voorwaarden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03457" y="783142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Onderzoek van gewenst gedrag bij </a:t>
            </a:r>
            <a:r>
              <a:rPr lang="en-BE" sz="2000" b="1" dirty="0" smtClean="0"/>
              <a:t>toevoegen van data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90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4362" y="1543221"/>
            <a:ext cx="8021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i="1" dirty="0" smtClean="0"/>
              <a:t>A. G</a:t>
            </a:r>
            <a:r>
              <a:rPr lang="en-BE" sz="2200" i="1" dirty="0" smtClean="0"/>
              <a:t>roep met naam ‘leiding’ heeft hoogste leeftijdsklasse</a:t>
            </a:r>
            <a:endParaRPr lang="nl-BE" sz="2000" dirty="0" smtClean="0"/>
          </a:p>
          <a:p>
            <a:pPr lvl="1"/>
            <a:endParaRPr lang="nl-BE" sz="2000" dirty="0"/>
          </a:p>
          <a:p>
            <a:r>
              <a:rPr lang="nl-BE" sz="2000" b="1" dirty="0" smtClean="0"/>
              <a:t>GROEP </a:t>
            </a:r>
            <a:r>
              <a:rPr lang="nl-BE" sz="2000" dirty="0" smtClean="0"/>
              <a:t>(</a:t>
            </a:r>
            <a:r>
              <a:rPr lang="nl-BE" sz="2000" dirty="0" err="1" smtClean="0"/>
              <a:t>naam:varchar</a:t>
            </a:r>
            <a:r>
              <a:rPr lang="nl-BE" sz="2000" dirty="0" smtClean="0"/>
              <a:t>, </a:t>
            </a:r>
            <a:r>
              <a:rPr lang="nl-BE" sz="2000" dirty="0" err="1" smtClean="0"/>
              <a:t>leeftijd_min:integer</a:t>
            </a:r>
            <a:r>
              <a:rPr lang="nl-BE" sz="2000" dirty="0" smtClean="0"/>
              <a:t>, </a:t>
            </a:r>
            <a:r>
              <a:rPr lang="nl-BE" sz="2000" dirty="0" err="1" smtClean="0"/>
              <a:t>leeftijd_max:integer</a:t>
            </a:r>
            <a:r>
              <a:rPr lang="nl-BE" sz="2000" dirty="0" smtClean="0"/>
              <a:t>, </a:t>
            </a:r>
            <a:r>
              <a:rPr lang="nl-BE" sz="2000" dirty="0" err="1" smtClean="0"/>
              <a:t>leider:integer</a:t>
            </a:r>
            <a:r>
              <a:rPr lang="nl-BE" sz="2000" dirty="0" smtClean="0"/>
              <a:t>)</a:t>
            </a:r>
          </a:p>
          <a:p>
            <a:endParaRPr lang="nl-BE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Controleer</a:t>
            </a:r>
            <a:r>
              <a:rPr lang="en-BE" dirty="0" smtClean="0"/>
              <a:t> ofdat</a:t>
            </a:r>
            <a:r>
              <a:rPr lang="nl-BE" dirty="0" smtClean="0"/>
              <a:t> </a:t>
            </a:r>
            <a:r>
              <a:rPr lang="nl-BE" dirty="0" smtClean="0"/>
              <a:t>indien </a:t>
            </a:r>
            <a:r>
              <a:rPr lang="en-BE" dirty="0" smtClean="0"/>
              <a:t>een </a:t>
            </a:r>
            <a:r>
              <a:rPr lang="nl-BE" dirty="0" smtClean="0"/>
              <a:t>groep </a:t>
            </a:r>
            <a:r>
              <a:rPr lang="nl-BE" dirty="0" smtClean="0"/>
              <a:t>met </a:t>
            </a:r>
            <a:r>
              <a:rPr lang="en-BE" dirty="0" smtClean="0"/>
              <a:t>de </a:t>
            </a:r>
            <a:r>
              <a:rPr lang="nl-BE" dirty="0" smtClean="0"/>
              <a:t>naam </a:t>
            </a:r>
            <a:r>
              <a:rPr lang="en-BE" dirty="0" smtClean="0"/>
              <a:t>‘l</a:t>
            </a:r>
            <a:r>
              <a:rPr lang="nl-BE" dirty="0" err="1" smtClean="0"/>
              <a:t>eiding</a:t>
            </a:r>
            <a:r>
              <a:rPr lang="en-BE" dirty="0" smtClean="0"/>
              <a:t>’</a:t>
            </a:r>
            <a:r>
              <a:rPr lang="nl-BE" dirty="0" smtClean="0"/>
              <a:t> wordt toegevoegd, deze de hoogste leeftijdsklasse heeft; indien een groep wordt toegevoegd die niet de naam </a:t>
            </a:r>
            <a:r>
              <a:rPr lang="en-BE" dirty="0" smtClean="0"/>
              <a:t>‘l</a:t>
            </a:r>
            <a:r>
              <a:rPr lang="nl-BE" dirty="0" err="1" smtClean="0"/>
              <a:t>eiding</a:t>
            </a:r>
            <a:r>
              <a:rPr lang="en-BE" dirty="0" smtClean="0"/>
              <a:t>’</a:t>
            </a:r>
            <a:r>
              <a:rPr lang="nl-BE" dirty="0" smtClean="0"/>
              <a:t> heeft, controleer </a:t>
            </a:r>
            <a:r>
              <a:rPr lang="en-BE" dirty="0" smtClean="0"/>
              <a:t>dan of</a:t>
            </a:r>
            <a:r>
              <a:rPr lang="nl-BE" dirty="0" smtClean="0"/>
              <a:t> </a:t>
            </a:r>
            <a:r>
              <a:rPr lang="nl-BE" dirty="0" smtClean="0"/>
              <a:t>deze </a:t>
            </a:r>
            <a:r>
              <a:rPr lang="en-BE" dirty="0" smtClean="0"/>
              <a:t>een lagere </a:t>
            </a:r>
            <a:r>
              <a:rPr lang="nl-BE" dirty="0" smtClean="0"/>
              <a:t>leeftijdsklasse </a:t>
            </a:r>
            <a:r>
              <a:rPr lang="nl-BE" dirty="0" smtClean="0"/>
              <a:t>heeft</a:t>
            </a:r>
            <a:r>
              <a:rPr lang="en-BE" dirty="0" smtClean="0"/>
              <a:t> </a:t>
            </a:r>
            <a:r>
              <a:rPr lang="en-BE" dirty="0" smtClean="0"/>
              <a:t>dan de groep met naam ‘leiding’ indien </a:t>
            </a:r>
            <a:r>
              <a:rPr lang="en-BE" dirty="0" smtClean="0"/>
              <a:t>de groep </a:t>
            </a:r>
            <a:r>
              <a:rPr lang="en-BE" dirty="0" smtClean="0"/>
              <a:t>met naam </a:t>
            </a:r>
            <a:r>
              <a:rPr lang="en-BE" dirty="0" smtClean="0"/>
              <a:t>‘leiding</a:t>
            </a:r>
            <a:r>
              <a:rPr lang="en-BE" dirty="0" smtClean="0"/>
              <a:t>’ </a:t>
            </a:r>
            <a:r>
              <a:rPr lang="en-BE" dirty="0" smtClean="0"/>
              <a:t>reeds bestaat</a:t>
            </a:r>
            <a:r>
              <a:rPr lang="nl-BE" dirty="0" smtClean="0"/>
              <a:t>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947359" y="78620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181" y="828470"/>
            <a:ext cx="25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Overige voorwaarden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73982" y="674582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Onderzoek van gewenst gedrag bij </a:t>
            </a:r>
            <a:r>
              <a:rPr lang="en-BE" sz="2000" b="1" dirty="0" smtClean="0"/>
              <a:t>toevoegen van data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8</a:t>
            </a:fld>
            <a:endParaRPr lang="fr-B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 smtClean="0"/>
              <a:t>Logisch ontwerp – Functionele beschrijving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48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4362" y="1543221"/>
            <a:ext cx="76209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i="1" dirty="0" smtClean="0"/>
              <a:t>B. T</a:t>
            </a:r>
            <a:r>
              <a:rPr lang="en-BE" sz="2200" i="1" dirty="0" smtClean="0"/>
              <a:t>ijdstippen </a:t>
            </a:r>
            <a:r>
              <a:rPr lang="en-BE" sz="2200" i="1" dirty="0"/>
              <a:t>activiteiten van 1 groep mogen niet gelijk zijn</a:t>
            </a:r>
          </a:p>
          <a:p>
            <a:pPr lvl="1"/>
            <a:endParaRPr lang="nl-BE" sz="2000" dirty="0"/>
          </a:p>
          <a:p>
            <a:r>
              <a:rPr lang="nl-BE" sz="2000" b="1" dirty="0" smtClean="0"/>
              <a:t>GROEP_ACTIVITEIT </a:t>
            </a:r>
            <a:r>
              <a:rPr lang="nl-BE" sz="2000" dirty="0"/>
              <a:t>(</a:t>
            </a:r>
            <a:r>
              <a:rPr lang="nl-BE" sz="2000" dirty="0" err="1"/>
              <a:t>groepsnaam:varchar</a:t>
            </a:r>
            <a:r>
              <a:rPr lang="nl-BE" sz="2000" dirty="0"/>
              <a:t>, </a:t>
            </a:r>
            <a:r>
              <a:rPr lang="nl-BE" sz="2000" dirty="0" err="1"/>
              <a:t>activiteitID:integer</a:t>
            </a:r>
            <a:r>
              <a:rPr lang="nl-BE" sz="2000" dirty="0"/>
              <a:t>, </a:t>
            </a:r>
            <a:r>
              <a:rPr lang="nl-BE" sz="2000" dirty="0" err="1"/>
              <a:t>betaald:boolean</a:t>
            </a:r>
            <a:r>
              <a:rPr lang="nl-BE" sz="2000" dirty="0"/>
              <a:t>)</a:t>
            </a:r>
          </a:p>
          <a:p>
            <a:endParaRPr lang="nl-BE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 smtClean="0"/>
              <a:t>Controleer of voor de groepsnaam waarmee de activiteit wordt geassocieerd al geen activiteit op hetzelfde tijdstip is geassocieerd met diezelfde groepsnaam.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947359" y="78620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181" y="828470"/>
            <a:ext cx="25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Overige voorwaarden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73982" y="674582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Onderzoek van gewenst gedrag bij </a:t>
            </a:r>
            <a:r>
              <a:rPr lang="en-BE" sz="2000" b="1" dirty="0" smtClean="0"/>
              <a:t>toevoegen van data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9</a:t>
            </a:fld>
            <a:endParaRPr lang="fr-B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 smtClean="0"/>
              <a:t>Logisch ontwerp – Functionele beschrijving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5633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46D6B8-18DA-4BCD-AEAC-043C05287874}"/>
</file>

<file path=customXml/itemProps3.xml><?xml version="1.0" encoding="utf-8"?>
<ds:datastoreItem xmlns:ds="http://schemas.openxmlformats.org/officeDocument/2006/customXml" ds:itemID="{C5C3D35A-A2D8-4C5A-B8B0-85E7FDBD6917}">
  <ds:schemaRefs>
    <ds:schemaRef ds:uri="http://schemas.microsoft.com/office/2006/documentManagement/types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75489ed-f9e5-4554-b694-d3a249ff3fd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2526</TotalTime>
  <Words>1258</Words>
  <Application>Microsoft Office PowerPoint</Application>
  <PresentationFormat>On-screen Show (4:3)</PresentationFormat>
  <Paragraphs>169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Toon Boeckling</cp:lastModifiedBy>
  <cp:revision>1090</cp:revision>
  <dcterms:created xsi:type="dcterms:W3CDTF">2019-08-19T14:14:21Z</dcterms:created>
  <dcterms:modified xsi:type="dcterms:W3CDTF">2020-09-09T12:45:17Z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