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6" r:id="rId5"/>
    <p:sldId id="367" r:id="rId6"/>
    <p:sldId id="368" r:id="rId7"/>
    <p:sldId id="369" r:id="rId8"/>
    <p:sldId id="372" r:id="rId9"/>
    <p:sldId id="373" r:id="rId10"/>
    <p:sldId id="374" r:id="rId11"/>
    <p:sldId id="375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52" r:id="rId20"/>
    <p:sldId id="353" r:id="rId21"/>
    <p:sldId id="355" r:id="rId22"/>
    <p:sldId id="354" r:id="rId23"/>
    <p:sldId id="362" r:id="rId24"/>
    <p:sldId id="363" r:id="rId25"/>
    <p:sldId id="320" r:id="rId26"/>
    <p:sldId id="338" r:id="rId27"/>
    <p:sldId id="339" r:id="rId28"/>
    <p:sldId id="336" r:id="rId29"/>
    <p:sldId id="340" r:id="rId30"/>
    <p:sldId id="341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42E82-44BF-4ED8-B26A-C3E66EED325B}" v="316" dt="2020-10-09T15:38:20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2875" autoAdjust="0"/>
  </p:normalViewPr>
  <p:slideViewPr>
    <p:cSldViewPr snapToGrid="0">
      <p:cViewPr varScale="1">
        <p:scale>
          <a:sx n="81" d="100"/>
          <a:sy n="81" d="100"/>
        </p:scale>
        <p:origin x="1435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Peelman" userId="S::milan.peelman@ugent.be::50146a63-d7ac-4b19-b893-f750550cc139" providerId="AD" clId="Web-{23C42E82-44BF-4ED8-B26A-C3E66EED325B}"/>
    <pc:docChg chg="addSld modSld">
      <pc:chgData name="Milan Peelman" userId="S::milan.peelman@ugent.be::50146a63-d7ac-4b19-b893-f750550cc139" providerId="AD" clId="Web-{23C42E82-44BF-4ED8-B26A-C3E66EED325B}" dt="2020-10-09T15:38:20.852" v="299" actId="20577"/>
      <pc:docMkLst>
        <pc:docMk/>
      </pc:docMkLst>
      <pc:sldChg chg="addSp delSp modSp new">
        <pc:chgData name="Milan Peelman" userId="S::milan.peelman@ugent.be::50146a63-d7ac-4b19-b893-f750550cc139" providerId="AD" clId="Web-{23C42E82-44BF-4ED8-B26A-C3E66EED325B}" dt="2020-10-09T15:38:20.836" v="298" actId="20577"/>
        <pc:sldMkLst>
          <pc:docMk/>
          <pc:sldMk cId="3197309942" sldId="349"/>
        </pc:sldMkLst>
        <pc:spChg chg="add mod">
          <ac:chgData name="Milan Peelman" userId="S::milan.peelman@ugent.be::50146a63-d7ac-4b19-b893-f750550cc139" providerId="AD" clId="Web-{23C42E82-44BF-4ED8-B26A-C3E66EED325B}" dt="2020-10-09T15:38:20.836" v="298" actId="20577"/>
          <ac:spMkLst>
            <pc:docMk/>
            <pc:sldMk cId="3197309942" sldId="349"/>
            <ac:spMk id="4" creationId="{622B3B11-B829-4C89-9325-94F83784FD07}"/>
          </ac:spMkLst>
        </pc:spChg>
        <pc:spChg chg="add del">
          <ac:chgData name="Milan Peelman" userId="S::milan.peelman@ugent.be::50146a63-d7ac-4b19-b893-f750550cc139" providerId="AD" clId="Web-{23C42E82-44BF-4ED8-B26A-C3E66EED325B}" dt="2020-10-09T15:25:03.824" v="5"/>
          <ac:spMkLst>
            <pc:docMk/>
            <pc:sldMk cId="3197309942" sldId="349"/>
            <ac:spMk id="5" creationId="{6CAD7A00-EA41-4F4E-ADB2-A455E2D80B29}"/>
          </ac:spMkLst>
        </pc:spChg>
        <pc:spChg chg="add del">
          <ac:chgData name="Milan Peelman" userId="S::milan.peelman@ugent.be::50146a63-d7ac-4b19-b893-f750550cc139" providerId="AD" clId="Web-{23C42E82-44BF-4ED8-B26A-C3E66EED325B}" dt="2020-10-09T15:25:02.949" v="4"/>
          <ac:spMkLst>
            <pc:docMk/>
            <pc:sldMk cId="3197309942" sldId="349"/>
            <ac:spMk id="6" creationId="{4B2A0B0A-C873-4546-A7AC-1F61BB3DFC45}"/>
          </ac:spMkLst>
        </pc:spChg>
      </pc:sldChg>
      <pc:sldChg chg="addSp modSp new">
        <pc:chgData name="Milan Peelman" userId="S::milan.peelman@ugent.be::50146a63-d7ac-4b19-b893-f750550cc139" providerId="AD" clId="Web-{23C42E82-44BF-4ED8-B26A-C3E66EED325B}" dt="2020-10-09T15:38:03.789" v="294" actId="20577"/>
        <pc:sldMkLst>
          <pc:docMk/>
          <pc:sldMk cId="3050371274" sldId="350"/>
        </pc:sldMkLst>
        <pc:spChg chg="add mod">
          <ac:chgData name="Milan Peelman" userId="S::milan.peelman@ugent.be::50146a63-d7ac-4b19-b893-f750550cc139" providerId="AD" clId="Web-{23C42E82-44BF-4ED8-B26A-C3E66EED325B}" dt="2020-10-09T15:38:03.789" v="294" actId="20577"/>
          <ac:spMkLst>
            <pc:docMk/>
            <pc:sldMk cId="3050371274" sldId="350"/>
            <ac:spMk id="4" creationId="{754BA184-6BD6-420E-A4D0-20C8B07EE2D2}"/>
          </ac:spMkLst>
        </pc:spChg>
      </pc:sldChg>
      <pc:sldChg chg="addSp modSp new">
        <pc:chgData name="Milan Peelman" userId="S::milan.peelman@ugent.be::50146a63-d7ac-4b19-b893-f750550cc139" providerId="AD" clId="Web-{23C42E82-44BF-4ED8-B26A-C3E66EED325B}" dt="2020-10-09T15:36:49.726" v="291" actId="1076"/>
        <pc:sldMkLst>
          <pc:docMk/>
          <pc:sldMk cId="2559768855" sldId="351"/>
        </pc:sldMkLst>
        <pc:spChg chg="add mod">
          <ac:chgData name="Milan Peelman" userId="S::milan.peelman@ugent.be::50146a63-d7ac-4b19-b893-f750550cc139" providerId="AD" clId="Web-{23C42E82-44BF-4ED8-B26A-C3E66EED325B}" dt="2020-10-09T15:36:49.726" v="291" actId="1076"/>
          <ac:spMkLst>
            <pc:docMk/>
            <pc:sldMk cId="2559768855" sldId="351"/>
            <ac:spMk id="4" creationId="{306ACA84-06C9-45E6-BE20-B6BC8B4658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21-09-23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409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34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6459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1717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6555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008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1687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274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62709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7375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195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2367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32298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52350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6521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7717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98415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187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48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362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0480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2588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3542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589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53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AE0B-56C1-4FC0-82F5-D856E8552487}" type="datetime1">
              <a:rPr lang="fr-BE" smtClean="0"/>
              <a:t>21-09-23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559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F808-3E0D-4A7F-BDF0-42D28005D503}" type="datetime1">
              <a:rPr lang="fr-BE" smtClean="0"/>
              <a:t>21-09-23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67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0A64-070A-4015-8880-804DC312EF73}" type="datetime1">
              <a:rPr lang="fr-BE" smtClean="0"/>
              <a:t>21-09-23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555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7C3F-E799-44AB-BD62-45D109D1898E}" type="datetime1">
              <a:rPr lang="fr-BE" smtClean="0"/>
              <a:t>21-09-23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591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9C48-CA48-40A2-ABCF-FD0960F9853E}" type="datetime1">
              <a:rPr lang="fr-BE" smtClean="0"/>
              <a:t>21-09-23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846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6DF2D-F034-48DC-BBDA-877E57C52DD7}" type="datetime1">
              <a:rPr lang="fr-BE" smtClean="0"/>
              <a:t>21-09-23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823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CFC5-5AC3-4D24-9A5F-00549F576EB6}" type="datetime1">
              <a:rPr lang="fr-BE" smtClean="0"/>
              <a:t>21-09-23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204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E0D4F-CA54-4692-8FF2-859C71AE0F9A}" type="datetime1">
              <a:rPr lang="fr-BE" smtClean="0"/>
              <a:t>21-09-23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496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45B8-FB81-42B0-BF15-470F629C1721}" type="datetime1">
              <a:rPr lang="fr-BE" smtClean="0"/>
              <a:t>21-09-23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021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888EF-7C8C-4DB2-802C-F5F887DEB5FD}" type="datetime1">
              <a:rPr lang="fr-BE" smtClean="0"/>
              <a:t>21-09-23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42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55A01-1863-41AD-8007-850794201C69}" type="datetime1">
              <a:rPr lang="fr-BE" smtClean="0"/>
              <a:t>21-09-23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69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D0AC5-AE1E-4713-B668-C9F6FDC9EE3C}" type="datetime1">
              <a:rPr lang="fr-BE" smtClean="0"/>
              <a:t>21-09-23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397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 smtClean="0"/>
              <a:t>Ontwerp </a:t>
            </a:r>
            <a:r>
              <a:rPr lang="nl-BE" dirty="0"/>
              <a:t>– </a:t>
            </a:r>
            <a:r>
              <a:rPr lang="en-BE" dirty="0"/>
              <a:t>Voorbeeldoplossingen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42" y="5948411"/>
            <a:ext cx="1517459" cy="33523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Ontwerp</a:t>
            </a:r>
            <a:r>
              <a:rPr lang="fr-BE" dirty="0" smtClean="0"/>
              <a:t> - </a:t>
            </a:r>
            <a:r>
              <a:rPr lang="fr-BE" dirty="0" err="1" smtClean="0"/>
              <a:t>Voorbeeldoplossingen</a:t>
            </a:r>
            <a:endParaRPr lang="fr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692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6309805" y="288320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kijkitem</a:t>
            </a:r>
            <a:endParaRPr lang="fr-BE" sz="15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321510" y="1326176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film</a:t>
            </a:r>
            <a:endParaRPr lang="fr-BE" sz="15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158759" y="1326175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serie</a:t>
            </a:r>
            <a:endParaRPr lang="fr-BE" sz="1500" dirty="0"/>
          </a:p>
        </p:txBody>
      </p:sp>
      <p:sp>
        <p:nvSpPr>
          <p:cNvPr id="112" name="Oval 111"/>
          <p:cNvSpPr/>
          <p:nvPr/>
        </p:nvSpPr>
        <p:spPr>
          <a:xfrm>
            <a:off x="7954074" y="2883201"/>
            <a:ext cx="79400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820172" y="3304746"/>
            <a:ext cx="79400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titel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275018" y="4671059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rating</a:t>
            </a:r>
            <a:endParaRPr lang="fr-BE" sz="1500" dirty="0"/>
          </a:p>
        </p:txBody>
      </p:sp>
      <p:sp>
        <p:nvSpPr>
          <p:cNvPr id="116" name="Rectangle 115"/>
          <p:cNvSpPr/>
          <p:nvPr/>
        </p:nvSpPr>
        <p:spPr>
          <a:xfrm flipV="1">
            <a:off x="6412749" y="4712002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17" name="Diamond 116"/>
          <p:cNvSpPr/>
          <p:nvPr/>
        </p:nvSpPr>
        <p:spPr>
          <a:xfrm>
            <a:off x="6826685" y="379293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18" name="Diamond 117"/>
          <p:cNvSpPr/>
          <p:nvPr/>
        </p:nvSpPr>
        <p:spPr>
          <a:xfrm>
            <a:off x="6889697" y="384205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119" name="Straight Connector 118"/>
          <p:cNvCxnSpPr>
            <a:stCxn id="117" idx="0"/>
            <a:endCxn id="109" idx="2"/>
          </p:cNvCxnSpPr>
          <p:nvPr/>
        </p:nvCxnSpPr>
        <p:spPr>
          <a:xfrm flipH="1" flipV="1">
            <a:off x="6979702" y="3206366"/>
            <a:ext cx="280" cy="586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6957514" y="4042569"/>
            <a:ext cx="3689" cy="62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6999201" y="4042569"/>
            <a:ext cx="3689" cy="6267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961143" y="321012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989371" y="444022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28" name="Oval 127"/>
          <p:cNvSpPr/>
          <p:nvPr/>
        </p:nvSpPr>
        <p:spPr>
          <a:xfrm>
            <a:off x="6859646" y="2240477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6953704" y="2485455"/>
            <a:ext cx="3810" cy="399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8" idx="1"/>
            <a:endCxn id="110" idx="2"/>
          </p:cNvCxnSpPr>
          <p:nvPr/>
        </p:nvCxnSpPr>
        <p:spPr>
          <a:xfrm flipH="1" flipV="1">
            <a:off x="5991407" y="1649341"/>
            <a:ext cx="902457" cy="626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8" idx="7"/>
            <a:endCxn id="111" idx="2"/>
          </p:cNvCxnSpPr>
          <p:nvPr/>
        </p:nvCxnSpPr>
        <p:spPr>
          <a:xfrm flipV="1">
            <a:off x="7059081" y="1649340"/>
            <a:ext cx="769575" cy="626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7001822" y="2487337"/>
            <a:ext cx="3810" cy="399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09" idx="3"/>
            <a:endCxn id="112" idx="2"/>
          </p:cNvCxnSpPr>
          <p:nvPr/>
        </p:nvCxnSpPr>
        <p:spPr>
          <a:xfrm>
            <a:off x="7649598" y="3044784"/>
            <a:ext cx="304476" cy="125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09" idx="3"/>
            <a:endCxn id="113" idx="1"/>
          </p:cNvCxnSpPr>
          <p:nvPr/>
        </p:nvCxnSpPr>
        <p:spPr>
          <a:xfrm>
            <a:off x="7649598" y="3044784"/>
            <a:ext cx="286853" cy="3109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7398013" y="4169280"/>
            <a:ext cx="163831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gemiddelde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7881597" y="4859730"/>
            <a:ext cx="101977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aantal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53" name="Straight Connector 152"/>
          <p:cNvCxnSpPr>
            <a:stCxn id="115" idx="3"/>
            <a:endCxn id="151" idx="4"/>
          </p:cNvCxnSpPr>
          <p:nvPr/>
        </p:nvCxnSpPr>
        <p:spPr>
          <a:xfrm flipV="1">
            <a:off x="7743866" y="4517447"/>
            <a:ext cx="473306" cy="315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15" idx="3"/>
            <a:endCxn id="152" idx="1"/>
          </p:cNvCxnSpPr>
          <p:nvPr/>
        </p:nvCxnSpPr>
        <p:spPr>
          <a:xfrm>
            <a:off x="7743866" y="4832642"/>
            <a:ext cx="287074" cy="780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7451156" y="2269283"/>
            <a:ext cx="1203202" cy="3993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genre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7517932" y="2327763"/>
            <a:ext cx="1053574" cy="28404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66" name="Straight Connector 165"/>
          <p:cNvCxnSpPr>
            <a:stCxn id="109" idx="3"/>
            <a:endCxn id="160" idx="4"/>
          </p:cNvCxnSpPr>
          <p:nvPr/>
        </p:nvCxnSpPr>
        <p:spPr>
          <a:xfrm flipV="1">
            <a:off x="7649598" y="2668612"/>
            <a:ext cx="403159" cy="376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5392274" y="731113"/>
            <a:ext cx="117904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duurtijd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4415049" y="742409"/>
            <a:ext cx="77518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jaar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72" name="Oval 171"/>
          <p:cNvSpPr/>
          <p:nvPr/>
        </p:nvSpPr>
        <p:spPr>
          <a:xfrm>
            <a:off x="6613976" y="729931"/>
            <a:ext cx="117904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startjaar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7866374" y="730547"/>
            <a:ext cx="117904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eindjaar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74" name="Straight Connector 173"/>
          <p:cNvCxnSpPr>
            <a:stCxn id="110" idx="0"/>
            <a:endCxn id="170" idx="4"/>
          </p:cNvCxnSpPr>
          <p:nvPr/>
        </p:nvCxnSpPr>
        <p:spPr>
          <a:xfrm flipH="1" flipV="1">
            <a:off x="5981798" y="1079280"/>
            <a:ext cx="9609" cy="246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110" idx="0"/>
            <a:endCxn id="171" idx="5"/>
          </p:cNvCxnSpPr>
          <p:nvPr/>
        </p:nvCxnSpPr>
        <p:spPr>
          <a:xfrm flipH="1" flipV="1">
            <a:off x="5076713" y="1039588"/>
            <a:ext cx="914694" cy="286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11" idx="0"/>
            <a:endCxn id="172" idx="4"/>
          </p:cNvCxnSpPr>
          <p:nvPr/>
        </p:nvCxnSpPr>
        <p:spPr>
          <a:xfrm flipH="1" flipV="1">
            <a:off x="7203500" y="1078098"/>
            <a:ext cx="625156" cy="248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11" idx="0"/>
            <a:endCxn id="173" idx="4"/>
          </p:cNvCxnSpPr>
          <p:nvPr/>
        </p:nvCxnSpPr>
        <p:spPr>
          <a:xfrm flipV="1">
            <a:off x="7828656" y="1078714"/>
            <a:ext cx="627242" cy="2474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861505" y="288320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persoon</a:t>
            </a:r>
            <a:endParaRPr lang="fr-BE" sz="1500" dirty="0"/>
          </a:p>
        </p:txBody>
      </p:sp>
      <p:sp>
        <p:nvSpPr>
          <p:cNvPr id="195" name="Oval 194"/>
          <p:cNvSpPr/>
          <p:nvPr/>
        </p:nvSpPr>
        <p:spPr>
          <a:xfrm>
            <a:off x="85048" y="2437722"/>
            <a:ext cx="79400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84298" y="2362098"/>
            <a:ext cx="93594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430242" y="1724927"/>
            <a:ext cx="935942" cy="4628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v</a:t>
            </a:r>
            <a:r>
              <a:rPr lang="en-BE" sz="1500" dirty="0" smtClean="0">
                <a:solidFill>
                  <a:schemeClr val="tx1"/>
                </a:solidFill>
              </a:rPr>
              <a:t>oor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1531401" y="1724928"/>
            <a:ext cx="1073102" cy="4628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familie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115241" y="3553605"/>
            <a:ext cx="122329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geboren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1417987" y="3553604"/>
            <a:ext cx="13564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gestorven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01" name="Straight Connector 200"/>
          <p:cNvCxnSpPr>
            <a:stCxn id="194" idx="0"/>
            <a:endCxn id="196" idx="4"/>
          </p:cNvCxnSpPr>
          <p:nvPr/>
        </p:nvCxnSpPr>
        <p:spPr>
          <a:xfrm flipH="1" flipV="1">
            <a:off x="1452269" y="2710265"/>
            <a:ext cx="79133" cy="172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196" idx="0"/>
            <a:endCxn id="197" idx="5"/>
          </p:cNvCxnSpPr>
          <p:nvPr/>
        </p:nvCxnSpPr>
        <p:spPr>
          <a:xfrm flipH="1" flipV="1">
            <a:off x="1229118" y="2120009"/>
            <a:ext cx="223151" cy="2420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6" idx="0"/>
            <a:endCxn id="198" idx="3"/>
          </p:cNvCxnSpPr>
          <p:nvPr/>
        </p:nvCxnSpPr>
        <p:spPr>
          <a:xfrm flipV="1">
            <a:off x="1452269" y="2120010"/>
            <a:ext cx="236284" cy="242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194" idx="0"/>
            <a:endCxn id="195" idx="5"/>
          </p:cNvCxnSpPr>
          <p:nvPr/>
        </p:nvCxnSpPr>
        <p:spPr>
          <a:xfrm flipH="1" flipV="1">
            <a:off x="762769" y="2734901"/>
            <a:ext cx="768633" cy="14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99" idx="0"/>
            <a:endCxn id="194" idx="2"/>
          </p:cNvCxnSpPr>
          <p:nvPr/>
        </p:nvCxnSpPr>
        <p:spPr>
          <a:xfrm flipV="1">
            <a:off x="726890" y="3206366"/>
            <a:ext cx="804512" cy="3472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94" idx="2"/>
            <a:endCxn id="200" idx="0"/>
          </p:cNvCxnSpPr>
          <p:nvPr/>
        </p:nvCxnSpPr>
        <p:spPr>
          <a:xfrm>
            <a:off x="1531402" y="3206366"/>
            <a:ext cx="564795" cy="347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3508129" y="2883201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medewerking</a:t>
            </a:r>
            <a:endParaRPr lang="fr-BE" sz="1500" dirty="0"/>
          </a:p>
        </p:txBody>
      </p:sp>
      <p:sp>
        <p:nvSpPr>
          <p:cNvPr id="225" name="Rectangle 224"/>
          <p:cNvSpPr/>
          <p:nvPr/>
        </p:nvSpPr>
        <p:spPr>
          <a:xfrm flipV="1">
            <a:off x="3645860" y="2924144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26" name="Diamond 225"/>
          <p:cNvSpPr/>
          <p:nvPr/>
        </p:nvSpPr>
        <p:spPr>
          <a:xfrm>
            <a:off x="5527004" y="291806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27" name="Diamond 226"/>
          <p:cNvSpPr/>
          <p:nvPr/>
        </p:nvSpPr>
        <p:spPr>
          <a:xfrm>
            <a:off x="5590016" y="2967182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28" name="Diamond 227"/>
          <p:cNvSpPr/>
          <p:nvPr/>
        </p:nvSpPr>
        <p:spPr>
          <a:xfrm>
            <a:off x="2724388" y="291532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29" name="Diamond 228"/>
          <p:cNvSpPr/>
          <p:nvPr/>
        </p:nvSpPr>
        <p:spPr>
          <a:xfrm>
            <a:off x="2787400" y="296444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30" name="Straight Connector 229"/>
          <p:cNvCxnSpPr>
            <a:stCxn id="194" idx="3"/>
            <a:endCxn id="228" idx="1"/>
          </p:cNvCxnSpPr>
          <p:nvPr/>
        </p:nvCxnSpPr>
        <p:spPr>
          <a:xfrm flipV="1">
            <a:off x="2201298" y="3044414"/>
            <a:ext cx="523090" cy="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226" idx="3"/>
            <a:endCxn id="109" idx="1"/>
          </p:cNvCxnSpPr>
          <p:nvPr/>
        </p:nvCxnSpPr>
        <p:spPr>
          <a:xfrm flipV="1">
            <a:off x="5833597" y="3044784"/>
            <a:ext cx="476208" cy="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1">
            <a:off x="2994384" y="3072150"/>
            <a:ext cx="514176" cy="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 flipV="1">
            <a:off x="2996289" y="3016905"/>
            <a:ext cx="514176" cy="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4979724" y="3027656"/>
            <a:ext cx="563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4979724" y="3065756"/>
            <a:ext cx="56391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157951" y="285669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49" name="TextBox 248"/>
          <p:cNvSpPr txBox="1"/>
          <p:nvPr/>
        </p:nvSpPr>
        <p:spPr>
          <a:xfrm>
            <a:off x="6114420" y="284528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50" name="TextBox 249"/>
          <p:cNvSpPr txBox="1"/>
          <p:nvPr/>
        </p:nvSpPr>
        <p:spPr>
          <a:xfrm>
            <a:off x="3301633" y="281039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51" name="TextBox 250"/>
          <p:cNvSpPr txBox="1"/>
          <p:nvPr/>
        </p:nvSpPr>
        <p:spPr>
          <a:xfrm>
            <a:off x="4929391" y="283539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52" name="Oval 251"/>
          <p:cNvSpPr/>
          <p:nvPr/>
        </p:nvSpPr>
        <p:spPr>
          <a:xfrm>
            <a:off x="3845990" y="2315149"/>
            <a:ext cx="79400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job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53" name="Straight Connector 252"/>
          <p:cNvCxnSpPr/>
          <p:nvPr/>
        </p:nvCxnSpPr>
        <p:spPr>
          <a:xfrm flipH="1" flipV="1">
            <a:off x="4039912" y="2594929"/>
            <a:ext cx="406185" cy="35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24" idx="0"/>
            <a:endCxn id="252" idx="4"/>
          </p:cNvCxnSpPr>
          <p:nvPr/>
        </p:nvCxnSpPr>
        <p:spPr>
          <a:xfrm flipV="1">
            <a:off x="4242553" y="2663316"/>
            <a:ext cx="437" cy="219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TextBox 259"/>
          <p:cNvSpPr txBox="1"/>
          <p:nvPr/>
        </p:nvSpPr>
        <p:spPr>
          <a:xfrm>
            <a:off x="861505" y="4667503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personage</a:t>
            </a:r>
            <a:endParaRPr lang="fr-BE" sz="1500" dirty="0"/>
          </a:p>
        </p:txBody>
      </p:sp>
      <p:sp>
        <p:nvSpPr>
          <p:cNvPr id="261" name="Oval 260"/>
          <p:cNvSpPr/>
          <p:nvPr/>
        </p:nvSpPr>
        <p:spPr>
          <a:xfrm>
            <a:off x="1063430" y="5207897"/>
            <a:ext cx="93594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62" name="Straight Connector 261"/>
          <p:cNvCxnSpPr>
            <a:stCxn id="260" idx="2"/>
            <a:endCxn id="261" idx="0"/>
          </p:cNvCxnSpPr>
          <p:nvPr/>
        </p:nvCxnSpPr>
        <p:spPr>
          <a:xfrm flipH="1">
            <a:off x="1531401" y="4990668"/>
            <a:ext cx="1" cy="217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3510465" y="4667503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acteerprestatie</a:t>
            </a:r>
            <a:endParaRPr lang="fr-BE" sz="1500" dirty="0"/>
          </a:p>
        </p:txBody>
      </p:sp>
      <p:sp>
        <p:nvSpPr>
          <p:cNvPr id="267" name="Rectangle 266"/>
          <p:cNvSpPr/>
          <p:nvPr/>
        </p:nvSpPr>
        <p:spPr>
          <a:xfrm flipV="1">
            <a:off x="3648196" y="4708446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69" name="Straight Connector 268"/>
          <p:cNvCxnSpPr>
            <a:stCxn id="266" idx="0"/>
            <a:endCxn id="224" idx="2"/>
          </p:cNvCxnSpPr>
          <p:nvPr/>
        </p:nvCxnSpPr>
        <p:spPr>
          <a:xfrm flipH="1" flipV="1">
            <a:off x="4242553" y="3206366"/>
            <a:ext cx="2336" cy="1461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3" name="Diamond 272"/>
          <p:cNvSpPr/>
          <p:nvPr/>
        </p:nvSpPr>
        <p:spPr>
          <a:xfrm>
            <a:off x="2701668" y="4700826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74" name="Straight Connector 273"/>
          <p:cNvCxnSpPr>
            <a:stCxn id="273" idx="3"/>
            <a:endCxn id="266" idx="1"/>
          </p:cNvCxnSpPr>
          <p:nvPr/>
        </p:nvCxnSpPr>
        <p:spPr>
          <a:xfrm flipV="1">
            <a:off x="3008261" y="4829086"/>
            <a:ext cx="502204" cy="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273" idx="1"/>
            <a:endCxn id="260" idx="3"/>
          </p:cNvCxnSpPr>
          <p:nvPr/>
        </p:nvCxnSpPr>
        <p:spPr>
          <a:xfrm flipH="1" flipV="1">
            <a:off x="2201298" y="4829086"/>
            <a:ext cx="500370" cy="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295383" y="463100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81" name="TextBox 280"/>
          <p:cNvSpPr txBox="1"/>
          <p:nvPr/>
        </p:nvSpPr>
        <p:spPr>
          <a:xfrm>
            <a:off x="2158421" y="463100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282" name="TextBox 281"/>
          <p:cNvSpPr txBox="1"/>
          <p:nvPr/>
        </p:nvSpPr>
        <p:spPr>
          <a:xfrm>
            <a:off x="4225267" y="3187038"/>
            <a:ext cx="44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 smtClean="0"/>
              <a:t>job</a:t>
            </a:r>
            <a:endParaRPr lang="fr-BE" sz="1200" dirty="0"/>
          </a:p>
        </p:txBody>
      </p:sp>
      <p:sp>
        <p:nvSpPr>
          <p:cNvPr id="283" name="TextBox 282"/>
          <p:cNvSpPr txBox="1"/>
          <p:nvPr/>
        </p:nvSpPr>
        <p:spPr>
          <a:xfrm>
            <a:off x="4215467" y="4398127"/>
            <a:ext cx="754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 smtClean="0"/>
              <a:t>“acteur”</a:t>
            </a:r>
            <a:endParaRPr lang="fr-BE" sz="1200" dirty="0"/>
          </a:p>
        </p:txBody>
      </p:sp>
      <p:sp>
        <p:nvSpPr>
          <p:cNvPr id="288" name="Arc 287"/>
          <p:cNvSpPr/>
          <p:nvPr/>
        </p:nvSpPr>
        <p:spPr>
          <a:xfrm rot="7901978">
            <a:off x="4072390" y="3601744"/>
            <a:ext cx="336234" cy="364231"/>
          </a:xfrm>
          <a:prstGeom prst="arc">
            <a:avLst>
              <a:gd name="adj1" fmla="val 16199993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797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 smtClean="0"/>
              <a:t>Functionele beschrijving:</a:t>
            </a:r>
          </a:p>
          <a:p>
            <a:endParaRPr lang="en-BE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/>
              <a:t>0 ≤ </a:t>
            </a:r>
            <a:r>
              <a:rPr lang="fr-BE" sz="1500" dirty="0" err="1"/>
              <a:t>rating.gemiddelde</a:t>
            </a:r>
            <a:r>
              <a:rPr lang="fr-BE" sz="1500" dirty="0"/>
              <a:t> ≤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/>
              <a:t>rating.aantal</a:t>
            </a:r>
            <a:r>
              <a:rPr lang="fr-BE" sz="1500" dirty="0"/>
              <a:t>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/>
              <a:t>film.duurtijd</a:t>
            </a:r>
            <a:r>
              <a:rPr lang="fr-BE" sz="1500" dirty="0"/>
              <a:t>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/>
              <a:t>serie.startjaar</a:t>
            </a:r>
            <a:r>
              <a:rPr lang="fr-BE" sz="1500" dirty="0"/>
              <a:t> ≤ </a:t>
            </a:r>
            <a:r>
              <a:rPr lang="fr-BE" sz="1500" dirty="0" err="1"/>
              <a:t>serie.eindjaar</a:t>
            </a:r>
            <a:endParaRPr lang="fr-B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/>
              <a:t>persoon.geboren</a:t>
            </a:r>
            <a:r>
              <a:rPr lang="fr-BE" sz="1500" dirty="0"/>
              <a:t> ≤ </a:t>
            </a:r>
            <a:r>
              <a:rPr lang="fr-BE" sz="1500" dirty="0" err="1"/>
              <a:t>huidig</a:t>
            </a:r>
            <a:r>
              <a:rPr lang="fr-BE" sz="1500" dirty="0"/>
              <a:t> </a:t>
            </a:r>
            <a:r>
              <a:rPr lang="fr-BE" sz="1500" dirty="0" err="1"/>
              <a:t>jaartal</a:t>
            </a:r>
            <a:endParaRPr lang="fr-B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/>
              <a:t>persoon.geboren</a:t>
            </a:r>
            <a:r>
              <a:rPr lang="fr-BE" sz="1500" dirty="0"/>
              <a:t> ≤ </a:t>
            </a:r>
            <a:r>
              <a:rPr lang="fr-BE" sz="1500" dirty="0" err="1" smtClean="0"/>
              <a:t>persoon.gestorven</a:t>
            </a:r>
            <a:endParaRPr lang="en-BE" sz="1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optioneel: kijkitem.genre, film.duurtijd, serie.eindjaar, persoon.gestorven</a:t>
            </a:r>
            <a:endParaRPr lang="fr-B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500" dirty="0" err="1" smtClean="0"/>
              <a:t>een</a:t>
            </a:r>
            <a:r>
              <a:rPr lang="fr-BE" sz="1500" dirty="0" smtClean="0"/>
              <a:t> </a:t>
            </a:r>
            <a:r>
              <a:rPr lang="fr-BE" sz="1500" dirty="0" err="1"/>
              <a:t>persoon</a:t>
            </a:r>
            <a:r>
              <a:rPr lang="fr-BE" sz="1500" dirty="0"/>
              <a:t> kan </a:t>
            </a:r>
            <a:r>
              <a:rPr lang="fr-BE" sz="1500" dirty="0" err="1"/>
              <a:t>enkel</a:t>
            </a:r>
            <a:r>
              <a:rPr lang="fr-BE" sz="1500" dirty="0"/>
              <a:t> </a:t>
            </a:r>
            <a:r>
              <a:rPr lang="fr-BE" sz="1500" dirty="0" err="1"/>
              <a:t>meewerken</a:t>
            </a:r>
            <a:r>
              <a:rPr lang="fr-BE" sz="1500" dirty="0"/>
              <a:t> </a:t>
            </a:r>
            <a:r>
              <a:rPr lang="fr-BE" sz="1500" dirty="0" err="1"/>
              <a:t>aan</a:t>
            </a:r>
            <a:r>
              <a:rPr lang="fr-BE" sz="1500" dirty="0"/>
              <a:t> films en </a:t>
            </a:r>
            <a:r>
              <a:rPr lang="fr-BE" sz="1500" dirty="0" err="1"/>
              <a:t>series</a:t>
            </a:r>
            <a:r>
              <a:rPr lang="fr-BE" sz="1500" dirty="0"/>
              <a:t> die </a:t>
            </a:r>
            <a:r>
              <a:rPr lang="fr-BE" sz="1500" dirty="0" err="1"/>
              <a:t>gemaakt</a:t>
            </a:r>
            <a:r>
              <a:rPr lang="fr-BE" sz="1500" dirty="0"/>
              <a:t> </a:t>
            </a:r>
            <a:r>
              <a:rPr lang="fr-BE" sz="1500" dirty="0" err="1"/>
              <a:t>zijn</a:t>
            </a:r>
            <a:r>
              <a:rPr lang="fr-BE" sz="1500" dirty="0"/>
              <a:t> </a:t>
            </a:r>
            <a:r>
              <a:rPr lang="fr-BE" sz="1500" dirty="0" err="1"/>
              <a:t>tijdens</a:t>
            </a:r>
            <a:r>
              <a:rPr lang="fr-BE" sz="1500" dirty="0"/>
              <a:t> de </a:t>
            </a:r>
            <a:r>
              <a:rPr lang="fr-BE" sz="1500" dirty="0" err="1"/>
              <a:t>levensperiode</a:t>
            </a:r>
            <a:r>
              <a:rPr lang="fr-BE" sz="1500" dirty="0"/>
              <a:t> van die </a:t>
            </a:r>
            <a:r>
              <a:rPr lang="fr-BE" sz="1500" dirty="0" err="1"/>
              <a:t>persoon</a:t>
            </a:r>
            <a:endParaRPr lang="fr-BE" sz="1500" dirty="0"/>
          </a:p>
          <a:p>
            <a:endParaRPr lang="en-B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1116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E" sz="1300" b="1" dirty="0" smtClean="0"/>
              <a:t>Oefening </a:t>
            </a:r>
            <a:r>
              <a:rPr lang="en-BE" sz="1300" b="1" dirty="0"/>
              <a:t>6</a:t>
            </a:r>
            <a:r>
              <a:rPr lang="en-BE" sz="1300" b="1" dirty="0" smtClean="0"/>
              <a:t> (Project 2020-2021, eerste zittijd)</a:t>
            </a:r>
          </a:p>
          <a:p>
            <a:endParaRPr lang="en-BE" sz="1400" dirty="0"/>
          </a:p>
          <a:p>
            <a:pPr algn="just"/>
            <a:r>
              <a:rPr lang="nl-NL" sz="1300" dirty="0"/>
              <a:t>Toerisme Vlaanderen heeft jouw hulp nodig om een databank te ontwikkelen voor</a:t>
            </a:r>
            <a:r>
              <a:rPr lang="en-BE" sz="1300" dirty="0"/>
              <a:t> </a:t>
            </a:r>
            <a:r>
              <a:rPr lang="nl-NL" sz="1300" dirty="0"/>
              <a:t>de opslag van gegevens met betrekking tot toeristische activiteiten en hotels in</a:t>
            </a:r>
            <a:r>
              <a:rPr lang="en-BE" sz="1300" dirty="0"/>
              <a:t> </a:t>
            </a:r>
            <a:r>
              <a:rPr lang="nl-NL" sz="1300" dirty="0"/>
              <a:t>Vlaanderen.</a:t>
            </a:r>
          </a:p>
          <a:p>
            <a:pPr algn="just"/>
            <a:r>
              <a:rPr lang="nl-NL" sz="1300" dirty="0"/>
              <a:t>Eerst en vooral is het de bedoeling dat in de te ontwerpen databank toeristische</a:t>
            </a:r>
            <a:r>
              <a:rPr lang="en-BE" sz="1300" dirty="0"/>
              <a:t> </a:t>
            </a:r>
            <a:r>
              <a:rPr lang="nl-NL" sz="1300" dirty="0"/>
              <a:t>activiteiten</a:t>
            </a:r>
            <a:r>
              <a:rPr lang="en-BE" sz="1300" dirty="0"/>
              <a:t> </a:t>
            </a:r>
            <a:r>
              <a:rPr lang="nl-NL" sz="1300" dirty="0"/>
              <a:t>kunnen worden opgeslagen. Elke toeristische activiteit heeft een naam</a:t>
            </a:r>
            <a:r>
              <a:rPr lang="en-BE" sz="1300" dirty="0"/>
              <a:t> </a:t>
            </a:r>
            <a:r>
              <a:rPr lang="nl-NL" sz="1300" dirty="0"/>
              <a:t>en behoort tot een specifiek type (bv. </a:t>
            </a:r>
            <a:r>
              <a:rPr lang="en-BE" sz="1300" dirty="0"/>
              <a:t>‘</a:t>
            </a:r>
            <a:r>
              <a:rPr lang="nl-NL" sz="1300" dirty="0"/>
              <a:t>Monument</a:t>
            </a:r>
            <a:r>
              <a:rPr lang="en-BE" sz="1300" dirty="0"/>
              <a:t>’</a:t>
            </a:r>
            <a:r>
              <a:rPr lang="nl-NL" sz="1300" dirty="0"/>
              <a:t>, ‘Excursie’, ‘Natuur</a:t>
            </a:r>
            <a:r>
              <a:rPr lang="en-BE" sz="1300" dirty="0"/>
              <a:t>’...</a:t>
            </a:r>
            <a:r>
              <a:rPr lang="nl-NL" sz="1300" dirty="0"/>
              <a:t>). Verder</a:t>
            </a:r>
            <a:r>
              <a:rPr lang="en-BE" sz="1300" dirty="0"/>
              <a:t> </a:t>
            </a:r>
            <a:r>
              <a:rPr lang="nl-NL" sz="1300" dirty="0"/>
              <a:t>dient voor elke toeristische activiteit een beschrijving (optioneel) te worden</a:t>
            </a:r>
            <a:r>
              <a:rPr lang="en-BE" sz="1300" dirty="0"/>
              <a:t> </a:t>
            </a:r>
            <a:r>
              <a:rPr lang="nl-NL" sz="1300" dirty="0"/>
              <a:t>opgeslagen, samen met het adres (straat en huisnummer (optioneel), postcode -bestaande uit 4 cijfers- en gemeente), de toeristische regio die verantwoordelijk is</a:t>
            </a:r>
            <a:r>
              <a:rPr lang="en-BE" sz="1300" dirty="0"/>
              <a:t> </a:t>
            </a:r>
            <a:r>
              <a:rPr lang="nl-NL" sz="1300" dirty="0"/>
              <a:t>voor de activiteit, een telefoonnummer (optioneel), een website (optioneel) en de</a:t>
            </a:r>
            <a:r>
              <a:rPr lang="en-BE" sz="1300" dirty="0"/>
              <a:t> </a:t>
            </a:r>
            <a:r>
              <a:rPr lang="nl-NL" sz="1300" dirty="0"/>
              <a:t>prijs per persoon. Een toeristische activiteit kan uniek worden geïdentificeerd door</a:t>
            </a:r>
            <a:r>
              <a:rPr lang="en-BE" sz="1300" dirty="0"/>
              <a:t> </a:t>
            </a:r>
            <a:r>
              <a:rPr lang="nl-NL" sz="1300" dirty="0"/>
              <a:t>de combinatie van zijn naam en postcode. Belangrijk is dat voor iedere activiteit</a:t>
            </a:r>
            <a:r>
              <a:rPr lang="en-BE" sz="1300" dirty="0"/>
              <a:t> </a:t>
            </a:r>
            <a:r>
              <a:rPr lang="nl-NL" sz="1300" dirty="0"/>
              <a:t>toegankelijkheidsinformatie bekend is. Deze informatie geeft weer of de activiteit</a:t>
            </a:r>
            <a:r>
              <a:rPr lang="en-BE" sz="1300" dirty="0"/>
              <a:t> </a:t>
            </a:r>
            <a:r>
              <a:rPr lang="nl-NL" sz="1300" dirty="0"/>
              <a:t>toegankelijk is voor mensen met een specifiek type beperking. Een voorbeeld is dat</a:t>
            </a:r>
            <a:r>
              <a:rPr lang="en-BE" sz="1300" dirty="0"/>
              <a:t> </a:t>
            </a:r>
            <a:r>
              <a:rPr lang="nl-NL" sz="1300" dirty="0"/>
              <a:t>de activiteit ‘Kajakken in Gent’ toegankelijk is voor doven en mensen met autisme.</a:t>
            </a:r>
            <a:r>
              <a:rPr lang="en-BE" sz="1300" dirty="0"/>
              <a:t> </a:t>
            </a:r>
            <a:r>
              <a:rPr lang="nl-NL" sz="1300" dirty="0"/>
              <a:t>Voor elke activiteit dient in de databank expliciet te worden bijgehouden voor welke</a:t>
            </a:r>
            <a:r>
              <a:rPr lang="en-BE" sz="1300" dirty="0"/>
              <a:t> </a:t>
            </a:r>
            <a:r>
              <a:rPr lang="nl-NL" sz="1300" dirty="0"/>
              <a:t>beperkingen de activiteit toegankelijk is. Aangezien je dit kan afleiden uit andere informatie</a:t>
            </a:r>
            <a:r>
              <a:rPr lang="en-BE" sz="1300" dirty="0"/>
              <a:t> </a:t>
            </a:r>
            <a:r>
              <a:rPr lang="nl-NL" sz="1300" dirty="0"/>
              <a:t>opgeslagen in de databank, dien je niet op te slaan voor welke beperkingen</a:t>
            </a:r>
            <a:r>
              <a:rPr lang="en-BE" sz="1300" dirty="0"/>
              <a:t> </a:t>
            </a:r>
            <a:r>
              <a:rPr lang="nl-NL" sz="1300" dirty="0"/>
              <a:t>een bepaalde activiteit niet toegankelijk is.</a:t>
            </a:r>
            <a:endParaRPr lang="en-BE" sz="1300" dirty="0"/>
          </a:p>
          <a:p>
            <a:pPr algn="just"/>
            <a:r>
              <a:rPr lang="nl-NL" sz="1300" dirty="0"/>
              <a:t>Personen kunnen zich inschrijven voor toeristische activiteiten. Ze doen dit tijdens</a:t>
            </a:r>
            <a:r>
              <a:rPr lang="en-BE" sz="1300" dirty="0"/>
              <a:t> </a:t>
            </a:r>
            <a:r>
              <a:rPr lang="nl-NL" sz="1300" dirty="0"/>
              <a:t>een welbepaalde openingsperiode van de activiteit. Het is daarom belangrijk dat</a:t>
            </a:r>
            <a:r>
              <a:rPr lang="en-BE" sz="1300" dirty="0"/>
              <a:t> </a:t>
            </a:r>
            <a:r>
              <a:rPr lang="nl-NL" sz="1300" dirty="0"/>
              <a:t>voor elke activiteit wordt bijgehouden wat de openingsperiodes zijn. Deze periodes</a:t>
            </a:r>
            <a:r>
              <a:rPr lang="en-BE" sz="1300" dirty="0"/>
              <a:t> </a:t>
            </a:r>
            <a:r>
              <a:rPr lang="nl-NL" sz="1300" dirty="0"/>
              <a:t>worden voorgesteld door een begintijdstip (datum en tijd) en de duur van de opening.</a:t>
            </a:r>
            <a:r>
              <a:rPr lang="en-BE" sz="1300" dirty="0"/>
              <a:t> </a:t>
            </a:r>
            <a:r>
              <a:rPr lang="nl-NL" sz="1300" dirty="0"/>
              <a:t>Openingsperiodes van eenzelfde toeristische activiteit mogen uiteraard niet</a:t>
            </a:r>
            <a:r>
              <a:rPr lang="en-BE" sz="1300" dirty="0"/>
              <a:t> </a:t>
            </a:r>
            <a:r>
              <a:rPr lang="nl-NL" sz="1300" dirty="0"/>
              <a:t>overlappen. Het tijdstip waarop de reservatie wordt gemaakt en het aantal personen</a:t>
            </a:r>
            <a:r>
              <a:rPr lang="en-BE" sz="1300" dirty="0"/>
              <a:t> </a:t>
            </a:r>
            <a:r>
              <a:rPr lang="nl-NL" sz="1300" dirty="0"/>
              <a:t>waarvoor gereserveerd wordt dienen ook opgeslagen te worden, alsook een</a:t>
            </a:r>
            <a:r>
              <a:rPr lang="en-BE" sz="1300" dirty="0"/>
              <a:t> </a:t>
            </a:r>
            <a:r>
              <a:rPr lang="nl-NL" sz="1300" dirty="0"/>
              <a:t>aanduiding of de reservatie is bevestigd. Het tijdstip dient uiteraard te liggen voor</a:t>
            </a:r>
            <a:r>
              <a:rPr lang="en-BE" sz="1300" dirty="0"/>
              <a:t> </a:t>
            </a:r>
            <a:r>
              <a:rPr lang="nl-NL" sz="1300" dirty="0"/>
              <a:t>het aanvangstijdstip van de activiteit zelf. </a:t>
            </a:r>
            <a:endParaRPr lang="en-BE" sz="1300" dirty="0"/>
          </a:p>
          <a:p>
            <a:pPr algn="just"/>
            <a:r>
              <a:rPr lang="nl-NL" sz="1300" dirty="0"/>
              <a:t>Van de personen die de reservatie maken</a:t>
            </a:r>
            <a:r>
              <a:rPr lang="en-BE" sz="1300" dirty="0"/>
              <a:t> </a:t>
            </a:r>
            <a:r>
              <a:rPr lang="nl-NL" sz="1300" dirty="0"/>
              <a:t>dienen voornaam, familienaam en een uniek e-mailadres te worden opgeslagen. De persoon die</a:t>
            </a:r>
            <a:r>
              <a:rPr lang="en-BE" sz="1300" dirty="0"/>
              <a:t> </a:t>
            </a:r>
            <a:r>
              <a:rPr lang="nl-NL" sz="1300" dirty="0"/>
              <a:t>de reservatie maakt kan bij het reserveren zelf een aantal beperkingen</a:t>
            </a:r>
            <a:r>
              <a:rPr lang="en-BE" sz="1300" dirty="0"/>
              <a:t> </a:t>
            </a:r>
            <a:r>
              <a:rPr lang="nl-NL" sz="1300" dirty="0"/>
              <a:t>opgeven van één of meerdere personen uit de ingeschreven groep. Op die</a:t>
            </a:r>
            <a:r>
              <a:rPr lang="en-BE" sz="1300" dirty="0"/>
              <a:t> </a:t>
            </a:r>
            <a:r>
              <a:rPr lang="nl-NL" sz="1300" dirty="0"/>
              <a:t>manier kan de organisator van de activiteit de noodzakelijke maatregelen nemen</a:t>
            </a:r>
            <a:r>
              <a:rPr lang="en-BE" sz="1300" dirty="0"/>
              <a:t> </a:t>
            </a:r>
            <a:r>
              <a:rPr lang="nl-NL" sz="1300" dirty="0"/>
              <a:t>om de groep goed te kunnen begeleiden. Voor elke reservatie moet, op basis van</a:t>
            </a:r>
            <a:r>
              <a:rPr lang="en-BE" sz="1300" dirty="0"/>
              <a:t> </a:t>
            </a:r>
            <a:r>
              <a:rPr lang="nl-NL" sz="1300" dirty="0"/>
              <a:t>de toegankelijkheden van de gereserveerde activiteit en de opgegeven beperkingen</a:t>
            </a:r>
            <a:r>
              <a:rPr lang="en-BE" sz="1300" dirty="0"/>
              <a:t> </a:t>
            </a:r>
            <a:r>
              <a:rPr lang="nl-NL" sz="1300" dirty="0"/>
              <a:t>bij reservatie, eenvoudig kunnen worden nagegaan of de reservatie voldoet aan de</a:t>
            </a:r>
            <a:r>
              <a:rPr lang="en-BE" sz="1300" dirty="0"/>
              <a:t> </a:t>
            </a:r>
            <a:r>
              <a:rPr lang="nl-NL" sz="1300" dirty="0"/>
              <a:t>opgegeven beperkingen (indien de gereserveerde activiteit aangeeft dat ze toegankelijk</a:t>
            </a:r>
            <a:r>
              <a:rPr lang="en-BE" sz="1300" dirty="0"/>
              <a:t> </a:t>
            </a:r>
            <a:r>
              <a:rPr lang="nl-NL" sz="1300" dirty="0"/>
              <a:t>is voor elk van de bij reservering opgegeven beperkingen) of er mogelijks</a:t>
            </a:r>
            <a:r>
              <a:rPr lang="en-BE" sz="1300" dirty="0"/>
              <a:t> </a:t>
            </a:r>
            <a:r>
              <a:rPr lang="nl-NL" sz="1300" dirty="0"/>
              <a:t>problemen kunnen opduiken (indien een beperking wordt opgegeven bij reservatie</a:t>
            </a:r>
            <a:r>
              <a:rPr lang="en-BE" sz="1300" dirty="0"/>
              <a:t> </a:t>
            </a:r>
            <a:r>
              <a:rPr lang="nl-NL" sz="1300" dirty="0"/>
              <a:t>die eigenlijk niet geschikt is voor de geboekte activiteit).</a:t>
            </a:r>
            <a:endParaRPr lang="en-BE" sz="1300" dirty="0"/>
          </a:p>
          <a:p>
            <a:pPr algn="just"/>
            <a:endParaRPr lang="en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867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E" sz="1300" b="1" dirty="0" smtClean="0"/>
              <a:t>Oefening 6 vervolg (Project 2020-2021, eerste zittijd)</a:t>
            </a:r>
          </a:p>
          <a:p>
            <a:endParaRPr lang="en-BE" sz="1400" dirty="0"/>
          </a:p>
          <a:p>
            <a:pPr algn="just"/>
            <a:r>
              <a:rPr lang="nl-NL" sz="1300" dirty="0"/>
              <a:t>Naast toeristische activiteiten wil Toerisme Vlaanderen de databank ook gebruiken</a:t>
            </a:r>
            <a:r>
              <a:rPr lang="en-BE" sz="1300" dirty="0"/>
              <a:t> </a:t>
            </a:r>
            <a:r>
              <a:rPr lang="nl-NL" sz="1300" dirty="0"/>
              <a:t>om hotels te kunnen opslaan. Van elk hotel dient een uniek </a:t>
            </a:r>
            <a:r>
              <a:rPr lang="nl-NL" sz="1300" dirty="0" err="1"/>
              <a:t>hotelid</a:t>
            </a:r>
            <a:r>
              <a:rPr lang="nl-NL" sz="1300" dirty="0"/>
              <a:t>, een naam,</a:t>
            </a:r>
            <a:r>
              <a:rPr lang="en-BE" sz="1300" dirty="0"/>
              <a:t> </a:t>
            </a:r>
            <a:r>
              <a:rPr lang="nl-NL" sz="1300" dirty="0"/>
              <a:t>het aantal sterren (optioneel), een beschrijving (optioneel), het adres (straat, huisnummer,</a:t>
            </a:r>
            <a:r>
              <a:rPr lang="en-BE" sz="1300" dirty="0"/>
              <a:t> </a:t>
            </a:r>
            <a:r>
              <a:rPr lang="nl-NL" sz="1300" dirty="0"/>
              <a:t>postcode -bestaande uit 4 cijfers- en gemeente), een e-mail (optioneel), de</a:t>
            </a:r>
            <a:r>
              <a:rPr lang="en-BE" sz="1300" dirty="0"/>
              <a:t> </a:t>
            </a:r>
            <a:r>
              <a:rPr lang="nl-NL" sz="1300" dirty="0"/>
              <a:t>toeristische regio waartoe het hotel behoort en de minimumprijs per nacht (optioneel)</a:t>
            </a:r>
            <a:r>
              <a:rPr lang="en-BE" sz="1300" dirty="0"/>
              <a:t> </a:t>
            </a:r>
            <a:r>
              <a:rPr lang="nl-NL" sz="1300" dirty="0"/>
              <a:t>te worden opgeslagen. Net zoals toeristische activiteiten kunnen personen</a:t>
            </a:r>
            <a:r>
              <a:rPr lang="en-BE" sz="1300" dirty="0"/>
              <a:t> </a:t>
            </a:r>
            <a:r>
              <a:rPr lang="nl-NL" sz="1300" dirty="0"/>
              <a:t>ook hotels boeken. Hierbij moet het boekingstijdstip, het aantal personen waarvoor</a:t>
            </a:r>
            <a:r>
              <a:rPr lang="en-BE" sz="1300" dirty="0"/>
              <a:t> </a:t>
            </a:r>
            <a:r>
              <a:rPr lang="nl-NL" sz="1300" dirty="0"/>
              <a:t>de boeking gemaakt wordt, een aanduiding van de boekingsbevestiging en de</a:t>
            </a:r>
            <a:r>
              <a:rPr lang="en-BE" sz="1300" dirty="0"/>
              <a:t> </a:t>
            </a:r>
            <a:r>
              <a:rPr lang="nl-NL" sz="1300" dirty="0"/>
              <a:t>begin- en einddatum (waarbij de begindatum steeds strikt voor de einddatum ligt)</a:t>
            </a:r>
            <a:r>
              <a:rPr lang="en-BE" sz="1300" dirty="0"/>
              <a:t> </a:t>
            </a:r>
            <a:r>
              <a:rPr lang="nl-NL" sz="1300" dirty="0"/>
              <a:t>van de boeking worden opgeslagen. Een persoon kan gedurende eenzelfde periode</a:t>
            </a:r>
            <a:r>
              <a:rPr lang="en-BE" sz="1300" dirty="0"/>
              <a:t> </a:t>
            </a:r>
            <a:r>
              <a:rPr lang="nl-NL" sz="1300" dirty="0"/>
              <a:t>slechts 1 hotel boeken. Ook mag je ervan uit gaan dat een persoon slechts 1 boeking</a:t>
            </a:r>
            <a:r>
              <a:rPr lang="en-BE" sz="1300" dirty="0"/>
              <a:t> </a:t>
            </a:r>
            <a:r>
              <a:rPr lang="nl-NL" sz="1300" dirty="0"/>
              <a:t>voor een hotel/reservatie voor een activiteit per tijdstip kan indienen. Tot slot is</a:t>
            </a:r>
            <a:r>
              <a:rPr lang="en-BE" sz="1300" dirty="0"/>
              <a:t> </a:t>
            </a:r>
            <a:r>
              <a:rPr lang="nl-NL" sz="1300" dirty="0"/>
              <a:t>het belangrijk om te vermelden dat sommige hotels korting aanbieden op bepaalde</a:t>
            </a:r>
            <a:r>
              <a:rPr lang="en-BE" sz="1300" dirty="0"/>
              <a:t> </a:t>
            </a:r>
            <a:r>
              <a:rPr lang="nl-NL" sz="1300" dirty="0"/>
              <a:t>toeristische activiteiten. Dit percentage korting dient te worden opgeslagen. Een</a:t>
            </a:r>
            <a:r>
              <a:rPr lang="en-BE" sz="1300" dirty="0"/>
              <a:t> </a:t>
            </a:r>
            <a:r>
              <a:rPr lang="nl-NL" sz="1300" dirty="0"/>
              <a:t>hotel kan enkel korting geven voor een toeristische activiteit indien het hotel en de</a:t>
            </a:r>
            <a:r>
              <a:rPr lang="en-BE" sz="1300" dirty="0"/>
              <a:t> </a:t>
            </a:r>
            <a:r>
              <a:rPr lang="nl-NL" sz="1300" dirty="0"/>
              <a:t>activiteit zich in dezelfde toeristische regio bevinden</a:t>
            </a:r>
            <a:r>
              <a:rPr lang="nl-NL" sz="1300" dirty="0" smtClean="0"/>
              <a:t>.</a:t>
            </a:r>
            <a:endParaRPr lang="en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41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14</a:t>
            </a:fld>
            <a:endParaRPr lang="fr-BE"/>
          </a:p>
        </p:txBody>
      </p:sp>
      <p:cxnSp>
        <p:nvCxnSpPr>
          <p:cNvPr id="143" name="Straight Connector 142"/>
          <p:cNvCxnSpPr>
            <a:stCxn id="147" idx="4"/>
            <a:endCxn id="144" idx="0"/>
          </p:cNvCxnSpPr>
          <p:nvPr/>
        </p:nvCxnSpPr>
        <p:spPr>
          <a:xfrm flipH="1">
            <a:off x="2027997" y="1425166"/>
            <a:ext cx="132941" cy="501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1455151" y="1926750"/>
            <a:ext cx="1145690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activiteit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162030" y="935950"/>
            <a:ext cx="843592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naam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1565401" y="1175052"/>
            <a:ext cx="1266930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beschrijving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2642605" y="1694984"/>
            <a:ext cx="745775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straat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942795" y="1248630"/>
            <a:ext cx="1038903" cy="384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 smtClean="0">
                <a:solidFill>
                  <a:schemeClr val="tx1"/>
                </a:solidFill>
              </a:rPr>
              <a:t>huis</a:t>
            </a:r>
            <a:endParaRPr lang="en-BE" sz="1125" dirty="0">
              <a:solidFill>
                <a:schemeClr val="tx1"/>
              </a:solidFill>
            </a:endParaRPr>
          </a:p>
          <a:p>
            <a:pPr algn="ctr"/>
            <a:r>
              <a:rPr lang="en-BE" sz="1125" dirty="0">
                <a:solidFill>
                  <a:schemeClr val="tx1"/>
                </a:solidFill>
              </a:rPr>
              <a:t>nummer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1" name="Oval 150"/>
          <p:cNvSpPr/>
          <p:nvPr/>
        </p:nvSpPr>
        <p:spPr>
          <a:xfrm>
            <a:off x="1049151" y="927241"/>
            <a:ext cx="1081098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postcode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5748" y="1794655"/>
            <a:ext cx="1104414" cy="225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gemeente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375372" y="2734288"/>
            <a:ext cx="69386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regio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35141" y="2352980"/>
            <a:ext cx="1012183" cy="3541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telefoonnummer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644815" y="1551248"/>
            <a:ext cx="928732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website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155210" y="2048021"/>
            <a:ext cx="69386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prijs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22306" y="1266186"/>
            <a:ext cx="846924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u="sng" dirty="0">
                <a:solidFill>
                  <a:schemeClr val="tx1"/>
                </a:solidFill>
              </a:rPr>
              <a:t>sleutel</a:t>
            </a:r>
            <a:endParaRPr lang="fr-BE" sz="1125" u="sng" dirty="0">
              <a:solidFill>
                <a:schemeClr val="tx1"/>
              </a:solidFill>
            </a:endParaRPr>
          </a:p>
        </p:txBody>
      </p:sp>
      <p:cxnSp>
        <p:nvCxnSpPr>
          <p:cNvPr id="160" name="Straight Connector 159"/>
          <p:cNvCxnSpPr>
            <a:stCxn id="159" idx="5"/>
            <a:endCxn id="144" idx="0"/>
          </p:cNvCxnSpPr>
          <p:nvPr/>
        </p:nvCxnSpPr>
        <p:spPr>
          <a:xfrm>
            <a:off x="1445201" y="1479673"/>
            <a:ext cx="582795" cy="4470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46" idx="5"/>
            <a:endCxn id="159" idx="0"/>
          </p:cNvCxnSpPr>
          <p:nvPr/>
        </p:nvCxnSpPr>
        <p:spPr>
          <a:xfrm>
            <a:off x="882081" y="1149437"/>
            <a:ext cx="263687" cy="116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1" idx="4"/>
            <a:endCxn id="159" idx="0"/>
          </p:cNvCxnSpPr>
          <p:nvPr/>
        </p:nvCxnSpPr>
        <p:spPr>
          <a:xfrm flipH="1">
            <a:off x="1145768" y="1177356"/>
            <a:ext cx="443932" cy="88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64" idx="3"/>
            <a:endCxn id="144" idx="0"/>
          </p:cNvCxnSpPr>
          <p:nvPr/>
        </p:nvCxnSpPr>
        <p:spPr>
          <a:xfrm flipH="1">
            <a:off x="2027996" y="1666583"/>
            <a:ext cx="212081" cy="2601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2138462" y="1453096"/>
            <a:ext cx="69386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type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165" name="Straight Connector 164"/>
          <p:cNvCxnSpPr>
            <a:stCxn id="157" idx="5"/>
            <a:endCxn id="144" idx="0"/>
          </p:cNvCxnSpPr>
          <p:nvPr/>
        </p:nvCxnSpPr>
        <p:spPr>
          <a:xfrm>
            <a:off x="1437537" y="1764735"/>
            <a:ext cx="590459" cy="162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8" idx="6"/>
            <a:endCxn id="144" idx="1"/>
          </p:cNvCxnSpPr>
          <p:nvPr/>
        </p:nvCxnSpPr>
        <p:spPr>
          <a:xfrm flipV="1">
            <a:off x="849079" y="2096183"/>
            <a:ext cx="606072" cy="76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>
            <a:stCxn id="156" idx="7"/>
            <a:endCxn id="144" idx="1"/>
          </p:cNvCxnSpPr>
          <p:nvPr/>
        </p:nvCxnSpPr>
        <p:spPr>
          <a:xfrm flipV="1">
            <a:off x="899093" y="2096183"/>
            <a:ext cx="556058" cy="308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>
            <a:stCxn id="155" idx="7"/>
            <a:endCxn id="144" idx="1"/>
          </p:cNvCxnSpPr>
          <p:nvPr/>
        </p:nvCxnSpPr>
        <p:spPr>
          <a:xfrm flipV="1">
            <a:off x="967626" y="2096183"/>
            <a:ext cx="487525" cy="674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148" idx="2"/>
            <a:endCxn id="144" idx="0"/>
          </p:cNvCxnSpPr>
          <p:nvPr/>
        </p:nvCxnSpPr>
        <p:spPr>
          <a:xfrm flipH="1">
            <a:off x="2027996" y="1820042"/>
            <a:ext cx="614609" cy="106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49" idx="3"/>
            <a:endCxn id="144" idx="0"/>
          </p:cNvCxnSpPr>
          <p:nvPr/>
        </p:nvCxnSpPr>
        <p:spPr>
          <a:xfrm flipH="1">
            <a:off x="2027996" y="1576753"/>
            <a:ext cx="1066943" cy="349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54" idx="5"/>
            <a:endCxn id="144" idx="1"/>
          </p:cNvCxnSpPr>
          <p:nvPr/>
        </p:nvCxnSpPr>
        <p:spPr>
          <a:xfrm>
            <a:off x="968424" y="1987452"/>
            <a:ext cx="486727" cy="108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4193033" y="1926750"/>
            <a:ext cx="1145690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beperking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176" name="Diamond 175"/>
          <p:cNvSpPr/>
          <p:nvPr/>
        </p:nvSpPr>
        <p:spPr>
          <a:xfrm>
            <a:off x="3243641" y="196709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177" name="Straight Connector 176"/>
          <p:cNvCxnSpPr>
            <a:stCxn id="144" idx="3"/>
            <a:endCxn id="176" idx="1"/>
          </p:cNvCxnSpPr>
          <p:nvPr/>
        </p:nvCxnSpPr>
        <p:spPr>
          <a:xfrm flipV="1">
            <a:off x="2600841" y="2096183"/>
            <a:ext cx="6428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418944" y="1516300"/>
            <a:ext cx="763898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u="sng" dirty="0">
                <a:solidFill>
                  <a:schemeClr val="tx1"/>
                </a:solidFill>
              </a:rPr>
              <a:t>naam</a:t>
            </a:r>
            <a:endParaRPr lang="fr-BE" sz="1125" u="sng" dirty="0">
              <a:solidFill>
                <a:schemeClr val="tx1"/>
              </a:solidFill>
            </a:endParaRPr>
          </a:p>
        </p:txBody>
      </p:sp>
      <p:cxnSp>
        <p:nvCxnSpPr>
          <p:cNvPr id="185" name="Straight Connector 184"/>
          <p:cNvCxnSpPr>
            <a:stCxn id="175" idx="0"/>
            <a:endCxn id="178" idx="4"/>
          </p:cNvCxnSpPr>
          <p:nvPr/>
        </p:nvCxnSpPr>
        <p:spPr>
          <a:xfrm flipV="1">
            <a:off x="4765878" y="1766415"/>
            <a:ext cx="35015" cy="160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stCxn id="176" idx="3"/>
            <a:endCxn id="175" idx="1"/>
          </p:cNvCxnSpPr>
          <p:nvPr/>
        </p:nvCxnSpPr>
        <p:spPr>
          <a:xfrm>
            <a:off x="3550234" y="2096183"/>
            <a:ext cx="6428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3996830" y="191893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88" name="TextBox 187"/>
          <p:cNvSpPr txBox="1"/>
          <p:nvPr/>
        </p:nvSpPr>
        <p:spPr>
          <a:xfrm>
            <a:off x="2563748" y="1909763"/>
            <a:ext cx="181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189" name="Rectangle 188"/>
          <p:cNvSpPr/>
          <p:nvPr/>
        </p:nvSpPr>
        <p:spPr>
          <a:xfrm>
            <a:off x="3178935" y="3107978"/>
            <a:ext cx="1415143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openingsperiode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3260149" y="3148744"/>
            <a:ext cx="1250237" cy="247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192" name="Diamond 191"/>
          <p:cNvSpPr/>
          <p:nvPr/>
        </p:nvSpPr>
        <p:spPr>
          <a:xfrm>
            <a:off x="2960482" y="253650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93" name="Diamond 192"/>
          <p:cNvSpPr/>
          <p:nvPr/>
        </p:nvSpPr>
        <p:spPr>
          <a:xfrm>
            <a:off x="3021782" y="2584419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196" name="Straight Connector 195"/>
          <p:cNvCxnSpPr>
            <a:stCxn id="144" idx="3"/>
            <a:endCxn id="192" idx="1"/>
          </p:cNvCxnSpPr>
          <p:nvPr/>
        </p:nvCxnSpPr>
        <p:spPr>
          <a:xfrm>
            <a:off x="2600841" y="2096184"/>
            <a:ext cx="359641" cy="569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192" idx="3"/>
            <a:endCxn id="189" idx="0"/>
          </p:cNvCxnSpPr>
          <p:nvPr/>
        </p:nvCxnSpPr>
        <p:spPr>
          <a:xfrm>
            <a:off x="3267075" y="2665593"/>
            <a:ext cx="619432" cy="442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3231870" y="2692510"/>
            <a:ext cx="584644" cy="413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3819547" y="293286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10" name="TextBox 209"/>
          <p:cNvSpPr txBox="1"/>
          <p:nvPr/>
        </p:nvSpPr>
        <p:spPr>
          <a:xfrm>
            <a:off x="2552979" y="219390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11" name="Oval 210"/>
          <p:cNvSpPr/>
          <p:nvPr/>
        </p:nvSpPr>
        <p:spPr>
          <a:xfrm>
            <a:off x="3995319" y="3510021"/>
            <a:ext cx="1299273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begintijdstip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12" name="Straight Connector 211"/>
          <p:cNvCxnSpPr/>
          <p:nvPr/>
        </p:nvCxnSpPr>
        <p:spPr>
          <a:xfrm>
            <a:off x="4283282" y="3716032"/>
            <a:ext cx="688462" cy="385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3177257" y="3524789"/>
            <a:ext cx="693869" cy="22057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duur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14" name="Straight Connector 213"/>
          <p:cNvCxnSpPr>
            <a:stCxn id="211" idx="1"/>
            <a:endCxn id="189" idx="2"/>
          </p:cNvCxnSpPr>
          <p:nvPr/>
        </p:nvCxnSpPr>
        <p:spPr>
          <a:xfrm flipH="1" flipV="1">
            <a:off x="3886507" y="3446844"/>
            <a:ext cx="299086" cy="998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213" idx="7"/>
            <a:endCxn id="189" idx="2"/>
          </p:cNvCxnSpPr>
          <p:nvPr/>
        </p:nvCxnSpPr>
        <p:spPr>
          <a:xfrm flipV="1">
            <a:off x="3769511" y="3446844"/>
            <a:ext cx="116996" cy="1102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Rectangle 215"/>
          <p:cNvSpPr/>
          <p:nvPr/>
        </p:nvSpPr>
        <p:spPr>
          <a:xfrm>
            <a:off x="5725434" y="3109506"/>
            <a:ext cx="1415143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activiteitboeking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5806648" y="3150272"/>
            <a:ext cx="1250237" cy="247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609109" y="2020531"/>
            <a:ext cx="1145690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persoon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19" name="Oval 218"/>
          <p:cNvSpPr/>
          <p:nvPr/>
        </p:nvSpPr>
        <p:spPr>
          <a:xfrm>
            <a:off x="7215140" y="1662052"/>
            <a:ext cx="718930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naam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20" name="Straight Connector 219"/>
          <p:cNvCxnSpPr>
            <a:stCxn id="218" idx="0"/>
            <a:endCxn id="219" idx="5"/>
          </p:cNvCxnSpPr>
          <p:nvPr/>
        </p:nvCxnSpPr>
        <p:spPr>
          <a:xfrm flipH="1" flipV="1">
            <a:off x="7828785" y="1875539"/>
            <a:ext cx="353169" cy="1449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6291073" y="1278463"/>
            <a:ext cx="1096584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voornaam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609109" y="1289107"/>
            <a:ext cx="1300220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familienaam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23" name="Straight Connector 222"/>
          <p:cNvCxnSpPr>
            <a:stCxn id="219" idx="0"/>
            <a:endCxn id="221" idx="5"/>
          </p:cNvCxnSpPr>
          <p:nvPr/>
        </p:nvCxnSpPr>
        <p:spPr>
          <a:xfrm flipH="1" flipV="1">
            <a:off x="7227066" y="1491950"/>
            <a:ext cx="347539" cy="170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19" idx="0"/>
            <a:endCxn id="222" idx="3"/>
          </p:cNvCxnSpPr>
          <p:nvPr/>
        </p:nvCxnSpPr>
        <p:spPr>
          <a:xfrm flipV="1">
            <a:off x="7574605" y="1502594"/>
            <a:ext cx="224917" cy="159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8341929" y="1570315"/>
            <a:ext cx="808364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u="sng" dirty="0">
                <a:solidFill>
                  <a:schemeClr val="tx1"/>
                </a:solidFill>
              </a:rPr>
              <a:t>email</a:t>
            </a:r>
            <a:endParaRPr lang="fr-BE" sz="1125" u="sng" dirty="0">
              <a:solidFill>
                <a:schemeClr val="tx1"/>
              </a:solidFill>
            </a:endParaRPr>
          </a:p>
        </p:txBody>
      </p:sp>
      <p:cxnSp>
        <p:nvCxnSpPr>
          <p:cNvPr id="226" name="Straight Connector 225"/>
          <p:cNvCxnSpPr>
            <a:stCxn id="218" idx="0"/>
            <a:endCxn id="225" idx="3"/>
          </p:cNvCxnSpPr>
          <p:nvPr/>
        </p:nvCxnSpPr>
        <p:spPr>
          <a:xfrm flipV="1">
            <a:off x="8181954" y="1783802"/>
            <a:ext cx="278357" cy="236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Diamond 226"/>
          <p:cNvSpPr/>
          <p:nvPr/>
        </p:nvSpPr>
        <p:spPr>
          <a:xfrm>
            <a:off x="5363500" y="2532928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28" name="Straight Connector 227"/>
          <p:cNvCxnSpPr>
            <a:stCxn id="227" idx="1"/>
            <a:endCxn id="175" idx="2"/>
          </p:cNvCxnSpPr>
          <p:nvPr/>
        </p:nvCxnSpPr>
        <p:spPr>
          <a:xfrm flipH="1" flipV="1">
            <a:off x="4765878" y="2265616"/>
            <a:ext cx="597622" cy="396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4567991" y="2231433"/>
            <a:ext cx="199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230" name="Diamond 229"/>
          <p:cNvSpPr/>
          <p:nvPr/>
        </p:nvSpPr>
        <p:spPr>
          <a:xfrm>
            <a:off x="4987999" y="314810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31" name="Straight Connector 230"/>
          <p:cNvCxnSpPr>
            <a:stCxn id="230" idx="1"/>
            <a:endCxn id="189" idx="3"/>
          </p:cNvCxnSpPr>
          <p:nvPr/>
        </p:nvCxnSpPr>
        <p:spPr>
          <a:xfrm flipH="1">
            <a:off x="4594078" y="3277193"/>
            <a:ext cx="393920" cy="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>
            <a:stCxn id="216" idx="0"/>
            <a:endCxn id="227" idx="3"/>
          </p:cNvCxnSpPr>
          <p:nvPr/>
        </p:nvCxnSpPr>
        <p:spPr>
          <a:xfrm flipH="1" flipV="1">
            <a:off x="5670093" y="2662021"/>
            <a:ext cx="762912" cy="447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377353" y="2922140"/>
            <a:ext cx="199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234" name="Straight Connector 233"/>
          <p:cNvCxnSpPr/>
          <p:nvPr/>
        </p:nvCxnSpPr>
        <p:spPr>
          <a:xfrm flipH="1">
            <a:off x="5265357" y="3302077"/>
            <a:ext cx="458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5265357" y="3252071"/>
            <a:ext cx="458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H="1">
            <a:off x="5265357" y="3303863"/>
            <a:ext cx="4586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566172" y="307970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38" name="TextBox 237"/>
          <p:cNvSpPr txBox="1"/>
          <p:nvPr/>
        </p:nvSpPr>
        <p:spPr>
          <a:xfrm>
            <a:off x="5542084" y="306270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39" name="Rectangle 238"/>
          <p:cNvSpPr/>
          <p:nvPr/>
        </p:nvSpPr>
        <p:spPr>
          <a:xfrm>
            <a:off x="1455151" y="4326074"/>
            <a:ext cx="1145690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hotel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2753624" y="4814058"/>
            <a:ext cx="846924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u="sng" dirty="0">
                <a:solidFill>
                  <a:schemeClr val="tx1"/>
                </a:solidFill>
              </a:rPr>
              <a:t>hotelid</a:t>
            </a:r>
            <a:endParaRPr lang="fr-BE" sz="1125" u="sng" dirty="0">
              <a:solidFill>
                <a:schemeClr val="tx1"/>
              </a:solidFill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2913586" y="5131045"/>
            <a:ext cx="855925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sterren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1541020" y="5488739"/>
            <a:ext cx="1255403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beschrijving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3" name="Oval 242"/>
          <p:cNvSpPr/>
          <p:nvPr/>
        </p:nvSpPr>
        <p:spPr>
          <a:xfrm>
            <a:off x="1" y="4806808"/>
            <a:ext cx="741112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straat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50498" y="4075754"/>
            <a:ext cx="1007751" cy="3844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huis</a:t>
            </a:r>
          </a:p>
          <a:p>
            <a:pPr algn="ctr"/>
            <a:r>
              <a:rPr lang="en-BE" sz="1125" dirty="0">
                <a:solidFill>
                  <a:schemeClr val="tx1"/>
                </a:solidFill>
              </a:rPr>
              <a:t>nummer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14815" y="4487376"/>
            <a:ext cx="1097675" cy="2258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gemeente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39396" y="3782403"/>
            <a:ext cx="1090766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postcode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7" name="Oval 246"/>
          <p:cNvSpPr/>
          <p:nvPr/>
        </p:nvSpPr>
        <p:spPr>
          <a:xfrm>
            <a:off x="1416176" y="5208635"/>
            <a:ext cx="714074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email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22306" y="4903374"/>
            <a:ext cx="69386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regio</a:t>
            </a:r>
            <a:endParaRPr lang="fr-BE" sz="1125" dirty="0">
              <a:solidFill>
                <a:schemeClr val="tx1"/>
              </a:solidFill>
            </a:endParaRPr>
          </a:p>
        </p:txBody>
      </p:sp>
      <p:sp>
        <p:nvSpPr>
          <p:cNvPr id="249" name="Oval 248"/>
          <p:cNvSpPr/>
          <p:nvPr/>
        </p:nvSpPr>
        <p:spPr>
          <a:xfrm>
            <a:off x="2219632" y="5224951"/>
            <a:ext cx="69386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prijs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stCxn id="246" idx="5"/>
            <a:endCxn id="239" idx="1"/>
          </p:cNvCxnSpPr>
          <p:nvPr/>
        </p:nvCxnSpPr>
        <p:spPr>
          <a:xfrm>
            <a:off x="970423" y="3995890"/>
            <a:ext cx="484728" cy="499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>
            <a:stCxn id="244" idx="6"/>
            <a:endCxn id="239" idx="1"/>
          </p:cNvCxnSpPr>
          <p:nvPr/>
        </p:nvCxnSpPr>
        <p:spPr>
          <a:xfrm>
            <a:off x="1058249" y="4267964"/>
            <a:ext cx="396902" cy="2275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5" idx="7"/>
            <a:endCxn id="239" idx="1"/>
          </p:cNvCxnSpPr>
          <p:nvPr/>
        </p:nvCxnSpPr>
        <p:spPr>
          <a:xfrm flipV="1">
            <a:off x="951739" y="4495507"/>
            <a:ext cx="503412" cy="24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>
            <a:stCxn id="243" idx="7"/>
            <a:endCxn id="239" idx="1"/>
          </p:cNvCxnSpPr>
          <p:nvPr/>
        </p:nvCxnSpPr>
        <p:spPr>
          <a:xfrm flipV="1">
            <a:off x="632580" y="4495507"/>
            <a:ext cx="822571" cy="347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>
            <a:stCxn id="248" idx="0"/>
            <a:endCxn id="239" idx="1"/>
          </p:cNvCxnSpPr>
          <p:nvPr/>
        </p:nvCxnSpPr>
        <p:spPr>
          <a:xfrm flipV="1">
            <a:off x="1069241" y="4495507"/>
            <a:ext cx="385911" cy="4078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242" idx="0"/>
            <a:endCxn id="239" idx="2"/>
          </p:cNvCxnSpPr>
          <p:nvPr/>
        </p:nvCxnSpPr>
        <p:spPr>
          <a:xfrm flipH="1" flipV="1">
            <a:off x="2027996" y="4664940"/>
            <a:ext cx="140726" cy="823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247" idx="0"/>
            <a:endCxn id="239" idx="2"/>
          </p:cNvCxnSpPr>
          <p:nvPr/>
        </p:nvCxnSpPr>
        <p:spPr>
          <a:xfrm flipV="1">
            <a:off x="1773213" y="4664940"/>
            <a:ext cx="254783" cy="543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40" idx="1"/>
            <a:endCxn id="239" idx="2"/>
          </p:cNvCxnSpPr>
          <p:nvPr/>
        </p:nvCxnSpPr>
        <p:spPr>
          <a:xfrm flipH="1" flipV="1">
            <a:off x="2027996" y="4664940"/>
            <a:ext cx="849657" cy="185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>
            <a:stCxn id="241" idx="1"/>
            <a:endCxn id="239" idx="2"/>
          </p:cNvCxnSpPr>
          <p:nvPr/>
        </p:nvCxnSpPr>
        <p:spPr>
          <a:xfrm flipH="1" flipV="1">
            <a:off x="2027996" y="4664940"/>
            <a:ext cx="1010937" cy="502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>
            <a:stCxn id="249" idx="0"/>
            <a:endCxn id="239" idx="2"/>
          </p:cNvCxnSpPr>
          <p:nvPr/>
        </p:nvCxnSpPr>
        <p:spPr>
          <a:xfrm flipH="1" flipV="1">
            <a:off x="2027996" y="4664940"/>
            <a:ext cx="538571" cy="5600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1" name="Rectangle 260"/>
          <p:cNvSpPr/>
          <p:nvPr/>
        </p:nvSpPr>
        <p:spPr>
          <a:xfrm>
            <a:off x="5725434" y="4331045"/>
            <a:ext cx="1415143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hotelboeking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5806648" y="4371811"/>
            <a:ext cx="1250237" cy="247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7705725" y="3706507"/>
            <a:ext cx="952500" cy="33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50" dirty="0">
                <a:solidFill>
                  <a:schemeClr val="tx1"/>
                </a:solidFill>
              </a:rPr>
              <a:t>boeking</a:t>
            </a:r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7800975" y="3756798"/>
            <a:ext cx="776254" cy="247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 dirty="0">
              <a:solidFill>
                <a:schemeClr val="tx1"/>
              </a:solidFill>
            </a:endParaRPr>
          </a:p>
        </p:txBody>
      </p:sp>
      <p:sp>
        <p:nvSpPr>
          <p:cNvPr id="266" name="Diamond 265"/>
          <p:cNvSpPr/>
          <p:nvPr/>
        </p:nvSpPr>
        <p:spPr>
          <a:xfrm>
            <a:off x="8028658" y="2908397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67" name="Straight Connector 266"/>
          <p:cNvCxnSpPr>
            <a:stCxn id="266" idx="0"/>
            <a:endCxn id="218" idx="2"/>
          </p:cNvCxnSpPr>
          <p:nvPr/>
        </p:nvCxnSpPr>
        <p:spPr>
          <a:xfrm flipV="1">
            <a:off x="8181954" y="2359397"/>
            <a:ext cx="0" cy="549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8205729" y="3146992"/>
            <a:ext cx="22" cy="56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8157507" y="3139253"/>
            <a:ext cx="22" cy="561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7943963" y="235725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71" name="TextBox 270"/>
          <p:cNvSpPr txBox="1"/>
          <p:nvPr/>
        </p:nvSpPr>
        <p:spPr>
          <a:xfrm>
            <a:off x="7942690" y="3509975"/>
            <a:ext cx="1999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72" name="Oval 271"/>
          <p:cNvSpPr/>
          <p:nvPr/>
        </p:nvSpPr>
        <p:spPr>
          <a:xfrm>
            <a:off x="7371794" y="3826306"/>
            <a:ext cx="118157" cy="99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900" dirty="0">
                <a:solidFill>
                  <a:schemeClr val="tx1"/>
                </a:solidFill>
              </a:rPr>
              <a:t>d</a:t>
            </a:r>
            <a:endParaRPr lang="fr-BE" sz="900" dirty="0">
              <a:solidFill>
                <a:schemeClr val="tx1"/>
              </a:solidFill>
            </a:endParaRPr>
          </a:p>
        </p:txBody>
      </p:sp>
      <p:cxnSp>
        <p:nvCxnSpPr>
          <p:cNvPr id="273" name="Straight Connector 272"/>
          <p:cNvCxnSpPr>
            <a:stCxn id="272" idx="1"/>
            <a:endCxn id="216" idx="3"/>
          </p:cNvCxnSpPr>
          <p:nvPr/>
        </p:nvCxnSpPr>
        <p:spPr>
          <a:xfrm flipH="1" flipV="1">
            <a:off x="7140576" y="3278939"/>
            <a:ext cx="248522" cy="56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72" idx="3"/>
            <a:endCxn id="261" idx="3"/>
          </p:cNvCxnSpPr>
          <p:nvPr/>
        </p:nvCxnSpPr>
        <p:spPr>
          <a:xfrm flipH="1">
            <a:off x="7140576" y="3911035"/>
            <a:ext cx="248522" cy="5894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>
            <a:off x="7482808" y="3850482"/>
            <a:ext cx="225452" cy="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H="1">
            <a:off x="7481019" y="3896915"/>
            <a:ext cx="225452" cy="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Diamond 276"/>
          <p:cNvSpPr/>
          <p:nvPr/>
        </p:nvSpPr>
        <p:spPr>
          <a:xfrm>
            <a:off x="4028014" y="4369363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78" name="Straight Connector 277"/>
          <p:cNvCxnSpPr>
            <a:stCxn id="277" idx="1"/>
            <a:endCxn id="239" idx="3"/>
          </p:cNvCxnSpPr>
          <p:nvPr/>
        </p:nvCxnSpPr>
        <p:spPr>
          <a:xfrm flipH="1" flipV="1">
            <a:off x="2600841" y="4495507"/>
            <a:ext cx="1427173" cy="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 flipV="1">
            <a:off x="4298689" y="4464353"/>
            <a:ext cx="1427173" cy="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H="1" flipV="1">
            <a:off x="4292974" y="4532933"/>
            <a:ext cx="1427173" cy="29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2580947" y="430927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527592" y="426548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86" name="Diamond 285"/>
          <p:cNvSpPr/>
          <p:nvPr/>
        </p:nvSpPr>
        <p:spPr>
          <a:xfrm>
            <a:off x="1874700" y="314810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89" name="Straight Connector 288"/>
          <p:cNvCxnSpPr>
            <a:stCxn id="144" idx="2"/>
            <a:endCxn id="286" idx="0"/>
          </p:cNvCxnSpPr>
          <p:nvPr/>
        </p:nvCxnSpPr>
        <p:spPr>
          <a:xfrm>
            <a:off x="2027996" y="2265616"/>
            <a:ext cx="1" cy="8824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>
            <a:stCxn id="286" idx="2"/>
            <a:endCxn id="239" idx="0"/>
          </p:cNvCxnSpPr>
          <p:nvPr/>
        </p:nvCxnSpPr>
        <p:spPr>
          <a:xfrm flipH="1">
            <a:off x="2027996" y="3406285"/>
            <a:ext cx="1" cy="919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TextBox 290"/>
          <p:cNvSpPr txBox="1"/>
          <p:nvPr/>
        </p:nvSpPr>
        <p:spPr>
          <a:xfrm>
            <a:off x="2002343" y="2242457"/>
            <a:ext cx="1818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297" name="TextBox 296"/>
          <p:cNvSpPr txBox="1"/>
          <p:nvPr/>
        </p:nvSpPr>
        <p:spPr>
          <a:xfrm>
            <a:off x="2014658" y="413816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98" name="Oval 297"/>
          <p:cNvSpPr/>
          <p:nvPr/>
        </p:nvSpPr>
        <p:spPr>
          <a:xfrm>
            <a:off x="423310" y="3157057"/>
            <a:ext cx="1252938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percentage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299" name="Straight Connector 298"/>
          <p:cNvCxnSpPr>
            <a:stCxn id="298" idx="6"/>
            <a:endCxn id="286" idx="1"/>
          </p:cNvCxnSpPr>
          <p:nvPr/>
        </p:nvCxnSpPr>
        <p:spPr>
          <a:xfrm flipV="1">
            <a:off x="1676248" y="3277193"/>
            <a:ext cx="198452" cy="4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1" name="Diamond 300"/>
          <p:cNvSpPr/>
          <p:nvPr/>
        </p:nvSpPr>
        <p:spPr>
          <a:xfrm>
            <a:off x="8093529" y="2956721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302" name="Oval 301"/>
          <p:cNvSpPr/>
          <p:nvPr/>
        </p:nvSpPr>
        <p:spPr>
          <a:xfrm>
            <a:off x="8312157" y="4110742"/>
            <a:ext cx="854006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tijdstip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03" name="Straight Connector 302"/>
          <p:cNvCxnSpPr/>
          <p:nvPr/>
        </p:nvCxnSpPr>
        <p:spPr>
          <a:xfrm>
            <a:off x="8578099" y="4313416"/>
            <a:ext cx="31237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7906667" y="4755873"/>
            <a:ext cx="1071344" cy="3751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aantal personen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06" name="Straight Connector 305"/>
          <p:cNvCxnSpPr>
            <a:stCxn id="302" idx="1"/>
            <a:endCxn id="264" idx="2"/>
          </p:cNvCxnSpPr>
          <p:nvPr/>
        </p:nvCxnSpPr>
        <p:spPr>
          <a:xfrm flipH="1" flipV="1">
            <a:off x="8181975" y="4045373"/>
            <a:ext cx="255248" cy="1019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05" idx="0"/>
            <a:endCxn id="264" idx="2"/>
          </p:cNvCxnSpPr>
          <p:nvPr/>
        </p:nvCxnSpPr>
        <p:spPr>
          <a:xfrm flipH="1" flipV="1">
            <a:off x="8181975" y="4045373"/>
            <a:ext cx="260364" cy="710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9" name="Oval 308"/>
          <p:cNvSpPr/>
          <p:nvPr/>
        </p:nvSpPr>
        <p:spPr>
          <a:xfrm>
            <a:off x="7173358" y="4426228"/>
            <a:ext cx="1161893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bevestigd?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10" name="Straight Connector 309"/>
          <p:cNvCxnSpPr>
            <a:stCxn id="309" idx="0"/>
            <a:endCxn id="264" idx="2"/>
          </p:cNvCxnSpPr>
          <p:nvPr/>
        </p:nvCxnSpPr>
        <p:spPr>
          <a:xfrm flipV="1">
            <a:off x="7754305" y="4045373"/>
            <a:ext cx="427670" cy="38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Oval 310"/>
          <p:cNvSpPr/>
          <p:nvPr/>
        </p:nvSpPr>
        <p:spPr>
          <a:xfrm>
            <a:off x="5182842" y="5039739"/>
            <a:ext cx="125438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begindatum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>
            <a:off x="5507041" y="5245750"/>
            <a:ext cx="688462" cy="385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/>
          <p:cNvSpPr/>
          <p:nvPr/>
        </p:nvSpPr>
        <p:spPr>
          <a:xfrm>
            <a:off x="6564281" y="5022518"/>
            <a:ext cx="1218153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einddatum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14" name="Straight Connector 313"/>
          <p:cNvCxnSpPr/>
          <p:nvPr/>
        </p:nvCxnSpPr>
        <p:spPr>
          <a:xfrm>
            <a:off x="6918497" y="5226700"/>
            <a:ext cx="53676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>
            <a:stCxn id="261" idx="2"/>
            <a:endCxn id="311" idx="0"/>
          </p:cNvCxnSpPr>
          <p:nvPr/>
        </p:nvCxnSpPr>
        <p:spPr>
          <a:xfrm flipH="1">
            <a:off x="5810037" y="4669911"/>
            <a:ext cx="622969" cy="3698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>
            <a:stCxn id="261" idx="2"/>
            <a:endCxn id="313" idx="0"/>
          </p:cNvCxnSpPr>
          <p:nvPr/>
        </p:nvCxnSpPr>
        <p:spPr>
          <a:xfrm>
            <a:off x="6433006" y="4669911"/>
            <a:ext cx="740352" cy="352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632580" y="5225212"/>
            <a:ext cx="761679" cy="250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125" dirty="0">
                <a:solidFill>
                  <a:schemeClr val="tx1"/>
                </a:solidFill>
              </a:rPr>
              <a:t>naam</a:t>
            </a:r>
            <a:endParaRPr lang="fr-BE" sz="1125" dirty="0">
              <a:solidFill>
                <a:schemeClr val="tx1"/>
              </a:solidFill>
            </a:endParaRPr>
          </a:p>
        </p:txBody>
      </p:sp>
      <p:cxnSp>
        <p:nvCxnSpPr>
          <p:cNvPr id="318" name="Straight Connector 317"/>
          <p:cNvCxnSpPr>
            <a:stCxn id="317" idx="7"/>
            <a:endCxn id="239" idx="2"/>
          </p:cNvCxnSpPr>
          <p:nvPr/>
        </p:nvCxnSpPr>
        <p:spPr>
          <a:xfrm flipV="1">
            <a:off x="1282714" y="4664940"/>
            <a:ext cx="745282" cy="596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Arc 325"/>
          <p:cNvSpPr/>
          <p:nvPr/>
        </p:nvSpPr>
        <p:spPr>
          <a:xfrm rot="15321310">
            <a:off x="7236168" y="3437614"/>
            <a:ext cx="193428" cy="26435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27" name="Arc 326"/>
          <p:cNvSpPr/>
          <p:nvPr/>
        </p:nvSpPr>
        <p:spPr>
          <a:xfrm rot="10376675">
            <a:off x="7221406" y="3974220"/>
            <a:ext cx="193428" cy="26435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038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/>
                  <a:t>Functionele beschrijving</a:t>
                </a:r>
                <a:r>
                  <a:rPr lang="en-BE" sz="1500" dirty="0" smtClean="0"/>
                  <a:t>:</a:t>
                </a:r>
                <a:endParaRPr lang="en-BE" sz="1500" dirty="0"/>
              </a:p>
              <a:p>
                <a:endParaRPr lang="en-BE" sz="1600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activiteit.postcode en hotel.postcode </a:t>
                </a:r>
                <a14:m>
                  <m:oMath xmlns:m="http://schemas.openxmlformats.org/officeDocument/2006/math">
                    <m:r>
                      <a:rPr lang="en-BE" sz="15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BE" sz="1500" dirty="0"/>
                      <m:t>[1000, 9999]</m:t>
                    </m:r>
                  </m:oMath>
                </a14:m>
                <a:endParaRPr lang="en-BE" sz="15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activiteit.prijs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/>
                  <a:t> 0 en hotel.prijs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openingsperiode.duur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BE" sz="1500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boeking.aantal personen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BE" sz="1500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korting.percentage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sz="1500" dirty="0"/>
                  <a:t> ]0, 100]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activiteitboeking.tijdstip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</a:t>
                </a:r>
                <a:r>
                  <a:rPr lang="en-BE" sz="1500" dirty="0" smtClean="0"/>
                  <a:t>openingsperiode.begintijdstip </a:t>
                </a:r>
                <a:r>
                  <a:rPr lang="en-BE" sz="1500" dirty="0"/>
                  <a:t>voor overeenkomstige openingsperiode en datum(hotelboeking.tijdstip)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hotelboeking.begindatum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hotelboeking.begindatum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en-BE" sz="1500" dirty="0"/>
                  <a:t>hotelboeking.einddatum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optioneel: activiteit.straat, activiteit.huisnummer, activiteit.beschrijving, activiteit.telefoonnummer, activiteit.website, hotel.beschrijving, hotel.sterren, hotel.email en hotel.prijs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openingsperiodes van eenzelfde activiteit mogen niet overlappen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hotelboekingsperiodes gedaan door eenzelfde persoon mogen niet overlappen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een hotel kan enkel korting geven voor een toeristische activiteit in dezelfde regio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voor elke activiteitboeking moet eenvoudig kunnen worden nagegaan of de activiteit voldoet aan de opgegeven </a:t>
                </a:r>
                <a:r>
                  <a:rPr lang="en-BE" sz="1500" dirty="0" smtClean="0"/>
                  <a:t>beperkingen</a:t>
                </a:r>
                <a:endParaRPr lang="en-BE" sz="15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4031873"/>
              </a:xfrm>
              <a:prstGeom prst="rect">
                <a:avLst/>
              </a:prstGeom>
              <a:blipFill>
                <a:blip r:embed="rId3"/>
                <a:stretch>
                  <a:fillRect l="-290" t="-303" b="-90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4308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300" b="1" dirty="0" smtClean="0"/>
              <a:t>Oefening </a:t>
            </a:r>
            <a:r>
              <a:rPr lang="en-BE" sz="1300" b="1" dirty="0"/>
              <a:t>7</a:t>
            </a:r>
            <a:r>
              <a:rPr lang="en-BE" sz="1300" b="1" dirty="0" smtClean="0"/>
              <a:t> (Examen 2020-2021, tweede zittijd)</a:t>
            </a:r>
          </a:p>
          <a:p>
            <a:endParaRPr lang="en-BE" sz="1300" b="1" dirty="0" smtClean="0"/>
          </a:p>
          <a:p>
            <a:pPr algn="just"/>
            <a:r>
              <a:rPr lang="nl-NL" sz="1300" dirty="0"/>
              <a:t>De Stad Gent wil de IT-infrastructuur waarop hun bibliotheken draaien </a:t>
            </a:r>
            <a:r>
              <a:rPr lang="nl-NL" sz="1300" dirty="0" smtClean="0"/>
              <a:t>vernieuwen.</a:t>
            </a:r>
            <a:r>
              <a:rPr lang="en-BE" sz="1300" dirty="0" smtClean="0"/>
              <a:t> </a:t>
            </a:r>
            <a:r>
              <a:rPr lang="nl-NL" sz="1300" dirty="0" smtClean="0"/>
              <a:t>Onderdeel </a:t>
            </a:r>
            <a:r>
              <a:rPr lang="nl-NL" sz="1300" dirty="0"/>
              <a:t>van het digitale systeem is uiteraard de onderliggende </a:t>
            </a:r>
            <a:r>
              <a:rPr lang="nl-NL" sz="1300" dirty="0" smtClean="0"/>
              <a:t>databank.</a:t>
            </a:r>
            <a:r>
              <a:rPr lang="en-BE" sz="1300" dirty="0" smtClean="0"/>
              <a:t> </a:t>
            </a:r>
          </a:p>
          <a:p>
            <a:pPr algn="just"/>
            <a:r>
              <a:rPr lang="nl-NL" sz="1300" dirty="0" smtClean="0"/>
              <a:t>Vooreerst </a:t>
            </a:r>
            <a:r>
              <a:rPr lang="nl-NL" sz="1300" dirty="0"/>
              <a:t>moet deze databank de verschillende filialen van de bibliotheek </a:t>
            </a:r>
            <a:r>
              <a:rPr lang="nl-NL" sz="1300" dirty="0" smtClean="0"/>
              <a:t>kunnen</a:t>
            </a:r>
            <a:r>
              <a:rPr lang="en-BE" sz="1300" dirty="0" smtClean="0"/>
              <a:t> </a:t>
            </a:r>
            <a:r>
              <a:rPr lang="nl-NL" sz="1300" dirty="0" smtClean="0"/>
              <a:t>persisteren</a:t>
            </a:r>
            <a:r>
              <a:rPr lang="nl-NL" sz="1300" dirty="0"/>
              <a:t>. Ieder filiaal wordt uniek geïdentificeerd door een uniek </a:t>
            </a:r>
            <a:r>
              <a:rPr lang="nl-NL" sz="1300" dirty="0" smtClean="0"/>
              <a:t>filiaalnummer</a:t>
            </a:r>
            <a:r>
              <a:rPr lang="en-BE" sz="1300" dirty="0" smtClean="0"/>
              <a:t> </a:t>
            </a:r>
            <a:r>
              <a:rPr lang="nl-NL" sz="1300" dirty="0" smtClean="0"/>
              <a:t>(bv</a:t>
            </a:r>
            <a:r>
              <a:rPr lang="nl-NL" sz="1300" dirty="0"/>
              <a:t>. ‘F4’). Daarnaast heeft ieder </a:t>
            </a:r>
            <a:r>
              <a:rPr lang="nl-NL" sz="1300" dirty="0" smtClean="0"/>
              <a:t>filiaal</a:t>
            </a:r>
            <a:r>
              <a:rPr lang="en-BE" sz="1300" dirty="0" smtClean="0"/>
              <a:t> </a:t>
            </a:r>
            <a:r>
              <a:rPr lang="nl-NL" sz="1300" dirty="0" smtClean="0"/>
              <a:t>ook </a:t>
            </a:r>
            <a:r>
              <a:rPr lang="nl-NL" sz="1300" dirty="0"/>
              <a:t>een unieke naam en dienen verder </a:t>
            </a:r>
            <a:r>
              <a:rPr lang="nl-NL" sz="1300" dirty="0" smtClean="0"/>
              <a:t>ook</a:t>
            </a:r>
            <a:r>
              <a:rPr lang="en-BE" sz="1300" dirty="0" smtClean="0"/>
              <a:t> </a:t>
            </a:r>
            <a:r>
              <a:rPr lang="nl-NL" sz="1300" dirty="0" smtClean="0"/>
              <a:t>een </a:t>
            </a:r>
            <a:r>
              <a:rPr lang="nl-NL" sz="1300" dirty="0"/>
              <a:t>adres (bestaande uit straat, huisnummer, postcode en gemeente), een </a:t>
            </a:r>
            <a:r>
              <a:rPr lang="nl-NL" sz="1300" dirty="0" smtClean="0"/>
              <a:t>uniek</a:t>
            </a:r>
            <a:r>
              <a:rPr lang="en-BE" sz="1300" dirty="0" smtClean="0"/>
              <a:t> </a:t>
            </a:r>
            <a:r>
              <a:rPr lang="nl-NL" sz="1300" dirty="0" smtClean="0"/>
              <a:t>e-mailadres </a:t>
            </a:r>
            <a:r>
              <a:rPr lang="nl-NL" sz="1300" dirty="0"/>
              <a:t>en een telefoonnummer te worden opgeslagen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Voor elk filiaal dienen de openingstijden te worden opgeslagen. Een </a:t>
            </a:r>
            <a:r>
              <a:rPr lang="nl-NL" sz="1300" dirty="0" smtClean="0"/>
              <a:t>openingstijd</a:t>
            </a:r>
            <a:r>
              <a:rPr lang="en-BE" sz="1300" dirty="0" smtClean="0"/>
              <a:t> </a:t>
            </a:r>
            <a:r>
              <a:rPr lang="nl-NL" sz="1300" dirty="0" smtClean="0"/>
              <a:t>bestaat </a:t>
            </a:r>
            <a:r>
              <a:rPr lang="nl-NL" sz="1300" dirty="0"/>
              <a:t>uit een datum, een openingsuur en een sluitingsuur. Een openingstijd </a:t>
            </a:r>
            <a:r>
              <a:rPr lang="nl-NL" sz="1300" dirty="0" smtClean="0"/>
              <a:t>begint</a:t>
            </a:r>
            <a:r>
              <a:rPr lang="en-BE" sz="1300" dirty="0" smtClean="0"/>
              <a:t> </a:t>
            </a:r>
            <a:r>
              <a:rPr lang="nl-NL" sz="1300" dirty="0" smtClean="0"/>
              <a:t>en </a:t>
            </a:r>
            <a:r>
              <a:rPr lang="nl-NL" sz="1300" dirty="0"/>
              <a:t>eindigt steeds op dezelfde datum en uiteraard dient een sluitingsuur </a:t>
            </a:r>
            <a:r>
              <a:rPr lang="nl-NL" sz="1300" dirty="0" smtClean="0"/>
              <a:t>steeds</a:t>
            </a:r>
            <a:r>
              <a:rPr lang="en-BE" sz="1300" dirty="0" smtClean="0"/>
              <a:t> </a:t>
            </a:r>
            <a:r>
              <a:rPr lang="nl-NL" sz="1300" dirty="0" smtClean="0"/>
              <a:t>na </a:t>
            </a:r>
            <a:r>
              <a:rPr lang="nl-NL" sz="1300" dirty="0"/>
              <a:t>een openingsuur te liggen. Daarnaast kan een filiaal geen twee </a:t>
            </a:r>
            <a:r>
              <a:rPr lang="nl-NL" sz="1300" dirty="0" smtClean="0"/>
              <a:t>openingstijden</a:t>
            </a:r>
            <a:r>
              <a:rPr lang="en-BE" sz="1300" dirty="0" smtClean="0"/>
              <a:t> </a:t>
            </a:r>
            <a:r>
              <a:rPr lang="nl-NL" sz="1300" dirty="0" smtClean="0"/>
              <a:t>hebben </a:t>
            </a:r>
            <a:r>
              <a:rPr lang="nl-NL" sz="1300" dirty="0"/>
              <a:t>die overlappen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Naast filialen moet de databank uiteraard ook de items kunnen opslaan die </a:t>
            </a:r>
            <a:r>
              <a:rPr lang="nl-NL" sz="1300" dirty="0" smtClean="0"/>
              <a:t>verhuurd</a:t>
            </a:r>
            <a:r>
              <a:rPr lang="en-BE" sz="1300" dirty="0" smtClean="0"/>
              <a:t> </a:t>
            </a:r>
            <a:r>
              <a:rPr lang="nl-NL" sz="1300" dirty="0" smtClean="0"/>
              <a:t>worden </a:t>
            </a:r>
            <a:r>
              <a:rPr lang="nl-NL" sz="1300" dirty="0"/>
              <a:t>door de verschillende filialen. Er zijn twee verschillende types </a:t>
            </a:r>
            <a:r>
              <a:rPr lang="nl-NL" sz="1300" dirty="0" smtClean="0"/>
              <a:t>items</a:t>
            </a:r>
            <a:r>
              <a:rPr lang="en-BE" sz="1300" dirty="0" smtClean="0"/>
              <a:t> </a:t>
            </a:r>
            <a:r>
              <a:rPr lang="nl-NL" sz="1300" dirty="0" smtClean="0"/>
              <a:t>die </a:t>
            </a:r>
            <a:r>
              <a:rPr lang="nl-NL" sz="1300" dirty="0"/>
              <a:t>ontleend kunnen worden: boeken en cd’s/dvd’s. Ieder item wordt uniek </a:t>
            </a:r>
            <a:r>
              <a:rPr lang="nl-NL" sz="1300" dirty="0" smtClean="0"/>
              <a:t>geïdentificeerd</a:t>
            </a:r>
            <a:r>
              <a:rPr lang="en-BE" sz="1300" dirty="0" smtClean="0"/>
              <a:t> </a:t>
            </a:r>
            <a:r>
              <a:rPr lang="nl-NL" sz="1300" dirty="0" smtClean="0"/>
              <a:t>door </a:t>
            </a:r>
            <a:r>
              <a:rPr lang="nl-NL" sz="1300" dirty="0"/>
              <a:t>een </a:t>
            </a:r>
            <a:r>
              <a:rPr lang="nl-NL" sz="1300" dirty="0" err="1"/>
              <a:t>item_id</a:t>
            </a:r>
            <a:r>
              <a:rPr lang="nl-NL" sz="1300" dirty="0"/>
              <a:t>. Voor boeken dient een uniek ISBN-nummer, een titel, </a:t>
            </a:r>
            <a:r>
              <a:rPr lang="nl-NL" sz="1300" dirty="0" smtClean="0"/>
              <a:t>het</a:t>
            </a:r>
            <a:r>
              <a:rPr lang="en-BE" sz="1300" dirty="0" smtClean="0"/>
              <a:t> </a:t>
            </a:r>
            <a:r>
              <a:rPr lang="nl-NL" sz="1300" dirty="0" smtClean="0"/>
              <a:t>jaar</a:t>
            </a:r>
            <a:r>
              <a:rPr lang="nl-NL" sz="1300" dirty="0"/>
              <a:t>, de taal, 1 of </a:t>
            </a:r>
            <a:r>
              <a:rPr lang="nl-NL" sz="1300" dirty="0" smtClean="0"/>
              <a:t>meerdere</a:t>
            </a:r>
            <a:r>
              <a:rPr lang="en-BE" sz="1300" dirty="0" smtClean="0"/>
              <a:t> </a:t>
            </a:r>
            <a:r>
              <a:rPr lang="nl-NL" sz="1300" dirty="0" smtClean="0"/>
              <a:t>auteurs </a:t>
            </a:r>
            <a:r>
              <a:rPr lang="nl-NL" sz="1300" dirty="0"/>
              <a:t>(waarvan de voornaam en familienaam dient </a:t>
            </a:r>
            <a:r>
              <a:rPr lang="nl-NL" sz="1300" dirty="0" smtClean="0"/>
              <a:t>te</a:t>
            </a:r>
            <a:r>
              <a:rPr lang="en-BE" sz="1300" dirty="0" smtClean="0"/>
              <a:t> </a:t>
            </a:r>
            <a:r>
              <a:rPr lang="nl-NL" sz="1300" dirty="0" smtClean="0"/>
              <a:t>worden </a:t>
            </a:r>
            <a:r>
              <a:rPr lang="nl-NL" sz="1300" dirty="0"/>
              <a:t>opgeslagen; deze zijn niet uniek!) en de uitgeverij </a:t>
            </a:r>
            <a:r>
              <a:rPr lang="nl-NL" sz="1300" dirty="0" smtClean="0"/>
              <a:t>t</a:t>
            </a:r>
            <a:r>
              <a:rPr lang="en-BE" sz="1300" dirty="0" smtClean="0"/>
              <a:t>e </a:t>
            </a:r>
            <a:r>
              <a:rPr lang="nl-NL" sz="1300" dirty="0" smtClean="0"/>
              <a:t> </a:t>
            </a:r>
            <a:r>
              <a:rPr lang="nl-NL" sz="1300" dirty="0"/>
              <a:t>worden </a:t>
            </a:r>
            <a:r>
              <a:rPr lang="nl-NL" sz="1300" dirty="0" smtClean="0"/>
              <a:t>bijgehouden.</a:t>
            </a:r>
            <a:r>
              <a:rPr lang="en-BE" sz="1300" dirty="0" smtClean="0"/>
              <a:t> </a:t>
            </a:r>
            <a:r>
              <a:rPr lang="nl-NL" sz="1300" dirty="0" smtClean="0"/>
              <a:t>Voor </a:t>
            </a:r>
            <a:r>
              <a:rPr lang="nl-NL" sz="1300" dirty="0"/>
              <a:t>cd’s/dvd’s moet een uniek EAN-nummer, een titel, de taal, het jaar en de </a:t>
            </a:r>
            <a:r>
              <a:rPr lang="nl-NL" sz="1300" dirty="0" smtClean="0"/>
              <a:t>totale</a:t>
            </a:r>
            <a:r>
              <a:rPr lang="en-BE" sz="1300" dirty="0" smtClean="0"/>
              <a:t> </a:t>
            </a:r>
            <a:r>
              <a:rPr lang="nl-NL" sz="1300" dirty="0" smtClean="0"/>
              <a:t>speelduur </a:t>
            </a:r>
            <a:r>
              <a:rPr lang="nl-NL" sz="1300" dirty="0"/>
              <a:t>worden bijgehouden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Typisch bestaan er meerdere exemplaren van eenzelfde item, waarbij ieder </a:t>
            </a:r>
            <a:r>
              <a:rPr lang="nl-NL" sz="1300" dirty="0" smtClean="0"/>
              <a:t>exemplaar</a:t>
            </a:r>
            <a:r>
              <a:rPr lang="en-BE" sz="1300" dirty="0" smtClean="0"/>
              <a:t> </a:t>
            </a:r>
            <a:r>
              <a:rPr lang="nl-NL" sz="1300" dirty="0" smtClean="0"/>
              <a:t>een </a:t>
            </a:r>
            <a:r>
              <a:rPr lang="nl-NL" sz="1300" dirty="0"/>
              <a:t>volgnummer heeft dat uniek is per item. Doorheen de tijd kan een </a:t>
            </a:r>
            <a:r>
              <a:rPr lang="nl-NL" sz="1300" dirty="0" smtClean="0"/>
              <a:t>bepaald</a:t>
            </a:r>
            <a:r>
              <a:rPr lang="en-BE" sz="1300" dirty="0" smtClean="0"/>
              <a:t> </a:t>
            </a:r>
            <a:r>
              <a:rPr lang="nl-NL" sz="1300" dirty="0"/>
              <a:t>exemplaar door verschillende filialen verhuurd worden. Er moet dus worden </a:t>
            </a:r>
            <a:r>
              <a:rPr lang="nl-NL" sz="1300" dirty="0" smtClean="0"/>
              <a:t>bijgehouden</a:t>
            </a:r>
            <a:r>
              <a:rPr lang="en-BE" sz="1300" dirty="0" smtClean="0"/>
              <a:t> </a:t>
            </a:r>
            <a:r>
              <a:rPr lang="nl-NL" sz="1300" dirty="0" smtClean="0"/>
              <a:t>van </a:t>
            </a:r>
            <a:r>
              <a:rPr lang="nl-NL" sz="1300" dirty="0"/>
              <a:t>welke begindatum tot welke einddatum een exemplaar ter </a:t>
            </a:r>
            <a:r>
              <a:rPr lang="nl-NL" sz="1300" dirty="0" smtClean="0"/>
              <a:t>beschikking</a:t>
            </a:r>
            <a:r>
              <a:rPr lang="en-BE" sz="1300" dirty="0" smtClean="0"/>
              <a:t> </a:t>
            </a:r>
            <a:r>
              <a:rPr lang="nl-NL" sz="1300" dirty="0" smtClean="0"/>
              <a:t>gesteld </a:t>
            </a:r>
            <a:r>
              <a:rPr lang="nl-NL" sz="1300" dirty="0"/>
              <a:t>werd in een filiaal. Uiteraard kan eenzelfde exemplaar op eenzelfde dag </a:t>
            </a:r>
            <a:r>
              <a:rPr lang="nl-NL" sz="1300" dirty="0" smtClean="0"/>
              <a:t>niet</a:t>
            </a:r>
            <a:r>
              <a:rPr lang="en-BE" sz="1300" dirty="0" smtClean="0"/>
              <a:t> </a:t>
            </a:r>
            <a:r>
              <a:rPr lang="nl-NL" sz="1300" dirty="0" smtClean="0"/>
              <a:t>ter beschikking </a:t>
            </a:r>
            <a:r>
              <a:rPr lang="nl-NL" sz="1300" dirty="0"/>
              <a:t>gesteld worden in twee verschillende </a:t>
            </a:r>
            <a:r>
              <a:rPr lang="nl-NL" sz="1300" dirty="0" smtClean="0"/>
              <a:t>filialen</a:t>
            </a:r>
            <a:r>
              <a:rPr lang="en-BE" sz="1300" dirty="0" smtClean="0"/>
              <a:t>.</a:t>
            </a:r>
          </a:p>
          <a:p>
            <a:pPr algn="just"/>
            <a:r>
              <a:rPr lang="nl-NL" sz="1300" dirty="0"/>
              <a:t>Tot slot kunnen personen exemplaren uitlenen. Iedere persoon heeft een voor- </a:t>
            </a:r>
            <a:r>
              <a:rPr lang="nl-NL" sz="1300" dirty="0" smtClean="0"/>
              <a:t>en</a:t>
            </a:r>
            <a:r>
              <a:rPr lang="en-BE" sz="1300" dirty="0" smtClean="0"/>
              <a:t> </a:t>
            </a:r>
            <a:r>
              <a:rPr lang="nl-NL" sz="1300" dirty="0" smtClean="0"/>
              <a:t>familienaam </a:t>
            </a:r>
            <a:r>
              <a:rPr lang="nl-NL" sz="1300" dirty="0"/>
              <a:t>en wordt uniek geïdentificeerd door zijn/haar e-mailadres. Voor </a:t>
            </a:r>
            <a:r>
              <a:rPr lang="nl-NL" sz="1300" dirty="0" smtClean="0"/>
              <a:t>iedere</a:t>
            </a:r>
            <a:r>
              <a:rPr lang="en-BE" sz="1300" dirty="0" smtClean="0"/>
              <a:t> </a:t>
            </a:r>
            <a:r>
              <a:rPr lang="nl-NL" sz="1300" dirty="0" smtClean="0"/>
              <a:t>uitleenbeurt </a:t>
            </a:r>
            <a:r>
              <a:rPr lang="nl-NL" sz="1300" dirty="0"/>
              <a:t>dient de datum van de uitleenbeurt te worden opgeslagen, samen </a:t>
            </a:r>
            <a:r>
              <a:rPr lang="nl-NL" sz="1300" dirty="0" smtClean="0"/>
              <a:t>met</a:t>
            </a:r>
            <a:r>
              <a:rPr lang="en-BE" sz="1300" dirty="0" smtClean="0"/>
              <a:t> </a:t>
            </a:r>
            <a:r>
              <a:rPr lang="nl-NL" sz="1300" dirty="0" smtClean="0"/>
              <a:t>de </a:t>
            </a:r>
            <a:r>
              <a:rPr lang="nl-NL" sz="1300" dirty="0"/>
              <a:t>datum waarop het exemplaar moet worden teruggebracht door de </a:t>
            </a:r>
            <a:r>
              <a:rPr lang="nl-NL" sz="1300" dirty="0" smtClean="0"/>
              <a:t>gebruiker.</a:t>
            </a:r>
            <a:r>
              <a:rPr lang="en-BE" sz="1300" dirty="0" smtClean="0"/>
              <a:t> </a:t>
            </a:r>
            <a:r>
              <a:rPr lang="nl-NL" sz="1300" dirty="0" smtClean="0"/>
              <a:t>Eenzelfde </a:t>
            </a:r>
            <a:r>
              <a:rPr lang="nl-NL" sz="1300" dirty="0"/>
              <a:t>exemplaar kan uiteraard op hetzelfde tijdstip slechts 1 keer worden </a:t>
            </a:r>
            <a:r>
              <a:rPr lang="nl-NL" sz="1300" dirty="0" smtClean="0"/>
              <a:t>uitgeleend</a:t>
            </a:r>
            <a:r>
              <a:rPr lang="en-BE" sz="1300" dirty="0" smtClean="0"/>
              <a:t> </a:t>
            </a:r>
            <a:r>
              <a:rPr lang="nl-NL" sz="1300" dirty="0" smtClean="0"/>
              <a:t>(je </a:t>
            </a:r>
            <a:r>
              <a:rPr lang="nl-NL" sz="1300" dirty="0"/>
              <a:t>mag er hierbij van uitgaan dat exemplaren die teruggebracht </a:t>
            </a:r>
            <a:r>
              <a:rPr lang="nl-NL" sz="1300" dirty="0" smtClean="0"/>
              <a:t>worden,</a:t>
            </a:r>
            <a:r>
              <a:rPr lang="en-BE" sz="1300" dirty="0" smtClean="0"/>
              <a:t> </a:t>
            </a:r>
            <a:r>
              <a:rPr lang="nl-NL" sz="1300" dirty="0" smtClean="0"/>
              <a:t>pas </a:t>
            </a:r>
            <a:r>
              <a:rPr lang="nl-NL" sz="1300" dirty="0"/>
              <a:t>de volgende dag opnieuw uitgeleend kunnen worden).</a:t>
            </a:r>
            <a:endParaRPr lang="fr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90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Oval 349"/>
          <p:cNvSpPr/>
          <p:nvPr/>
        </p:nvSpPr>
        <p:spPr>
          <a:xfrm>
            <a:off x="6145965" y="5629965"/>
            <a:ext cx="173769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volgnummer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17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6145965" y="169500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filiaal</a:t>
            </a:r>
            <a:endParaRPr lang="fr-BE" sz="1500" dirty="0"/>
          </a:p>
        </p:txBody>
      </p:sp>
      <p:sp>
        <p:nvSpPr>
          <p:cNvPr id="7" name="Oval 6"/>
          <p:cNvSpPr/>
          <p:nvPr/>
        </p:nvSpPr>
        <p:spPr>
          <a:xfrm>
            <a:off x="5089987" y="170604"/>
            <a:ext cx="1249601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nummer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5"/>
            <a:endCxn id="6" idx="0"/>
          </p:cNvCxnSpPr>
          <p:nvPr/>
        </p:nvCxnSpPr>
        <p:spPr>
          <a:xfrm>
            <a:off x="6156588" y="467783"/>
            <a:ext cx="659274" cy="12272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val 136"/>
          <p:cNvSpPr/>
          <p:nvPr/>
        </p:nvSpPr>
        <p:spPr>
          <a:xfrm>
            <a:off x="5253749" y="604726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stCxn id="137" idx="5"/>
            <a:endCxn id="6" idx="0"/>
          </p:cNvCxnSpPr>
          <p:nvPr/>
        </p:nvCxnSpPr>
        <p:spPr>
          <a:xfrm>
            <a:off x="6058963" y="901905"/>
            <a:ext cx="756899" cy="793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6923122" y="1251423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adres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318191" y="498560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straat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619547" y="433180"/>
            <a:ext cx="1278743" cy="43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h</a:t>
            </a:r>
            <a:r>
              <a:rPr lang="en-BE" sz="1500" dirty="0" smtClean="0">
                <a:solidFill>
                  <a:schemeClr val="tx1"/>
                </a:solidFill>
              </a:rPr>
              <a:t>uis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752169" y="63999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postcode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7718701" y="912212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gemeente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4268473" y="761639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email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799602" y="1735340"/>
            <a:ext cx="1244105" cy="5328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telefoon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73" name="Straight Connector 172"/>
          <p:cNvCxnSpPr>
            <a:stCxn id="6" idx="0"/>
            <a:endCxn id="167" idx="6"/>
          </p:cNvCxnSpPr>
          <p:nvPr/>
        </p:nvCxnSpPr>
        <p:spPr>
          <a:xfrm flipH="1" flipV="1">
            <a:off x="5211840" y="935723"/>
            <a:ext cx="1604022" cy="759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stCxn id="142" idx="4"/>
            <a:endCxn id="6" idx="0"/>
          </p:cNvCxnSpPr>
          <p:nvPr/>
        </p:nvCxnSpPr>
        <p:spPr>
          <a:xfrm flipH="1">
            <a:off x="6815862" y="1599590"/>
            <a:ext cx="603468" cy="95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45" idx="5"/>
            <a:endCxn id="142" idx="0"/>
          </p:cNvCxnSpPr>
          <p:nvPr/>
        </p:nvCxnSpPr>
        <p:spPr>
          <a:xfrm>
            <a:off x="7165271" y="795739"/>
            <a:ext cx="254059" cy="455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52" idx="4"/>
            <a:endCxn id="142" idx="0"/>
          </p:cNvCxnSpPr>
          <p:nvPr/>
        </p:nvCxnSpPr>
        <p:spPr>
          <a:xfrm flipH="1">
            <a:off x="7419330" y="412166"/>
            <a:ext cx="19711" cy="839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50" idx="3"/>
            <a:endCxn id="142" idx="0"/>
          </p:cNvCxnSpPr>
          <p:nvPr/>
        </p:nvCxnSpPr>
        <p:spPr>
          <a:xfrm flipH="1">
            <a:off x="7419330" y="805254"/>
            <a:ext cx="387485" cy="44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53" idx="2"/>
            <a:endCxn id="142" idx="0"/>
          </p:cNvCxnSpPr>
          <p:nvPr/>
        </p:nvCxnSpPr>
        <p:spPr>
          <a:xfrm flipH="1">
            <a:off x="7419330" y="1086296"/>
            <a:ext cx="299371" cy="16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8" idx="2"/>
            <a:endCxn id="6" idx="3"/>
          </p:cNvCxnSpPr>
          <p:nvPr/>
        </p:nvCxnSpPr>
        <p:spPr>
          <a:xfrm flipH="1" flipV="1">
            <a:off x="7485758" y="1856585"/>
            <a:ext cx="313844" cy="145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643947" y="1202790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openingstijd</a:t>
            </a:r>
            <a:endParaRPr lang="fr-BE" sz="1500" dirty="0"/>
          </a:p>
        </p:txBody>
      </p:sp>
      <p:sp>
        <p:nvSpPr>
          <p:cNvPr id="194" name="Rectangle 193"/>
          <p:cNvSpPr/>
          <p:nvPr/>
        </p:nvSpPr>
        <p:spPr>
          <a:xfrm flipV="1">
            <a:off x="2781678" y="1243733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5" name="Oval 194"/>
          <p:cNvSpPr/>
          <p:nvPr/>
        </p:nvSpPr>
        <p:spPr>
          <a:xfrm>
            <a:off x="3147172" y="56404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sleutel1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flipH="1">
            <a:off x="3441455" y="840416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2049799" y="72403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sleutel2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H="1">
            <a:off x="2366054" y="1021214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5" idx="4"/>
            <a:endCxn id="191" idx="0"/>
          </p:cNvCxnSpPr>
          <p:nvPr/>
        </p:nvCxnSpPr>
        <p:spPr>
          <a:xfrm flipH="1">
            <a:off x="3378371" y="912212"/>
            <a:ext cx="342521" cy="290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>
            <a:off x="3371505" y="-764"/>
            <a:ext cx="167555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openingsuur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575600" y="194682"/>
            <a:ext cx="16233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sluitingsuur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2181141" y="23263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204"/>
          <p:cNvCxnSpPr>
            <a:stCxn id="195" idx="0"/>
            <a:endCxn id="202" idx="4"/>
          </p:cNvCxnSpPr>
          <p:nvPr/>
        </p:nvCxnSpPr>
        <p:spPr>
          <a:xfrm flipV="1">
            <a:off x="3720892" y="347403"/>
            <a:ext cx="488392" cy="216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4" idx="4"/>
            <a:endCxn id="198" idx="0"/>
          </p:cNvCxnSpPr>
          <p:nvPr/>
        </p:nvCxnSpPr>
        <p:spPr>
          <a:xfrm flipH="1">
            <a:off x="2623519" y="371430"/>
            <a:ext cx="131342" cy="352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8" idx="0"/>
            <a:endCxn id="203" idx="5"/>
          </p:cNvCxnSpPr>
          <p:nvPr/>
        </p:nvCxnSpPr>
        <p:spPr>
          <a:xfrm flipH="1" flipV="1">
            <a:off x="1961183" y="491861"/>
            <a:ext cx="662336" cy="23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04" idx="5"/>
            <a:endCxn id="195" idx="0"/>
          </p:cNvCxnSpPr>
          <p:nvPr/>
        </p:nvCxnSpPr>
        <p:spPr>
          <a:xfrm>
            <a:off x="3160541" y="320442"/>
            <a:ext cx="560351" cy="243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98" idx="5"/>
            <a:endCxn id="191" idx="0"/>
          </p:cNvCxnSpPr>
          <p:nvPr/>
        </p:nvCxnSpPr>
        <p:spPr>
          <a:xfrm>
            <a:off x="3029199" y="1021214"/>
            <a:ext cx="349172" cy="18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2830913" y="493624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item</a:t>
            </a:r>
            <a:endParaRPr lang="fr-BE" sz="1500" dirty="0"/>
          </a:p>
        </p:txBody>
      </p:sp>
      <p:sp>
        <p:nvSpPr>
          <p:cNvPr id="281" name="Oval 280"/>
          <p:cNvSpPr/>
          <p:nvPr/>
        </p:nvSpPr>
        <p:spPr>
          <a:xfrm>
            <a:off x="2148197" y="5733566"/>
            <a:ext cx="70807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82" name="Straight Connector 281"/>
          <p:cNvCxnSpPr>
            <a:stCxn id="280" idx="2"/>
            <a:endCxn id="281" idx="7"/>
          </p:cNvCxnSpPr>
          <p:nvPr/>
        </p:nvCxnSpPr>
        <p:spPr>
          <a:xfrm flipH="1">
            <a:off x="2752578" y="5259407"/>
            <a:ext cx="748232" cy="525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/>
          <p:cNvSpPr txBox="1"/>
          <p:nvPr/>
        </p:nvSpPr>
        <p:spPr>
          <a:xfrm>
            <a:off x="306787" y="412665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boek</a:t>
            </a:r>
            <a:endParaRPr lang="fr-BE" sz="1500" dirty="0"/>
          </a:p>
        </p:txBody>
      </p:sp>
      <p:sp>
        <p:nvSpPr>
          <p:cNvPr id="288" name="TextBox 287"/>
          <p:cNvSpPr txBox="1"/>
          <p:nvPr/>
        </p:nvSpPr>
        <p:spPr>
          <a:xfrm>
            <a:off x="306690" y="5468383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c</a:t>
            </a:r>
            <a:r>
              <a:rPr lang="en-BE" sz="1500" dirty="0" smtClean="0"/>
              <a:t>d/dvd</a:t>
            </a:r>
            <a:endParaRPr lang="fr-BE" sz="1500" dirty="0"/>
          </a:p>
        </p:txBody>
      </p:sp>
      <p:sp>
        <p:nvSpPr>
          <p:cNvPr id="292" name="Oval 291"/>
          <p:cNvSpPr/>
          <p:nvPr/>
        </p:nvSpPr>
        <p:spPr>
          <a:xfrm>
            <a:off x="10723" y="4737085"/>
            <a:ext cx="1263176" cy="47985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ISBN-nummer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293" name="Oval 292"/>
          <p:cNvSpPr/>
          <p:nvPr/>
        </p:nvSpPr>
        <p:spPr>
          <a:xfrm>
            <a:off x="8939" y="6042988"/>
            <a:ext cx="1475506" cy="47985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EAN-</a:t>
            </a:r>
          </a:p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nummer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294" name="Oval 293"/>
          <p:cNvSpPr/>
          <p:nvPr/>
        </p:nvSpPr>
        <p:spPr>
          <a:xfrm>
            <a:off x="2803825" y="5989283"/>
            <a:ext cx="749434" cy="31398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titel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95" name="Oval 294"/>
          <p:cNvSpPr/>
          <p:nvPr/>
        </p:nvSpPr>
        <p:spPr>
          <a:xfrm>
            <a:off x="3665974" y="5968934"/>
            <a:ext cx="749434" cy="31398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taal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4049397" y="5545993"/>
            <a:ext cx="749434" cy="31398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jaar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00" name="Straight Connector 299"/>
          <p:cNvCxnSpPr>
            <a:stCxn id="280" idx="2"/>
            <a:endCxn id="294" idx="0"/>
          </p:cNvCxnSpPr>
          <p:nvPr/>
        </p:nvCxnSpPr>
        <p:spPr>
          <a:xfrm flipH="1">
            <a:off x="3178542" y="5259407"/>
            <a:ext cx="322268" cy="729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>
            <a:stCxn id="280" idx="2"/>
            <a:endCxn id="295" idx="0"/>
          </p:cNvCxnSpPr>
          <p:nvPr/>
        </p:nvCxnSpPr>
        <p:spPr>
          <a:xfrm>
            <a:off x="3500810" y="5259407"/>
            <a:ext cx="539881" cy="709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>
            <a:stCxn id="280" idx="2"/>
            <a:endCxn id="296" idx="1"/>
          </p:cNvCxnSpPr>
          <p:nvPr/>
        </p:nvCxnSpPr>
        <p:spPr>
          <a:xfrm>
            <a:off x="3500810" y="5259407"/>
            <a:ext cx="658339" cy="332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319"/>
          <p:cNvSpPr/>
          <p:nvPr/>
        </p:nvSpPr>
        <p:spPr>
          <a:xfrm>
            <a:off x="30652" y="2785135"/>
            <a:ext cx="138068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21" name="Oval 320"/>
          <p:cNvSpPr/>
          <p:nvPr/>
        </p:nvSpPr>
        <p:spPr>
          <a:xfrm>
            <a:off x="1216007" y="3089067"/>
            <a:ext cx="1118471" cy="45084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familienaam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22" name="Oval 321"/>
          <p:cNvSpPr/>
          <p:nvPr/>
        </p:nvSpPr>
        <p:spPr>
          <a:xfrm>
            <a:off x="98846" y="3482621"/>
            <a:ext cx="1244297" cy="4117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19" name="Oval 318"/>
          <p:cNvSpPr/>
          <p:nvPr/>
        </p:nvSpPr>
        <p:spPr>
          <a:xfrm>
            <a:off x="180110" y="3514391"/>
            <a:ext cx="1118471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auteur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23" name="Straight Connector 322"/>
          <p:cNvCxnSpPr>
            <a:stCxn id="292" idx="0"/>
            <a:endCxn id="287" idx="2"/>
          </p:cNvCxnSpPr>
          <p:nvPr/>
        </p:nvCxnSpPr>
        <p:spPr>
          <a:xfrm flipV="1">
            <a:off x="642311" y="4449816"/>
            <a:ext cx="334373" cy="2872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>
            <a:stCxn id="322" idx="4"/>
            <a:endCxn id="287" idx="0"/>
          </p:cNvCxnSpPr>
          <p:nvPr/>
        </p:nvCxnSpPr>
        <p:spPr>
          <a:xfrm>
            <a:off x="720995" y="3894330"/>
            <a:ext cx="255689" cy="232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>
            <a:stCxn id="320" idx="4"/>
            <a:endCxn id="322" idx="0"/>
          </p:cNvCxnSpPr>
          <p:nvPr/>
        </p:nvCxnSpPr>
        <p:spPr>
          <a:xfrm>
            <a:off x="720994" y="3133302"/>
            <a:ext cx="1" cy="349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>
            <a:stCxn id="321" idx="2"/>
            <a:endCxn id="322" idx="0"/>
          </p:cNvCxnSpPr>
          <p:nvPr/>
        </p:nvCxnSpPr>
        <p:spPr>
          <a:xfrm flipH="1">
            <a:off x="720995" y="3314488"/>
            <a:ext cx="495012" cy="168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stCxn id="293" idx="0"/>
            <a:endCxn id="288" idx="2"/>
          </p:cNvCxnSpPr>
          <p:nvPr/>
        </p:nvCxnSpPr>
        <p:spPr>
          <a:xfrm flipV="1">
            <a:off x="746692" y="5791548"/>
            <a:ext cx="229895" cy="25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Oval 334"/>
          <p:cNvSpPr/>
          <p:nvPr/>
        </p:nvSpPr>
        <p:spPr>
          <a:xfrm>
            <a:off x="1518365" y="3639770"/>
            <a:ext cx="1329839" cy="30689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uitgeverij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36" name="Straight Connector 335"/>
          <p:cNvCxnSpPr>
            <a:stCxn id="335" idx="3"/>
            <a:endCxn id="287" idx="0"/>
          </p:cNvCxnSpPr>
          <p:nvPr/>
        </p:nvCxnSpPr>
        <p:spPr>
          <a:xfrm flipH="1">
            <a:off x="976684" y="3901725"/>
            <a:ext cx="736431" cy="22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Oval 339"/>
          <p:cNvSpPr/>
          <p:nvPr/>
        </p:nvSpPr>
        <p:spPr>
          <a:xfrm>
            <a:off x="1465965" y="6418917"/>
            <a:ext cx="1382239" cy="3449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speelduur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42" name="Straight Connector 341"/>
          <p:cNvCxnSpPr>
            <a:stCxn id="288" idx="2"/>
            <a:endCxn id="340" idx="0"/>
          </p:cNvCxnSpPr>
          <p:nvPr/>
        </p:nvCxnSpPr>
        <p:spPr>
          <a:xfrm>
            <a:off x="976587" y="5791548"/>
            <a:ext cx="1180498" cy="6273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/>
          <p:cNvSpPr txBox="1"/>
          <p:nvPr/>
        </p:nvSpPr>
        <p:spPr>
          <a:xfrm>
            <a:off x="6274114" y="4913712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exemplaar</a:t>
            </a:r>
            <a:endParaRPr lang="fr-BE" sz="1500" dirty="0"/>
          </a:p>
        </p:txBody>
      </p:sp>
      <p:sp>
        <p:nvSpPr>
          <p:cNvPr id="348" name="Rectangle 347"/>
          <p:cNvSpPr/>
          <p:nvPr/>
        </p:nvSpPr>
        <p:spPr>
          <a:xfrm flipV="1">
            <a:off x="6411845" y="4954655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49" name="Straight Connector 348"/>
          <p:cNvCxnSpPr/>
          <p:nvPr/>
        </p:nvCxnSpPr>
        <p:spPr>
          <a:xfrm flipH="1" flipV="1">
            <a:off x="6495160" y="5907216"/>
            <a:ext cx="1147281" cy="4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>
            <a:stCxn id="347" idx="2"/>
            <a:endCxn id="350" idx="0"/>
          </p:cNvCxnSpPr>
          <p:nvPr/>
        </p:nvCxnSpPr>
        <p:spPr>
          <a:xfrm>
            <a:off x="7008538" y="5236877"/>
            <a:ext cx="6272" cy="393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6150268" y="3264798"/>
            <a:ext cx="166369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beschikbaarheid</a:t>
            </a:r>
            <a:endParaRPr lang="fr-BE" sz="1500" dirty="0"/>
          </a:p>
        </p:txBody>
      </p:sp>
      <p:sp>
        <p:nvSpPr>
          <p:cNvPr id="354" name="Rectangle 353"/>
          <p:cNvSpPr/>
          <p:nvPr/>
        </p:nvSpPr>
        <p:spPr>
          <a:xfrm flipV="1">
            <a:off x="6287999" y="3292283"/>
            <a:ext cx="1359910" cy="24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55" name="Oval 354"/>
          <p:cNvSpPr/>
          <p:nvPr/>
        </p:nvSpPr>
        <p:spPr>
          <a:xfrm>
            <a:off x="7439041" y="2612766"/>
            <a:ext cx="15826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begindatum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6" name="Oval 355"/>
          <p:cNvSpPr/>
          <p:nvPr/>
        </p:nvSpPr>
        <p:spPr>
          <a:xfrm>
            <a:off x="7485758" y="3878697"/>
            <a:ext cx="15826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einddatum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59" name="Straight Connector 358"/>
          <p:cNvCxnSpPr/>
          <p:nvPr/>
        </p:nvCxnSpPr>
        <p:spPr>
          <a:xfrm flipH="1">
            <a:off x="7775570" y="4156576"/>
            <a:ext cx="9666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flipH="1">
            <a:off x="7742962" y="2893639"/>
            <a:ext cx="9666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>
            <a:stCxn id="353" idx="3"/>
            <a:endCxn id="355" idx="4"/>
          </p:cNvCxnSpPr>
          <p:nvPr/>
        </p:nvCxnSpPr>
        <p:spPr>
          <a:xfrm flipV="1">
            <a:off x="7813964" y="2960933"/>
            <a:ext cx="416383" cy="465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>
            <a:stCxn id="353" idx="3"/>
            <a:endCxn id="356" idx="0"/>
          </p:cNvCxnSpPr>
          <p:nvPr/>
        </p:nvCxnSpPr>
        <p:spPr>
          <a:xfrm>
            <a:off x="7813964" y="3426381"/>
            <a:ext cx="463100" cy="452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3476925" y="3282895"/>
            <a:ext cx="166369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uitleenbeurt</a:t>
            </a:r>
            <a:endParaRPr lang="fr-BE" sz="1500" dirty="0"/>
          </a:p>
        </p:txBody>
      </p:sp>
      <p:sp>
        <p:nvSpPr>
          <p:cNvPr id="385" name="Rectangle 384"/>
          <p:cNvSpPr/>
          <p:nvPr/>
        </p:nvSpPr>
        <p:spPr>
          <a:xfrm flipV="1">
            <a:off x="3614656" y="3310380"/>
            <a:ext cx="1359910" cy="247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86" name="Oval 385"/>
          <p:cNvSpPr/>
          <p:nvPr/>
        </p:nvSpPr>
        <p:spPr>
          <a:xfrm>
            <a:off x="2580199" y="3951877"/>
            <a:ext cx="15826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begindatum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87" name="Straight Connector 386"/>
          <p:cNvCxnSpPr/>
          <p:nvPr/>
        </p:nvCxnSpPr>
        <p:spPr>
          <a:xfrm flipH="1">
            <a:off x="2916176" y="4208893"/>
            <a:ext cx="9666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Oval 387"/>
          <p:cNvSpPr/>
          <p:nvPr/>
        </p:nvSpPr>
        <p:spPr>
          <a:xfrm>
            <a:off x="4415408" y="3981802"/>
            <a:ext cx="15826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einddatum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89" name="Straight Connector 388"/>
          <p:cNvCxnSpPr/>
          <p:nvPr/>
        </p:nvCxnSpPr>
        <p:spPr>
          <a:xfrm flipH="1">
            <a:off x="4725739" y="4255373"/>
            <a:ext cx="96669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TextBox 461"/>
          <p:cNvSpPr txBox="1"/>
          <p:nvPr/>
        </p:nvSpPr>
        <p:spPr>
          <a:xfrm>
            <a:off x="3553259" y="2151346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persoon</a:t>
            </a:r>
            <a:endParaRPr lang="fr-BE" sz="1500" dirty="0"/>
          </a:p>
        </p:txBody>
      </p:sp>
      <p:sp>
        <p:nvSpPr>
          <p:cNvPr id="463" name="Oval 462"/>
          <p:cNvSpPr/>
          <p:nvPr/>
        </p:nvSpPr>
        <p:spPr>
          <a:xfrm>
            <a:off x="2332141" y="2459916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email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464" name="Straight Connector 463"/>
          <p:cNvCxnSpPr>
            <a:stCxn id="462" idx="1"/>
            <a:endCxn id="463" idx="6"/>
          </p:cNvCxnSpPr>
          <p:nvPr/>
        </p:nvCxnSpPr>
        <p:spPr>
          <a:xfrm flipH="1">
            <a:off x="3275508" y="2312929"/>
            <a:ext cx="277751" cy="321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Oval 467"/>
          <p:cNvSpPr/>
          <p:nvPr/>
        </p:nvSpPr>
        <p:spPr>
          <a:xfrm>
            <a:off x="2347260" y="1976874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69" name="Oval 468"/>
          <p:cNvSpPr/>
          <p:nvPr/>
        </p:nvSpPr>
        <p:spPr>
          <a:xfrm>
            <a:off x="765701" y="2209195"/>
            <a:ext cx="140052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08" name="Oval 507"/>
          <p:cNvSpPr/>
          <p:nvPr/>
        </p:nvSpPr>
        <p:spPr>
          <a:xfrm>
            <a:off x="1007600" y="1560049"/>
            <a:ext cx="1118471" cy="45084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familienaam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509" name="Straight Connector 508"/>
          <p:cNvCxnSpPr>
            <a:stCxn id="468" idx="6"/>
            <a:endCxn id="462" idx="1"/>
          </p:cNvCxnSpPr>
          <p:nvPr/>
        </p:nvCxnSpPr>
        <p:spPr>
          <a:xfrm>
            <a:off x="3339676" y="2150958"/>
            <a:ext cx="213583" cy="161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>
            <a:stCxn id="508" idx="5"/>
            <a:endCxn id="468" idx="2"/>
          </p:cNvCxnSpPr>
          <p:nvPr/>
        </p:nvCxnSpPr>
        <p:spPr>
          <a:xfrm>
            <a:off x="1962275" y="1944867"/>
            <a:ext cx="384985" cy="206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>
            <a:stCxn id="469" idx="7"/>
            <a:endCxn id="468" idx="2"/>
          </p:cNvCxnSpPr>
          <p:nvPr/>
        </p:nvCxnSpPr>
        <p:spPr>
          <a:xfrm flipV="1">
            <a:off x="1961126" y="2150958"/>
            <a:ext cx="386134" cy="109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Diamond 519"/>
          <p:cNvSpPr/>
          <p:nvPr/>
        </p:nvSpPr>
        <p:spPr>
          <a:xfrm>
            <a:off x="4947156" y="1487105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521" name="Diamond 520"/>
          <p:cNvSpPr/>
          <p:nvPr/>
        </p:nvSpPr>
        <p:spPr>
          <a:xfrm>
            <a:off x="5002548" y="1536227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522" name="Straight Connector 521"/>
          <p:cNvCxnSpPr>
            <a:stCxn id="520" idx="3"/>
          </p:cNvCxnSpPr>
          <p:nvPr/>
        </p:nvCxnSpPr>
        <p:spPr>
          <a:xfrm>
            <a:off x="5253749" y="1616198"/>
            <a:ext cx="892216" cy="20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>
            <a:endCxn id="6" idx="1"/>
          </p:cNvCxnSpPr>
          <p:nvPr/>
        </p:nvCxnSpPr>
        <p:spPr>
          <a:xfrm>
            <a:off x="5221305" y="1647296"/>
            <a:ext cx="924660" cy="209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>
            <a:stCxn id="191" idx="3"/>
            <a:endCxn id="520" idx="1"/>
          </p:cNvCxnSpPr>
          <p:nvPr/>
        </p:nvCxnSpPr>
        <p:spPr>
          <a:xfrm>
            <a:off x="4112795" y="1364373"/>
            <a:ext cx="834361" cy="251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4110302" y="1326448"/>
            <a:ext cx="859802" cy="261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/>
          <p:cNvSpPr txBox="1"/>
          <p:nvPr/>
        </p:nvSpPr>
        <p:spPr>
          <a:xfrm>
            <a:off x="5959757" y="182589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544" name="TextBox 543"/>
          <p:cNvSpPr txBox="1"/>
          <p:nvPr/>
        </p:nvSpPr>
        <p:spPr>
          <a:xfrm>
            <a:off x="4053767" y="136273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545" name="Straight Connector 544"/>
          <p:cNvCxnSpPr>
            <a:stCxn id="384" idx="2"/>
            <a:endCxn id="386" idx="7"/>
          </p:cNvCxnSpPr>
          <p:nvPr/>
        </p:nvCxnSpPr>
        <p:spPr>
          <a:xfrm flipH="1">
            <a:off x="3931043" y="3606060"/>
            <a:ext cx="377730" cy="396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>
            <a:stCxn id="384" idx="2"/>
            <a:endCxn id="388" idx="1"/>
          </p:cNvCxnSpPr>
          <p:nvPr/>
        </p:nvCxnSpPr>
        <p:spPr>
          <a:xfrm>
            <a:off x="4308773" y="3606060"/>
            <a:ext cx="338403" cy="426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Oval 550"/>
          <p:cNvSpPr/>
          <p:nvPr/>
        </p:nvSpPr>
        <p:spPr>
          <a:xfrm>
            <a:off x="2031370" y="4973431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552" name="Straight Connector 551"/>
          <p:cNvCxnSpPr/>
          <p:nvPr/>
        </p:nvCxnSpPr>
        <p:spPr>
          <a:xfrm flipH="1">
            <a:off x="2265378" y="5061278"/>
            <a:ext cx="563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 flipH="1">
            <a:off x="2265378" y="5102672"/>
            <a:ext cx="563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>
            <a:stCxn id="551" idx="2"/>
            <a:endCxn id="288" idx="0"/>
          </p:cNvCxnSpPr>
          <p:nvPr/>
        </p:nvCxnSpPr>
        <p:spPr>
          <a:xfrm flipH="1">
            <a:off x="976587" y="5095053"/>
            <a:ext cx="1054783" cy="373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>
            <a:stCxn id="287" idx="2"/>
            <a:endCxn id="551" idx="2"/>
          </p:cNvCxnSpPr>
          <p:nvPr/>
        </p:nvCxnSpPr>
        <p:spPr>
          <a:xfrm>
            <a:off x="976684" y="4449816"/>
            <a:ext cx="1054686" cy="645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Arc 565"/>
          <p:cNvSpPr/>
          <p:nvPr/>
        </p:nvSpPr>
        <p:spPr>
          <a:xfrm rot="14207081">
            <a:off x="1511409" y="5100220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7" name="Arc 566"/>
          <p:cNvSpPr/>
          <p:nvPr/>
        </p:nvSpPr>
        <p:spPr>
          <a:xfrm rot="16960506">
            <a:off x="1546902" y="4706331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68" name="Diamond 567"/>
          <p:cNvSpPr/>
          <p:nvPr/>
        </p:nvSpPr>
        <p:spPr>
          <a:xfrm>
            <a:off x="5068024" y="4966237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569" name="Diamond 568"/>
          <p:cNvSpPr/>
          <p:nvPr/>
        </p:nvSpPr>
        <p:spPr>
          <a:xfrm>
            <a:off x="5123416" y="5015359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579" name="Straight Connector 578"/>
          <p:cNvCxnSpPr/>
          <p:nvPr/>
        </p:nvCxnSpPr>
        <p:spPr>
          <a:xfrm flipV="1">
            <a:off x="5344517" y="5122824"/>
            <a:ext cx="92956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flipV="1">
            <a:off x="5349116" y="5067390"/>
            <a:ext cx="92956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" name="TextBox 582"/>
          <p:cNvSpPr txBox="1"/>
          <p:nvPr/>
        </p:nvSpPr>
        <p:spPr>
          <a:xfrm>
            <a:off x="4141404" y="488244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584" name="TextBox 583"/>
          <p:cNvSpPr txBox="1"/>
          <p:nvPr/>
        </p:nvSpPr>
        <p:spPr>
          <a:xfrm>
            <a:off x="6058963" y="486982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585" name="Diamond 584"/>
          <p:cNvSpPr/>
          <p:nvPr/>
        </p:nvSpPr>
        <p:spPr>
          <a:xfrm>
            <a:off x="6853040" y="4082169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586" name="Diamond 585"/>
          <p:cNvSpPr/>
          <p:nvPr/>
        </p:nvSpPr>
        <p:spPr>
          <a:xfrm>
            <a:off x="6908432" y="4131291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587" name="Straight Connector 586"/>
          <p:cNvCxnSpPr>
            <a:stCxn id="347" idx="0"/>
            <a:endCxn id="585" idx="2"/>
          </p:cNvCxnSpPr>
          <p:nvPr/>
        </p:nvCxnSpPr>
        <p:spPr>
          <a:xfrm flipH="1" flipV="1">
            <a:off x="7006337" y="4340354"/>
            <a:ext cx="2201" cy="573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>
            <a:off x="4167280" y="5061688"/>
            <a:ext cx="932103" cy="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3" name="Straight Connector 592"/>
          <p:cNvCxnSpPr/>
          <p:nvPr/>
        </p:nvCxnSpPr>
        <p:spPr>
          <a:xfrm>
            <a:off x="4167280" y="5123103"/>
            <a:ext cx="932103" cy="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4" name="Straight Connector 593"/>
          <p:cNvCxnSpPr/>
          <p:nvPr/>
        </p:nvCxnSpPr>
        <p:spPr>
          <a:xfrm flipH="1">
            <a:off x="6980932" y="3589031"/>
            <a:ext cx="2" cy="50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9" name="Straight Connector 598"/>
          <p:cNvCxnSpPr/>
          <p:nvPr/>
        </p:nvCxnSpPr>
        <p:spPr>
          <a:xfrm flipH="1">
            <a:off x="7022658" y="3589031"/>
            <a:ext cx="2" cy="506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0" name="TextBox 599"/>
          <p:cNvSpPr txBox="1"/>
          <p:nvPr/>
        </p:nvSpPr>
        <p:spPr>
          <a:xfrm>
            <a:off x="6993157" y="4711463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601" name="TextBox 600"/>
          <p:cNvSpPr txBox="1"/>
          <p:nvPr/>
        </p:nvSpPr>
        <p:spPr>
          <a:xfrm>
            <a:off x="6990245" y="357305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604" name="Diamond 603"/>
          <p:cNvSpPr/>
          <p:nvPr/>
        </p:nvSpPr>
        <p:spPr>
          <a:xfrm>
            <a:off x="6722371" y="2451648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605" name="Straight Connector 604"/>
          <p:cNvCxnSpPr>
            <a:stCxn id="604" idx="0"/>
            <a:endCxn id="6" idx="2"/>
          </p:cNvCxnSpPr>
          <p:nvPr/>
        </p:nvCxnSpPr>
        <p:spPr>
          <a:xfrm flipH="1" flipV="1">
            <a:off x="6815862" y="2018167"/>
            <a:ext cx="59806" cy="433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8" name="Straight Connector 607"/>
          <p:cNvCxnSpPr>
            <a:endCxn id="604" idx="2"/>
          </p:cNvCxnSpPr>
          <p:nvPr/>
        </p:nvCxnSpPr>
        <p:spPr>
          <a:xfrm flipH="1" flipV="1">
            <a:off x="6875668" y="2709833"/>
            <a:ext cx="100273" cy="553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 flipH="1" flipV="1">
            <a:off x="6902360" y="2691360"/>
            <a:ext cx="102077" cy="574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8" name="TextBox 617"/>
          <p:cNvSpPr txBox="1"/>
          <p:nvPr/>
        </p:nvSpPr>
        <p:spPr>
          <a:xfrm>
            <a:off x="6969490" y="3080164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619" name="TextBox 618"/>
          <p:cNvSpPr txBox="1"/>
          <p:nvPr/>
        </p:nvSpPr>
        <p:spPr>
          <a:xfrm>
            <a:off x="6806553" y="197609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620" name="Diamond 619"/>
          <p:cNvSpPr/>
          <p:nvPr/>
        </p:nvSpPr>
        <p:spPr>
          <a:xfrm>
            <a:off x="5516236" y="3294619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621" name="Diamond 620"/>
          <p:cNvSpPr/>
          <p:nvPr/>
        </p:nvSpPr>
        <p:spPr>
          <a:xfrm>
            <a:off x="5571628" y="3343741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622" name="Straight Connector 621"/>
          <p:cNvCxnSpPr>
            <a:stCxn id="353" idx="1"/>
            <a:endCxn id="620" idx="3"/>
          </p:cNvCxnSpPr>
          <p:nvPr/>
        </p:nvCxnSpPr>
        <p:spPr>
          <a:xfrm flipH="1" flipV="1">
            <a:off x="5822829" y="3423712"/>
            <a:ext cx="327439" cy="2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/>
          <p:cNvCxnSpPr/>
          <p:nvPr/>
        </p:nvCxnSpPr>
        <p:spPr>
          <a:xfrm flipH="1" flipV="1">
            <a:off x="5137060" y="3448585"/>
            <a:ext cx="409412" cy="1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2" name="Straight Connector 631"/>
          <p:cNvCxnSpPr/>
          <p:nvPr/>
        </p:nvCxnSpPr>
        <p:spPr>
          <a:xfrm flipH="1" flipV="1">
            <a:off x="5138382" y="3388421"/>
            <a:ext cx="409412" cy="13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3" name="TextBox 632"/>
          <p:cNvSpPr txBox="1"/>
          <p:nvPr/>
        </p:nvSpPr>
        <p:spPr>
          <a:xfrm>
            <a:off x="5957269" y="322059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634" name="TextBox 633"/>
          <p:cNvSpPr txBox="1"/>
          <p:nvPr/>
        </p:nvSpPr>
        <p:spPr>
          <a:xfrm>
            <a:off x="5124259" y="320830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635" name="Diamond 634"/>
          <p:cNvSpPr/>
          <p:nvPr/>
        </p:nvSpPr>
        <p:spPr>
          <a:xfrm>
            <a:off x="4069858" y="2770247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636" name="Straight Connector 635"/>
          <p:cNvCxnSpPr>
            <a:stCxn id="635" idx="0"/>
            <a:endCxn id="462" idx="2"/>
          </p:cNvCxnSpPr>
          <p:nvPr/>
        </p:nvCxnSpPr>
        <p:spPr>
          <a:xfrm flipV="1">
            <a:off x="4223155" y="2474511"/>
            <a:ext cx="1" cy="295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0" name="TextBox 639"/>
          <p:cNvSpPr txBox="1"/>
          <p:nvPr/>
        </p:nvSpPr>
        <p:spPr>
          <a:xfrm>
            <a:off x="4183779" y="244535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cxnSp>
        <p:nvCxnSpPr>
          <p:cNvPr id="641" name="Straight Connector 640"/>
          <p:cNvCxnSpPr/>
          <p:nvPr/>
        </p:nvCxnSpPr>
        <p:spPr>
          <a:xfrm flipV="1">
            <a:off x="4250571" y="3008021"/>
            <a:ext cx="0" cy="269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6" name="Straight Connector 645"/>
          <p:cNvCxnSpPr/>
          <p:nvPr/>
        </p:nvCxnSpPr>
        <p:spPr>
          <a:xfrm flipV="1">
            <a:off x="4195948" y="3013147"/>
            <a:ext cx="0" cy="269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7" name="TextBox 646"/>
          <p:cNvSpPr txBox="1"/>
          <p:nvPr/>
        </p:nvSpPr>
        <p:spPr>
          <a:xfrm>
            <a:off x="4215898" y="3092884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</p:spTree>
    <p:extLst>
      <p:ext uri="{BB962C8B-B14F-4D97-AF65-F5344CB8AC3E}">
        <p14:creationId xmlns:p14="http://schemas.microsoft.com/office/powerpoint/2010/main" val="4203541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Functionele beschrijving:</a:t>
            </a:r>
          </a:p>
          <a:p>
            <a:endParaRPr lang="en-B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cd/dvd.speelduur &gt;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openingstijd.openingsuur &lt; openingstijd.sluitingsuur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beschikbaarheid.begindatum &lt; beschikbaarheid.einddatum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uitleenbeurt.begindatum &lt; uitleenbeurt.einddatum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openingstijden van eenzelfde filiaal mogen niet overlappen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beschikbaarheden van een exemplaar mogen niet overlappen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sz="1500" dirty="0" smtClean="0"/>
              <a:t>uitleenbeurten van een beschikbaarheid mogen niet overlappen</a:t>
            </a:r>
            <a:endParaRPr lang="en-BE" sz="1500" dirty="0"/>
          </a:p>
          <a:p>
            <a:endParaRPr lang="fr-BE" sz="1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436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300" b="1" dirty="0" smtClean="0"/>
              <a:t>Oefening 8 (Examen 2020-2021, tweede zittijd)</a:t>
            </a:r>
          </a:p>
          <a:p>
            <a:endParaRPr lang="en-BE" sz="1300" b="1" dirty="0" smtClean="0"/>
          </a:p>
          <a:p>
            <a:pPr algn="just"/>
            <a:r>
              <a:rPr lang="nl-NL" sz="1300" dirty="0"/>
              <a:t>In het kader van een kwaliteitsverbetering van hun online diensten, heeft </a:t>
            </a:r>
            <a:r>
              <a:rPr lang="nl-NL" sz="1300" dirty="0" err="1" smtClean="0"/>
              <a:t>Bpost</a:t>
            </a:r>
            <a:r>
              <a:rPr lang="en-BE" sz="1300" dirty="0" smtClean="0"/>
              <a:t> </a:t>
            </a:r>
            <a:r>
              <a:rPr lang="nl-NL" sz="1300" dirty="0" smtClean="0"/>
              <a:t>beslist </a:t>
            </a:r>
            <a:r>
              <a:rPr lang="nl-NL" sz="1300" dirty="0"/>
              <a:t>nood te hebben aan een nieuwe databank. Deze databank dient </a:t>
            </a:r>
            <a:r>
              <a:rPr lang="nl-NL" sz="1300" dirty="0" smtClean="0"/>
              <a:t>vooreerst</a:t>
            </a:r>
            <a:r>
              <a:rPr lang="en-BE" sz="1300" dirty="0" smtClean="0"/>
              <a:t> </a:t>
            </a:r>
            <a:r>
              <a:rPr lang="nl-NL" sz="1300" dirty="0" smtClean="0"/>
              <a:t>alle </a:t>
            </a:r>
            <a:r>
              <a:rPr lang="nl-NL" sz="1300" dirty="0"/>
              <a:t>filialen te kunnen opslaan. Er zijn twee soorten filialen: postkantoren en </a:t>
            </a:r>
            <a:r>
              <a:rPr lang="nl-NL" sz="1300" dirty="0" smtClean="0"/>
              <a:t>postpunten.</a:t>
            </a:r>
            <a:r>
              <a:rPr lang="en-BE" sz="1300" dirty="0" smtClean="0"/>
              <a:t> </a:t>
            </a:r>
            <a:r>
              <a:rPr lang="nl-NL" sz="1300" dirty="0" smtClean="0"/>
              <a:t>Beide </a:t>
            </a:r>
            <a:r>
              <a:rPr lang="nl-NL" sz="1300" dirty="0"/>
              <a:t>worden uniek geïdentificeerd door hun naam. Daarnaast dient </a:t>
            </a:r>
            <a:r>
              <a:rPr lang="nl-NL" sz="1300" dirty="0" smtClean="0"/>
              <a:t>ook</a:t>
            </a:r>
            <a:r>
              <a:rPr lang="en-BE" sz="1300" dirty="0" smtClean="0"/>
              <a:t> </a:t>
            </a:r>
            <a:r>
              <a:rPr lang="nl-NL" sz="1300" dirty="0" smtClean="0"/>
              <a:t>een </a:t>
            </a:r>
            <a:r>
              <a:rPr lang="nl-NL" sz="1300" dirty="0"/>
              <a:t>uniek adres (bestaande uit straat, huisnummer, postcode en gemeente) en </a:t>
            </a:r>
            <a:r>
              <a:rPr lang="nl-NL" sz="1300" dirty="0" smtClean="0"/>
              <a:t>een</a:t>
            </a:r>
            <a:r>
              <a:rPr lang="en-BE" sz="1300" dirty="0" smtClean="0"/>
              <a:t> </a:t>
            </a:r>
            <a:r>
              <a:rPr lang="nl-NL" sz="1300" dirty="0" smtClean="0"/>
              <a:t>telefoonnummer </a:t>
            </a:r>
            <a:r>
              <a:rPr lang="nl-NL" sz="1300" dirty="0"/>
              <a:t>te worden opgeslagen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Voor elk filiaal dienen ook de openingstijden te worden opgeslagen. Een </a:t>
            </a:r>
            <a:r>
              <a:rPr lang="nl-NL" sz="1300" dirty="0" smtClean="0"/>
              <a:t>openingstijd</a:t>
            </a:r>
            <a:r>
              <a:rPr lang="en-BE" sz="1300" dirty="0" smtClean="0"/>
              <a:t> </a:t>
            </a:r>
            <a:r>
              <a:rPr lang="nl-NL" sz="1300" dirty="0" smtClean="0"/>
              <a:t>omvat </a:t>
            </a:r>
            <a:r>
              <a:rPr lang="nl-NL" sz="1300" dirty="0"/>
              <a:t>de datum, het begin- en </a:t>
            </a:r>
            <a:r>
              <a:rPr lang="nl-NL" sz="1300" dirty="0" smtClean="0"/>
              <a:t>het</a:t>
            </a:r>
            <a:r>
              <a:rPr lang="en-BE" sz="1300" dirty="0" smtClean="0"/>
              <a:t> </a:t>
            </a:r>
            <a:r>
              <a:rPr lang="nl-NL" sz="1300" dirty="0" err="1" smtClean="0"/>
              <a:t>einduur</a:t>
            </a:r>
            <a:r>
              <a:rPr lang="nl-NL" sz="1300" dirty="0" smtClean="0"/>
              <a:t> </a:t>
            </a:r>
            <a:r>
              <a:rPr lang="nl-NL" sz="1300" dirty="0"/>
              <a:t>van de opening. Het begin- </a:t>
            </a:r>
            <a:r>
              <a:rPr lang="nl-NL" sz="1300" dirty="0" smtClean="0"/>
              <a:t>en</a:t>
            </a:r>
            <a:r>
              <a:rPr lang="en-BE" sz="1300" dirty="0" smtClean="0"/>
              <a:t> </a:t>
            </a:r>
            <a:r>
              <a:rPr lang="nl-NL" sz="1300" dirty="0" err="1" smtClean="0"/>
              <a:t>einduur</a:t>
            </a:r>
            <a:r>
              <a:rPr lang="nl-NL" sz="1300" dirty="0" smtClean="0"/>
              <a:t> </a:t>
            </a:r>
            <a:r>
              <a:rPr lang="nl-NL" sz="1300" dirty="0"/>
              <a:t>van een openingstijd liggen altijd op dezelfde datum en uiteraard kan </a:t>
            </a:r>
            <a:r>
              <a:rPr lang="nl-NL" sz="1300" dirty="0" smtClean="0"/>
              <a:t>eenzelfde</a:t>
            </a:r>
            <a:r>
              <a:rPr lang="en-BE" sz="1300" dirty="0" smtClean="0"/>
              <a:t> </a:t>
            </a:r>
            <a:r>
              <a:rPr lang="nl-NL" sz="1300" dirty="0" smtClean="0"/>
              <a:t>filiaal </a:t>
            </a:r>
            <a:r>
              <a:rPr lang="nl-NL" sz="1300" dirty="0"/>
              <a:t>op eenzelfde tijdstip slechts één keer geopend zijn. Daarnaast ligt </a:t>
            </a:r>
            <a:r>
              <a:rPr lang="nl-NL" sz="1300" dirty="0" smtClean="0"/>
              <a:t>het</a:t>
            </a:r>
            <a:r>
              <a:rPr lang="en-BE" sz="1300" dirty="0" smtClean="0"/>
              <a:t> </a:t>
            </a:r>
            <a:r>
              <a:rPr lang="nl-NL" sz="1300" dirty="0" smtClean="0"/>
              <a:t>openingsuur </a:t>
            </a:r>
            <a:r>
              <a:rPr lang="nl-NL" sz="1300" dirty="0"/>
              <a:t>vanzelfsprekend altijd voor het </a:t>
            </a:r>
            <a:r>
              <a:rPr lang="nl-NL" sz="1300" dirty="0" smtClean="0"/>
              <a:t>sluitingsuur</a:t>
            </a:r>
            <a:r>
              <a:rPr lang="en-BE" sz="1300" dirty="0" smtClean="0"/>
              <a:t>.</a:t>
            </a:r>
          </a:p>
          <a:p>
            <a:pPr algn="just"/>
            <a:r>
              <a:rPr lang="nl-NL" sz="1300" dirty="0"/>
              <a:t>Ook kunnen zowel postkantoren als postpunten één of meerdere diensten </a:t>
            </a:r>
            <a:r>
              <a:rPr lang="nl-NL" sz="1300" dirty="0" smtClean="0"/>
              <a:t>aanbieden</a:t>
            </a:r>
            <a:r>
              <a:rPr lang="en-BE" sz="1300" dirty="0" smtClean="0"/>
              <a:t> </a:t>
            </a:r>
            <a:r>
              <a:rPr lang="nl-NL" sz="1300" dirty="0" smtClean="0"/>
              <a:t>(zoals </a:t>
            </a:r>
            <a:r>
              <a:rPr lang="nl-NL" sz="1300" dirty="0"/>
              <a:t>bv. verkoop van postzegels, advies bij frankeren, versturen van pakketten</a:t>
            </a:r>
            <a:r>
              <a:rPr lang="nl-NL" sz="1300" dirty="0" smtClean="0"/>
              <a:t>,...). </a:t>
            </a:r>
            <a:r>
              <a:rPr lang="nl-NL" sz="1300" dirty="0"/>
              <a:t>Voor elk filiaal moet worden opgeslagen welke diensten dat filiaal </a:t>
            </a:r>
            <a:r>
              <a:rPr lang="nl-NL" sz="1300" dirty="0" smtClean="0"/>
              <a:t>aanbiedt.</a:t>
            </a:r>
            <a:r>
              <a:rPr lang="en-BE" sz="1300" dirty="0" smtClean="0"/>
              <a:t> </a:t>
            </a:r>
            <a:r>
              <a:rPr lang="nl-NL" sz="1300" dirty="0" smtClean="0"/>
              <a:t>Elke </a:t>
            </a:r>
            <a:r>
              <a:rPr lang="nl-NL" sz="1300" dirty="0"/>
              <a:t>dienst kan door eenzelfde filiaal maximaal één keer worden </a:t>
            </a:r>
            <a:r>
              <a:rPr lang="nl-NL" sz="1300" dirty="0" smtClean="0"/>
              <a:t>aangeboden.</a:t>
            </a:r>
            <a:r>
              <a:rPr lang="en-BE" sz="1300" dirty="0" smtClean="0"/>
              <a:t> </a:t>
            </a:r>
          </a:p>
          <a:p>
            <a:pPr algn="just"/>
            <a:r>
              <a:rPr lang="nl-NL" sz="1300" dirty="0" smtClean="0"/>
              <a:t>De </a:t>
            </a:r>
            <a:r>
              <a:rPr lang="nl-NL" sz="1300" dirty="0"/>
              <a:t>databank dient alle rode brievenbussen die </a:t>
            </a:r>
            <a:r>
              <a:rPr lang="nl-NL" sz="1300" dirty="0" smtClean="0"/>
              <a:t>B</a:t>
            </a:r>
            <a:r>
              <a:rPr lang="en-BE" sz="1300" dirty="0" smtClean="0"/>
              <a:t>p</a:t>
            </a:r>
            <a:r>
              <a:rPr lang="nl-NL" sz="1300" dirty="0" err="1" smtClean="0"/>
              <a:t>ost</a:t>
            </a:r>
            <a:r>
              <a:rPr lang="nl-NL" sz="1300" dirty="0" smtClean="0"/>
              <a:t> </a:t>
            </a:r>
            <a:r>
              <a:rPr lang="nl-NL" sz="1300" dirty="0"/>
              <a:t>op het Belgisch </a:t>
            </a:r>
            <a:r>
              <a:rPr lang="nl-NL" sz="1300" dirty="0" smtClean="0"/>
              <a:t>grondgebied</a:t>
            </a:r>
            <a:r>
              <a:rPr lang="en-BE" sz="1300" dirty="0" smtClean="0"/>
              <a:t> </a:t>
            </a:r>
            <a:r>
              <a:rPr lang="nl-NL" sz="1300" dirty="0" smtClean="0"/>
              <a:t>ter </a:t>
            </a:r>
            <a:r>
              <a:rPr lang="nl-NL" sz="1300" dirty="0"/>
              <a:t>beschikking stelt, op te slaan. Iedere rode brievenbus wordt uniek </a:t>
            </a:r>
            <a:r>
              <a:rPr lang="nl-NL" sz="1300" dirty="0" smtClean="0"/>
              <a:t>geïdentificeerd</a:t>
            </a:r>
            <a:r>
              <a:rPr lang="en-BE" sz="1300" dirty="0" smtClean="0"/>
              <a:t> </a:t>
            </a:r>
            <a:r>
              <a:rPr lang="nl-NL" sz="1300" dirty="0" smtClean="0"/>
              <a:t>door </a:t>
            </a:r>
            <a:r>
              <a:rPr lang="nl-NL" sz="1300" dirty="0"/>
              <a:t>zijn adres, bestaande uit straat, huisnummer, postcode en </a:t>
            </a:r>
            <a:r>
              <a:rPr lang="nl-NL" sz="1300" dirty="0" smtClean="0"/>
              <a:t>gemeente.</a:t>
            </a:r>
            <a:r>
              <a:rPr lang="en-BE" sz="1300" dirty="0" smtClean="0"/>
              <a:t> </a:t>
            </a:r>
            <a:r>
              <a:rPr lang="nl-NL" sz="1300" dirty="0" smtClean="0"/>
              <a:t>Daarnaast </a:t>
            </a:r>
            <a:r>
              <a:rPr lang="nl-NL" sz="1300" dirty="0"/>
              <a:t>moet het voor iedere brievenbus mogelijk zijn een bijhorende </a:t>
            </a:r>
            <a:r>
              <a:rPr lang="nl-NL" sz="1300" dirty="0" smtClean="0"/>
              <a:t>beschrijving</a:t>
            </a:r>
            <a:r>
              <a:rPr lang="en-BE" sz="1300" dirty="0" smtClean="0"/>
              <a:t> </a:t>
            </a:r>
            <a:r>
              <a:rPr lang="nl-NL" sz="1300" dirty="0" smtClean="0"/>
              <a:t>op </a:t>
            </a:r>
            <a:r>
              <a:rPr lang="nl-NL" sz="1300" dirty="0"/>
              <a:t>te geven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Brievenbussen worden gelicht door postbodes. Voor elke postbode dient de </a:t>
            </a:r>
            <a:r>
              <a:rPr lang="nl-NL" sz="1300" dirty="0" smtClean="0"/>
              <a:t>voor</a:t>
            </a:r>
            <a:r>
              <a:rPr lang="en-BE" sz="1300" dirty="0" smtClean="0"/>
              <a:t>- </a:t>
            </a:r>
            <a:r>
              <a:rPr lang="nl-NL" sz="1300" dirty="0" smtClean="0"/>
              <a:t>en</a:t>
            </a:r>
            <a:r>
              <a:rPr lang="en-BE" sz="1300" dirty="0" smtClean="0"/>
              <a:t> </a:t>
            </a:r>
            <a:r>
              <a:rPr lang="nl-NL" sz="1300" dirty="0" smtClean="0"/>
              <a:t>achternaam bij </a:t>
            </a:r>
            <a:r>
              <a:rPr lang="nl-NL" sz="1300" dirty="0"/>
              <a:t>te worden gehouden, alsook een uniek e-mailadres. </a:t>
            </a:r>
            <a:r>
              <a:rPr lang="nl-NL" sz="1300" dirty="0" smtClean="0"/>
              <a:t>Daarnaast</a:t>
            </a:r>
            <a:r>
              <a:rPr lang="en-BE" sz="1300" dirty="0" smtClean="0"/>
              <a:t> </a:t>
            </a:r>
            <a:r>
              <a:rPr lang="nl-NL" sz="1300" dirty="0" smtClean="0"/>
              <a:t>heeft </a:t>
            </a:r>
            <a:r>
              <a:rPr lang="nl-NL" sz="1300" dirty="0"/>
              <a:t>iedere brievenbus standaarduren waarop de bus gelicht wordt. Hierbij </a:t>
            </a:r>
            <a:r>
              <a:rPr lang="nl-NL" sz="1300" dirty="0" smtClean="0"/>
              <a:t>wordt</a:t>
            </a:r>
            <a:r>
              <a:rPr lang="en-BE" sz="1300" dirty="0" smtClean="0"/>
              <a:t> </a:t>
            </a:r>
            <a:r>
              <a:rPr lang="nl-NL" sz="1300" dirty="0" smtClean="0"/>
              <a:t>een </a:t>
            </a:r>
            <a:r>
              <a:rPr lang="nl-NL" sz="1300" dirty="0"/>
              <a:t>onderscheid gemaakt tussen weekdagen en weekenddagen. Voor elk type </a:t>
            </a:r>
            <a:r>
              <a:rPr lang="nl-NL" sz="1300" dirty="0" smtClean="0"/>
              <a:t>dag</a:t>
            </a:r>
            <a:r>
              <a:rPr lang="en-BE" sz="1300" dirty="0" smtClean="0"/>
              <a:t> </a:t>
            </a:r>
            <a:r>
              <a:rPr lang="nl-NL" sz="1300" dirty="0" smtClean="0"/>
              <a:t>(weekdag/weekenddag</a:t>
            </a:r>
            <a:r>
              <a:rPr lang="nl-NL" sz="1300" dirty="0"/>
              <a:t>) en brievenbus dient te worden opgeslagen op welk uur </a:t>
            </a:r>
            <a:r>
              <a:rPr lang="nl-NL" sz="1300" dirty="0" smtClean="0"/>
              <a:t>de</a:t>
            </a:r>
            <a:r>
              <a:rPr lang="en-BE" sz="1300" dirty="0" smtClean="0"/>
              <a:t> </a:t>
            </a:r>
            <a:r>
              <a:rPr lang="nl-NL" sz="1300" dirty="0" smtClean="0"/>
              <a:t>dagelijkse </a:t>
            </a:r>
            <a:r>
              <a:rPr lang="nl-NL" sz="1300" dirty="0"/>
              <a:t>lichting plaatsvindt. Naast de theoretische uren moet ook worden </a:t>
            </a:r>
            <a:r>
              <a:rPr lang="nl-NL" sz="1300" dirty="0" smtClean="0"/>
              <a:t>opgeslagen</a:t>
            </a:r>
            <a:r>
              <a:rPr lang="en-BE" sz="1300" dirty="0" smtClean="0"/>
              <a:t> </a:t>
            </a:r>
            <a:r>
              <a:rPr lang="nl-NL" sz="1300" dirty="0" smtClean="0"/>
              <a:t>welke </a:t>
            </a:r>
            <a:r>
              <a:rPr lang="nl-NL" sz="1300" dirty="0"/>
              <a:t>postbode welke brievenbus op welk exact tijdstip licht. Uiteraard </a:t>
            </a:r>
            <a:r>
              <a:rPr lang="nl-NL" sz="1300" dirty="0" smtClean="0"/>
              <a:t>kan</a:t>
            </a:r>
            <a:r>
              <a:rPr lang="en-BE" sz="1300" dirty="0" smtClean="0"/>
              <a:t> </a:t>
            </a:r>
            <a:r>
              <a:rPr lang="nl-NL" sz="1300" dirty="0" smtClean="0"/>
              <a:t>eenzelfde </a:t>
            </a:r>
            <a:r>
              <a:rPr lang="nl-NL" sz="1300" dirty="0"/>
              <a:t>postbode geen twee verschillende brievenbussen op exact hetzelfde </a:t>
            </a:r>
            <a:r>
              <a:rPr lang="nl-NL" sz="1300" dirty="0" smtClean="0"/>
              <a:t>tijdstip</a:t>
            </a:r>
            <a:r>
              <a:rPr lang="en-BE" sz="1300" dirty="0" smtClean="0"/>
              <a:t> </a:t>
            </a:r>
            <a:r>
              <a:rPr lang="nl-NL" sz="1300" dirty="0" smtClean="0"/>
              <a:t>lichten</a:t>
            </a:r>
            <a:r>
              <a:rPr lang="nl-NL" sz="1300" dirty="0"/>
              <a:t>, net zoals eenzelfde brievenbus </a:t>
            </a:r>
            <a:r>
              <a:rPr lang="nl-NL" sz="1300" dirty="0" smtClean="0"/>
              <a:t>op</a:t>
            </a:r>
            <a:r>
              <a:rPr lang="en-BE" sz="1300" dirty="0" smtClean="0"/>
              <a:t> </a:t>
            </a:r>
            <a:r>
              <a:rPr lang="nl-NL" sz="1300" dirty="0" smtClean="0"/>
              <a:t>eenzelfde </a:t>
            </a:r>
            <a:r>
              <a:rPr lang="nl-NL" sz="1300" dirty="0"/>
              <a:t>dag slechts door 1 </a:t>
            </a:r>
            <a:r>
              <a:rPr lang="nl-NL" sz="1300" dirty="0" smtClean="0"/>
              <a:t>postbode</a:t>
            </a:r>
            <a:r>
              <a:rPr lang="en-BE" sz="1300" dirty="0" smtClean="0"/>
              <a:t> </a:t>
            </a:r>
            <a:r>
              <a:rPr lang="nl-NL" sz="1300" dirty="0"/>
              <a:t>kan worden gelicht. Verder moet worden opgeslagen hoeveel brieven de </a:t>
            </a:r>
            <a:r>
              <a:rPr lang="nl-NL" sz="1300" dirty="0" smtClean="0"/>
              <a:t>postbode</a:t>
            </a:r>
            <a:r>
              <a:rPr lang="en-BE" sz="1300" dirty="0" smtClean="0"/>
              <a:t> </a:t>
            </a:r>
            <a:r>
              <a:rPr lang="nl-NL" sz="1300" dirty="0" smtClean="0"/>
              <a:t>bij </a:t>
            </a:r>
            <a:r>
              <a:rPr lang="nl-NL" sz="1300" dirty="0"/>
              <a:t>iedere lichting uit de brievenbus heeft gehaald</a:t>
            </a:r>
            <a:r>
              <a:rPr lang="nl-NL" sz="1300" dirty="0" smtClean="0"/>
              <a:t>.</a:t>
            </a:r>
            <a:endParaRPr lang="en-BE" sz="1300" dirty="0" smtClean="0"/>
          </a:p>
          <a:p>
            <a:pPr algn="just"/>
            <a:r>
              <a:rPr lang="nl-NL" sz="1300" dirty="0"/>
              <a:t>Tot slot moet ook informatie worden opgeslagen over de pakketjesdienst. Een </a:t>
            </a:r>
            <a:r>
              <a:rPr lang="nl-NL" sz="1300" dirty="0" smtClean="0"/>
              <a:t>klant</a:t>
            </a:r>
            <a:r>
              <a:rPr lang="en-BE" sz="1300" dirty="0" smtClean="0"/>
              <a:t> </a:t>
            </a:r>
            <a:r>
              <a:rPr lang="nl-NL" sz="1300" dirty="0" smtClean="0"/>
              <a:t>(voorzien </a:t>
            </a:r>
            <a:r>
              <a:rPr lang="nl-NL" sz="1300" dirty="0"/>
              <a:t>van uniek e-mailadres, en daarnaast </a:t>
            </a:r>
            <a:r>
              <a:rPr lang="nl-NL" sz="1300" dirty="0" smtClean="0"/>
              <a:t>voornaam</a:t>
            </a:r>
            <a:r>
              <a:rPr lang="nl-NL" sz="1300" dirty="0"/>
              <a:t> </a:t>
            </a:r>
            <a:r>
              <a:rPr lang="nl-NL" sz="1300" dirty="0" smtClean="0"/>
              <a:t>en achternaam) kan</a:t>
            </a:r>
            <a:r>
              <a:rPr lang="en-BE" sz="1300" dirty="0" smtClean="0"/>
              <a:t> </a:t>
            </a:r>
            <a:r>
              <a:rPr lang="nl-NL" sz="1300" dirty="0" smtClean="0"/>
              <a:t>online </a:t>
            </a:r>
            <a:r>
              <a:rPr lang="nl-NL" sz="1300" dirty="0"/>
              <a:t>pakketjes bestellen, waarna </a:t>
            </a:r>
            <a:r>
              <a:rPr lang="nl-NL" sz="1300" dirty="0" smtClean="0"/>
              <a:t>B</a:t>
            </a:r>
            <a:r>
              <a:rPr lang="en-BE" sz="1300" dirty="0" smtClean="0"/>
              <a:t>p</a:t>
            </a:r>
            <a:r>
              <a:rPr lang="nl-NL" sz="1300" dirty="0" err="1" smtClean="0"/>
              <a:t>ost</a:t>
            </a:r>
            <a:r>
              <a:rPr lang="nl-NL" sz="1300" dirty="0" smtClean="0"/>
              <a:t> </a:t>
            </a:r>
            <a:r>
              <a:rPr lang="nl-NL" sz="1300" dirty="0"/>
              <a:t>deze pakketjes dient te leveren. </a:t>
            </a:r>
            <a:r>
              <a:rPr lang="nl-NL" sz="1300" dirty="0" smtClean="0"/>
              <a:t>Ieder</a:t>
            </a:r>
            <a:r>
              <a:rPr lang="en-BE" sz="1300" dirty="0" smtClean="0"/>
              <a:t> </a:t>
            </a:r>
            <a:r>
              <a:rPr lang="nl-NL" sz="1300" dirty="0" smtClean="0"/>
              <a:t>pakket </a:t>
            </a:r>
            <a:r>
              <a:rPr lang="nl-NL" sz="1300" dirty="0"/>
              <a:t>kan uniek worden geïdentificeerd door een volgnummer. Afhankelijk </a:t>
            </a:r>
            <a:r>
              <a:rPr lang="nl-NL" sz="1300" dirty="0" smtClean="0"/>
              <a:t>van</a:t>
            </a:r>
            <a:r>
              <a:rPr lang="en-BE" sz="1300" dirty="0" smtClean="0"/>
              <a:t> </a:t>
            </a:r>
            <a:r>
              <a:rPr lang="nl-NL" sz="1300" dirty="0" smtClean="0"/>
              <a:t>de </a:t>
            </a:r>
            <a:r>
              <a:rPr lang="nl-NL" sz="1300" dirty="0"/>
              <a:t>wens van de klant, kan </a:t>
            </a:r>
            <a:r>
              <a:rPr lang="nl-NL" sz="1300" dirty="0" smtClean="0"/>
              <a:t>het</a:t>
            </a:r>
            <a:r>
              <a:rPr lang="en-BE" sz="1300" dirty="0" smtClean="0"/>
              <a:t> </a:t>
            </a:r>
            <a:r>
              <a:rPr lang="nl-NL" sz="1300" dirty="0" smtClean="0"/>
              <a:t>pakketje </a:t>
            </a:r>
            <a:r>
              <a:rPr lang="nl-NL" sz="1300" dirty="0"/>
              <a:t>ofwel worden afgehaald in een filiaal </a:t>
            </a:r>
            <a:r>
              <a:rPr lang="nl-NL" sz="1300" dirty="0" smtClean="0"/>
              <a:t>naar</a:t>
            </a:r>
            <a:r>
              <a:rPr lang="en-BE" sz="1300" dirty="0" smtClean="0"/>
              <a:t> </a:t>
            </a:r>
            <a:r>
              <a:rPr lang="nl-NL" sz="1300" dirty="0" smtClean="0"/>
              <a:t>keuze</a:t>
            </a:r>
            <a:r>
              <a:rPr lang="nl-NL" sz="1300" dirty="0"/>
              <a:t>, ofwel aan huis worden geleverd. Indien het om een afhaalpakket gaat, </a:t>
            </a:r>
            <a:r>
              <a:rPr lang="nl-NL" sz="1300" dirty="0" smtClean="0"/>
              <a:t>dient</a:t>
            </a:r>
            <a:r>
              <a:rPr lang="en-BE" sz="1300" dirty="0" smtClean="0"/>
              <a:t> </a:t>
            </a:r>
            <a:r>
              <a:rPr lang="nl-NL" sz="1300" dirty="0" smtClean="0"/>
              <a:t>te </a:t>
            </a:r>
            <a:r>
              <a:rPr lang="nl-NL" sz="1300" dirty="0"/>
              <a:t>worden opgeslagen in welk filiaal het pakket opgehaald moet worden, samen </a:t>
            </a:r>
            <a:r>
              <a:rPr lang="nl-NL" sz="1300" dirty="0" smtClean="0"/>
              <a:t>met</a:t>
            </a:r>
            <a:r>
              <a:rPr lang="en-BE" sz="1300" dirty="0" smtClean="0"/>
              <a:t> </a:t>
            </a:r>
            <a:r>
              <a:rPr lang="nl-NL" sz="1300" dirty="0" smtClean="0"/>
              <a:t>het </a:t>
            </a:r>
            <a:r>
              <a:rPr lang="nl-NL" sz="1300" dirty="0"/>
              <a:t>tijdstip </a:t>
            </a:r>
            <a:r>
              <a:rPr lang="nl-NL" sz="1300" dirty="0" smtClean="0"/>
              <a:t>van</a:t>
            </a:r>
            <a:r>
              <a:rPr lang="en-BE" sz="1300" dirty="0" smtClean="0"/>
              <a:t>af</a:t>
            </a:r>
            <a:r>
              <a:rPr lang="nl-NL" sz="1300" dirty="0" smtClean="0"/>
              <a:t> </a:t>
            </a:r>
            <a:r>
              <a:rPr lang="nl-NL" sz="1300" dirty="0"/>
              <a:t>wanneer het </a:t>
            </a:r>
            <a:r>
              <a:rPr lang="en-BE" sz="1300" dirty="0" smtClean="0"/>
              <a:t>beschikbaar</a:t>
            </a:r>
            <a:r>
              <a:rPr lang="nl-NL" sz="1300" dirty="0" smtClean="0"/>
              <a:t> </a:t>
            </a:r>
            <a:r>
              <a:rPr lang="nl-NL" sz="1300" dirty="0"/>
              <a:t>is. In het geval van een </a:t>
            </a:r>
            <a:r>
              <a:rPr lang="nl-NL" sz="1300" dirty="0" smtClean="0"/>
              <a:t>leveringspakket</a:t>
            </a:r>
            <a:r>
              <a:rPr lang="en-BE" sz="1300" dirty="0" smtClean="0"/>
              <a:t> </a:t>
            </a:r>
            <a:r>
              <a:rPr lang="nl-NL" sz="1300" dirty="0" smtClean="0"/>
              <a:t>dient </a:t>
            </a:r>
            <a:r>
              <a:rPr lang="nl-NL" sz="1300" dirty="0"/>
              <a:t>het leveringstijdstip te worden opgeslagen.</a:t>
            </a:r>
            <a:endParaRPr lang="fr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851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71475" y="396601"/>
            <a:ext cx="84010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300" b="1" dirty="0" smtClean="0"/>
              <a:t>Oefening </a:t>
            </a:r>
            <a:r>
              <a:rPr lang="en-BE" sz="1300" b="1" dirty="0"/>
              <a:t>2</a:t>
            </a:r>
            <a:r>
              <a:rPr lang="en-BE" sz="1300" b="1" dirty="0" smtClean="0"/>
              <a:t> (Examen 2021-2022, tweede zittijd)</a:t>
            </a:r>
          </a:p>
          <a:p>
            <a:endParaRPr lang="en-BE" sz="1300" b="1" dirty="0" smtClean="0"/>
          </a:p>
          <a:p>
            <a:pPr algn="just"/>
            <a:r>
              <a:rPr lang="nl-NL" sz="1300" dirty="0"/>
              <a:t>Om te vermijden dat je gedurende een lange, warme periode vergeet om de </a:t>
            </a:r>
            <a:r>
              <a:rPr lang="nl-NL" sz="1300" dirty="0" smtClean="0"/>
              <a:t>plantjes</a:t>
            </a:r>
            <a:r>
              <a:rPr lang="en-BE" sz="1300" dirty="0" smtClean="0"/>
              <a:t> </a:t>
            </a:r>
            <a:r>
              <a:rPr lang="nl-NL" sz="1300" dirty="0" smtClean="0"/>
              <a:t>in </a:t>
            </a:r>
            <a:r>
              <a:rPr lang="nl-NL" sz="1300" dirty="0"/>
              <a:t>jouw kamer te verzorgen, beslis je om een applicatie te ontwikkelen die </a:t>
            </a:r>
            <a:r>
              <a:rPr lang="nl-NL" sz="1300" dirty="0" smtClean="0"/>
              <a:t>je</a:t>
            </a:r>
            <a:r>
              <a:rPr lang="en-BE" sz="1300" dirty="0" smtClean="0"/>
              <a:t> </a:t>
            </a:r>
            <a:r>
              <a:rPr lang="nl-NL" sz="1300" dirty="0" smtClean="0"/>
              <a:t>hiermee </a:t>
            </a:r>
            <a:r>
              <a:rPr lang="nl-NL" sz="1300" dirty="0"/>
              <a:t>helpt door herinneringen te sturen. Een eerste stap in de ontwikkeling </a:t>
            </a:r>
            <a:r>
              <a:rPr lang="nl-NL" sz="1300" dirty="0" smtClean="0"/>
              <a:t>van</a:t>
            </a:r>
            <a:r>
              <a:rPr lang="en-BE" sz="1300" dirty="0" smtClean="0"/>
              <a:t> d</a:t>
            </a:r>
            <a:r>
              <a:rPr lang="nl-NL" sz="1300" dirty="0" err="1" smtClean="0"/>
              <a:t>eze</a:t>
            </a:r>
            <a:r>
              <a:rPr lang="nl-NL" sz="1300" dirty="0" smtClean="0"/>
              <a:t> </a:t>
            </a:r>
            <a:r>
              <a:rPr lang="nl-NL" sz="1300" dirty="0"/>
              <a:t>applicatie is het opstellen van het conceptueel ontwerp van de </a:t>
            </a:r>
            <a:r>
              <a:rPr lang="nl-NL" sz="1300" dirty="0" smtClean="0"/>
              <a:t>onderliggende</a:t>
            </a:r>
            <a:r>
              <a:rPr lang="en-BE" sz="1300" dirty="0" smtClean="0"/>
              <a:t> </a:t>
            </a:r>
            <a:r>
              <a:rPr lang="nl-NL" sz="1300" dirty="0" smtClean="0"/>
              <a:t>databank.</a:t>
            </a:r>
            <a:endParaRPr lang="en-BE" sz="1300" dirty="0" smtClean="0"/>
          </a:p>
          <a:p>
            <a:pPr algn="just"/>
            <a:endParaRPr lang="nl-NL" sz="1300" dirty="0"/>
          </a:p>
          <a:p>
            <a:pPr algn="just"/>
            <a:r>
              <a:rPr lang="nl-NL" sz="1300" dirty="0"/>
              <a:t>Om jouw planten te kunnen registreren dien je, in eerste instantie, een profiel </a:t>
            </a:r>
            <a:r>
              <a:rPr lang="nl-NL" sz="1300" dirty="0" smtClean="0"/>
              <a:t>aan</a:t>
            </a:r>
            <a:r>
              <a:rPr lang="en-BE" sz="1300" dirty="0" smtClean="0"/>
              <a:t> </a:t>
            </a:r>
            <a:r>
              <a:rPr lang="nl-NL" sz="1300" dirty="0" smtClean="0"/>
              <a:t>te </a:t>
            </a:r>
            <a:r>
              <a:rPr lang="nl-NL" sz="1300" dirty="0"/>
              <a:t>maken in de applicatie. Dit profiel wordt uniek geïdentificeerd door een </a:t>
            </a:r>
            <a:r>
              <a:rPr lang="nl-NL" sz="1300" dirty="0" smtClean="0"/>
              <a:t>gebruikersnaam.</a:t>
            </a:r>
            <a:r>
              <a:rPr lang="en-BE" sz="1300" dirty="0" smtClean="0"/>
              <a:t> </a:t>
            </a:r>
            <a:r>
              <a:rPr lang="nl-NL" sz="1300" dirty="0" smtClean="0"/>
              <a:t>Daarnaast </a:t>
            </a:r>
            <a:r>
              <a:rPr lang="nl-NL" sz="1300" dirty="0"/>
              <a:t>wordt er ook om een wachtwoord gevraagd (dat in </a:t>
            </a:r>
            <a:r>
              <a:rPr lang="nl-NL" sz="1300" dirty="0" err="1" smtClean="0"/>
              <a:t>hashvorm</a:t>
            </a:r>
            <a:r>
              <a:rPr lang="en-BE" sz="1300" dirty="0" smtClean="0"/>
              <a:t> </a:t>
            </a:r>
            <a:r>
              <a:rPr lang="nl-NL" sz="1300" dirty="0" smtClean="0"/>
              <a:t>wordt </a:t>
            </a:r>
            <a:r>
              <a:rPr lang="nl-NL" sz="1300" dirty="0"/>
              <a:t>opgeslagen) en kan je (optioneel) jouw woonplaats en e-mailadres meegeven.</a:t>
            </a:r>
          </a:p>
          <a:p>
            <a:pPr algn="just"/>
            <a:r>
              <a:rPr lang="nl-NL" sz="1300" dirty="0"/>
              <a:t>In tweede instantie moet er een overzicht zijn van alle mogelijke planten waaruit </a:t>
            </a:r>
            <a:r>
              <a:rPr lang="nl-NL" sz="1300" dirty="0" smtClean="0"/>
              <a:t>je</a:t>
            </a:r>
            <a:r>
              <a:rPr lang="en-BE" sz="1300" dirty="0" smtClean="0"/>
              <a:t> </a:t>
            </a:r>
            <a:r>
              <a:rPr lang="nl-NL" sz="1300" dirty="0" smtClean="0"/>
              <a:t>jouw </a:t>
            </a:r>
            <a:r>
              <a:rPr lang="nl-NL" sz="1300" dirty="0"/>
              <a:t>planten kan selecteren. Elke plant heeft een unieke naam, een beschrijving </a:t>
            </a:r>
            <a:r>
              <a:rPr lang="nl-NL" sz="1300" dirty="0" smtClean="0"/>
              <a:t>en</a:t>
            </a:r>
            <a:r>
              <a:rPr lang="en-BE" sz="1300" dirty="0" smtClean="0"/>
              <a:t> </a:t>
            </a:r>
            <a:r>
              <a:rPr lang="nl-NL" sz="1300" dirty="0" smtClean="0"/>
              <a:t>behoort </a:t>
            </a:r>
            <a:r>
              <a:rPr lang="nl-NL" sz="1300" dirty="0"/>
              <a:t>tot een bepaalde soort. Daarnaast wordt er (optioneel) een foto </a:t>
            </a:r>
            <a:r>
              <a:rPr lang="nl-NL" sz="1300" dirty="0" smtClean="0"/>
              <a:t>toegevoegd.</a:t>
            </a:r>
            <a:r>
              <a:rPr lang="en-BE" sz="1300" dirty="0" smtClean="0"/>
              <a:t> </a:t>
            </a:r>
            <a:r>
              <a:rPr lang="nl-NL" sz="1300" dirty="0" smtClean="0"/>
              <a:t>Aan </a:t>
            </a:r>
            <a:r>
              <a:rPr lang="nl-NL" sz="1300" dirty="0"/>
              <a:t>elke plant zijn er een of meerdere taken gelinkt in verband met de </a:t>
            </a:r>
            <a:r>
              <a:rPr lang="nl-NL" sz="1300" dirty="0" smtClean="0"/>
              <a:t>verzorging</a:t>
            </a:r>
            <a:r>
              <a:rPr lang="en-BE" sz="1300" dirty="0" smtClean="0"/>
              <a:t> </a:t>
            </a:r>
            <a:r>
              <a:rPr lang="nl-NL" sz="1300" dirty="0" smtClean="0"/>
              <a:t>van </a:t>
            </a:r>
            <a:r>
              <a:rPr lang="nl-NL" sz="1300" dirty="0"/>
              <a:t>de plant. </a:t>
            </a:r>
            <a:r>
              <a:rPr lang="nl-NL" sz="1300" dirty="0" smtClean="0"/>
              <a:t>Voor</a:t>
            </a:r>
            <a:r>
              <a:rPr lang="en-BE" sz="1300" dirty="0" smtClean="0"/>
              <a:t> </a:t>
            </a:r>
            <a:r>
              <a:rPr lang="nl-NL" sz="1300" dirty="0" smtClean="0"/>
              <a:t>elke </a:t>
            </a:r>
            <a:r>
              <a:rPr lang="nl-NL" sz="1300" dirty="0"/>
              <a:t>taak wordt er eerst en vooral bijgehouden om de </a:t>
            </a:r>
            <a:r>
              <a:rPr lang="nl-NL" sz="1300" dirty="0" smtClean="0"/>
              <a:t>hoeveel</a:t>
            </a:r>
            <a:r>
              <a:rPr lang="en-BE" sz="1300" dirty="0" smtClean="0"/>
              <a:t> </a:t>
            </a:r>
            <a:r>
              <a:rPr lang="nl-NL" sz="1300" dirty="0" smtClean="0"/>
              <a:t>dagen </a:t>
            </a:r>
            <a:r>
              <a:rPr lang="nl-NL" sz="1300" dirty="0"/>
              <a:t>de taak uitgevoerd moet worden. Daarnaast wordt er een onderscheid </a:t>
            </a:r>
            <a:r>
              <a:rPr lang="nl-NL" sz="1300" dirty="0" smtClean="0"/>
              <a:t>gemaakt</a:t>
            </a:r>
            <a:r>
              <a:rPr lang="en-BE" sz="1300" dirty="0" smtClean="0"/>
              <a:t> </a:t>
            </a:r>
            <a:r>
              <a:rPr lang="nl-NL" sz="1300" dirty="0" smtClean="0"/>
              <a:t>tussen </a:t>
            </a:r>
            <a:r>
              <a:rPr lang="nl-NL" sz="1300" dirty="0"/>
              <a:t>taken die gerelateerd zijn aan voedsel en taken die gerelateerd </a:t>
            </a:r>
            <a:r>
              <a:rPr lang="nl-NL" sz="1300" dirty="0" smtClean="0"/>
              <a:t>zijn</a:t>
            </a:r>
            <a:r>
              <a:rPr lang="en-BE" sz="1300" dirty="0" smtClean="0"/>
              <a:t> </a:t>
            </a:r>
            <a:r>
              <a:rPr lang="nl-NL" sz="1300" dirty="0" smtClean="0"/>
              <a:t>aan </a:t>
            </a:r>
            <a:r>
              <a:rPr lang="nl-NL" sz="1300" dirty="0"/>
              <a:t>water </a:t>
            </a:r>
            <a:r>
              <a:rPr lang="nl-NL" sz="1300" dirty="0" smtClean="0"/>
              <a:t>geven.</a:t>
            </a:r>
            <a:r>
              <a:rPr lang="en-BE" sz="1300" dirty="0" smtClean="0"/>
              <a:t> </a:t>
            </a:r>
            <a:r>
              <a:rPr lang="nl-NL" sz="1300" dirty="0" smtClean="0"/>
              <a:t>Voor </a:t>
            </a:r>
            <a:r>
              <a:rPr lang="nl-NL" sz="1300" dirty="0"/>
              <a:t>voedsel wordt de soort en hoeveelheid (in g) </a:t>
            </a:r>
            <a:r>
              <a:rPr lang="nl-NL" sz="1300" dirty="0" smtClean="0"/>
              <a:t>bijgehouden,</a:t>
            </a:r>
            <a:r>
              <a:rPr lang="en-BE" sz="1300" dirty="0" smtClean="0"/>
              <a:t> </a:t>
            </a:r>
            <a:r>
              <a:rPr lang="nl-NL" sz="1300" dirty="0" smtClean="0"/>
              <a:t>voor </a:t>
            </a:r>
            <a:r>
              <a:rPr lang="nl-NL" sz="1300" dirty="0"/>
              <a:t>water wordt enkel de hoeveelheid (in ml) bijgehouden. Ook wordt elke </a:t>
            </a:r>
            <a:r>
              <a:rPr lang="nl-NL" sz="1300" dirty="0" smtClean="0"/>
              <a:t>plant</a:t>
            </a:r>
            <a:r>
              <a:rPr lang="en-BE" sz="1300" dirty="0" smtClean="0"/>
              <a:t> </a:t>
            </a:r>
            <a:r>
              <a:rPr lang="nl-NL" sz="1300" dirty="0" smtClean="0"/>
              <a:t>gelinkt </a:t>
            </a:r>
            <a:r>
              <a:rPr lang="nl-NL" sz="1300" dirty="0"/>
              <a:t>aan minstens 1 gelijkaardige plant, zodat de applicatie eenvoudig </a:t>
            </a:r>
            <a:r>
              <a:rPr lang="nl-NL" sz="1300" dirty="0" smtClean="0"/>
              <a:t>nieuwe</a:t>
            </a:r>
            <a:r>
              <a:rPr lang="en-BE" sz="1300" dirty="0" smtClean="0"/>
              <a:t> </a:t>
            </a:r>
            <a:r>
              <a:rPr lang="nl-NL" sz="1300" dirty="0" smtClean="0"/>
              <a:t>planten </a:t>
            </a:r>
            <a:r>
              <a:rPr lang="nl-NL" sz="1300" dirty="0"/>
              <a:t>kan aanraden aan gebruikers.</a:t>
            </a:r>
          </a:p>
          <a:p>
            <a:pPr algn="just"/>
            <a:r>
              <a:rPr lang="nl-NL" sz="1300" dirty="0"/>
              <a:t>Natuurlijk is het mogelijk om, als gebruiker, de planten die je in jouw bezit hebt </a:t>
            </a:r>
            <a:r>
              <a:rPr lang="nl-NL" sz="1300" dirty="0" smtClean="0"/>
              <a:t>te</a:t>
            </a:r>
            <a:r>
              <a:rPr lang="en-BE" sz="1300" dirty="0" smtClean="0"/>
              <a:t> </a:t>
            </a:r>
            <a:r>
              <a:rPr lang="nl-NL" sz="1300" dirty="0" smtClean="0"/>
              <a:t>registreren</a:t>
            </a:r>
            <a:r>
              <a:rPr lang="nl-NL" sz="1300" dirty="0"/>
              <a:t>. Aangezien het mogelijk is dat je eenzelfde plant meerdere keren </a:t>
            </a:r>
            <a:r>
              <a:rPr lang="nl-NL" sz="1300" dirty="0" smtClean="0"/>
              <a:t>bezit,</a:t>
            </a:r>
            <a:r>
              <a:rPr lang="en-BE" sz="1300" dirty="0" smtClean="0"/>
              <a:t> </a:t>
            </a:r>
            <a:r>
              <a:rPr lang="nl-NL" sz="1300" dirty="0" smtClean="0"/>
              <a:t>kan </a:t>
            </a:r>
            <a:r>
              <a:rPr lang="nl-NL" sz="1300" dirty="0"/>
              <a:t>je bij een registratie een bijnaam meegeven aan elke plant in jouw bezit. </a:t>
            </a:r>
            <a:r>
              <a:rPr lang="nl-NL" sz="1300" dirty="0" smtClean="0"/>
              <a:t>Echter</a:t>
            </a:r>
            <a:r>
              <a:rPr lang="en-BE" sz="1300" dirty="0" smtClean="0"/>
              <a:t> </a:t>
            </a:r>
            <a:r>
              <a:rPr lang="nl-NL" sz="1300" dirty="0" smtClean="0"/>
              <a:t>is </a:t>
            </a:r>
            <a:r>
              <a:rPr lang="nl-NL" sz="1300" dirty="0"/>
              <a:t>het wel zo dat elke gebruiker eenzelfde bijnaam slechts eenmalig kan </a:t>
            </a:r>
            <a:r>
              <a:rPr lang="nl-NL" sz="1300" dirty="0" smtClean="0"/>
              <a:t>kiezen</a:t>
            </a:r>
            <a:r>
              <a:rPr lang="en-BE" sz="1300" dirty="0" smtClean="0"/>
              <a:t> </a:t>
            </a:r>
            <a:r>
              <a:rPr lang="nl-NL" sz="1300" dirty="0" smtClean="0"/>
              <a:t>(maar </a:t>
            </a:r>
            <a:r>
              <a:rPr lang="nl-NL" sz="1300" dirty="0"/>
              <a:t>een bijnaam kan wel door meerdere gebruikers gekozen worden). Ook </a:t>
            </a:r>
            <a:r>
              <a:rPr lang="nl-NL" sz="1300" dirty="0" smtClean="0"/>
              <a:t>wordt</a:t>
            </a:r>
            <a:r>
              <a:rPr lang="en-BE" sz="1300" dirty="0" smtClean="0"/>
              <a:t> </a:t>
            </a:r>
            <a:r>
              <a:rPr lang="nl-NL" sz="1300" dirty="0" smtClean="0"/>
              <a:t>er </a:t>
            </a:r>
            <a:r>
              <a:rPr lang="nl-NL" sz="1300" dirty="0"/>
              <a:t>bij het bevestigen van een registratie de huidige datum opgeslagen.</a:t>
            </a:r>
          </a:p>
          <a:p>
            <a:pPr algn="just"/>
            <a:r>
              <a:rPr lang="nl-NL" sz="1300" dirty="0"/>
              <a:t>Om extra (persoonlijke) informatie bij te houden, kan je een of meerdere </a:t>
            </a:r>
            <a:r>
              <a:rPr lang="nl-NL" sz="1300" dirty="0" smtClean="0"/>
              <a:t>notities</a:t>
            </a:r>
            <a:r>
              <a:rPr lang="en-BE" sz="1300" dirty="0" smtClean="0"/>
              <a:t> </a:t>
            </a:r>
            <a:r>
              <a:rPr lang="nl-NL" sz="1300" dirty="0" smtClean="0"/>
              <a:t>schrijven </a:t>
            </a:r>
            <a:r>
              <a:rPr lang="nl-NL" sz="1300" dirty="0"/>
              <a:t>en linken aan een registratie. Deze notities hebben een titel die </a:t>
            </a:r>
            <a:r>
              <a:rPr lang="nl-NL" sz="1300" dirty="0" smtClean="0"/>
              <a:t>uniek</a:t>
            </a:r>
            <a:r>
              <a:rPr lang="en-BE" sz="1300" dirty="0" smtClean="0"/>
              <a:t> </a:t>
            </a:r>
            <a:r>
              <a:rPr lang="nl-NL" sz="1300" dirty="0" smtClean="0"/>
              <a:t>is </a:t>
            </a:r>
            <a:r>
              <a:rPr lang="nl-NL" sz="1300" dirty="0"/>
              <a:t>per registratie, een categorie, een tijdstip en een beschrijving. Een notitie kan</a:t>
            </a:r>
          </a:p>
          <a:p>
            <a:pPr algn="just"/>
            <a:r>
              <a:rPr lang="nl-NL" sz="1300" dirty="0"/>
              <a:t>uiteraard enkel worden toegevoegd nadat de plant is geregistreerd.</a:t>
            </a:r>
            <a:endParaRPr lang="en-BE" sz="1300" dirty="0" smtClean="0"/>
          </a:p>
        </p:txBody>
      </p:sp>
    </p:spTree>
    <p:extLst>
      <p:ext uri="{BB962C8B-B14F-4D97-AF65-F5344CB8AC3E}">
        <p14:creationId xmlns:p14="http://schemas.microsoft.com/office/powerpoint/2010/main" val="14707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Oval 169"/>
          <p:cNvSpPr/>
          <p:nvPr/>
        </p:nvSpPr>
        <p:spPr>
          <a:xfrm>
            <a:off x="5554129" y="2329203"/>
            <a:ext cx="1335003" cy="6334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71" name="Oval 170"/>
          <p:cNvSpPr/>
          <p:nvPr/>
        </p:nvSpPr>
        <p:spPr>
          <a:xfrm>
            <a:off x="5604135" y="2391577"/>
            <a:ext cx="1215292" cy="52296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>
                <a:solidFill>
                  <a:schemeClr val="tx1"/>
                </a:solidFill>
              </a:rPr>
              <a:t>d</a:t>
            </a:r>
            <a:r>
              <a:rPr lang="fr-BE" sz="1500" dirty="0" err="1" smtClean="0">
                <a:solidFill>
                  <a:schemeClr val="tx1"/>
                </a:solidFill>
              </a:rPr>
              <a:t>iensten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0" name="Oval 349"/>
          <p:cNvSpPr/>
          <p:nvPr/>
        </p:nvSpPr>
        <p:spPr>
          <a:xfrm>
            <a:off x="7014810" y="5501716"/>
            <a:ext cx="173769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beschrijving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20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6145965" y="169500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filiaal</a:t>
            </a:r>
            <a:endParaRPr lang="fr-BE" sz="1500" dirty="0"/>
          </a:p>
        </p:txBody>
      </p:sp>
      <p:sp>
        <p:nvSpPr>
          <p:cNvPr id="137" name="Oval 136"/>
          <p:cNvSpPr/>
          <p:nvPr/>
        </p:nvSpPr>
        <p:spPr>
          <a:xfrm>
            <a:off x="5253749" y="604726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41" name="Straight Connector 140"/>
          <p:cNvCxnSpPr>
            <a:stCxn id="137" idx="5"/>
            <a:endCxn id="6" idx="0"/>
          </p:cNvCxnSpPr>
          <p:nvPr/>
        </p:nvCxnSpPr>
        <p:spPr>
          <a:xfrm>
            <a:off x="6058963" y="901905"/>
            <a:ext cx="756899" cy="793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6923122" y="1251423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adres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6318191" y="498560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straat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7619547" y="433180"/>
            <a:ext cx="1278743" cy="43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h</a:t>
            </a:r>
            <a:r>
              <a:rPr lang="en-BE" sz="1500" dirty="0" smtClean="0">
                <a:solidFill>
                  <a:schemeClr val="tx1"/>
                </a:solidFill>
              </a:rPr>
              <a:t>uis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6752169" y="63999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postcode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7718701" y="912212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gemeente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7799602" y="1735340"/>
            <a:ext cx="1244105" cy="5328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telefoon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79" name="Straight Connector 178"/>
          <p:cNvCxnSpPr>
            <a:stCxn id="142" idx="4"/>
            <a:endCxn id="6" idx="0"/>
          </p:cNvCxnSpPr>
          <p:nvPr/>
        </p:nvCxnSpPr>
        <p:spPr>
          <a:xfrm flipH="1">
            <a:off x="6815862" y="1599590"/>
            <a:ext cx="603468" cy="95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145" idx="5"/>
            <a:endCxn id="142" idx="0"/>
          </p:cNvCxnSpPr>
          <p:nvPr/>
        </p:nvCxnSpPr>
        <p:spPr>
          <a:xfrm>
            <a:off x="7165271" y="795739"/>
            <a:ext cx="254059" cy="455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>
            <a:stCxn id="152" idx="4"/>
            <a:endCxn id="142" idx="0"/>
          </p:cNvCxnSpPr>
          <p:nvPr/>
        </p:nvCxnSpPr>
        <p:spPr>
          <a:xfrm flipH="1">
            <a:off x="7419330" y="412166"/>
            <a:ext cx="19711" cy="839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50" idx="3"/>
            <a:endCxn id="142" idx="0"/>
          </p:cNvCxnSpPr>
          <p:nvPr/>
        </p:nvCxnSpPr>
        <p:spPr>
          <a:xfrm flipH="1">
            <a:off x="7419330" y="805254"/>
            <a:ext cx="387485" cy="44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>
            <a:stCxn id="153" idx="2"/>
            <a:endCxn id="142" idx="0"/>
          </p:cNvCxnSpPr>
          <p:nvPr/>
        </p:nvCxnSpPr>
        <p:spPr>
          <a:xfrm flipH="1">
            <a:off x="7419330" y="1086296"/>
            <a:ext cx="299371" cy="16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168" idx="2"/>
            <a:endCxn id="6" idx="3"/>
          </p:cNvCxnSpPr>
          <p:nvPr/>
        </p:nvCxnSpPr>
        <p:spPr>
          <a:xfrm flipH="1" flipV="1">
            <a:off x="7485758" y="1856585"/>
            <a:ext cx="313844" cy="145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2643947" y="1202790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openingstijd</a:t>
            </a:r>
            <a:endParaRPr lang="fr-BE" sz="1500" dirty="0"/>
          </a:p>
        </p:txBody>
      </p:sp>
      <p:sp>
        <p:nvSpPr>
          <p:cNvPr id="194" name="Rectangle 193"/>
          <p:cNvSpPr/>
          <p:nvPr/>
        </p:nvSpPr>
        <p:spPr>
          <a:xfrm flipV="1">
            <a:off x="2781678" y="1243733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5" name="Oval 194"/>
          <p:cNvSpPr/>
          <p:nvPr/>
        </p:nvSpPr>
        <p:spPr>
          <a:xfrm>
            <a:off x="3147172" y="56404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sleutel1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97" name="Straight Connector 196"/>
          <p:cNvCxnSpPr/>
          <p:nvPr/>
        </p:nvCxnSpPr>
        <p:spPr>
          <a:xfrm flipH="1">
            <a:off x="3441455" y="840416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Oval 197"/>
          <p:cNvSpPr/>
          <p:nvPr/>
        </p:nvSpPr>
        <p:spPr>
          <a:xfrm>
            <a:off x="2049799" y="72403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sleutel2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99" name="Straight Connector 198"/>
          <p:cNvCxnSpPr/>
          <p:nvPr/>
        </p:nvCxnSpPr>
        <p:spPr>
          <a:xfrm flipH="1">
            <a:off x="2366054" y="1021214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95" idx="4"/>
            <a:endCxn id="191" idx="0"/>
          </p:cNvCxnSpPr>
          <p:nvPr/>
        </p:nvCxnSpPr>
        <p:spPr>
          <a:xfrm flipH="1">
            <a:off x="3378371" y="912212"/>
            <a:ext cx="342521" cy="2905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Oval 201"/>
          <p:cNvSpPr/>
          <p:nvPr/>
        </p:nvSpPr>
        <p:spPr>
          <a:xfrm>
            <a:off x="3371505" y="-764"/>
            <a:ext cx="167555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openingsuur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575600" y="194682"/>
            <a:ext cx="162331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sluitingsuur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2181141" y="23263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05" name="Straight Connector 204"/>
          <p:cNvCxnSpPr>
            <a:stCxn id="195" idx="0"/>
            <a:endCxn id="202" idx="4"/>
          </p:cNvCxnSpPr>
          <p:nvPr/>
        </p:nvCxnSpPr>
        <p:spPr>
          <a:xfrm flipV="1">
            <a:off x="3720892" y="347403"/>
            <a:ext cx="488392" cy="216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204" idx="4"/>
            <a:endCxn id="198" idx="0"/>
          </p:cNvCxnSpPr>
          <p:nvPr/>
        </p:nvCxnSpPr>
        <p:spPr>
          <a:xfrm flipH="1">
            <a:off x="2623519" y="371430"/>
            <a:ext cx="131342" cy="352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8" idx="0"/>
            <a:endCxn id="203" idx="5"/>
          </p:cNvCxnSpPr>
          <p:nvPr/>
        </p:nvCxnSpPr>
        <p:spPr>
          <a:xfrm flipH="1" flipV="1">
            <a:off x="1961183" y="491861"/>
            <a:ext cx="662336" cy="23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04" idx="5"/>
            <a:endCxn id="195" idx="0"/>
          </p:cNvCxnSpPr>
          <p:nvPr/>
        </p:nvCxnSpPr>
        <p:spPr>
          <a:xfrm>
            <a:off x="3160541" y="320442"/>
            <a:ext cx="560351" cy="2436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198" idx="5"/>
            <a:endCxn id="191" idx="0"/>
          </p:cNvCxnSpPr>
          <p:nvPr/>
        </p:nvCxnSpPr>
        <p:spPr>
          <a:xfrm>
            <a:off x="3029199" y="1021214"/>
            <a:ext cx="349172" cy="181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tangle 347"/>
          <p:cNvSpPr/>
          <p:nvPr/>
        </p:nvSpPr>
        <p:spPr>
          <a:xfrm flipV="1">
            <a:off x="6607915" y="4956395"/>
            <a:ext cx="914393" cy="255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352" name="Straight Connector 351"/>
          <p:cNvCxnSpPr>
            <a:endCxn id="350" idx="0"/>
          </p:cNvCxnSpPr>
          <p:nvPr/>
        </p:nvCxnSpPr>
        <p:spPr>
          <a:xfrm>
            <a:off x="7194062" y="5211505"/>
            <a:ext cx="689593" cy="290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4533420" y="3140849"/>
            <a:ext cx="1663696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afhaal</a:t>
            </a:r>
            <a:endParaRPr lang="fr-BE" sz="1500" dirty="0"/>
          </a:p>
        </p:txBody>
      </p:sp>
      <p:sp>
        <p:nvSpPr>
          <p:cNvPr id="388" name="Oval 387"/>
          <p:cNvSpPr/>
          <p:nvPr/>
        </p:nvSpPr>
        <p:spPr>
          <a:xfrm>
            <a:off x="4734647" y="3628567"/>
            <a:ext cx="207975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afhaaltijdstip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3553259" y="2151346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pakket</a:t>
            </a:r>
            <a:endParaRPr lang="fr-BE" sz="1500" dirty="0"/>
          </a:p>
        </p:txBody>
      </p:sp>
      <p:sp>
        <p:nvSpPr>
          <p:cNvPr id="463" name="Oval 462"/>
          <p:cNvSpPr/>
          <p:nvPr/>
        </p:nvSpPr>
        <p:spPr>
          <a:xfrm>
            <a:off x="2666520" y="1675033"/>
            <a:ext cx="1710875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u="sng" dirty="0" err="1" smtClean="0">
                <a:solidFill>
                  <a:schemeClr val="tx1"/>
                </a:solidFill>
              </a:rPr>
              <a:t>volgnummer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464" name="Straight Connector 463"/>
          <p:cNvCxnSpPr>
            <a:stCxn id="462" idx="0"/>
            <a:endCxn id="463" idx="5"/>
          </p:cNvCxnSpPr>
          <p:nvPr/>
        </p:nvCxnSpPr>
        <p:spPr>
          <a:xfrm flipH="1" flipV="1">
            <a:off x="4126843" y="1972212"/>
            <a:ext cx="96313" cy="179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Diamond 519"/>
          <p:cNvSpPr/>
          <p:nvPr/>
        </p:nvSpPr>
        <p:spPr>
          <a:xfrm>
            <a:off x="4947156" y="1487105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521" name="Diamond 520"/>
          <p:cNvSpPr/>
          <p:nvPr/>
        </p:nvSpPr>
        <p:spPr>
          <a:xfrm>
            <a:off x="5002548" y="1536227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522" name="Straight Connector 521"/>
          <p:cNvCxnSpPr>
            <a:stCxn id="520" idx="3"/>
          </p:cNvCxnSpPr>
          <p:nvPr/>
        </p:nvCxnSpPr>
        <p:spPr>
          <a:xfrm>
            <a:off x="5253749" y="1616198"/>
            <a:ext cx="892216" cy="20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>
            <a:endCxn id="6" idx="1"/>
          </p:cNvCxnSpPr>
          <p:nvPr/>
        </p:nvCxnSpPr>
        <p:spPr>
          <a:xfrm>
            <a:off x="5221305" y="1647296"/>
            <a:ext cx="924660" cy="2092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>
            <a:stCxn id="191" idx="3"/>
            <a:endCxn id="520" idx="1"/>
          </p:cNvCxnSpPr>
          <p:nvPr/>
        </p:nvCxnSpPr>
        <p:spPr>
          <a:xfrm>
            <a:off x="4112795" y="1364373"/>
            <a:ext cx="834361" cy="251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4110302" y="1326448"/>
            <a:ext cx="859802" cy="261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3" name="TextBox 542"/>
          <p:cNvSpPr txBox="1"/>
          <p:nvPr/>
        </p:nvSpPr>
        <p:spPr>
          <a:xfrm>
            <a:off x="5977780" y="162729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544" name="TextBox 543"/>
          <p:cNvSpPr txBox="1"/>
          <p:nvPr/>
        </p:nvSpPr>
        <p:spPr>
          <a:xfrm>
            <a:off x="4065074" y="117069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548" name="Straight Connector 547"/>
          <p:cNvCxnSpPr>
            <a:stCxn id="384" idx="2"/>
            <a:endCxn id="388" idx="0"/>
          </p:cNvCxnSpPr>
          <p:nvPr/>
        </p:nvCxnSpPr>
        <p:spPr>
          <a:xfrm>
            <a:off x="5365268" y="3464014"/>
            <a:ext cx="409255" cy="164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Diamond 567"/>
          <p:cNvSpPr/>
          <p:nvPr/>
        </p:nvSpPr>
        <p:spPr>
          <a:xfrm>
            <a:off x="3662170" y="5110572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579" name="Straight Connector 578"/>
          <p:cNvCxnSpPr>
            <a:stCxn id="568" idx="3"/>
            <a:endCxn id="348" idx="1"/>
          </p:cNvCxnSpPr>
          <p:nvPr/>
        </p:nvCxnSpPr>
        <p:spPr>
          <a:xfrm flipV="1">
            <a:off x="3968763" y="5083950"/>
            <a:ext cx="2639152" cy="15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flipV="1">
            <a:off x="3944308" y="5056602"/>
            <a:ext cx="2657457" cy="152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3" name="TextBox 582"/>
          <p:cNvSpPr txBox="1"/>
          <p:nvPr/>
        </p:nvSpPr>
        <p:spPr>
          <a:xfrm>
            <a:off x="1765263" y="515500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dirty="0"/>
              <a:t>N</a:t>
            </a:r>
            <a:endParaRPr lang="fr-BE" sz="900" dirty="0"/>
          </a:p>
        </p:txBody>
      </p:sp>
      <p:sp>
        <p:nvSpPr>
          <p:cNvPr id="584" name="TextBox 583"/>
          <p:cNvSpPr txBox="1"/>
          <p:nvPr/>
        </p:nvSpPr>
        <p:spPr>
          <a:xfrm>
            <a:off x="6438527" y="488311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 smtClean="0"/>
              <a:t>1</a:t>
            </a:r>
            <a:endParaRPr lang="fr-BE" sz="900" dirty="0"/>
          </a:p>
        </p:txBody>
      </p:sp>
      <p:cxnSp>
        <p:nvCxnSpPr>
          <p:cNvPr id="593" name="Straight Connector 592"/>
          <p:cNvCxnSpPr>
            <a:endCxn id="568" idx="1"/>
          </p:cNvCxnSpPr>
          <p:nvPr/>
        </p:nvCxnSpPr>
        <p:spPr>
          <a:xfrm flipV="1">
            <a:off x="1802007" y="5239665"/>
            <a:ext cx="1860163" cy="94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>
            <a:stCxn id="635" idx="0"/>
            <a:endCxn id="462" idx="2"/>
          </p:cNvCxnSpPr>
          <p:nvPr/>
        </p:nvCxnSpPr>
        <p:spPr>
          <a:xfrm flipV="1">
            <a:off x="4223155" y="2474511"/>
            <a:ext cx="1" cy="295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Oval 159"/>
          <p:cNvSpPr/>
          <p:nvPr/>
        </p:nvSpPr>
        <p:spPr>
          <a:xfrm>
            <a:off x="6874117" y="2231593"/>
            <a:ext cx="1009538" cy="4758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smtClean="0">
                <a:solidFill>
                  <a:schemeClr val="tx1"/>
                </a:solidFill>
              </a:rPr>
              <a:t>type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61" name="Straight Connector 160"/>
          <p:cNvCxnSpPr>
            <a:stCxn id="160" idx="0"/>
            <a:endCxn id="6" idx="2"/>
          </p:cNvCxnSpPr>
          <p:nvPr/>
        </p:nvCxnSpPr>
        <p:spPr>
          <a:xfrm flipH="1" flipV="1">
            <a:off x="6815862" y="2018167"/>
            <a:ext cx="563024" cy="2134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>
            <a:stCxn id="170" idx="0"/>
          </p:cNvCxnSpPr>
          <p:nvPr/>
        </p:nvCxnSpPr>
        <p:spPr>
          <a:xfrm flipV="1">
            <a:off x="6221631" y="2021766"/>
            <a:ext cx="483141" cy="3074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4258323" y="2474508"/>
            <a:ext cx="1" cy="2957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Oval 176"/>
          <p:cNvSpPr/>
          <p:nvPr/>
        </p:nvSpPr>
        <p:spPr>
          <a:xfrm>
            <a:off x="4120563" y="2770244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185" name="Straight Connector 184"/>
          <p:cNvCxnSpPr>
            <a:stCxn id="177" idx="5"/>
            <a:endCxn id="384" idx="1"/>
          </p:cNvCxnSpPr>
          <p:nvPr/>
        </p:nvCxnSpPr>
        <p:spPr>
          <a:xfrm>
            <a:off x="4319998" y="2977865"/>
            <a:ext cx="213422" cy="324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Arc 185"/>
          <p:cNvSpPr/>
          <p:nvPr/>
        </p:nvSpPr>
        <p:spPr>
          <a:xfrm rot="7968835">
            <a:off x="4263340" y="2936525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87" name="Straight Connector 186"/>
          <p:cNvCxnSpPr>
            <a:stCxn id="177" idx="3"/>
            <a:endCxn id="190" idx="3"/>
          </p:cNvCxnSpPr>
          <p:nvPr/>
        </p:nvCxnSpPr>
        <p:spPr>
          <a:xfrm flipH="1">
            <a:off x="3966255" y="2977865"/>
            <a:ext cx="188526" cy="32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2626462" y="314020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levering</a:t>
            </a:r>
            <a:endParaRPr lang="fr-BE" sz="1500" dirty="0"/>
          </a:p>
        </p:txBody>
      </p:sp>
      <p:sp>
        <p:nvSpPr>
          <p:cNvPr id="196" name="Arc 195"/>
          <p:cNvSpPr/>
          <p:nvPr/>
        </p:nvSpPr>
        <p:spPr>
          <a:xfrm rot="12834904">
            <a:off x="4004912" y="2944401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1" name="Oval 200"/>
          <p:cNvSpPr/>
          <p:nvPr/>
        </p:nvSpPr>
        <p:spPr>
          <a:xfrm>
            <a:off x="2665189" y="3827762"/>
            <a:ext cx="207975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leveringtijdstip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06" name="Straight Connector 205"/>
          <p:cNvCxnSpPr>
            <a:stCxn id="190" idx="2"/>
            <a:endCxn id="201" idx="0"/>
          </p:cNvCxnSpPr>
          <p:nvPr/>
        </p:nvCxnSpPr>
        <p:spPr>
          <a:xfrm>
            <a:off x="3296359" y="3463366"/>
            <a:ext cx="408706" cy="364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1">
            <a:off x="5655388" y="2015483"/>
            <a:ext cx="487786" cy="1331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Diamond 209"/>
          <p:cNvSpPr/>
          <p:nvPr/>
        </p:nvSpPr>
        <p:spPr>
          <a:xfrm>
            <a:off x="5345670" y="201934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11" name="Straight Connector 210"/>
          <p:cNvCxnSpPr>
            <a:stCxn id="384" idx="0"/>
            <a:endCxn id="210" idx="2"/>
          </p:cNvCxnSpPr>
          <p:nvPr/>
        </p:nvCxnSpPr>
        <p:spPr>
          <a:xfrm flipV="1">
            <a:off x="5365268" y="2277525"/>
            <a:ext cx="133699" cy="863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5316536" y="2243124"/>
            <a:ext cx="147828" cy="892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5139773" y="2956114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20" name="TextBox 219"/>
          <p:cNvSpPr txBox="1"/>
          <p:nvPr/>
        </p:nvSpPr>
        <p:spPr>
          <a:xfrm>
            <a:off x="5967592" y="1855193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21" name="TextBox 220"/>
          <p:cNvSpPr txBox="1"/>
          <p:nvPr/>
        </p:nvSpPr>
        <p:spPr>
          <a:xfrm>
            <a:off x="253183" y="214843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persoon</a:t>
            </a:r>
            <a:endParaRPr lang="fr-BE" sz="1500" dirty="0"/>
          </a:p>
        </p:txBody>
      </p:sp>
      <p:sp>
        <p:nvSpPr>
          <p:cNvPr id="222" name="Diamond 221"/>
          <p:cNvSpPr/>
          <p:nvPr/>
        </p:nvSpPr>
        <p:spPr>
          <a:xfrm>
            <a:off x="2419375" y="2168042"/>
            <a:ext cx="306593" cy="28394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25" name="Straight Connector 224"/>
          <p:cNvCxnSpPr>
            <a:stCxn id="222" idx="3"/>
            <a:endCxn id="462" idx="1"/>
          </p:cNvCxnSpPr>
          <p:nvPr/>
        </p:nvCxnSpPr>
        <p:spPr>
          <a:xfrm>
            <a:off x="2725968" y="2310014"/>
            <a:ext cx="827291" cy="2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V="1">
            <a:off x="2666365" y="2359471"/>
            <a:ext cx="884307" cy="2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3354744" y="2133004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 smtClean="0"/>
              <a:t>N</a:t>
            </a:r>
            <a:endParaRPr lang="fr-BE" sz="900" dirty="0"/>
          </a:p>
        </p:txBody>
      </p:sp>
      <p:sp>
        <p:nvSpPr>
          <p:cNvPr id="234" name="Oval 233"/>
          <p:cNvSpPr/>
          <p:nvPr/>
        </p:nvSpPr>
        <p:spPr>
          <a:xfrm>
            <a:off x="110383" y="1464599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u="sng" dirty="0" smtClean="0">
                <a:solidFill>
                  <a:schemeClr val="tx1"/>
                </a:solidFill>
              </a:rPr>
              <a:t>email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35" name="Straight Connector 234"/>
          <p:cNvCxnSpPr>
            <a:stCxn id="234" idx="4"/>
            <a:endCxn id="221" idx="0"/>
          </p:cNvCxnSpPr>
          <p:nvPr/>
        </p:nvCxnSpPr>
        <p:spPr>
          <a:xfrm>
            <a:off x="582067" y="1812766"/>
            <a:ext cx="341013" cy="335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1153392" y="1620265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 flipH="1">
            <a:off x="1126309" y="1929167"/>
            <a:ext cx="216629" cy="2238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>
            <a:stCxn id="245" idx="4"/>
            <a:endCxn id="240" idx="1"/>
          </p:cNvCxnSpPr>
          <p:nvPr/>
        </p:nvCxnSpPr>
        <p:spPr>
          <a:xfrm>
            <a:off x="718606" y="1187377"/>
            <a:ext cx="572939" cy="4838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17450" y="839210"/>
            <a:ext cx="1402311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46" name="Oval 245"/>
          <p:cNvSpPr/>
          <p:nvPr/>
        </p:nvSpPr>
        <p:spPr>
          <a:xfrm>
            <a:off x="976588" y="1162559"/>
            <a:ext cx="1577350" cy="24274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achternaam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47" name="Straight Connector 246"/>
          <p:cNvCxnSpPr/>
          <p:nvPr/>
        </p:nvCxnSpPr>
        <p:spPr>
          <a:xfrm flipH="1">
            <a:off x="1757553" y="1407254"/>
            <a:ext cx="162363" cy="221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1">
            <a:off x="923080" y="2471597"/>
            <a:ext cx="0" cy="29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1">
            <a:off x="950432" y="2471598"/>
            <a:ext cx="0" cy="29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806252" y="2769140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tx1"/>
                </a:solidFill>
              </a:rPr>
              <a:t>o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258" name="Straight Connector 257"/>
          <p:cNvCxnSpPr>
            <a:stCxn id="257" idx="5"/>
            <a:endCxn id="261" idx="0"/>
          </p:cNvCxnSpPr>
          <p:nvPr/>
        </p:nvCxnSpPr>
        <p:spPr>
          <a:xfrm>
            <a:off x="1005687" y="2976761"/>
            <a:ext cx="418032" cy="323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1130695" y="3300321"/>
            <a:ext cx="5860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klant</a:t>
            </a:r>
            <a:endParaRPr lang="fr-BE" sz="1500" dirty="0"/>
          </a:p>
        </p:txBody>
      </p:sp>
      <p:sp>
        <p:nvSpPr>
          <p:cNvPr id="264" name="TextBox 263"/>
          <p:cNvSpPr txBox="1"/>
          <p:nvPr/>
        </p:nvSpPr>
        <p:spPr>
          <a:xfrm>
            <a:off x="80711" y="3301236"/>
            <a:ext cx="965332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postbode</a:t>
            </a:r>
            <a:endParaRPr lang="fr-BE" sz="1500" dirty="0"/>
          </a:p>
        </p:txBody>
      </p:sp>
      <p:cxnSp>
        <p:nvCxnSpPr>
          <p:cNvPr id="265" name="Straight Connector 264"/>
          <p:cNvCxnSpPr>
            <a:stCxn id="257" idx="3"/>
            <a:endCxn id="264" idx="0"/>
          </p:cNvCxnSpPr>
          <p:nvPr/>
        </p:nvCxnSpPr>
        <p:spPr>
          <a:xfrm flipH="1">
            <a:off x="563377" y="2976761"/>
            <a:ext cx="277093" cy="324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Arc 268"/>
          <p:cNvSpPr/>
          <p:nvPr/>
        </p:nvSpPr>
        <p:spPr>
          <a:xfrm rot="14207081">
            <a:off x="679753" y="2953270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0" name="Arc 269"/>
          <p:cNvSpPr/>
          <p:nvPr/>
        </p:nvSpPr>
        <p:spPr>
          <a:xfrm rot="7412389">
            <a:off x="1041022" y="2943236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71" name="Straight Connector 270"/>
          <p:cNvCxnSpPr>
            <a:stCxn id="261" idx="3"/>
            <a:endCxn id="222" idx="2"/>
          </p:cNvCxnSpPr>
          <p:nvPr/>
        </p:nvCxnSpPr>
        <p:spPr>
          <a:xfrm flipV="1">
            <a:off x="1716743" y="2451985"/>
            <a:ext cx="855929" cy="1009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/>
          <p:cNvSpPr txBox="1"/>
          <p:nvPr/>
        </p:nvSpPr>
        <p:spPr>
          <a:xfrm>
            <a:off x="1659829" y="3155914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/>
              <a:t>1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338844" y="5170563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 dirty="0" err="1" smtClean="0"/>
              <a:t>lichting</a:t>
            </a:r>
            <a:endParaRPr lang="fr-BE" sz="1500" dirty="0"/>
          </a:p>
        </p:txBody>
      </p:sp>
      <p:sp>
        <p:nvSpPr>
          <p:cNvPr id="277" name="Rectangle 276"/>
          <p:cNvSpPr/>
          <p:nvPr/>
        </p:nvSpPr>
        <p:spPr>
          <a:xfrm flipV="1">
            <a:off x="476575" y="5211506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78" name="Diamond 277"/>
          <p:cNvSpPr/>
          <p:nvPr/>
        </p:nvSpPr>
        <p:spPr>
          <a:xfrm>
            <a:off x="395330" y="4341839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79" name="Diamond 278"/>
          <p:cNvSpPr/>
          <p:nvPr/>
        </p:nvSpPr>
        <p:spPr>
          <a:xfrm>
            <a:off x="460202" y="4406693"/>
            <a:ext cx="176848" cy="13981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83" name="Straight Connector 282"/>
          <p:cNvCxnSpPr>
            <a:stCxn id="264" idx="2"/>
            <a:endCxn id="278" idx="0"/>
          </p:cNvCxnSpPr>
          <p:nvPr/>
        </p:nvCxnSpPr>
        <p:spPr>
          <a:xfrm flipH="1">
            <a:off x="548627" y="3624401"/>
            <a:ext cx="14750" cy="717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>
            <a:stCxn id="278" idx="2"/>
            <a:endCxn id="276" idx="0"/>
          </p:cNvCxnSpPr>
          <p:nvPr/>
        </p:nvCxnSpPr>
        <p:spPr>
          <a:xfrm>
            <a:off x="548627" y="4600024"/>
            <a:ext cx="524641" cy="570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582066" y="4567468"/>
            <a:ext cx="575885" cy="597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378568" y="358887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 smtClean="0"/>
              <a:t>1</a:t>
            </a:r>
            <a:endParaRPr lang="fr-BE" sz="900" dirty="0"/>
          </a:p>
        </p:txBody>
      </p:sp>
      <p:sp>
        <p:nvSpPr>
          <p:cNvPr id="298" name="TextBox 297"/>
          <p:cNvSpPr txBox="1"/>
          <p:nvPr/>
        </p:nvSpPr>
        <p:spPr>
          <a:xfrm>
            <a:off x="785314" y="498885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 dirty="0"/>
              <a:t>N</a:t>
            </a:r>
          </a:p>
        </p:txBody>
      </p:sp>
      <p:sp>
        <p:nvSpPr>
          <p:cNvPr id="299" name="Oval 298"/>
          <p:cNvSpPr/>
          <p:nvPr/>
        </p:nvSpPr>
        <p:spPr>
          <a:xfrm>
            <a:off x="476575" y="5888001"/>
            <a:ext cx="1066963" cy="36716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01" name="Straight Connector 300"/>
          <p:cNvCxnSpPr/>
          <p:nvPr/>
        </p:nvCxnSpPr>
        <p:spPr>
          <a:xfrm flipH="1" flipV="1">
            <a:off x="738553" y="6174154"/>
            <a:ext cx="541268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>
            <a:endCxn id="299" idx="0"/>
          </p:cNvCxnSpPr>
          <p:nvPr/>
        </p:nvCxnSpPr>
        <p:spPr>
          <a:xfrm>
            <a:off x="1003294" y="5494913"/>
            <a:ext cx="6763" cy="393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1355168" y="5493728"/>
            <a:ext cx="465215" cy="562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/>
          <p:cNvSpPr/>
          <p:nvPr/>
        </p:nvSpPr>
        <p:spPr>
          <a:xfrm>
            <a:off x="1486975" y="6038746"/>
            <a:ext cx="1136544" cy="48411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smtClean="0">
                <a:solidFill>
                  <a:schemeClr val="tx1"/>
                </a:solidFill>
              </a:rPr>
              <a:t># </a:t>
            </a:r>
            <a:r>
              <a:rPr lang="fr-BE" sz="1500" dirty="0" err="1" smtClean="0">
                <a:solidFill>
                  <a:schemeClr val="tx1"/>
                </a:solidFill>
              </a:rPr>
              <a:t>brieven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29" name="TextBox 328"/>
          <p:cNvSpPr txBox="1"/>
          <p:nvPr/>
        </p:nvSpPr>
        <p:spPr>
          <a:xfrm>
            <a:off x="6661065" y="4916500"/>
            <a:ext cx="8012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500" dirty="0" smtClean="0"/>
              <a:t>postbus</a:t>
            </a:r>
            <a:endParaRPr lang="en-US" sz="1500" dirty="0"/>
          </a:p>
        </p:txBody>
      </p:sp>
      <p:cxnSp>
        <p:nvCxnSpPr>
          <p:cNvPr id="333" name="Straight Connector 332"/>
          <p:cNvCxnSpPr/>
          <p:nvPr/>
        </p:nvCxnSpPr>
        <p:spPr>
          <a:xfrm flipH="1">
            <a:off x="6115050" y="5219691"/>
            <a:ext cx="492865" cy="225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Oval 338"/>
          <p:cNvSpPr/>
          <p:nvPr/>
        </p:nvSpPr>
        <p:spPr>
          <a:xfrm>
            <a:off x="4940452" y="5434739"/>
            <a:ext cx="173769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week_uur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41" name="Straight Connector 340"/>
          <p:cNvCxnSpPr/>
          <p:nvPr/>
        </p:nvCxnSpPr>
        <p:spPr>
          <a:xfrm flipH="1">
            <a:off x="6814096" y="5223978"/>
            <a:ext cx="50293" cy="658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/>
          <p:cNvSpPr/>
          <p:nvPr/>
        </p:nvSpPr>
        <p:spPr>
          <a:xfrm>
            <a:off x="5877169" y="5865852"/>
            <a:ext cx="180577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1500" dirty="0" err="1" smtClean="0">
                <a:solidFill>
                  <a:schemeClr val="tx1"/>
                </a:solidFill>
              </a:rPr>
              <a:t>weekend_uur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46" name="Oval 345"/>
          <p:cNvSpPr/>
          <p:nvPr/>
        </p:nvSpPr>
        <p:spPr>
          <a:xfrm>
            <a:off x="6906760" y="4473712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adres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351" name="Oval 350"/>
          <p:cNvSpPr/>
          <p:nvPr/>
        </p:nvSpPr>
        <p:spPr>
          <a:xfrm>
            <a:off x="6239599" y="4033942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straat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7" name="Oval 356"/>
          <p:cNvSpPr/>
          <p:nvPr/>
        </p:nvSpPr>
        <p:spPr>
          <a:xfrm>
            <a:off x="7603185" y="3655469"/>
            <a:ext cx="1278743" cy="4359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h</a:t>
            </a:r>
            <a:r>
              <a:rPr lang="en-BE" sz="1500" dirty="0" smtClean="0">
                <a:solidFill>
                  <a:schemeClr val="tx1"/>
                </a:solidFill>
              </a:rPr>
              <a:t>uis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8" name="Oval 357"/>
          <p:cNvSpPr/>
          <p:nvPr/>
        </p:nvSpPr>
        <p:spPr>
          <a:xfrm>
            <a:off x="6735807" y="3286288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postcode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7702339" y="4134501"/>
            <a:ext cx="1373744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gemeente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61" name="Straight Connector 360"/>
          <p:cNvCxnSpPr>
            <a:stCxn id="346" idx="4"/>
          </p:cNvCxnSpPr>
          <p:nvPr/>
        </p:nvCxnSpPr>
        <p:spPr>
          <a:xfrm flipH="1">
            <a:off x="7092952" y="4821879"/>
            <a:ext cx="310016" cy="1345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>
            <a:stCxn id="351" idx="5"/>
            <a:endCxn id="346" idx="0"/>
          </p:cNvCxnSpPr>
          <p:nvPr/>
        </p:nvCxnSpPr>
        <p:spPr>
          <a:xfrm>
            <a:off x="7086679" y="4331121"/>
            <a:ext cx="316289" cy="1425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>
            <a:stCxn id="358" idx="4"/>
            <a:endCxn id="346" idx="0"/>
          </p:cNvCxnSpPr>
          <p:nvPr/>
        </p:nvCxnSpPr>
        <p:spPr>
          <a:xfrm flipH="1">
            <a:off x="7402968" y="3634455"/>
            <a:ext cx="19711" cy="839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>
            <a:stCxn id="357" idx="3"/>
            <a:endCxn id="346" idx="0"/>
          </p:cNvCxnSpPr>
          <p:nvPr/>
        </p:nvCxnSpPr>
        <p:spPr>
          <a:xfrm flipH="1">
            <a:off x="7402968" y="4027543"/>
            <a:ext cx="387485" cy="4461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>
            <a:stCxn id="360" idx="2"/>
            <a:endCxn id="346" idx="0"/>
          </p:cNvCxnSpPr>
          <p:nvPr/>
        </p:nvCxnSpPr>
        <p:spPr>
          <a:xfrm flipH="1">
            <a:off x="7402968" y="4308585"/>
            <a:ext cx="299371" cy="165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V="1">
            <a:off x="1812956" y="5276323"/>
            <a:ext cx="1905880" cy="114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018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2631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/>
                  <a:t>Functionele beschrijving:</a:t>
                </a:r>
              </a:p>
              <a:p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err="1" smtClean="0"/>
                  <a:t>filiaal.type</a:t>
                </a:r>
                <a:r>
                  <a:rPr lang="fr-BE" sz="1500" dirty="0" smtClean="0"/>
                  <a:t> </a:t>
                </a:r>
                <a14:m>
                  <m:oMath xmlns:m="http://schemas.openxmlformats.org/officeDocument/2006/math">
                    <m:r>
                      <a:rPr lang="en-BE" sz="15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BE" sz="1500" dirty="0" smtClean="0"/>
                  <a:t> {‘</a:t>
                </a:r>
                <a:r>
                  <a:rPr lang="fr-BE" sz="1500" dirty="0" err="1" smtClean="0"/>
                  <a:t>postpunt</a:t>
                </a:r>
                <a:r>
                  <a:rPr lang="fr-BE" sz="1500" dirty="0" smtClean="0"/>
                  <a:t>’, ‘</a:t>
                </a:r>
                <a:r>
                  <a:rPr lang="fr-BE" sz="1500" dirty="0" err="1" smtClean="0"/>
                  <a:t>postkantoor</a:t>
                </a:r>
                <a:r>
                  <a:rPr lang="fr-BE" sz="1500" dirty="0" smtClean="0"/>
                  <a:t>’}</a:t>
                </a:r>
                <a:endParaRPr lang="en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optioneel: postbus.beschrijving</a:t>
                </a:r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err="1"/>
                  <a:t>o</a:t>
                </a:r>
                <a:r>
                  <a:rPr lang="fr-BE" sz="1500" dirty="0" err="1" smtClean="0"/>
                  <a:t>peningstijden</a:t>
                </a:r>
                <a:r>
                  <a:rPr lang="fr-BE" sz="1500" dirty="0" smtClean="0"/>
                  <a:t> van </a:t>
                </a:r>
                <a:r>
                  <a:rPr lang="fr-BE" sz="1500" dirty="0" err="1" smtClean="0"/>
                  <a:t>eenzelfde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filiaal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mogen</a:t>
                </a:r>
                <a:r>
                  <a:rPr lang="fr-BE" sz="1500" dirty="0" smtClean="0"/>
                  <a:t> niet </a:t>
                </a:r>
                <a:r>
                  <a:rPr lang="fr-BE" sz="1500" dirty="0" err="1" smtClean="0"/>
                  <a:t>overlappen</a:t>
                </a:r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err="1" smtClean="0"/>
                  <a:t>openingstijd.openingsuur</a:t>
                </a:r>
                <a:r>
                  <a:rPr lang="fr-BE" sz="1500" dirty="0" smtClean="0"/>
                  <a:t> &lt; </a:t>
                </a:r>
                <a:r>
                  <a:rPr lang="fr-BE" sz="1500" dirty="0" err="1" smtClean="0"/>
                  <a:t>openingstijd.sluitingsuur</a:t>
                </a:r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err="1"/>
                  <a:t>l</a:t>
                </a:r>
                <a:r>
                  <a:rPr lang="fr-BE" sz="1500" dirty="0" err="1" smtClean="0"/>
                  <a:t>ichting</a:t>
                </a:r>
                <a:r>
                  <a:rPr lang="fr-BE" sz="1500" dirty="0" smtClean="0"/>
                  <a:t>.#</a:t>
                </a:r>
                <a:r>
                  <a:rPr lang="fr-BE" sz="1500" dirty="0" err="1" smtClean="0"/>
                  <a:t>brieven</a:t>
                </a:r>
                <a:r>
                  <a:rPr lang="fr-BE" sz="1500" dirty="0" smtClean="0"/>
                  <a:t> &gt;=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smtClean="0"/>
                  <a:t>op </a:t>
                </a:r>
                <a:r>
                  <a:rPr lang="fr-BE" sz="1500" dirty="0" err="1" smtClean="0"/>
                  <a:t>eenzelfde</a:t>
                </a:r>
                <a:r>
                  <a:rPr lang="fr-BE" sz="1500" dirty="0" smtClean="0"/>
                  <a:t> dag kan </a:t>
                </a:r>
                <a:r>
                  <a:rPr lang="fr-BE" sz="1500" dirty="0" err="1" smtClean="0"/>
                  <a:t>eenzelfde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brievenbus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slechts</a:t>
                </a:r>
                <a:r>
                  <a:rPr lang="fr-BE" sz="1500" dirty="0" smtClean="0"/>
                  <a:t> 1 </a:t>
                </a:r>
                <a:r>
                  <a:rPr lang="fr-BE" sz="1500" dirty="0" err="1" smtClean="0"/>
                  <a:t>keer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gelicht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worden</a:t>
                </a:r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BE" sz="1500" dirty="0" err="1"/>
                  <a:t>a</a:t>
                </a:r>
                <a:r>
                  <a:rPr lang="fr-BE" sz="1500" dirty="0" err="1" smtClean="0"/>
                  <a:t>fhaaltijdstip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moet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binnen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openingstijd</a:t>
                </a:r>
                <a:r>
                  <a:rPr lang="fr-BE" sz="1500" dirty="0" smtClean="0"/>
                  <a:t> van het</a:t>
                </a:r>
                <a:r>
                  <a:rPr lang="en-BE" sz="1500" dirty="0" smtClean="0"/>
                  <a:t> corresponderende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filiaal</a:t>
                </a:r>
                <a:r>
                  <a:rPr lang="fr-BE" sz="1500" dirty="0" smtClean="0"/>
                  <a:t> </a:t>
                </a:r>
                <a:r>
                  <a:rPr lang="fr-BE" sz="1500" dirty="0" err="1" smtClean="0"/>
                  <a:t>liggen</a:t>
                </a:r>
                <a:endParaRPr lang="fr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BE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2631490"/>
              </a:xfrm>
              <a:prstGeom prst="rect">
                <a:avLst/>
              </a:prstGeom>
              <a:blipFill>
                <a:blip r:embed="rId3"/>
                <a:stretch>
                  <a:fillRect l="-290" t="-46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9455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300" b="1" dirty="0"/>
              <a:t>Oefening </a:t>
            </a:r>
            <a:r>
              <a:rPr lang="en-BE" sz="1300" b="1" dirty="0" smtClean="0"/>
              <a:t>12 </a:t>
            </a:r>
            <a:r>
              <a:rPr lang="en-BE" sz="1300" b="1" dirty="0"/>
              <a:t>(Examen 2019-2020, eerste zittijd)</a:t>
            </a:r>
          </a:p>
          <a:p>
            <a:endParaRPr lang="en-BE" sz="1300" b="1" dirty="0"/>
          </a:p>
          <a:p>
            <a:pPr algn="just"/>
            <a:r>
              <a:rPr lang="en-BE" sz="1300" dirty="0" smtClean="0"/>
              <a:t>Een</a:t>
            </a:r>
            <a:r>
              <a:rPr lang="nl-NL" sz="1300" dirty="0" smtClean="0"/>
              <a:t> </a:t>
            </a:r>
            <a:r>
              <a:rPr lang="nl-NL" sz="1300" dirty="0"/>
              <a:t>skigebied bestaat uit verschillende deelgebieden. Elk deelgebied heeft een</a:t>
            </a:r>
            <a:r>
              <a:rPr lang="en-BE" sz="1300" dirty="0"/>
              <a:t> </a:t>
            </a:r>
            <a:r>
              <a:rPr lang="nl-NL" sz="1300" dirty="0"/>
              <a:t>unieke naam en baat een aantal pistes uit, die binnen een deelgebied een uniek</a:t>
            </a:r>
            <a:r>
              <a:rPr lang="en-BE" sz="1300" dirty="0"/>
              <a:t> </a:t>
            </a:r>
            <a:r>
              <a:rPr lang="nl-NL" sz="1300" dirty="0"/>
              <a:t>nummer dragen. Voor elk van deze pistes wordt er bijgehouden welke kleur de</a:t>
            </a:r>
            <a:r>
              <a:rPr lang="en-BE" sz="1300" dirty="0"/>
              <a:t> </a:t>
            </a:r>
            <a:r>
              <a:rPr lang="nl-NL" sz="1300" dirty="0"/>
              <a:t>piste heeft (groen, blauw, rood of zwart), wat de lengte (in meter) en de start- en</a:t>
            </a:r>
            <a:r>
              <a:rPr lang="en-BE" sz="1300" dirty="0"/>
              <a:t> </a:t>
            </a:r>
            <a:r>
              <a:rPr lang="nl-NL" sz="1300" dirty="0"/>
              <a:t>eindhoogte van de piste is. Een piste start altijd hoger dan waar deze eindigt.</a:t>
            </a:r>
            <a:r>
              <a:rPr lang="en-BE" sz="1300" dirty="0"/>
              <a:t> </a:t>
            </a:r>
          </a:p>
          <a:p>
            <a:pPr algn="just"/>
            <a:r>
              <a:rPr lang="nl-NL" sz="1300" dirty="0"/>
              <a:t>Een skigebied heeft vanzelfsprekend een aantal liften die één piste met één of meerdere</a:t>
            </a:r>
            <a:r>
              <a:rPr lang="en-BE" sz="1300" dirty="0"/>
              <a:t> </a:t>
            </a:r>
            <a:r>
              <a:rPr lang="nl-NL" sz="1300" dirty="0"/>
              <a:t>andere pistes verbindt. Elke lift heeft een unieke naam en een verzameling</a:t>
            </a:r>
            <a:r>
              <a:rPr lang="en-BE" sz="1300" dirty="0"/>
              <a:t> </a:t>
            </a:r>
            <a:r>
              <a:rPr lang="nl-NL" sz="1300" dirty="0"/>
              <a:t>openingstijden, die bestaan uit de datum van opening en een start- en </a:t>
            </a:r>
            <a:r>
              <a:rPr lang="nl-NL" sz="1300" dirty="0" err="1"/>
              <a:t>einduur</a:t>
            </a:r>
            <a:r>
              <a:rPr lang="nl-NL" sz="1300" dirty="0"/>
              <a:t>. Openingstijden</a:t>
            </a:r>
            <a:r>
              <a:rPr lang="en-BE" sz="1300" dirty="0"/>
              <a:t> </a:t>
            </a:r>
            <a:r>
              <a:rPr lang="nl-NL" sz="1300" dirty="0"/>
              <a:t>voor eenzelfde lift mogen niet overlappen. Daarnaast kunnen liften enkel</a:t>
            </a:r>
            <a:r>
              <a:rPr lang="en-BE" sz="1300" dirty="0"/>
              <a:t> </a:t>
            </a:r>
            <a:r>
              <a:rPr lang="nl-NL" sz="1300" dirty="0"/>
              <a:t>pistes uit hetzelfde deelgebied met elkaar verbinden.</a:t>
            </a:r>
            <a:r>
              <a:rPr lang="en-BE" sz="1300" dirty="0"/>
              <a:t> </a:t>
            </a:r>
          </a:p>
          <a:p>
            <a:pPr algn="just"/>
            <a:r>
              <a:rPr lang="nl-NL" sz="1300" dirty="0"/>
              <a:t>Skiërs kunnen enkel tickets kopen voor het volledige skigebied. Er bestaan verschillende</a:t>
            </a:r>
            <a:r>
              <a:rPr lang="en-BE" sz="1300" dirty="0"/>
              <a:t> </a:t>
            </a:r>
            <a:r>
              <a:rPr lang="nl-NL" sz="1300" dirty="0"/>
              <a:t>soorten tickets, elk met een unieke ticketcode. Ten eerste heb je skiërs die een</a:t>
            </a:r>
            <a:r>
              <a:rPr lang="en-BE" sz="1300" dirty="0"/>
              <a:t> </a:t>
            </a:r>
            <a:r>
              <a:rPr lang="nl-NL" sz="1300" dirty="0" err="1"/>
              <a:t>seizoenskaart</a:t>
            </a:r>
            <a:r>
              <a:rPr lang="nl-NL" sz="1300" dirty="0"/>
              <a:t> aanschaffen (en die daarmee dus gedurende het hele jaar het skigebied</a:t>
            </a:r>
            <a:r>
              <a:rPr lang="en-BE" sz="1300" dirty="0"/>
              <a:t> </a:t>
            </a:r>
            <a:r>
              <a:rPr lang="nl-NL" sz="1300" dirty="0"/>
              <a:t>mogen bezoeken), en mensen die tickets aanschaffen voor een beperkt aantal</a:t>
            </a:r>
            <a:r>
              <a:rPr lang="en-BE" sz="1300" dirty="0"/>
              <a:t> </a:t>
            </a:r>
            <a:r>
              <a:rPr lang="nl-NL" sz="1300" dirty="0"/>
              <a:t>dagen (een gewone tickethouder). Voor iedere skiër moet een uniek e-mailadres,</a:t>
            </a:r>
            <a:r>
              <a:rPr lang="en-BE" sz="1300" dirty="0"/>
              <a:t> </a:t>
            </a:r>
            <a:r>
              <a:rPr lang="nl-NL" sz="1300" dirty="0"/>
              <a:t>de voor- en achternaam, een adres en telefoonnummer worden opgeslagen. Verder</a:t>
            </a:r>
            <a:r>
              <a:rPr lang="en-BE" sz="1300" dirty="0"/>
              <a:t> </a:t>
            </a:r>
            <a:r>
              <a:rPr lang="nl-NL" sz="1300" dirty="0"/>
              <a:t>moet in het geval van een </a:t>
            </a:r>
            <a:r>
              <a:rPr lang="nl-NL" sz="1300" dirty="0" err="1"/>
              <a:t>seizoenskaart</a:t>
            </a:r>
            <a:r>
              <a:rPr lang="nl-NL" sz="1300" dirty="0"/>
              <a:t> het jaar opgeslagen worden, en in het geval</a:t>
            </a:r>
            <a:r>
              <a:rPr lang="en-BE" sz="1300" dirty="0"/>
              <a:t> </a:t>
            </a:r>
            <a:r>
              <a:rPr lang="nl-NL" sz="1300" dirty="0"/>
              <a:t>van een gewone tickethouder de begin- en einddatum van het ticket.</a:t>
            </a:r>
            <a:r>
              <a:rPr lang="en-BE" sz="1300" dirty="0"/>
              <a:t> </a:t>
            </a:r>
          </a:p>
          <a:p>
            <a:pPr algn="just"/>
            <a:r>
              <a:rPr lang="nl-NL" sz="1300" dirty="0"/>
              <a:t>Tot slot moet het skigebied de omzet over alle deelgebieden eerlijk kunnen verdelen.</a:t>
            </a:r>
            <a:r>
              <a:rPr lang="en-BE" sz="1300" dirty="0"/>
              <a:t> </a:t>
            </a:r>
            <a:r>
              <a:rPr lang="nl-NL" sz="1300" dirty="0"/>
              <a:t>Hiervoor wordt er gekeken naar het aantal registraties aan liften die tot een bepaald</a:t>
            </a:r>
            <a:r>
              <a:rPr lang="en-BE" sz="1300" dirty="0"/>
              <a:t> </a:t>
            </a:r>
            <a:r>
              <a:rPr lang="nl-NL" sz="1300" dirty="0"/>
              <a:t>deelgebied behoren. Per lift moet dus geregistreerd worden welke persoon op welk</a:t>
            </a:r>
            <a:r>
              <a:rPr lang="en-BE" sz="1300" dirty="0"/>
              <a:t> </a:t>
            </a:r>
            <a:r>
              <a:rPr lang="nl-NL" sz="1300" dirty="0"/>
              <a:t>tijdstip de lift heeft genomen. Er kan uiteraard enkel geregistreerd worden als de</a:t>
            </a:r>
            <a:r>
              <a:rPr lang="en-BE" sz="1300" dirty="0"/>
              <a:t> </a:t>
            </a:r>
            <a:r>
              <a:rPr lang="nl-NL" sz="1300" dirty="0"/>
              <a:t>lift effectief geopend is.</a:t>
            </a:r>
            <a:endParaRPr lang="fr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9658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23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960528" y="1625165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deelgebied</a:t>
            </a:r>
            <a:endParaRPr lang="fr-BE" sz="1500" dirty="0"/>
          </a:p>
        </p:txBody>
      </p:sp>
      <p:sp>
        <p:nvSpPr>
          <p:cNvPr id="7" name="Oval 6"/>
          <p:cNvSpPr/>
          <p:nvPr/>
        </p:nvSpPr>
        <p:spPr>
          <a:xfrm>
            <a:off x="1121043" y="1047917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7" idx="4"/>
            <a:endCxn id="6" idx="0"/>
          </p:cNvCxnSpPr>
          <p:nvPr/>
        </p:nvCxnSpPr>
        <p:spPr>
          <a:xfrm>
            <a:off x="1630424" y="1396084"/>
            <a:ext cx="1" cy="229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62713" y="1625164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piste</a:t>
            </a:r>
            <a:endParaRPr lang="fr-BE" sz="1500" dirty="0"/>
          </a:p>
        </p:txBody>
      </p:sp>
      <p:sp>
        <p:nvSpPr>
          <p:cNvPr id="13" name="Oval 12"/>
          <p:cNvSpPr/>
          <p:nvPr/>
        </p:nvSpPr>
        <p:spPr>
          <a:xfrm>
            <a:off x="2415257" y="1126018"/>
            <a:ext cx="122738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13" idx="5"/>
            <a:endCxn id="12" idx="0"/>
          </p:cNvCxnSpPr>
          <p:nvPr/>
        </p:nvCxnSpPr>
        <p:spPr>
          <a:xfrm>
            <a:off x="3462896" y="1423197"/>
            <a:ext cx="769714" cy="201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079139" y="482754"/>
            <a:ext cx="122738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kleur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20" idx="3"/>
            <a:endCxn id="12" idx="0"/>
          </p:cNvCxnSpPr>
          <p:nvPr/>
        </p:nvCxnSpPr>
        <p:spPr>
          <a:xfrm flipH="1">
            <a:off x="4232610" y="779933"/>
            <a:ext cx="26276" cy="845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963056" y="751927"/>
            <a:ext cx="122738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lengte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4"/>
            <a:endCxn id="12" idx="0"/>
          </p:cNvCxnSpPr>
          <p:nvPr/>
        </p:nvCxnSpPr>
        <p:spPr>
          <a:xfrm>
            <a:off x="3576749" y="1100094"/>
            <a:ext cx="655861" cy="525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12357" y="914047"/>
            <a:ext cx="159928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starthoogte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4692832" y="1278310"/>
            <a:ext cx="159928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eindhoogte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34" idx="3"/>
            <a:endCxn id="12" idx="0"/>
          </p:cNvCxnSpPr>
          <p:nvPr/>
        </p:nvCxnSpPr>
        <p:spPr>
          <a:xfrm flipH="1">
            <a:off x="4232610" y="1211226"/>
            <a:ext cx="413956" cy="413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2"/>
            <a:endCxn id="12" idx="0"/>
          </p:cNvCxnSpPr>
          <p:nvPr/>
        </p:nvCxnSpPr>
        <p:spPr>
          <a:xfrm flipH="1">
            <a:off x="4232610" y="1452394"/>
            <a:ext cx="460222" cy="172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 flipV="1">
            <a:off x="3676424" y="1669532"/>
            <a:ext cx="1104896" cy="238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8" name="TextBox 57"/>
          <p:cNvSpPr txBox="1"/>
          <p:nvPr/>
        </p:nvSpPr>
        <p:spPr>
          <a:xfrm>
            <a:off x="6677704" y="233661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lift</a:t>
            </a:r>
            <a:endParaRPr lang="fr-BE" sz="1500" dirty="0"/>
          </a:p>
        </p:txBody>
      </p:sp>
      <p:sp>
        <p:nvSpPr>
          <p:cNvPr id="59" name="TextBox 58"/>
          <p:cNvSpPr txBox="1"/>
          <p:nvPr/>
        </p:nvSpPr>
        <p:spPr>
          <a:xfrm>
            <a:off x="6677704" y="3531807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openingsuren</a:t>
            </a:r>
            <a:endParaRPr lang="fr-BE" sz="1500" dirty="0"/>
          </a:p>
        </p:txBody>
      </p:sp>
      <p:sp>
        <p:nvSpPr>
          <p:cNvPr id="60" name="Rectangle 59"/>
          <p:cNvSpPr/>
          <p:nvPr/>
        </p:nvSpPr>
        <p:spPr>
          <a:xfrm flipV="1">
            <a:off x="6805615" y="3575169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61" name="Oval 60"/>
          <p:cNvSpPr/>
          <p:nvPr/>
        </p:nvSpPr>
        <p:spPr>
          <a:xfrm>
            <a:off x="7917046" y="1907922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58" idx="3"/>
            <a:endCxn id="61" idx="4"/>
          </p:cNvCxnSpPr>
          <p:nvPr/>
        </p:nvCxnSpPr>
        <p:spPr>
          <a:xfrm flipV="1">
            <a:off x="8017497" y="2256089"/>
            <a:ext cx="408930" cy="242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948592" y="4041489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sleutel1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67" name="Straight Connector 66"/>
          <p:cNvCxnSpPr>
            <a:stCxn id="66" idx="0"/>
            <a:endCxn id="59" idx="2"/>
          </p:cNvCxnSpPr>
          <p:nvPr/>
        </p:nvCxnSpPr>
        <p:spPr>
          <a:xfrm flipV="1">
            <a:off x="6522312" y="3854972"/>
            <a:ext cx="889816" cy="186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28852" y="4422833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ticket</a:t>
            </a:r>
            <a:endParaRPr lang="fr-BE" sz="1500" dirty="0"/>
          </a:p>
        </p:txBody>
      </p:sp>
      <p:sp>
        <p:nvSpPr>
          <p:cNvPr id="85" name="Oval 84"/>
          <p:cNvSpPr/>
          <p:nvPr/>
        </p:nvSpPr>
        <p:spPr>
          <a:xfrm>
            <a:off x="80247" y="4410248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code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/>
          <p:cNvCxnSpPr>
            <a:stCxn id="84" idx="1"/>
            <a:endCxn id="85" idx="6"/>
          </p:cNvCxnSpPr>
          <p:nvPr/>
        </p:nvCxnSpPr>
        <p:spPr>
          <a:xfrm flipH="1" flipV="1">
            <a:off x="1099009" y="4584332"/>
            <a:ext cx="229843" cy="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290631" y="552672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seizoenskaart</a:t>
            </a:r>
            <a:endParaRPr lang="fr-BE" sz="1500" dirty="0"/>
          </a:p>
        </p:txBody>
      </p:sp>
      <p:sp>
        <p:nvSpPr>
          <p:cNvPr id="91" name="TextBox 90"/>
          <p:cNvSpPr txBox="1"/>
          <p:nvPr/>
        </p:nvSpPr>
        <p:spPr>
          <a:xfrm>
            <a:off x="2236956" y="552672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beperkt</a:t>
            </a:r>
            <a:endParaRPr lang="fr-BE" sz="1500" dirty="0"/>
          </a:p>
        </p:txBody>
      </p:sp>
      <p:sp>
        <p:nvSpPr>
          <p:cNvPr id="92" name="Oval 91"/>
          <p:cNvSpPr/>
          <p:nvPr/>
        </p:nvSpPr>
        <p:spPr>
          <a:xfrm>
            <a:off x="1848534" y="5000789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93" name="Straight Connector 92"/>
          <p:cNvCxnSpPr>
            <a:stCxn id="91" idx="0"/>
            <a:endCxn id="92" idx="5"/>
          </p:cNvCxnSpPr>
          <p:nvPr/>
        </p:nvCxnSpPr>
        <p:spPr>
          <a:xfrm flipH="1" flipV="1">
            <a:off x="2047969" y="5208410"/>
            <a:ext cx="858884" cy="31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2" idx="3"/>
            <a:endCxn id="90" idx="0"/>
          </p:cNvCxnSpPr>
          <p:nvPr/>
        </p:nvCxnSpPr>
        <p:spPr>
          <a:xfrm flipH="1">
            <a:off x="960528" y="5208410"/>
            <a:ext cx="922224" cy="3183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993932" y="4750937"/>
            <a:ext cx="4816" cy="256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1930432" y="4750937"/>
            <a:ext cx="4816" cy="256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451146" y="6019346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jaar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>
            <a:stCxn id="90" idx="2"/>
            <a:endCxn id="106" idx="0"/>
          </p:cNvCxnSpPr>
          <p:nvPr/>
        </p:nvCxnSpPr>
        <p:spPr>
          <a:xfrm flipH="1">
            <a:off x="960527" y="5849887"/>
            <a:ext cx="1" cy="169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882752" y="5992420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begin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3053332" y="5994115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eind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3" name="Straight Connector 112"/>
          <p:cNvCxnSpPr>
            <a:stCxn id="111" idx="7"/>
            <a:endCxn id="91" idx="2"/>
          </p:cNvCxnSpPr>
          <p:nvPr/>
        </p:nvCxnSpPr>
        <p:spPr>
          <a:xfrm flipV="1">
            <a:off x="2752320" y="5849887"/>
            <a:ext cx="154533" cy="1935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12" idx="1"/>
            <a:endCxn id="91" idx="2"/>
          </p:cNvCxnSpPr>
          <p:nvPr/>
        </p:nvCxnSpPr>
        <p:spPr>
          <a:xfrm flipH="1" flipV="1">
            <a:off x="2906853" y="5849887"/>
            <a:ext cx="295673" cy="195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930353" y="3520650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skiër</a:t>
            </a:r>
            <a:endParaRPr lang="fr-BE" sz="1500" dirty="0"/>
          </a:p>
        </p:txBody>
      </p:sp>
      <p:sp>
        <p:nvSpPr>
          <p:cNvPr id="121" name="Oval 120"/>
          <p:cNvSpPr/>
          <p:nvPr/>
        </p:nvSpPr>
        <p:spPr>
          <a:xfrm>
            <a:off x="1315030" y="2822232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email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1574985" y="3344086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63832" y="2979039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voor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00947" y="3506610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achter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>
            <a:stCxn id="122" idx="2"/>
            <a:endCxn id="123" idx="5"/>
          </p:cNvCxnSpPr>
          <p:nvPr/>
        </p:nvCxnSpPr>
        <p:spPr>
          <a:xfrm flipH="1" flipV="1">
            <a:off x="1133400" y="3276218"/>
            <a:ext cx="441585" cy="241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22" idx="2"/>
            <a:endCxn id="124" idx="7"/>
          </p:cNvCxnSpPr>
          <p:nvPr/>
        </p:nvCxnSpPr>
        <p:spPr>
          <a:xfrm flipH="1">
            <a:off x="1170515" y="3518170"/>
            <a:ext cx="404470" cy="39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0" idx="1"/>
            <a:endCxn id="122" idx="6"/>
          </p:cNvCxnSpPr>
          <p:nvPr/>
        </p:nvCxnSpPr>
        <p:spPr>
          <a:xfrm flipH="1" flipV="1">
            <a:off x="2593747" y="3518170"/>
            <a:ext cx="336606" cy="164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1" idx="5"/>
            <a:endCxn id="120" idx="1"/>
          </p:cNvCxnSpPr>
          <p:nvPr/>
        </p:nvCxnSpPr>
        <p:spPr>
          <a:xfrm>
            <a:off x="2184598" y="3119411"/>
            <a:ext cx="745755" cy="562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2390678" y="2909311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adres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44" name="Straight Connector 143"/>
          <p:cNvCxnSpPr>
            <a:stCxn id="143" idx="5"/>
            <a:endCxn id="120" idx="0"/>
          </p:cNvCxnSpPr>
          <p:nvPr/>
        </p:nvCxnSpPr>
        <p:spPr>
          <a:xfrm>
            <a:off x="3260246" y="3206490"/>
            <a:ext cx="340004" cy="314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3587285" y="2893856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telnr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/>
          <p:cNvCxnSpPr>
            <a:stCxn id="157" idx="4"/>
            <a:endCxn id="120" idx="0"/>
          </p:cNvCxnSpPr>
          <p:nvPr/>
        </p:nvCxnSpPr>
        <p:spPr>
          <a:xfrm flipH="1">
            <a:off x="3600250" y="3242023"/>
            <a:ext cx="496416" cy="278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/>
          <p:cNvSpPr/>
          <p:nvPr/>
        </p:nvSpPr>
        <p:spPr>
          <a:xfrm>
            <a:off x="2778220" y="1655562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64" name="Diamond 63"/>
          <p:cNvSpPr/>
          <p:nvPr/>
        </p:nvSpPr>
        <p:spPr>
          <a:xfrm>
            <a:off x="2843092" y="1702208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2299803" y="1820779"/>
            <a:ext cx="516597" cy="7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033461" y="1827160"/>
            <a:ext cx="533763" cy="1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33461" y="1747785"/>
            <a:ext cx="533763" cy="14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56699" y="157719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77" name="TextBox 76"/>
          <p:cNvSpPr txBox="1"/>
          <p:nvPr/>
        </p:nvSpPr>
        <p:spPr>
          <a:xfrm>
            <a:off x="3349769" y="1539353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82" name="Diamond 81"/>
          <p:cNvSpPr/>
          <p:nvPr/>
        </p:nvSpPr>
        <p:spPr>
          <a:xfrm>
            <a:off x="3830635" y="2206080"/>
            <a:ext cx="807112" cy="5892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800" dirty="0">
                <a:solidFill>
                  <a:schemeClr val="tx1"/>
                </a:solidFill>
              </a:rPr>
              <a:t>naar</a:t>
            </a:r>
            <a:endParaRPr lang="fr-BE" sz="800" dirty="0">
              <a:solidFill>
                <a:schemeClr val="tx1"/>
              </a:solidFill>
            </a:endParaRPr>
          </a:p>
        </p:txBody>
      </p:sp>
      <p:sp>
        <p:nvSpPr>
          <p:cNvPr id="83" name="Diamond 82"/>
          <p:cNvSpPr/>
          <p:nvPr/>
        </p:nvSpPr>
        <p:spPr>
          <a:xfrm>
            <a:off x="6943116" y="1526421"/>
            <a:ext cx="808967" cy="55740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800" dirty="0">
                <a:solidFill>
                  <a:schemeClr val="tx1"/>
                </a:solidFill>
              </a:rPr>
              <a:t>van</a:t>
            </a:r>
            <a:endParaRPr lang="fr-BE" sz="8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12" idx="3"/>
            <a:endCxn id="83" idx="1"/>
          </p:cNvCxnSpPr>
          <p:nvPr/>
        </p:nvCxnSpPr>
        <p:spPr>
          <a:xfrm>
            <a:off x="4902506" y="1786747"/>
            <a:ext cx="2040610" cy="183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4603333" y="2467798"/>
            <a:ext cx="2077035" cy="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12" idx="2"/>
            <a:endCxn id="82" idx="0"/>
          </p:cNvCxnSpPr>
          <p:nvPr/>
        </p:nvCxnSpPr>
        <p:spPr>
          <a:xfrm>
            <a:off x="4232610" y="1948329"/>
            <a:ext cx="1581" cy="257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005462" y="191711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457950" y="248195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875572" y="177018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100146" y="214630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56" name="Diamond 155"/>
          <p:cNvSpPr/>
          <p:nvPr/>
        </p:nvSpPr>
        <p:spPr>
          <a:xfrm>
            <a:off x="7191454" y="2966607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59" name="Diamond 158"/>
          <p:cNvSpPr/>
          <p:nvPr/>
        </p:nvSpPr>
        <p:spPr>
          <a:xfrm>
            <a:off x="7256326" y="301325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7321979" y="2662128"/>
            <a:ext cx="365" cy="320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2299803" y="1746338"/>
            <a:ext cx="516597" cy="71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flipH="1">
            <a:off x="7361128" y="2654150"/>
            <a:ext cx="365" cy="320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7341029" y="2618418"/>
            <a:ext cx="130901" cy="23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7327586" y="3189034"/>
            <a:ext cx="0" cy="34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7361608" y="3186715"/>
            <a:ext cx="0" cy="342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7341029" y="3345290"/>
            <a:ext cx="130901" cy="23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92" name="Diamond 191"/>
          <p:cNvSpPr/>
          <p:nvPr/>
        </p:nvSpPr>
        <p:spPr>
          <a:xfrm>
            <a:off x="3419647" y="4409124"/>
            <a:ext cx="360524" cy="3109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800" dirty="0">
              <a:solidFill>
                <a:schemeClr val="tx1"/>
              </a:solidFill>
            </a:endParaRPr>
          </a:p>
        </p:txBody>
      </p:sp>
      <p:cxnSp>
        <p:nvCxnSpPr>
          <p:cNvPr id="193" name="Straight Connector 192"/>
          <p:cNvCxnSpPr>
            <a:stCxn id="192" idx="0"/>
            <a:endCxn id="120" idx="2"/>
          </p:cNvCxnSpPr>
          <p:nvPr/>
        </p:nvCxnSpPr>
        <p:spPr>
          <a:xfrm flipV="1">
            <a:off x="3599909" y="3843815"/>
            <a:ext cx="341" cy="565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2666712" y="4526800"/>
            <a:ext cx="799234" cy="2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71182" y="383057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12" name="TextBox 211"/>
          <p:cNvSpPr txBox="1"/>
          <p:nvPr/>
        </p:nvSpPr>
        <p:spPr>
          <a:xfrm>
            <a:off x="2636400" y="431312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225" name="Straight Connector 224"/>
          <p:cNvCxnSpPr>
            <a:stCxn id="146" idx="0"/>
            <a:endCxn id="228" idx="4"/>
          </p:cNvCxnSpPr>
          <p:nvPr/>
        </p:nvCxnSpPr>
        <p:spPr>
          <a:xfrm flipV="1">
            <a:off x="5617898" y="3323066"/>
            <a:ext cx="11153" cy="200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/>
          <p:cNvSpPr/>
          <p:nvPr/>
        </p:nvSpPr>
        <p:spPr>
          <a:xfrm>
            <a:off x="5055331" y="2974899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97" name="Straight Connector 96"/>
          <p:cNvCxnSpPr/>
          <p:nvPr/>
        </p:nvCxnSpPr>
        <p:spPr>
          <a:xfrm flipH="1">
            <a:off x="2717805" y="1422484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6245298" y="4315734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678009" y="4011211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sleutel2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7982083" y="4275022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5" idx="0"/>
            <a:endCxn id="59" idx="2"/>
          </p:cNvCxnSpPr>
          <p:nvPr/>
        </p:nvCxnSpPr>
        <p:spPr>
          <a:xfrm flipH="1" flipV="1">
            <a:off x="7412128" y="3854972"/>
            <a:ext cx="839601" cy="156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5728191" y="4688311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starttijd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917046" y="4664027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eindtijd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867453" y="5088963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8" name="Straight Connector 117"/>
          <p:cNvCxnSpPr>
            <a:stCxn id="66" idx="4"/>
            <a:endCxn id="114" idx="0"/>
          </p:cNvCxnSpPr>
          <p:nvPr/>
        </p:nvCxnSpPr>
        <p:spPr>
          <a:xfrm flipH="1">
            <a:off x="6301911" y="4389656"/>
            <a:ext cx="220401" cy="29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66" idx="4"/>
            <a:endCxn id="117" idx="0"/>
          </p:cNvCxnSpPr>
          <p:nvPr/>
        </p:nvCxnSpPr>
        <p:spPr>
          <a:xfrm>
            <a:off x="6522312" y="4389656"/>
            <a:ext cx="918861" cy="699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05" idx="4"/>
            <a:endCxn id="117" idx="0"/>
          </p:cNvCxnSpPr>
          <p:nvPr/>
        </p:nvCxnSpPr>
        <p:spPr>
          <a:xfrm flipH="1">
            <a:off x="7441173" y="4359378"/>
            <a:ext cx="810556" cy="729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05" idx="4"/>
            <a:endCxn id="115" idx="0"/>
          </p:cNvCxnSpPr>
          <p:nvPr/>
        </p:nvCxnSpPr>
        <p:spPr>
          <a:xfrm>
            <a:off x="8251729" y="4359378"/>
            <a:ext cx="239037" cy="304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rc 230"/>
          <p:cNvSpPr/>
          <p:nvPr/>
        </p:nvSpPr>
        <p:spPr>
          <a:xfrm rot="10800000">
            <a:off x="1490011" y="5153540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35" name="Arc 134"/>
          <p:cNvSpPr/>
          <p:nvPr/>
        </p:nvSpPr>
        <p:spPr>
          <a:xfrm rot="5400000">
            <a:off x="2182704" y="5143526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4603333" y="2524292"/>
            <a:ext cx="2077035" cy="30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7370117" y="2071958"/>
            <a:ext cx="0" cy="26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7321979" y="2071957"/>
            <a:ext cx="0" cy="264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2663532" y="4599563"/>
            <a:ext cx="799234" cy="2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129589" y="3523500"/>
            <a:ext cx="97661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registratie</a:t>
            </a:r>
            <a:endParaRPr lang="fr-BE" sz="1500" dirty="0"/>
          </a:p>
        </p:txBody>
      </p:sp>
      <p:sp>
        <p:nvSpPr>
          <p:cNvPr id="147" name="Rectangle 146"/>
          <p:cNvSpPr/>
          <p:nvPr/>
        </p:nvSpPr>
        <p:spPr>
          <a:xfrm flipV="1">
            <a:off x="5172708" y="3566862"/>
            <a:ext cx="897243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48" name="Diamond 147"/>
          <p:cNvSpPr/>
          <p:nvPr/>
        </p:nvSpPr>
        <p:spPr>
          <a:xfrm>
            <a:off x="4534691" y="3526558"/>
            <a:ext cx="360524" cy="3109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800" dirty="0">
              <a:solidFill>
                <a:schemeClr val="tx1"/>
              </a:solidFill>
            </a:endParaRPr>
          </a:p>
        </p:txBody>
      </p:sp>
      <p:cxnSp>
        <p:nvCxnSpPr>
          <p:cNvPr id="149" name="Straight Connector 148"/>
          <p:cNvCxnSpPr/>
          <p:nvPr/>
        </p:nvCxnSpPr>
        <p:spPr>
          <a:xfrm>
            <a:off x="4857069" y="3648630"/>
            <a:ext cx="270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4856434" y="3706574"/>
            <a:ext cx="270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20" idx="3"/>
            <a:endCxn id="148" idx="1"/>
          </p:cNvCxnSpPr>
          <p:nvPr/>
        </p:nvCxnSpPr>
        <p:spPr>
          <a:xfrm flipV="1">
            <a:off x="4270146" y="3682012"/>
            <a:ext cx="264545" cy="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4223662" y="347434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941424" y="346173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164" name="Diamond 163"/>
          <p:cNvSpPr/>
          <p:nvPr/>
        </p:nvSpPr>
        <p:spPr>
          <a:xfrm>
            <a:off x="4621687" y="3603091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165" name="Diamond 164"/>
          <p:cNvSpPr/>
          <p:nvPr/>
        </p:nvSpPr>
        <p:spPr>
          <a:xfrm>
            <a:off x="6225343" y="3538866"/>
            <a:ext cx="360524" cy="31090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800" dirty="0">
              <a:solidFill>
                <a:schemeClr val="tx1"/>
              </a:solidFill>
            </a:endParaRPr>
          </a:p>
        </p:txBody>
      </p:sp>
      <p:cxnSp>
        <p:nvCxnSpPr>
          <p:cNvPr id="166" name="Straight Connector 165"/>
          <p:cNvCxnSpPr/>
          <p:nvPr/>
        </p:nvCxnSpPr>
        <p:spPr>
          <a:xfrm>
            <a:off x="6100410" y="3677218"/>
            <a:ext cx="142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6105526" y="3720081"/>
            <a:ext cx="142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165" idx="3"/>
            <a:endCxn id="59" idx="1"/>
          </p:cNvCxnSpPr>
          <p:nvPr/>
        </p:nvCxnSpPr>
        <p:spPr>
          <a:xfrm flipV="1">
            <a:off x="6585867" y="3693390"/>
            <a:ext cx="91837" cy="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6509056" y="347434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176" name="TextBox 175"/>
          <p:cNvSpPr txBox="1"/>
          <p:nvPr/>
        </p:nvSpPr>
        <p:spPr>
          <a:xfrm>
            <a:off x="6046171" y="347760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5349444" y="3259342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077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309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/>
                  <a:t>Functionele beschrijving:</a:t>
                </a:r>
              </a:p>
              <a:p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piste.kleur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sz="1500" dirty="0"/>
                  <a:t>{‘groen’, ‘blauw’, ‘rood’, ‘zwart’}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piste.lengte &gt; </a:t>
                </a:r>
                <a:r>
                  <a:rPr lang="en-BE" sz="1500" dirty="0" smtClean="0"/>
                  <a:t>0, piste.starthoogte &gt; 0, piste.eindhoogte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sz="1500" dirty="0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piste.starthoogte &gt; piste.eindhoogte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openingsuren.starttijd &lt; openingsuren.eindtijd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beperkt.begin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beperkt.eind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openingstijden van eenzelfde lift mogen niet overlappen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liften </a:t>
                </a:r>
                <a:r>
                  <a:rPr lang="en-BE" sz="1500" dirty="0"/>
                  <a:t>kunnen enkel pistes uit hetzelfde deelgebied verbinden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registratie.tijdstip moet binnen de openingstijden van de lift vallen waarvoor wordt geregistreerd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registratie.tijdstip moet binnen een geldige ticketperiode vallen van een ticket gekocht door de skiër die registreert</a:t>
                </a:r>
              </a:p>
              <a:p>
                <a:endParaRPr lang="fr-BE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3093154"/>
              </a:xfrm>
              <a:prstGeom prst="rect">
                <a:avLst/>
              </a:prstGeom>
              <a:blipFill>
                <a:blip r:embed="rId3"/>
                <a:stretch>
                  <a:fillRect l="-290" t="-39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0983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475" y="396601"/>
            <a:ext cx="840105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300" b="1" dirty="0"/>
              <a:t>Oefening </a:t>
            </a:r>
            <a:r>
              <a:rPr lang="en-BE" sz="1300" b="1" dirty="0" smtClean="0"/>
              <a:t>13 </a:t>
            </a:r>
            <a:r>
              <a:rPr lang="en-BE" sz="1300" b="1" dirty="0"/>
              <a:t>(Examen 2019-2020, eerste zittijd)</a:t>
            </a:r>
          </a:p>
          <a:p>
            <a:endParaRPr lang="en-BE" sz="1300" b="1" dirty="0"/>
          </a:p>
          <a:p>
            <a:pPr algn="just"/>
            <a:r>
              <a:rPr lang="nl-NL" sz="1300" dirty="0"/>
              <a:t>De </a:t>
            </a:r>
            <a:r>
              <a:rPr lang="nl-NL" sz="1300" dirty="0" err="1"/>
              <a:t>UGent</a:t>
            </a:r>
            <a:r>
              <a:rPr lang="nl-NL" sz="1300" dirty="0"/>
              <a:t> heeft verschillende lokalen ter beschikking. Deze lokalen zijn verspreid</a:t>
            </a:r>
            <a:r>
              <a:rPr lang="en-BE" sz="1300" dirty="0"/>
              <a:t> </a:t>
            </a:r>
            <a:r>
              <a:rPr lang="nl-NL" sz="1300" dirty="0"/>
              <a:t>over verschillende gebouwen die zich bevinden op campussen. Voor ieder gebouw</a:t>
            </a:r>
            <a:r>
              <a:rPr lang="en-BE" sz="1300" dirty="0"/>
              <a:t> </a:t>
            </a:r>
            <a:r>
              <a:rPr lang="nl-NL" sz="1300" dirty="0"/>
              <a:t>is de combinatie van de naam van de campus met de naam van het gebouw uniek.</a:t>
            </a:r>
            <a:r>
              <a:rPr lang="en-BE" sz="1300" dirty="0"/>
              <a:t> </a:t>
            </a:r>
            <a:r>
              <a:rPr lang="nl-NL" sz="1300" dirty="0"/>
              <a:t>Verder moet voor ieder gebouw het adres en een cent</a:t>
            </a:r>
            <a:r>
              <a:rPr lang="en-BE" sz="1300" dirty="0"/>
              <a:t>r</a:t>
            </a:r>
            <a:r>
              <a:rPr lang="nl-NL" sz="1300" dirty="0"/>
              <a:t>aal telefoonnummer </a:t>
            </a:r>
            <a:r>
              <a:rPr lang="nl-NL" sz="1300" dirty="0" smtClean="0"/>
              <a:t>worden</a:t>
            </a:r>
            <a:r>
              <a:rPr lang="en-BE" sz="1300" dirty="0" smtClean="0"/>
              <a:t> </a:t>
            </a:r>
            <a:r>
              <a:rPr lang="nl-NL" sz="1300" dirty="0" smtClean="0"/>
              <a:t>opgeslagen</a:t>
            </a:r>
            <a:r>
              <a:rPr lang="nl-NL" sz="1300" dirty="0"/>
              <a:t>.</a:t>
            </a:r>
          </a:p>
          <a:p>
            <a:pPr algn="just"/>
            <a:r>
              <a:rPr lang="nl-NL" sz="1300" dirty="0"/>
              <a:t>Per gebouw zijn er een aantal lokalen ter reservatie beschikbaar. Deze lokalen hebben</a:t>
            </a:r>
            <a:r>
              <a:rPr lang="en-BE" sz="1300" dirty="0"/>
              <a:t> </a:t>
            </a:r>
            <a:r>
              <a:rPr lang="nl-NL" sz="1300" dirty="0"/>
              <a:t>elk een lokaalnummer dat uniek is binnen een gebouw. Daarnaast moet voor</a:t>
            </a:r>
            <a:r>
              <a:rPr lang="en-BE" sz="1300" dirty="0"/>
              <a:t> </a:t>
            </a:r>
            <a:r>
              <a:rPr lang="nl-NL" sz="1300" dirty="0"/>
              <a:t>elk lokaal de naam, de capaciteit, de aanwezigheid van een projectiescherm en de</a:t>
            </a:r>
            <a:r>
              <a:rPr lang="en-BE" sz="1300" dirty="0"/>
              <a:t> </a:t>
            </a:r>
            <a:r>
              <a:rPr lang="nl-NL" sz="1300" dirty="0"/>
              <a:t>toegankelijkheid voor mindervaliden worden bijgehouden. Ook heeft ieder lokaal</a:t>
            </a:r>
            <a:r>
              <a:rPr lang="en-BE" sz="1300" dirty="0"/>
              <a:t> </a:t>
            </a:r>
            <a:r>
              <a:rPr lang="nl-NL" sz="1300" dirty="0"/>
              <a:t>specifieke openingsuren die bestaan uit een datum, een starttijdstip en een eindtijdstip.</a:t>
            </a:r>
            <a:r>
              <a:rPr lang="en-BE" sz="1300" dirty="0"/>
              <a:t> </a:t>
            </a:r>
            <a:r>
              <a:rPr lang="nl-NL" sz="1300" dirty="0"/>
              <a:t>Openingstijden van eenzelfde lokaal mogen uiteraard niet overlappen. Tot slot</a:t>
            </a:r>
            <a:r>
              <a:rPr lang="en-BE" sz="1300" dirty="0"/>
              <a:t> </a:t>
            </a:r>
            <a:r>
              <a:rPr lang="nl-NL" sz="1300" dirty="0"/>
              <a:t>bestaan er drie verschillende types lokalen: PC-lokalen, auditoria en vergaderzalen.</a:t>
            </a:r>
            <a:r>
              <a:rPr lang="en-BE" sz="1300" dirty="0"/>
              <a:t> </a:t>
            </a:r>
            <a:r>
              <a:rPr lang="nl-NL" sz="1300" dirty="0"/>
              <a:t>In het geval van PC-lokalen moet worden bijgehouden hoeveel </a:t>
            </a:r>
            <a:r>
              <a:rPr lang="nl-NL" sz="1300" dirty="0" err="1"/>
              <a:t>PC’s</a:t>
            </a:r>
            <a:r>
              <a:rPr lang="nl-NL" sz="1300" dirty="0"/>
              <a:t> er beschikbaar</a:t>
            </a:r>
            <a:r>
              <a:rPr lang="en-BE" sz="1300" dirty="0"/>
              <a:t> </a:t>
            </a:r>
            <a:r>
              <a:rPr lang="nl-NL" sz="1300" dirty="0"/>
              <a:t>zijn en in het geval van auditoria moet worden opgeslagen of het om een plat of een</a:t>
            </a:r>
            <a:r>
              <a:rPr lang="en-BE" sz="1300" dirty="0"/>
              <a:t> </a:t>
            </a:r>
            <a:r>
              <a:rPr lang="nl-NL" sz="1300" dirty="0"/>
              <a:t>steil auditorium gaat.</a:t>
            </a:r>
          </a:p>
          <a:p>
            <a:pPr algn="just"/>
            <a:r>
              <a:rPr lang="nl-NL" sz="1300" dirty="0"/>
              <a:t>Personen kunnen lokalen boeken. Deze boekingen kunnen zowel gedaan worden</a:t>
            </a:r>
            <a:r>
              <a:rPr lang="en-BE" sz="1300" dirty="0"/>
              <a:t> </a:t>
            </a:r>
            <a:r>
              <a:rPr lang="nl-NL" sz="1300" dirty="0"/>
              <a:t>door </a:t>
            </a:r>
            <a:r>
              <a:rPr lang="nl-NL" sz="1300" dirty="0" err="1"/>
              <a:t>UGent</a:t>
            </a:r>
            <a:r>
              <a:rPr lang="nl-NL" sz="1300" dirty="0"/>
              <a:t> personeel (internen) alsook door externen. Voor iedere persoon moet</a:t>
            </a:r>
            <a:r>
              <a:rPr lang="en-BE" sz="1300" dirty="0"/>
              <a:t> </a:t>
            </a:r>
            <a:r>
              <a:rPr lang="nl-NL" sz="1300" dirty="0"/>
              <a:t>een uniek emailadres, de voor- en achternaam, een telefoonnummer en een adres</a:t>
            </a:r>
            <a:r>
              <a:rPr lang="en-BE" sz="1300" dirty="0"/>
              <a:t> </a:t>
            </a:r>
            <a:r>
              <a:rPr lang="nl-NL" sz="1300" dirty="0"/>
              <a:t>worden opgeslagen. Voor internen dient bijkomend een functieomschrijving te worden</a:t>
            </a:r>
            <a:r>
              <a:rPr lang="en-BE" sz="1300" dirty="0"/>
              <a:t> </a:t>
            </a:r>
            <a:r>
              <a:rPr lang="nl-NL" sz="1300" dirty="0"/>
              <a:t>opgeslagen.</a:t>
            </a:r>
          </a:p>
          <a:p>
            <a:pPr algn="just"/>
            <a:r>
              <a:rPr lang="nl-NL" sz="1300" dirty="0"/>
              <a:t>Iedere boeking wordt bijgehouden, samen met de periode waarin men het lokaal</a:t>
            </a:r>
            <a:r>
              <a:rPr lang="en-BE" sz="1300" dirty="0"/>
              <a:t> </a:t>
            </a:r>
            <a:r>
              <a:rPr lang="nl-NL" sz="1300" dirty="0"/>
              <a:t>wil boeken (gedefinieerd door een starttijdstip en een eindtijdstip) en het aantal</a:t>
            </a:r>
            <a:r>
              <a:rPr lang="en-BE" sz="1300" dirty="0"/>
              <a:t> </a:t>
            </a:r>
            <a:r>
              <a:rPr lang="nl-NL" sz="1300" dirty="0"/>
              <a:t>personen dat men ongeveer verwacht. Uiteraard moet dit tijdstip liggen binnen de</a:t>
            </a:r>
            <a:r>
              <a:rPr lang="en-BE" sz="1300" dirty="0"/>
              <a:t> </a:t>
            </a:r>
            <a:r>
              <a:rPr lang="nl-NL" sz="1300" dirty="0"/>
              <a:t>openingstijden van het lokaal (in het geval van een boeking voor meerdere dagen,</a:t>
            </a:r>
            <a:r>
              <a:rPr lang="en-BE" sz="1300" dirty="0"/>
              <a:t> </a:t>
            </a:r>
            <a:r>
              <a:rPr lang="nl-NL" sz="1300" dirty="0"/>
              <a:t>moeten dus meerdere boekingen worden geregistreerd) en moet het verwacht aantal</a:t>
            </a:r>
            <a:r>
              <a:rPr lang="en-BE" sz="1300" dirty="0"/>
              <a:t> </a:t>
            </a:r>
            <a:r>
              <a:rPr lang="nl-NL" sz="1300" dirty="0"/>
              <a:t>personen lager liggen dan de maximale capaciteit van het lokaal. Verder moet</a:t>
            </a:r>
            <a:r>
              <a:rPr lang="en-BE" sz="1300" dirty="0"/>
              <a:t> </a:t>
            </a:r>
            <a:r>
              <a:rPr lang="nl-NL" sz="1300" dirty="0"/>
              <a:t>een beschrijving worden opgeslagen van de activiteit die men wil organiseren in</a:t>
            </a:r>
            <a:r>
              <a:rPr lang="en-BE" sz="1300" dirty="0"/>
              <a:t> </a:t>
            </a:r>
            <a:r>
              <a:rPr lang="nl-NL" sz="1300" dirty="0"/>
              <a:t>het lokaal. Ieder verhuurbaar lokaal heeft een basistarief dat bij een verhuur door</a:t>
            </a:r>
            <a:r>
              <a:rPr lang="en-BE" sz="1300" dirty="0"/>
              <a:t> </a:t>
            </a:r>
            <a:r>
              <a:rPr lang="nl-NL" sz="1300" dirty="0"/>
              <a:t>internen betaald moet worden en een prijsfactor die wordt aangerekend in het geval</a:t>
            </a:r>
            <a:r>
              <a:rPr lang="en-BE" sz="1300" dirty="0"/>
              <a:t> </a:t>
            </a:r>
            <a:r>
              <a:rPr lang="nl-NL" sz="1300" dirty="0"/>
              <a:t>van externen. De totaalprijs voor iedere afzonderlijke verhuur moet eenvoudig</a:t>
            </a:r>
            <a:r>
              <a:rPr lang="en-BE" sz="1300" dirty="0"/>
              <a:t> </a:t>
            </a:r>
            <a:r>
              <a:rPr lang="nl-NL" sz="1300" dirty="0"/>
              <a:t>opgevraagd kunnen worden uit de databank.</a:t>
            </a:r>
            <a:endParaRPr lang="en-BE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8860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26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2692428" y="1552576"/>
            <a:ext cx="1412847" cy="41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406428" y="1596589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campus</a:t>
            </a:r>
            <a:endParaRPr lang="fr-BE" sz="1500" dirty="0"/>
          </a:p>
        </p:txBody>
      </p:sp>
      <p:sp>
        <p:nvSpPr>
          <p:cNvPr id="8" name="TextBox 7"/>
          <p:cNvSpPr txBox="1"/>
          <p:nvPr/>
        </p:nvSpPr>
        <p:spPr>
          <a:xfrm>
            <a:off x="2811597" y="1601717"/>
            <a:ext cx="116519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gebouw</a:t>
            </a:r>
            <a:endParaRPr lang="fr-BE" sz="1500" dirty="0"/>
          </a:p>
        </p:txBody>
      </p:sp>
      <p:sp>
        <p:nvSpPr>
          <p:cNvPr id="9" name="Oval 8"/>
          <p:cNvSpPr/>
          <p:nvPr/>
        </p:nvSpPr>
        <p:spPr>
          <a:xfrm>
            <a:off x="566943" y="865023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712977" y="1073250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67687" y="698614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adres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374517" y="1003796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telnr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9" idx="4"/>
            <a:endCxn id="7" idx="0"/>
          </p:cNvCxnSpPr>
          <p:nvPr/>
        </p:nvCxnSpPr>
        <p:spPr>
          <a:xfrm>
            <a:off x="1076324" y="1213190"/>
            <a:ext cx="1" cy="383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5"/>
            <a:endCxn id="6" idx="0"/>
          </p:cNvCxnSpPr>
          <p:nvPr/>
        </p:nvCxnSpPr>
        <p:spPr>
          <a:xfrm>
            <a:off x="2582545" y="1370429"/>
            <a:ext cx="816307" cy="182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6" idx="0"/>
          </p:cNvCxnSpPr>
          <p:nvPr/>
        </p:nvCxnSpPr>
        <p:spPr>
          <a:xfrm>
            <a:off x="2877068" y="1046781"/>
            <a:ext cx="521784" cy="505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6" idx="0"/>
          </p:cNvCxnSpPr>
          <p:nvPr/>
        </p:nvCxnSpPr>
        <p:spPr>
          <a:xfrm flipH="1">
            <a:off x="3398852" y="1300975"/>
            <a:ext cx="124859" cy="251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07445" y="1552576"/>
            <a:ext cx="1412847" cy="41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sp>
        <p:nvSpPr>
          <p:cNvPr id="33" name="TextBox 32"/>
          <p:cNvSpPr txBox="1"/>
          <p:nvPr/>
        </p:nvSpPr>
        <p:spPr>
          <a:xfrm>
            <a:off x="5831269" y="1598395"/>
            <a:ext cx="116519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lokaal</a:t>
            </a:r>
            <a:endParaRPr lang="fr-BE" sz="1500" dirty="0"/>
          </a:p>
        </p:txBody>
      </p:sp>
      <p:sp>
        <p:nvSpPr>
          <p:cNvPr id="34" name="Oval 33"/>
          <p:cNvSpPr/>
          <p:nvPr/>
        </p:nvSpPr>
        <p:spPr>
          <a:xfrm>
            <a:off x="4459971" y="1108976"/>
            <a:ext cx="128865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085466" y="170456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855016" y="455000"/>
            <a:ext cx="1528143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capaciteit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4042644" y="531057"/>
            <a:ext cx="1492401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projectie?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312301" y="799497"/>
            <a:ext cx="177165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toegankelijk?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4" idx="5"/>
            <a:endCxn id="32" idx="0"/>
          </p:cNvCxnSpPr>
          <p:nvPr/>
        </p:nvCxnSpPr>
        <p:spPr>
          <a:xfrm>
            <a:off x="5559910" y="1406155"/>
            <a:ext cx="853959" cy="146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4"/>
            <a:endCxn id="32" idx="0"/>
          </p:cNvCxnSpPr>
          <p:nvPr/>
        </p:nvCxnSpPr>
        <p:spPr>
          <a:xfrm>
            <a:off x="5594847" y="518623"/>
            <a:ext cx="819022" cy="1033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6" idx="3"/>
            <a:endCxn id="32" idx="0"/>
          </p:cNvCxnSpPr>
          <p:nvPr/>
        </p:nvCxnSpPr>
        <p:spPr>
          <a:xfrm>
            <a:off x="6078807" y="752179"/>
            <a:ext cx="335062" cy="800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2"/>
            <a:endCxn id="32" idx="0"/>
          </p:cNvCxnSpPr>
          <p:nvPr/>
        </p:nvCxnSpPr>
        <p:spPr>
          <a:xfrm>
            <a:off x="6312301" y="973581"/>
            <a:ext cx="101568" cy="578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5"/>
            <a:endCxn id="32" idx="0"/>
          </p:cNvCxnSpPr>
          <p:nvPr/>
        </p:nvCxnSpPr>
        <p:spPr>
          <a:xfrm>
            <a:off x="5316488" y="828236"/>
            <a:ext cx="1097381" cy="72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689616" y="2879545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openingsuren</a:t>
            </a:r>
            <a:endParaRPr lang="fr-BE" sz="1500" dirty="0"/>
          </a:p>
        </p:txBody>
      </p:sp>
      <p:sp>
        <p:nvSpPr>
          <p:cNvPr id="56" name="Rectangle 55"/>
          <p:cNvSpPr/>
          <p:nvPr/>
        </p:nvSpPr>
        <p:spPr>
          <a:xfrm flipV="1">
            <a:off x="5817527" y="2922907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57" name="Oval 56"/>
          <p:cNvSpPr/>
          <p:nvPr/>
        </p:nvSpPr>
        <p:spPr>
          <a:xfrm>
            <a:off x="4960504" y="3389227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sleutel1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/>
          <p:cNvCxnSpPr>
            <a:stCxn id="57" idx="0"/>
            <a:endCxn id="55" idx="2"/>
          </p:cNvCxnSpPr>
          <p:nvPr/>
        </p:nvCxnSpPr>
        <p:spPr>
          <a:xfrm flipV="1">
            <a:off x="5534224" y="3202710"/>
            <a:ext cx="889816" cy="186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5257210" y="3663472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6689921" y="3358949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sleutel2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6993995" y="3622760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4" idx="0"/>
            <a:endCxn id="55" idx="2"/>
          </p:cNvCxnSpPr>
          <p:nvPr/>
        </p:nvCxnSpPr>
        <p:spPr>
          <a:xfrm flipH="1" flipV="1">
            <a:off x="6424040" y="3202710"/>
            <a:ext cx="839601" cy="156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740103" y="4036049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starttijd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6928958" y="401176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eindtijd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5879365" y="4436701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57" idx="4"/>
            <a:endCxn id="67" idx="0"/>
          </p:cNvCxnSpPr>
          <p:nvPr/>
        </p:nvCxnSpPr>
        <p:spPr>
          <a:xfrm flipH="1">
            <a:off x="5313823" y="3737394"/>
            <a:ext cx="220401" cy="2986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7" idx="4"/>
            <a:endCxn id="69" idx="0"/>
          </p:cNvCxnSpPr>
          <p:nvPr/>
        </p:nvCxnSpPr>
        <p:spPr>
          <a:xfrm>
            <a:off x="5534224" y="3737394"/>
            <a:ext cx="918861" cy="699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4"/>
            <a:endCxn id="69" idx="0"/>
          </p:cNvCxnSpPr>
          <p:nvPr/>
        </p:nvCxnSpPr>
        <p:spPr>
          <a:xfrm flipH="1">
            <a:off x="6453085" y="3707116"/>
            <a:ext cx="810556" cy="7295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4" idx="4"/>
            <a:endCxn id="68" idx="0"/>
          </p:cNvCxnSpPr>
          <p:nvPr/>
        </p:nvCxnSpPr>
        <p:spPr>
          <a:xfrm>
            <a:off x="7263641" y="3707116"/>
            <a:ext cx="239037" cy="304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638715" y="1280907"/>
            <a:ext cx="1412847" cy="41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sp>
        <p:nvSpPr>
          <p:cNvPr id="76" name="TextBox 75"/>
          <p:cNvSpPr txBox="1"/>
          <p:nvPr/>
        </p:nvSpPr>
        <p:spPr>
          <a:xfrm>
            <a:off x="7762539" y="1326726"/>
            <a:ext cx="116519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pc-lokaal</a:t>
            </a:r>
            <a:endParaRPr lang="fr-BE" sz="1500" dirty="0"/>
          </a:p>
        </p:txBody>
      </p:sp>
      <p:sp>
        <p:nvSpPr>
          <p:cNvPr id="77" name="TextBox 76"/>
          <p:cNvSpPr txBox="1"/>
          <p:nvPr/>
        </p:nvSpPr>
        <p:spPr>
          <a:xfrm>
            <a:off x="7638715" y="1839345"/>
            <a:ext cx="1412847" cy="414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BE" sz="1500" dirty="0"/>
          </a:p>
        </p:txBody>
      </p:sp>
      <p:sp>
        <p:nvSpPr>
          <p:cNvPr id="78" name="TextBox 77"/>
          <p:cNvSpPr txBox="1"/>
          <p:nvPr/>
        </p:nvSpPr>
        <p:spPr>
          <a:xfrm>
            <a:off x="7762539" y="1885164"/>
            <a:ext cx="1165197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auditorium</a:t>
            </a:r>
            <a:endParaRPr lang="fr-BE" sz="1500" dirty="0"/>
          </a:p>
        </p:txBody>
      </p:sp>
      <p:sp>
        <p:nvSpPr>
          <p:cNvPr id="84" name="Oval 83"/>
          <p:cNvSpPr/>
          <p:nvPr/>
        </p:nvSpPr>
        <p:spPr>
          <a:xfrm>
            <a:off x="7252997" y="1640366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84" idx="2"/>
            <a:endCxn id="32" idx="3"/>
          </p:cNvCxnSpPr>
          <p:nvPr/>
        </p:nvCxnSpPr>
        <p:spPr>
          <a:xfrm flipH="1" flipV="1">
            <a:off x="7120292" y="1759978"/>
            <a:ext cx="132705" cy="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75" idx="1"/>
            <a:endCxn id="84" idx="7"/>
          </p:cNvCxnSpPr>
          <p:nvPr/>
        </p:nvCxnSpPr>
        <p:spPr>
          <a:xfrm flipH="1">
            <a:off x="7452432" y="1488309"/>
            <a:ext cx="186283" cy="187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7" idx="1"/>
            <a:endCxn id="84" idx="5"/>
          </p:cNvCxnSpPr>
          <p:nvPr/>
        </p:nvCxnSpPr>
        <p:spPr>
          <a:xfrm flipH="1" flipV="1">
            <a:off x="7452432" y="1847987"/>
            <a:ext cx="186283" cy="198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 rot="5400000">
            <a:off x="7342462" y="1719050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5" name="Arc 94"/>
          <p:cNvSpPr/>
          <p:nvPr/>
        </p:nvSpPr>
        <p:spPr>
          <a:xfrm>
            <a:off x="7344478" y="1550969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5" name="Oval 104"/>
          <p:cNvSpPr/>
          <p:nvPr/>
        </p:nvSpPr>
        <p:spPr>
          <a:xfrm>
            <a:off x="8345137" y="554387"/>
            <a:ext cx="77491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# pc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06" name="Straight Connector 105"/>
          <p:cNvCxnSpPr>
            <a:stCxn id="105" idx="4"/>
            <a:endCxn id="75" idx="0"/>
          </p:cNvCxnSpPr>
          <p:nvPr/>
        </p:nvCxnSpPr>
        <p:spPr>
          <a:xfrm flipH="1">
            <a:off x="8345139" y="902554"/>
            <a:ext cx="387457" cy="3783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8079375" y="2400456"/>
            <a:ext cx="903761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plat?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>
            <a:stCxn id="110" idx="0"/>
            <a:endCxn id="77" idx="2"/>
          </p:cNvCxnSpPr>
          <p:nvPr/>
        </p:nvCxnSpPr>
        <p:spPr>
          <a:xfrm flipH="1" flipV="1">
            <a:off x="8345139" y="2254149"/>
            <a:ext cx="186117" cy="146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1321789" y="2859330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persoon</a:t>
            </a:r>
            <a:endParaRPr lang="fr-BE" sz="1500" dirty="0"/>
          </a:p>
        </p:txBody>
      </p:sp>
      <p:sp>
        <p:nvSpPr>
          <p:cNvPr id="118" name="Oval 117"/>
          <p:cNvSpPr/>
          <p:nvPr/>
        </p:nvSpPr>
        <p:spPr>
          <a:xfrm>
            <a:off x="478967" y="2507845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email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453644" y="3388047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78411" y="2918146"/>
            <a:ext cx="81597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voor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8104" y="3822178"/>
            <a:ext cx="96881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achter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992696" y="2091369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telnr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089391" y="2044565"/>
            <a:ext cx="101876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adres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>
            <a:stCxn id="117" idx="0"/>
            <a:endCxn id="122" idx="4"/>
          </p:cNvCxnSpPr>
          <p:nvPr/>
        </p:nvCxnSpPr>
        <p:spPr>
          <a:xfrm flipH="1" flipV="1">
            <a:off x="1502077" y="2439536"/>
            <a:ext cx="489609" cy="419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17" idx="0"/>
            <a:endCxn id="123" idx="4"/>
          </p:cNvCxnSpPr>
          <p:nvPr/>
        </p:nvCxnSpPr>
        <p:spPr>
          <a:xfrm flipV="1">
            <a:off x="1991686" y="2392732"/>
            <a:ext cx="607086" cy="4665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17" idx="0"/>
            <a:endCxn id="118" idx="6"/>
          </p:cNvCxnSpPr>
          <p:nvPr/>
        </p:nvCxnSpPr>
        <p:spPr>
          <a:xfrm flipH="1" flipV="1">
            <a:off x="1497729" y="2681929"/>
            <a:ext cx="493957" cy="177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17" idx="1"/>
            <a:endCxn id="119" idx="0"/>
          </p:cNvCxnSpPr>
          <p:nvPr/>
        </p:nvCxnSpPr>
        <p:spPr>
          <a:xfrm flipH="1">
            <a:off x="963025" y="3020913"/>
            <a:ext cx="358764" cy="367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19" idx="1"/>
            <a:endCxn id="120" idx="4"/>
          </p:cNvCxnSpPr>
          <p:nvPr/>
        </p:nvCxnSpPr>
        <p:spPr>
          <a:xfrm flipH="1" flipV="1">
            <a:off x="486396" y="3266313"/>
            <a:ext cx="116442" cy="172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19" idx="3"/>
            <a:endCxn id="121" idx="0"/>
          </p:cNvCxnSpPr>
          <p:nvPr/>
        </p:nvCxnSpPr>
        <p:spPr>
          <a:xfrm flipH="1">
            <a:off x="562509" y="3685226"/>
            <a:ext cx="40329" cy="136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7347" y="4339717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intern</a:t>
            </a:r>
            <a:endParaRPr lang="fr-BE" sz="1500" dirty="0"/>
          </a:p>
        </p:txBody>
      </p:sp>
      <p:sp>
        <p:nvSpPr>
          <p:cNvPr id="150" name="Oval 149"/>
          <p:cNvSpPr/>
          <p:nvPr/>
        </p:nvSpPr>
        <p:spPr>
          <a:xfrm>
            <a:off x="447604" y="4843617"/>
            <a:ext cx="117927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functie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2216455" y="4336047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extern</a:t>
            </a:r>
            <a:endParaRPr lang="fr-BE" sz="1500" dirty="0"/>
          </a:p>
        </p:txBody>
      </p:sp>
      <p:sp>
        <p:nvSpPr>
          <p:cNvPr id="157" name="Oval 156"/>
          <p:cNvSpPr/>
          <p:nvPr/>
        </p:nvSpPr>
        <p:spPr>
          <a:xfrm>
            <a:off x="6537693" y="1205199"/>
            <a:ext cx="748703" cy="27060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prijs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58" name="Straight Connector 157"/>
          <p:cNvCxnSpPr>
            <a:stCxn id="157" idx="2"/>
            <a:endCxn id="32" idx="0"/>
          </p:cNvCxnSpPr>
          <p:nvPr/>
        </p:nvCxnSpPr>
        <p:spPr>
          <a:xfrm flipH="1">
            <a:off x="6413869" y="1340503"/>
            <a:ext cx="123824" cy="212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1793006" y="3548254"/>
            <a:ext cx="233653" cy="2432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175" name="Straight Connector 174"/>
          <p:cNvCxnSpPr/>
          <p:nvPr/>
        </p:nvCxnSpPr>
        <p:spPr>
          <a:xfrm flipH="1">
            <a:off x="1943154" y="3185813"/>
            <a:ext cx="1" cy="366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H="1">
            <a:off x="1877684" y="3185812"/>
            <a:ext cx="1" cy="3663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151" idx="0"/>
            <a:endCxn id="174" idx="5"/>
          </p:cNvCxnSpPr>
          <p:nvPr/>
        </p:nvCxnSpPr>
        <p:spPr>
          <a:xfrm flipH="1" flipV="1">
            <a:off x="1992441" y="3755875"/>
            <a:ext cx="893911" cy="580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149" idx="0"/>
            <a:endCxn id="174" idx="3"/>
          </p:cNvCxnSpPr>
          <p:nvPr/>
        </p:nvCxnSpPr>
        <p:spPr>
          <a:xfrm flipV="1">
            <a:off x="1037244" y="3755875"/>
            <a:ext cx="789980" cy="58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Arc 196"/>
          <p:cNvSpPr/>
          <p:nvPr/>
        </p:nvSpPr>
        <p:spPr>
          <a:xfrm rot="5400000">
            <a:off x="2157429" y="3781002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0" name="Arc 199"/>
          <p:cNvSpPr/>
          <p:nvPr/>
        </p:nvSpPr>
        <p:spPr>
          <a:xfrm rot="11691630">
            <a:off x="1485448" y="3838423"/>
            <a:ext cx="241956" cy="22872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203" name="Straight Connector 202"/>
          <p:cNvCxnSpPr>
            <a:stCxn id="149" idx="2"/>
            <a:endCxn id="150" idx="0"/>
          </p:cNvCxnSpPr>
          <p:nvPr/>
        </p:nvCxnSpPr>
        <p:spPr>
          <a:xfrm flipH="1">
            <a:off x="1037243" y="4662882"/>
            <a:ext cx="1" cy="180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/>
          <p:cNvSpPr/>
          <p:nvPr/>
        </p:nvSpPr>
        <p:spPr>
          <a:xfrm>
            <a:off x="2165764" y="4842482"/>
            <a:ext cx="1439272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prijsfactor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09" name="Straight Connector 208"/>
          <p:cNvCxnSpPr>
            <a:stCxn id="151" idx="2"/>
            <a:endCxn id="208" idx="0"/>
          </p:cNvCxnSpPr>
          <p:nvPr/>
        </p:nvCxnSpPr>
        <p:spPr>
          <a:xfrm flipH="1">
            <a:off x="2885400" y="4659212"/>
            <a:ext cx="952" cy="18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Diamond 219"/>
          <p:cNvSpPr/>
          <p:nvPr/>
        </p:nvSpPr>
        <p:spPr>
          <a:xfrm>
            <a:off x="2105964" y="1630623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21" name="Diamond 220"/>
          <p:cNvSpPr/>
          <p:nvPr/>
        </p:nvSpPr>
        <p:spPr>
          <a:xfrm>
            <a:off x="2173628" y="1684598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22" name="Straight Connector 221"/>
          <p:cNvCxnSpPr/>
          <p:nvPr/>
        </p:nvCxnSpPr>
        <p:spPr>
          <a:xfrm flipV="1">
            <a:off x="1740633" y="1730781"/>
            <a:ext cx="392591" cy="1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1">
            <a:off x="1742519" y="1786381"/>
            <a:ext cx="392591" cy="1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1">
            <a:off x="2388994" y="1736184"/>
            <a:ext cx="3028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1">
            <a:off x="2383766" y="1786380"/>
            <a:ext cx="30283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1696002" y="154177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34" name="TextBox 233"/>
          <p:cNvSpPr txBox="1"/>
          <p:nvPr/>
        </p:nvSpPr>
        <p:spPr>
          <a:xfrm>
            <a:off x="2478892" y="153775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35" name="Diamond 234"/>
          <p:cNvSpPr/>
          <p:nvPr/>
        </p:nvSpPr>
        <p:spPr>
          <a:xfrm>
            <a:off x="4768870" y="1634848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36" name="Diamond 235"/>
          <p:cNvSpPr/>
          <p:nvPr/>
        </p:nvSpPr>
        <p:spPr>
          <a:xfrm>
            <a:off x="4828914" y="168882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37" name="Straight Connector 236"/>
          <p:cNvCxnSpPr>
            <a:stCxn id="6" idx="3"/>
            <a:endCxn id="235" idx="1"/>
          </p:cNvCxnSpPr>
          <p:nvPr/>
        </p:nvCxnSpPr>
        <p:spPr>
          <a:xfrm>
            <a:off x="4105275" y="1759978"/>
            <a:ext cx="663595" cy="3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5034764" y="1794558"/>
            <a:ext cx="672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5034764" y="1733162"/>
            <a:ext cx="672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4072877" y="155554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45" name="TextBox 244"/>
          <p:cNvSpPr txBox="1"/>
          <p:nvPr/>
        </p:nvSpPr>
        <p:spPr>
          <a:xfrm>
            <a:off x="5505516" y="154090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47" name="Diamond 246"/>
          <p:cNvSpPr/>
          <p:nvPr/>
        </p:nvSpPr>
        <p:spPr>
          <a:xfrm>
            <a:off x="6260638" y="2277632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48" name="Diamond 247"/>
          <p:cNvSpPr/>
          <p:nvPr/>
        </p:nvSpPr>
        <p:spPr>
          <a:xfrm>
            <a:off x="6320682" y="2331607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49" name="Straight Connector 248"/>
          <p:cNvCxnSpPr>
            <a:stCxn id="32" idx="2"/>
            <a:endCxn id="247" idx="0"/>
          </p:cNvCxnSpPr>
          <p:nvPr/>
        </p:nvCxnSpPr>
        <p:spPr>
          <a:xfrm>
            <a:off x="6413869" y="1967380"/>
            <a:ext cx="66" cy="3102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H="1">
            <a:off x="6391409" y="2524655"/>
            <a:ext cx="1294" cy="355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H="1">
            <a:off x="6439749" y="2521508"/>
            <a:ext cx="1294" cy="355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6237148" y="193676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60" name="TextBox 259"/>
          <p:cNvSpPr txBox="1"/>
          <p:nvPr/>
        </p:nvSpPr>
        <p:spPr>
          <a:xfrm>
            <a:off x="6188257" y="267693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79" name="TextBox 278"/>
          <p:cNvSpPr txBox="1"/>
          <p:nvPr/>
        </p:nvSpPr>
        <p:spPr>
          <a:xfrm>
            <a:off x="3709756" y="2874784"/>
            <a:ext cx="980774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boeking</a:t>
            </a:r>
            <a:endParaRPr lang="fr-BE" sz="1500" dirty="0"/>
          </a:p>
        </p:txBody>
      </p:sp>
      <p:sp>
        <p:nvSpPr>
          <p:cNvPr id="280" name="Rectangle 279"/>
          <p:cNvSpPr/>
          <p:nvPr/>
        </p:nvSpPr>
        <p:spPr>
          <a:xfrm flipV="1">
            <a:off x="3807369" y="2918146"/>
            <a:ext cx="739627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5" name="Diamond 284"/>
          <p:cNvSpPr/>
          <p:nvPr/>
        </p:nvSpPr>
        <p:spPr>
          <a:xfrm>
            <a:off x="5047521" y="291038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86" name="Diamond 285"/>
          <p:cNvSpPr/>
          <p:nvPr/>
        </p:nvSpPr>
        <p:spPr>
          <a:xfrm>
            <a:off x="5112393" y="296200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87" name="Straight Connector 286"/>
          <p:cNvCxnSpPr/>
          <p:nvPr/>
        </p:nvCxnSpPr>
        <p:spPr>
          <a:xfrm>
            <a:off x="4685962" y="3009294"/>
            <a:ext cx="389501" cy="3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4685962" y="3066948"/>
            <a:ext cx="389501" cy="3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>
            <a:stCxn id="285" idx="3"/>
            <a:endCxn id="55" idx="1"/>
          </p:cNvCxnSpPr>
          <p:nvPr/>
        </p:nvCxnSpPr>
        <p:spPr>
          <a:xfrm>
            <a:off x="5354114" y="3039474"/>
            <a:ext cx="335502" cy="1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5501672" y="282695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300" name="TextBox 299"/>
          <p:cNvSpPr txBox="1"/>
          <p:nvPr/>
        </p:nvSpPr>
        <p:spPr>
          <a:xfrm>
            <a:off x="4644599" y="282973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301" name="Diamond 300"/>
          <p:cNvSpPr/>
          <p:nvPr/>
        </p:nvSpPr>
        <p:spPr>
          <a:xfrm>
            <a:off x="3050255" y="289514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302" name="Straight Connector 301"/>
          <p:cNvCxnSpPr>
            <a:stCxn id="117" idx="3"/>
            <a:endCxn id="301" idx="1"/>
          </p:cNvCxnSpPr>
          <p:nvPr/>
        </p:nvCxnSpPr>
        <p:spPr>
          <a:xfrm>
            <a:off x="2661582" y="3020913"/>
            <a:ext cx="388673" cy="3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1">
            <a:off x="3330740" y="3046200"/>
            <a:ext cx="373833" cy="1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1">
            <a:off x="3332466" y="2998080"/>
            <a:ext cx="373833" cy="1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3499208" y="281536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313" name="TextBox 312"/>
          <p:cNvSpPr txBox="1"/>
          <p:nvPr/>
        </p:nvSpPr>
        <p:spPr>
          <a:xfrm>
            <a:off x="2617745" y="282355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314" name="Oval 313"/>
          <p:cNvSpPr/>
          <p:nvPr/>
        </p:nvSpPr>
        <p:spPr>
          <a:xfrm>
            <a:off x="2863623" y="2326748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starttijd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3769899" y="2059392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eindtijd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16" name="Straight Connector 315"/>
          <p:cNvCxnSpPr>
            <a:stCxn id="314" idx="5"/>
            <a:endCxn id="279" idx="0"/>
          </p:cNvCxnSpPr>
          <p:nvPr/>
        </p:nvCxnSpPr>
        <p:spPr>
          <a:xfrm>
            <a:off x="3843023" y="2623927"/>
            <a:ext cx="357120" cy="250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>
            <a:stCxn id="315" idx="4"/>
            <a:endCxn id="279" idx="0"/>
          </p:cNvCxnSpPr>
          <p:nvPr/>
        </p:nvCxnSpPr>
        <p:spPr>
          <a:xfrm flipH="1">
            <a:off x="4200143" y="2407559"/>
            <a:ext cx="143476" cy="467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H="1">
            <a:off x="3159418" y="2599319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H="1">
            <a:off x="4042893" y="2326748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8" name="Oval 327"/>
          <p:cNvSpPr/>
          <p:nvPr/>
        </p:nvSpPr>
        <p:spPr>
          <a:xfrm>
            <a:off x="3923626" y="364809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# pers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29" name="Straight Connector 328"/>
          <p:cNvCxnSpPr>
            <a:stCxn id="328" idx="0"/>
            <a:endCxn id="279" idx="2"/>
          </p:cNvCxnSpPr>
          <p:nvPr/>
        </p:nvCxnSpPr>
        <p:spPr>
          <a:xfrm flipH="1" flipV="1">
            <a:off x="4200143" y="3197949"/>
            <a:ext cx="297203" cy="450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Oval 333"/>
          <p:cNvSpPr/>
          <p:nvPr/>
        </p:nvSpPr>
        <p:spPr>
          <a:xfrm>
            <a:off x="2294253" y="3427688"/>
            <a:ext cx="1669713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beschrijving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36" name="Straight Connector 335"/>
          <p:cNvCxnSpPr>
            <a:stCxn id="279" idx="2"/>
            <a:endCxn id="334" idx="7"/>
          </p:cNvCxnSpPr>
          <p:nvPr/>
        </p:nvCxnSpPr>
        <p:spPr>
          <a:xfrm flipH="1">
            <a:off x="3719442" y="3197949"/>
            <a:ext cx="480701" cy="280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Oval 364"/>
          <p:cNvSpPr/>
          <p:nvPr/>
        </p:nvSpPr>
        <p:spPr>
          <a:xfrm>
            <a:off x="4511746" y="2411372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totaal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66" name="Straight Connector 365"/>
          <p:cNvCxnSpPr>
            <a:stCxn id="365" idx="3"/>
            <a:endCxn id="279" idx="0"/>
          </p:cNvCxnSpPr>
          <p:nvPr/>
        </p:nvCxnSpPr>
        <p:spPr>
          <a:xfrm flipH="1">
            <a:off x="4200143" y="2708551"/>
            <a:ext cx="479642" cy="166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flipH="1">
            <a:off x="1951933" y="1356665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4768870" y="1370429"/>
            <a:ext cx="662822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310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355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 smtClean="0"/>
                  <a:t>Functionele beschrijving:</a:t>
                </a:r>
              </a:p>
              <a:p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lokaal.capaciteit &gt;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BE" sz="1500" dirty="0" smtClean="0"/>
                  <a:t>0, lokaal.prijs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 smtClean="0"/>
                  <a:t> 0</a:t>
                </a:r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pc-lokaal.# pc &gt; </a:t>
                </a:r>
                <a:r>
                  <a:rPr lang="en-BE" sz="1500" dirty="0" smtClean="0"/>
                  <a:t>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extern.prijsfactor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 smtClean="0"/>
                  <a:t> 1</a:t>
                </a:r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openingsuren.starttijd &lt; openingsuren.eindtijd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0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boeking.# pers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lokaal.capaciteit (voor overeenkomstig lokaal van boeking)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openingsuren.starttijd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BE" sz="1500" dirty="0"/>
                  <a:t>boeking.starttijd &lt; boeking.eindtijd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/>
                  <a:t> openingsuren.eindtijd (voor overeenkomstige openingsuren van boeking)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openingstijden van eenzelfde lokaal mogen niet overlappen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boekingen van eenzelfde lokaal mogen niet overlappen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/>
                  <a:t>boeking.totaal = lokaal.prijs voor internen, lokaal.prijs * extern.prijsfactor voor externen (voor overeenkomstig lokaal van </a:t>
                </a:r>
                <a:r>
                  <a:rPr lang="en-BE" sz="1500" dirty="0" smtClean="0"/>
                  <a:t>boeking en overeenkomstige prijsfactor van externen)</a:t>
                </a:r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endParaRPr lang="fr-BE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3554819"/>
              </a:xfrm>
              <a:prstGeom prst="rect">
                <a:avLst/>
              </a:prstGeom>
              <a:blipFill>
                <a:blip r:embed="rId3"/>
                <a:stretch>
                  <a:fillRect l="-290" t="-343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578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143" name="TextBox 142"/>
          <p:cNvSpPr txBox="1"/>
          <p:nvPr/>
        </p:nvSpPr>
        <p:spPr>
          <a:xfrm>
            <a:off x="2133927" y="149864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profiel</a:t>
            </a:r>
            <a:endParaRPr lang="fr-BE" sz="1500" dirty="0"/>
          </a:p>
        </p:txBody>
      </p:sp>
      <p:sp>
        <p:nvSpPr>
          <p:cNvPr id="144" name="Oval 143"/>
          <p:cNvSpPr/>
          <p:nvPr/>
        </p:nvSpPr>
        <p:spPr>
          <a:xfrm>
            <a:off x="142834" y="897816"/>
            <a:ext cx="1623312" cy="451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gebruikers</a:t>
            </a:r>
          </a:p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85323" y="1475946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wachtwoord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85323" y="1930345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woonplaats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1294462" y="549649"/>
            <a:ext cx="9433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email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43" idx="1"/>
            <a:endCxn id="149" idx="4"/>
          </p:cNvCxnSpPr>
          <p:nvPr/>
        </p:nvCxnSpPr>
        <p:spPr>
          <a:xfrm flipH="1" flipV="1">
            <a:off x="1766146" y="897816"/>
            <a:ext cx="367781" cy="76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143" idx="1"/>
            <a:endCxn id="144" idx="5"/>
          </p:cNvCxnSpPr>
          <p:nvPr/>
        </p:nvCxnSpPr>
        <p:spPr>
          <a:xfrm flipH="1" flipV="1">
            <a:off x="1528417" y="1282780"/>
            <a:ext cx="605510" cy="377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47" idx="6"/>
            <a:endCxn id="143" idx="1"/>
          </p:cNvCxnSpPr>
          <p:nvPr/>
        </p:nvCxnSpPr>
        <p:spPr>
          <a:xfrm>
            <a:off x="1768642" y="1650030"/>
            <a:ext cx="365285" cy="10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3" idx="1"/>
            <a:endCxn id="148" idx="7"/>
          </p:cNvCxnSpPr>
          <p:nvPr/>
        </p:nvCxnSpPr>
        <p:spPr>
          <a:xfrm flipH="1">
            <a:off x="1522126" y="1660224"/>
            <a:ext cx="611801" cy="321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2142361" y="5109196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plant</a:t>
            </a:r>
            <a:endParaRPr lang="fr-BE" sz="1500" dirty="0"/>
          </a:p>
        </p:txBody>
      </p:sp>
      <p:sp>
        <p:nvSpPr>
          <p:cNvPr id="165" name="Oval 164"/>
          <p:cNvSpPr/>
          <p:nvPr/>
        </p:nvSpPr>
        <p:spPr>
          <a:xfrm>
            <a:off x="796292" y="4701806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69" name="Straight Connector 168"/>
          <p:cNvCxnSpPr>
            <a:stCxn id="164" idx="1"/>
            <a:endCxn id="165" idx="5"/>
          </p:cNvCxnSpPr>
          <p:nvPr/>
        </p:nvCxnSpPr>
        <p:spPr>
          <a:xfrm flipH="1" flipV="1">
            <a:off x="1643372" y="4998985"/>
            <a:ext cx="498989" cy="27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/>
          <p:cNvSpPr/>
          <p:nvPr/>
        </p:nvSpPr>
        <p:spPr>
          <a:xfrm>
            <a:off x="1052504" y="5393874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soort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72" name="Straight Connector 171"/>
          <p:cNvCxnSpPr>
            <a:stCxn id="170" idx="7"/>
            <a:endCxn id="164" idx="1"/>
          </p:cNvCxnSpPr>
          <p:nvPr/>
        </p:nvCxnSpPr>
        <p:spPr>
          <a:xfrm flipV="1">
            <a:off x="1899584" y="5270779"/>
            <a:ext cx="242777" cy="174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213253" y="5070545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foto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85" name="Straight Connector 184"/>
          <p:cNvCxnSpPr>
            <a:stCxn id="164" idx="1"/>
            <a:endCxn id="175" idx="6"/>
          </p:cNvCxnSpPr>
          <p:nvPr/>
        </p:nvCxnSpPr>
        <p:spPr>
          <a:xfrm flipH="1" flipV="1">
            <a:off x="1205669" y="5244629"/>
            <a:ext cx="936692" cy="2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5992467" y="5109196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taak</a:t>
            </a:r>
            <a:endParaRPr lang="fr-BE" sz="1500" dirty="0"/>
          </a:p>
        </p:txBody>
      </p:sp>
      <p:sp>
        <p:nvSpPr>
          <p:cNvPr id="187" name="Oval 186"/>
          <p:cNvSpPr/>
          <p:nvPr/>
        </p:nvSpPr>
        <p:spPr>
          <a:xfrm>
            <a:off x="4982939" y="5648102"/>
            <a:ext cx="1209203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# dagen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88" name="Straight Connector 187"/>
          <p:cNvCxnSpPr>
            <a:stCxn id="187" idx="7"/>
            <a:endCxn id="186" idx="2"/>
          </p:cNvCxnSpPr>
          <p:nvPr/>
        </p:nvCxnSpPr>
        <p:spPr>
          <a:xfrm flipV="1">
            <a:off x="6015058" y="5432361"/>
            <a:ext cx="647306" cy="266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7103744" y="5648101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hoeveelheid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96" name="Straight Connector 195"/>
          <p:cNvCxnSpPr>
            <a:stCxn id="190" idx="1"/>
            <a:endCxn id="186" idx="2"/>
          </p:cNvCxnSpPr>
          <p:nvPr/>
        </p:nvCxnSpPr>
        <p:spPr>
          <a:xfrm flipH="1" flipV="1">
            <a:off x="6662364" y="5432361"/>
            <a:ext cx="687896" cy="266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Oval 200"/>
          <p:cNvSpPr/>
          <p:nvPr/>
        </p:nvSpPr>
        <p:spPr>
          <a:xfrm>
            <a:off x="6166155" y="5899201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06" name="Straight Connector 205"/>
          <p:cNvCxnSpPr>
            <a:stCxn id="201" idx="0"/>
            <a:endCxn id="186" idx="2"/>
          </p:cNvCxnSpPr>
          <p:nvPr/>
        </p:nvCxnSpPr>
        <p:spPr>
          <a:xfrm flipV="1">
            <a:off x="6662363" y="5432361"/>
            <a:ext cx="1" cy="466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5992467" y="3825831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voedsel</a:t>
            </a:r>
            <a:endParaRPr lang="fr-BE" sz="1500" dirty="0"/>
          </a:p>
        </p:txBody>
      </p:sp>
      <p:cxnSp>
        <p:nvCxnSpPr>
          <p:cNvPr id="211" name="Straight Connector 210"/>
          <p:cNvCxnSpPr>
            <a:stCxn id="186" idx="0"/>
            <a:endCxn id="210" idx="2"/>
          </p:cNvCxnSpPr>
          <p:nvPr/>
        </p:nvCxnSpPr>
        <p:spPr>
          <a:xfrm flipV="1">
            <a:off x="6662364" y="4148996"/>
            <a:ext cx="0" cy="96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Arc 211"/>
          <p:cNvSpPr/>
          <p:nvPr/>
        </p:nvSpPr>
        <p:spPr>
          <a:xfrm rot="21025569">
            <a:off x="6565499" y="4568139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3" name="Oval 212"/>
          <p:cNvSpPr/>
          <p:nvPr/>
        </p:nvSpPr>
        <p:spPr>
          <a:xfrm>
            <a:off x="7685915" y="3813329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soort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14" name="Straight Connector 213"/>
          <p:cNvCxnSpPr>
            <a:stCxn id="213" idx="2"/>
            <a:endCxn id="210" idx="3"/>
          </p:cNvCxnSpPr>
          <p:nvPr/>
        </p:nvCxnSpPr>
        <p:spPr>
          <a:xfrm flipH="1">
            <a:off x="7332260" y="3987413"/>
            <a:ext cx="35365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Diamond 214"/>
          <p:cNvSpPr/>
          <p:nvPr/>
        </p:nvSpPr>
        <p:spPr>
          <a:xfrm>
            <a:off x="4676346" y="5141685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3482154" y="5241974"/>
            <a:ext cx="122160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H="1">
            <a:off x="3483722" y="5295942"/>
            <a:ext cx="122160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4956564" y="5295889"/>
            <a:ext cx="1035903" cy="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H="1">
            <a:off x="4956563" y="5242896"/>
            <a:ext cx="1035903" cy="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3447325" y="502626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225" name="TextBox 224"/>
          <p:cNvSpPr txBox="1"/>
          <p:nvPr/>
        </p:nvSpPr>
        <p:spPr>
          <a:xfrm>
            <a:off x="5773214" y="503858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26" name="Diamond 225"/>
          <p:cNvSpPr/>
          <p:nvPr/>
        </p:nvSpPr>
        <p:spPr>
          <a:xfrm>
            <a:off x="3673715" y="5770108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27" name="Straight Connector 226"/>
          <p:cNvCxnSpPr>
            <a:stCxn id="226" idx="0"/>
          </p:cNvCxnSpPr>
          <p:nvPr/>
        </p:nvCxnSpPr>
        <p:spPr>
          <a:xfrm flipH="1" flipV="1">
            <a:off x="3485128" y="5295890"/>
            <a:ext cx="341884" cy="474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>
            <a:stCxn id="164" idx="2"/>
            <a:endCxn id="226" idx="1"/>
          </p:cNvCxnSpPr>
          <p:nvPr/>
        </p:nvCxnSpPr>
        <p:spPr>
          <a:xfrm>
            <a:off x="2812258" y="5432361"/>
            <a:ext cx="861457" cy="466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2628500" y="5413020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M</a:t>
            </a:r>
            <a:endParaRPr lang="fr-BE" sz="900" dirty="0"/>
          </a:p>
        </p:txBody>
      </p:sp>
      <p:sp>
        <p:nvSpPr>
          <p:cNvPr id="238" name="TextBox 237"/>
          <p:cNvSpPr txBox="1"/>
          <p:nvPr/>
        </p:nvSpPr>
        <p:spPr>
          <a:xfrm>
            <a:off x="3362631" y="538149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cxnSp>
        <p:nvCxnSpPr>
          <p:cNvPr id="239" name="Straight Connector 238"/>
          <p:cNvCxnSpPr/>
          <p:nvPr/>
        </p:nvCxnSpPr>
        <p:spPr>
          <a:xfrm>
            <a:off x="2929965" y="5436680"/>
            <a:ext cx="795158" cy="414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2087399" y="3265517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registratie</a:t>
            </a:r>
            <a:endParaRPr lang="fr-BE" sz="1500" dirty="0"/>
          </a:p>
        </p:txBody>
      </p:sp>
      <p:sp>
        <p:nvSpPr>
          <p:cNvPr id="243" name="Rectangle 242"/>
          <p:cNvSpPr/>
          <p:nvPr/>
        </p:nvSpPr>
        <p:spPr>
          <a:xfrm flipV="1">
            <a:off x="2225130" y="3306460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44" name="Oval 243"/>
          <p:cNvSpPr/>
          <p:nvPr/>
        </p:nvSpPr>
        <p:spPr>
          <a:xfrm>
            <a:off x="565916" y="3252818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bijnaam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45" name="Straight Connector 244"/>
          <p:cNvCxnSpPr/>
          <p:nvPr/>
        </p:nvCxnSpPr>
        <p:spPr>
          <a:xfrm flipH="1">
            <a:off x="882171" y="3549997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44" idx="6"/>
            <a:endCxn id="242" idx="1"/>
          </p:cNvCxnSpPr>
          <p:nvPr/>
        </p:nvCxnSpPr>
        <p:spPr>
          <a:xfrm>
            <a:off x="1713355" y="3426902"/>
            <a:ext cx="374044" cy="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Diamond 250"/>
          <p:cNvSpPr/>
          <p:nvPr/>
        </p:nvSpPr>
        <p:spPr>
          <a:xfrm>
            <a:off x="2648770" y="237288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52" name="Diamond 251"/>
          <p:cNvSpPr/>
          <p:nvPr/>
        </p:nvSpPr>
        <p:spPr>
          <a:xfrm>
            <a:off x="2704162" y="2422002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53" name="Straight Connector 252"/>
          <p:cNvCxnSpPr>
            <a:stCxn id="143" idx="2"/>
            <a:endCxn id="251" idx="0"/>
          </p:cNvCxnSpPr>
          <p:nvPr/>
        </p:nvCxnSpPr>
        <p:spPr>
          <a:xfrm flipH="1">
            <a:off x="2802067" y="1821806"/>
            <a:ext cx="1757" cy="551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H="1" flipV="1">
            <a:off x="2775601" y="2608300"/>
            <a:ext cx="5699" cy="65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H="1" flipV="1">
            <a:off x="2835926" y="2611819"/>
            <a:ext cx="5699" cy="65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2760577" y="178931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802066" y="305515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66" name="Oval 265"/>
          <p:cNvSpPr/>
          <p:nvPr/>
        </p:nvSpPr>
        <p:spPr>
          <a:xfrm>
            <a:off x="680587" y="278155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67" name="Straight Connector 266"/>
          <p:cNvCxnSpPr>
            <a:stCxn id="242" idx="1"/>
            <a:endCxn id="266" idx="5"/>
          </p:cNvCxnSpPr>
          <p:nvPr/>
        </p:nvCxnSpPr>
        <p:spPr>
          <a:xfrm flipH="1" flipV="1">
            <a:off x="1659987" y="3078734"/>
            <a:ext cx="427412" cy="348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Diamond 269"/>
          <p:cNvSpPr/>
          <p:nvPr/>
        </p:nvSpPr>
        <p:spPr>
          <a:xfrm>
            <a:off x="2660454" y="4201604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71" name="Straight Connector 270"/>
          <p:cNvCxnSpPr>
            <a:stCxn id="164" idx="0"/>
            <a:endCxn id="270" idx="2"/>
          </p:cNvCxnSpPr>
          <p:nvPr/>
        </p:nvCxnSpPr>
        <p:spPr>
          <a:xfrm flipV="1">
            <a:off x="2812258" y="4459789"/>
            <a:ext cx="1493" cy="6494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 flipH="1" flipV="1">
            <a:off x="2853493" y="3588197"/>
            <a:ext cx="5699" cy="65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H="1" flipV="1">
            <a:off x="2762420" y="3586880"/>
            <a:ext cx="5699" cy="653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821823" y="359466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77" name="TextBox 276"/>
          <p:cNvSpPr txBox="1"/>
          <p:nvPr/>
        </p:nvSpPr>
        <p:spPr>
          <a:xfrm>
            <a:off x="2783139" y="489277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008698" y="2036193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notitie</a:t>
            </a:r>
            <a:endParaRPr lang="fr-BE" sz="1500" dirty="0"/>
          </a:p>
        </p:txBody>
      </p:sp>
      <p:sp>
        <p:nvSpPr>
          <p:cNvPr id="285" name="Rectangle 284"/>
          <p:cNvSpPr/>
          <p:nvPr/>
        </p:nvSpPr>
        <p:spPr>
          <a:xfrm flipV="1">
            <a:off x="5146429" y="2077136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86" name="Diamond 285"/>
          <p:cNvSpPr/>
          <p:nvPr/>
        </p:nvSpPr>
        <p:spPr>
          <a:xfrm>
            <a:off x="4128654" y="2689711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289" name="Diamond 288"/>
          <p:cNvSpPr/>
          <p:nvPr/>
        </p:nvSpPr>
        <p:spPr>
          <a:xfrm>
            <a:off x="4184046" y="2738833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290" name="Straight Connector 289"/>
          <p:cNvCxnSpPr>
            <a:stCxn id="286" idx="2"/>
            <a:endCxn id="242" idx="3"/>
          </p:cNvCxnSpPr>
          <p:nvPr/>
        </p:nvCxnSpPr>
        <p:spPr>
          <a:xfrm flipH="1">
            <a:off x="3556247" y="2947896"/>
            <a:ext cx="725704" cy="479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>
            <a:endCxn id="286" idx="0"/>
          </p:cNvCxnSpPr>
          <p:nvPr/>
        </p:nvCxnSpPr>
        <p:spPr>
          <a:xfrm flipH="1">
            <a:off x="4281951" y="2205188"/>
            <a:ext cx="725703" cy="484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H="1">
            <a:off x="4317556" y="2241831"/>
            <a:ext cx="696448" cy="477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/>
          <p:cNvSpPr txBox="1"/>
          <p:nvPr/>
        </p:nvSpPr>
        <p:spPr>
          <a:xfrm>
            <a:off x="4787175" y="203730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299" name="TextBox 298"/>
          <p:cNvSpPr txBox="1"/>
          <p:nvPr/>
        </p:nvSpPr>
        <p:spPr>
          <a:xfrm>
            <a:off x="3504327" y="335214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301" name="Oval 300"/>
          <p:cNvSpPr/>
          <p:nvPr/>
        </p:nvSpPr>
        <p:spPr>
          <a:xfrm>
            <a:off x="6742353" y="2023164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titel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02" name="Straight Connector 301"/>
          <p:cNvCxnSpPr/>
          <p:nvPr/>
        </p:nvCxnSpPr>
        <p:spPr>
          <a:xfrm flipH="1">
            <a:off x="7058608" y="2320343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stCxn id="301" idx="2"/>
            <a:endCxn id="284" idx="3"/>
          </p:cNvCxnSpPr>
          <p:nvPr/>
        </p:nvCxnSpPr>
        <p:spPr>
          <a:xfrm flipH="1">
            <a:off x="6477546" y="2197248"/>
            <a:ext cx="264807" cy="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Oval 305"/>
          <p:cNvSpPr/>
          <p:nvPr/>
        </p:nvSpPr>
        <p:spPr>
          <a:xfrm>
            <a:off x="6545704" y="1516982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categorie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07" name="Straight Connector 306"/>
          <p:cNvCxnSpPr>
            <a:stCxn id="306" idx="3"/>
            <a:endCxn id="284" idx="3"/>
          </p:cNvCxnSpPr>
          <p:nvPr/>
        </p:nvCxnSpPr>
        <p:spPr>
          <a:xfrm flipH="1">
            <a:off x="6477546" y="1814161"/>
            <a:ext cx="314674" cy="383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Oval 312"/>
          <p:cNvSpPr/>
          <p:nvPr/>
        </p:nvSpPr>
        <p:spPr>
          <a:xfrm>
            <a:off x="5169402" y="1489555"/>
            <a:ext cx="114743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tijdstip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15" name="Oval 314"/>
          <p:cNvSpPr/>
          <p:nvPr/>
        </p:nvSpPr>
        <p:spPr>
          <a:xfrm>
            <a:off x="6609949" y="2497432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beschrijving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16" name="Straight Connector 315"/>
          <p:cNvCxnSpPr>
            <a:stCxn id="315" idx="1"/>
            <a:endCxn id="284" idx="3"/>
          </p:cNvCxnSpPr>
          <p:nvPr/>
        </p:nvCxnSpPr>
        <p:spPr>
          <a:xfrm flipH="1" flipV="1">
            <a:off x="6477546" y="2197776"/>
            <a:ext cx="378919" cy="350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stCxn id="284" idx="0"/>
            <a:endCxn id="313" idx="4"/>
          </p:cNvCxnSpPr>
          <p:nvPr/>
        </p:nvCxnSpPr>
        <p:spPr>
          <a:xfrm flipV="1">
            <a:off x="5743122" y="1837722"/>
            <a:ext cx="0" cy="198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Oval 329"/>
          <p:cNvSpPr/>
          <p:nvPr/>
        </p:nvSpPr>
        <p:spPr>
          <a:xfrm>
            <a:off x="577419" y="4295807"/>
            <a:ext cx="168331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beschrijving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31" name="Straight Connector 330"/>
          <p:cNvCxnSpPr>
            <a:stCxn id="164" idx="1"/>
            <a:endCxn id="330" idx="5"/>
          </p:cNvCxnSpPr>
          <p:nvPr/>
        </p:nvCxnSpPr>
        <p:spPr>
          <a:xfrm flipH="1" flipV="1">
            <a:off x="2014222" y="4592986"/>
            <a:ext cx="128139" cy="6777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flipH="1" flipV="1">
            <a:off x="3484949" y="5366581"/>
            <a:ext cx="305125" cy="425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58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 smtClean="0"/>
                  <a:t>Functionele beschrijving:</a:t>
                </a:r>
              </a:p>
              <a:p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optioneel: profiel.woonplaats, profiel.email, plant.foto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taak.# dagen &gt; 0, taak.hoeveelheid &gt;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date(notitie.tijdstip)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 smtClean="0"/>
                  <a:t> registratie.datum van overeenkomstige registratie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BE" sz="1500" dirty="0"/>
              </a:p>
              <a:p>
                <a:endParaRPr lang="fr-BE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1708160"/>
              </a:xfrm>
              <a:prstGeom prst="rect">
                <a:avLst/>
              </a:prstGeom>
              <a:blipFill>
                <a:blip r:embed="rId3"/>
                <a:stretch>
                  <a:fillRect l="-290" t="-71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010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71475" y="396601"/>
            <a:ext cx="840105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E" sz="1300" b="1" dirty="0"/>
              <a:t>Oefening </a:t>
            </a:r>
            <a:r>
              <a:rPr lang="en-BE" sz="1300" b="1" dirty="0" smtClean="0"/>
              <a:t>4 </a:t>
            </a:r>
            <a:r>
              <a:rPr lang="en-BE" sz="1300" b="1" dirty="0"/>
              <a:t>(Project 2021-2022, eerste zittijd)</a:t>
            </a:r>
          </a:p>
          <a:p>
            <a:pPr algn="just"/>
            <a:endParaRPr lang="en-BE" sz="1300" b="1" dirty="0"/>
          </a:p>
          <a:p>
            <a:pPr algn="just"/>
            <a:r>
              <a:rPr lang="nl-NL" sz="1300" dirty="0"/>
              <a:t>Om haar online diensten te ondersteunen, heeft de NMBS (Nationale Maatschappij</a:t>
            </a:r>
            <a:r>
              <a:rPr lang="en-BE" sz="1300" dirty="0"/>
              <a:t> </a:t>
            </a:r>
            <a:r>
              <a:rPr lang="nl-NL" sz="1300" dirty="0"/>
              <a:t>van Belgische Spoorwegen) nood aan</a:t>
            </a:r>
            <a:r>
              <a:rPr lang="en-BE" sz="1300" dirty="0"/>
              <a:t> </a:t>
            </a:r>
            <a:r>
              <a:rPr lang="nl-NL" sz="1300" dirty="0"/>
              <a:t>een nieuw digitaal systeem. Daarbij vragen</a:t>
            </a:r>
            <a:r>
              <a:rPr lang="en-BE" sz="1300" dirty="0"/>
              <a:t> </a:t>
            </a:r>
            <a:r>
              <a:rPr lang="nl-NL" sz="1300" dirty="0"/>
              <a:t>ze aan jou om een relationele databank te ontwikkelen.</a:t>
            </a:r>
          </a:p>
          <a:p>
            <a:pPr algn="just"/>
            <a:r>
              <a:rPr lang="nl-NL" sz="1300" dirty="0"/>
              <a:t>Deze databank dient eerst en vooral treinstations te kunnen persisteren. Een treinstation</a:t>
            </a:r>
            <a:r>
              <a:rPr lang="en-BE" sz="1300" dirty="0"/>
              <a:t> </a:t>
            </a:r>
            <a:r>
              <a:rPr lang="nl-NL" sz="1300" dirty="0"/>
              <a:t>wordt uniek geïdentificeerd door een naam (bv. </a:t>
            </a:r>
            <a:r>
              <a:rPr lang="en-BE" sz="1300" dirty="0"/>
              <a:t>‘</a:t>
            </a:r>
            <a:r>
              <a:rPr lang="nl-NL" sz="1300" dirty="0"/>
              <a:t>Ieper’). Daarnaast wordt</a:t>
            </a:r>
            <a:r>
              <a:rPr lang="en-BE" sz="1300" dirty="0"/>
              <a:t> </a:t>
            </a:r>
            <a:r>
              <a:rPr lang="nl-NL" sz="1300" dirty="0"/>
              <a:t>voor ieder station ook een uniek coördinatenkoppel opgeslagen, bestaande uit de</a:t>
            </a:r>
            <a:r>
              <a:rPr lang="en-BE" sz="1300" dirty="0"/>
              <a:t> </a:t>
            </a:r>
            <a:r>
              <a:rPr lang="nl-NL" sz="1300" dirty="0"/>
              <a:t>lengte- en de breedtegraad. Er wordt een onderscheid gemaakt tussen binnenlandse</a:t>
            </a:r>
            <a:r>
              <a:rPr lang="en-BE" sz="1300" dirty="0"/>
              <a:t> </a:t>
            </a:r>
            <a:r>
              <a:rPr lang="nl-NL" sz="1300" dirty="0"/>
              <a:t>en buitenlandse stations, in die zin dat voor buitenlandse stations de landcode</a:t>
            </a:r>
            <a:r>
              <a:rPr lang="en-BE" sz="1300" dirty="0"/>
              <a:t> </a:t>
            </a:r>
            <a:r>
              <a:rPr lang="nl-NL" sz="1300" dirty="0"/>
              <a:t>van het land waarin het station gelegen is, wordt opgeslagen (bv. ‘</a:t>
            </a:r>
            <a:r>
              <a:rPr lang="nl-NL" sz="1300" dirty="0" err="1"/>
              <a:t>fr</a:t>
            </a:r>
            <a:r>
              <a:rPr lang="nl-NL" sz="1300" dirty="0"/>
              <a:t>’ voor</a:t>
            </a:r>
            <a:r>
              <a:rPr lang="en-BE" sz="1300" dirty="0"/>
              <a:t> </a:t>
            </a:r>
            <a:r>
              <a:rPr lang="nl-NL" sz="1300" dirty="0"/>
              <a:t>Frankrijk) en voor binnenlandse stations niet. Voor binnenlandse stations wordt</a:t>
            </a:r>
            <a:r>
              <a:rPr lang="en-BE" sz="1300" dirty="0"/>
              <a:t> </a:t>
            </a:r>
            <a:r>
              <a:rPr lang="nl-NL" sz="1300" dirty="0"/>
              <a:t>de unieke naam steeds weergegeven in het Nederlands, maar worden er mogelijks</a:t>
            </a:r>
            <a:r>
              <a:rPr lang="en-BE" sz="1300" dirty="0"/>
              <a:t> </a:t>
            </a:r>
            <a:r>
              <a:rPr lang="nl-NL" sz="1300" dirty="0"/>
              <a:t>meerdere vertalingen van deze naam voorzien. Dit geldt niet voor</a:t>
            </a:r>
            <a:r>
              <a:rPr lang="en-BE" sz="1300" dirty="0"/>
              <a:t>  </a:t>
            </a:r>
            <a:r>
              <a:rPr lang="nl-NL" sz="1300" dirty="0"/>
              <a:t>buitenlandse</a:t>
            </a:r>
            <a:r>
              <a:rPr lang="en-BE" sz="1300" dirty="0"/>
              <a:t> </a:t>
            </a:r>
            <a:r>
              <a:rPr lang="nl-NL" sz="1300" dirty="0"/>
              <a:t>stations. Een vertaling van een stationsnaam bestaat logischerwijs uit de vertaling</a:t>
            </a:r>
            <a:r>
              <a:rPr lang="en-BE" sz="1300" dirty="0"/>
              <a:t> </a:t>
            </a:r>
            <a:r>
              <a:rPr lang="nl-NL" sz="1300" dirty="0"/>
              <a:t>alsook uit de landcode van de taal waartoe de vertaling behoort (bv. ‘</a:t>
            </a:r>
            <a:r>
              <a:rPr lang="nl-NL" sz="1300" dirty="0" err="1"/>
              <a:t>Ypres</a:t>
            </a:r>
            <a:r>
              <a:rPr lang="nl-NL" sz="1300" dirty="0"/>
              <a:t>’ is de</a:t>
            </a:r>
            <a:r>
              <a:rPr lang="en-BE" sz="1300" dirty="0"/>
              <a:t> </a:t>
            </a:r>
            <a:r>
              <a:rPr lang="nl-NL" sz="1300" dirty="0"/>
              <a:t>‘</a:t>
            </a:r>
            <a:r>
              <a:rPr lang="nl-NL" sz="1300" dirty="0" err="1"/>
              <a:t>fr</a:t>
            </a:r>
            <a:r>
              <a:rPr lang="nl-NL" sz="1300" dirty="0"/>
              <a:t>’(</a:t>
            </a:r>
            <a:r>
              <a:rPr lang="nl-NL" sz="1300" dirty="0" err="1"/>
              <a:t>anse</a:t>
            </a:r>
            <a:r>
              <a:rPr lang="nl-NL" sz="1300" dirty="0"/>
              <a:t>) vertaling van ‘Ieper’). Per landscode kan er voor</a:t>
            </a:r>
            <a:r>
              <a:rPr lang="en-BE" sz="1300" dirty="0"/>
              <a:t> </a:t>
            </a:r>
            <a:r>
              <a:rPr lang="nl-NL" sz="1300" dirty="0"/>
              <a:t>eenzelfde station maximaal</a:t>
            </a:r>
            <a:r>
              <a:rPr lang="en-BE" sz="1300" dirty="0"/>
              <a:t> </a:t>
            </a:r>
            <a:r>
              <a:rPr lang="nl-NL" sz="1300" dirty="0"/>
              <a:t>1 vertaling zijn.</a:t>
            </a:r>
          </a:p>
          <a:p>
            <a:pPr algn="just"/>
            <a:r>
              <a:rPr lang="nl-NL" sz="1300" dirty="0"/>
              <a:t>De NMBS heeft verder verschillende soorten treinen ter beschikking met een unieke</a:t>
            </a:r>
            <a:r>
              <a:rPr lang="en-BE" sz="1300" dirty="0"/>
              <a:t> </a:t>
            </a:r>
            <a:r>
              <a:rPr lang="nl-NL" sz="1300" dirty="0"/>
              <a:t>soortnaam (bv. ‘IC’, ‘P’, ‘BUS</a:t>
            </a:r>
            <a:r>
              <a:rPr lang="en-BE" sz="1300" dirty="0"/>
              <a:t>’,...</a:t>
            </a:r>
            <a:r>
              <a:rPr lang="nl-NL" sz="1300" dirty="0"/>
              <a:t>) die elk tot exact één categorie van verbinding behoren</a:t>
            </a:r>
            <a:r>
              <a:rPr lang="en-BE" sz="1300" dirty="0"/>
              <a:t> </a:t>
            </a:r>
            <a:r>
              <a:rPr lang="nl-NL" sz="1300" dirty="0"/>
              <a:t>(bv. ‘hoge snelheid’, ‘regionaal’,</a:t>
            </a:r>
            <a:r>
              <a:rPr lang="en-BE" sz="1300" dirty="0"/>
              <a:t>...</a:t>
            </a:r>
            <a:r>
              <a:rPr lang="nl-NL" sz="1300" dirty="0"/>
              <a:t>). Deze treinsoorten kunnen worden ingelegd</a:t>
            </a:r>
            <a:r>
              <a:rPr lang="en-BE" sz="1300" dirty="0"/>
              <a:t> </a:t>
            </a:r>
            <a:r>
              <a:rPr lang="nl-NL" sz="1300" dirty="0"/>
              <a:t>op meerdere trajecten. Elk traject heeft een unieke naam en wordt gekoppeld</a:t>
            </a:r>
            <a:r>
              <a:rPr lang="en-BE" sz="1300" dirty="0"/>
              <a:t> </a:t>
            </a:r>
            <a:r>
              <a:rPr lang="nl-NL" sz="1300" dirty="0"/>
              <a:t>aan alle treinsoorten die dit traject afleggen. Zo is bijvoorbeeld het traject met</a:t>
            </a:r>
            <a:r>
              <a:rPr lang="en-BE" sz="1300" dirty="0"/>
              <a:t> </a:t>
            </a:r>
            <a:r>
              <a:rPr lang="nl-NL" sz="1300" dirty="0"/>
              <a:t>naam ‘Blankenberge</a:t>
            </a:r>
            <a:r>
              <a:rPr lang="en-BE" sz="1300" dirty="0"/>
              <a:t> --</a:t>
            </a:r>
            <a:r>
              <a:rPr lang="nl-NL" sz="1300" dirty="0"/>
              <a:t> Gent-Sint-Pieters’ gekoppeld aan de</a:t>
            </a:r>
            <a:r>
              <a:rPr lang="en-BE" sz="1300" dirty="0"/>
              <a:t> </a:t>
            </a:r>
            <a:r>
              <a:rPr lang="nl-NL" sz="1300" dirty="0"/>
              <a:t>treinsoorten met naam</a:t>
            </a:r>
            <a:r>
              <a:rPr lang="en-BE" sz="1300" dirty="0"/>
              <a:t> </a:t>
            </a:r>
            <a:r>
              <a:rPr lang="nl-NL" sz="1300" dirty="0"/>
              <a:t>‘IC’ en ‘ICT’.</a:t>
            </a:r>
          </a:p>
          <a:p>
            <a:pPr algn="just"/>
            <a:r>
              <a:rPr lang="nl-NL" sz="1300" dirty="0"/>
              <a:t>Een traject wordt één of meerdere keren per dag uitgevoerd. De uitvoering van</a:t>
            </a:r>
            <a:r>
              <a:rPr lang="en-BE" sz="1300" dirty="0"/>
              <a:t> </a:t>
            </a:r>
            <a:r>
              <a:rPr lang="nl-NL" sz="1300" dirty="0"/>
              <a:t>een traject, waarbij een trein van een bepaalde soort stopt bij een vaste sequentie</a:t>
            </a:r>
            <a:r>
              <a:rPr lang="en-BE" sz="1300" dirty="0"/>
              <a:t> </a:t>
            </a:r>
            <a:r>
              <a:rPr lang="nl-NL" sz="1300" dirty="0"/>
              <a:t>stations (haltes) op een vaste sequentie tijdstippen, wordt een trip genoemd. Iedere</a:t>
            </a:r>
            <a:r>
              <a:rPr lang="en-BE" sz="1300" dirty="0"/>
              <a:t> </a:t>
            </a:r>
            <a:r>
              <a:rPr lang="nl-NL" sz="1300" dirty="0"/>
              <a:t>trip heeft allereerst een unieke code, een maximale capaciteit aan aantal reizigers</a:t>
            </a:r>
            <a:r>
              <a:rPr lang="en-BE" sz="1300" dirty="0"/>
              <a:t> </a:t>
            </a:r>
            <a:r>
              <a:rPr lang="nl-NL" sz="1300" dirty="0"/>
              <a:t>die tijdens deze trip kunnen plaatsnemen en een verzameling datums waarop deze</a:t>
            </a:r>
            <a:r>
              <a:rPr lang="en-BE" sz="1300" dirty="0"/>
              <a:t> </a:t>
            </a:r>
            <a:r>
              <a:rPr lang="nl-NL" sz="1300" dirty="0"/>
              <a:t>trip wordt uitgevoerd. Daarnaast is het noodzakelijk om voor iedere trip op te slaan</a:t>
            </a:r>
            <a:r>
              <a:rPr lang="en-BE" sz="1300" dirty="0"/>
              <a:t> </a:t>
            </a:r>
            <a:r>
              <a:rPr lang="nl-NL" sz="1300" dirty="0"/>
              <a:t>op welk tijdstip (onafhankelijk van de datums) een trein aankomt en vertrekt aan</a:t>
            </a:r>
            <a:r>
              <a:rPr lang="en-BE" sz="1300" dirty="0"/>
              <a:t> </a:t>
            </a:r>
            <a:r>
              <a:rPr lang="nl-NL" sz="1300" dirty="0"/>
              <a:t>een specifieke halte (met uitzondering van de eerste halte die geen aankomstinformatie</a:t>
            </a:r>
            <a:r>
              <a:rPr lang="en-BE" sz="1300" dirty="0"/>
              <a:t> </a:t>
            </a:r>
            <a:r>
              <a:rPr lang="nl-NL" sz="1300" dirty="0"/>
              <a:t>heeft en de laatste halte die geen vertrekinformatie heeft). Natuurlijk kunnen</a:t>
            </a:r>
            <a:r>
              <a:rPr lang="en-BE" sz="1300" dirty="0"/>
              <a:t> </a:t>
            </a:r>
            <a:r>
              <a:rPr lang="nl-NL" sz="1300" dirty="0"/>
              <a:t>treinen pas vertrekken aan een halte als ze er eerst zijn aangekomen. Aanvullend</a:t>
            </a:r>
            <a:r>
              <a:rPr lang="en-BE" sz="1300" dirty="0"/>
              <a:t> </a:t>
            </a:r>
            <a:r>
              <a:rPr lang="nl-NL" sz="1300" dirty="0"/>
              <a:t>hierbij is het wel zo dat er aangegeven moet worden of dit aankomst- en vertrektijdstip</a:t>
            </a:r>
            <a:r>
              <a:rPr lang="en-BE" sz="1300" dirty="0"/>
              <a:t> </a:t>
            </a:r>
            <a:r>
              <a:rPr lang="nl-NL" sz="1300" dirty="0"/>
              <a:t>valt op de dag ván het</a:t>
            </a:r>
            <a:r>
              <a:rPr lang="en-BE" sz="1300" dirty="0"/>
              <a:t> </a:t>
            </a:r>
            <a:r>
              <a:rPr lang="nl-NL" sz="1300" dirty="0"/>
              <a:t>originele vertrek van de trein (voor middernacht),</a:t>
            </a:r>
            <a:r>
              <a:rPr lang="en-BE" sz="1300" dirty="0"/>
              <a:t> </a:t>
            </a:r>
            <a:r>
              <a:rPr lang="nl-NL" sz="1300" dirty="0"/>
              <a:t>of op de dag ná het originele vertrek van de trein (na middernacht). Als een trein</a:t>
            </a:r>
            <a:r>
              <a:rPr lang="en-BE" sz="1300" dirty="0"/>
              <a:t> </a:t>
            </a:r>
            <a:r>
              <a:rPr lang="nl-NL" sz="1300" dirty="0"/>
              <a:t>aankomt aan een halte na middernacht, dan vertrekt hij er ook na middernacht.</a:t>
            </a:r>
            <a:r>
              <a:rPr lang="en-BE" sz="1300" dirty="0"/>
              <a:t> </a:t>
            </a:r>
            <a:r>
              <a:rPr lang="nl-NL" sz="1300" dirty="0"/>
              <a:t>Omgekeerd komt een trein zeker toe aan een halte voor middernacht als hij er ook</a:t>
            </a:r>
            <a:r>
              <a:rPr lang="en-BE" sz="1300" dirty="0"/>
              <a:t> </a:t>
            </a:r>
            <a:r>
              <a:rPr lang="nl-NL" sz="1300" dirty="0"/>
              <a:t>voor middernacht vertrekt.</a:t>
            </a:r>
            <a:endParaRPr lang="en-BE" sz="1300" dirty="0"/>
          </a:p>
        </p:txBody>
      </p:sp>
    </p:spTree>
    <p:extLst>
      <p:ext uri="{BB962C8B-B14F-4D97-AF65-F5344CB8AC3E}">
        <p14:creationId xmlns:p14="http://schemas.microsoft.com/office/powerpoint/2010/main" val="188728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71475" y="396601"/>
            <a:ext cx="840105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E" sz="1300" b="1" dirty="0"/>
              <a:t>Oefening </a:t>
            </a:r>
            <a:r>
              <a:rPr lang="en-BE" sz="1300" b="1" dirty="0" smtClean="0"/>
              <a:t>4 </a:t>
            </a:r>
            <a:r>
              <a:rPr lang="en-BE" sz="1300" b="1" dirty="0"/>
              <a:t>vervolg (Project 2021-2022, eerste zittijd)</a:t>
            </a:r>
          </a:p>
          <a:p>
            <a:pPr algn="just"/>
            <a:endParaRPr lang="en-BE" sz="1300" b="1" dirty="0"/>
          </a:p>
          <a:p>
            <a:pPr algn="just"/>
            <a:r>
              <a:rPr lang="nl-NL" sz="1300" dirty="0"/>
              <a:t>Omdat het vertrek- en aankomstuur niet noodzakelijk uniek is voor een trip, maar</a:t>
            </a:r>
            <a:r>
              <a:rPr lang="en-BE" sz="1300" dirty="0"/>
              <a:t> </a:t>
            </a:r>
            <a:r>
              <a:rPr lang="nl-NL" sz="1300" dirty="0"/>
              <a:t>de volgorde van de stations wel gekend moet zijn, krijgt elke halte waar een trein</a:t>
            </a:r>
            <a:r>
              <a:rPr lang="en-BE" sz="1300" dirty="0"/>
              <a:t> </a:t>
            </a:r>
            <a:r>
              <a:rPr lang="nl-NL" sz="1300" dirty="0"/>
              <a:t>stopt een uniek haltenummer per trip (waarbij de eerste halte nummer 1 heeft).</a:t>
            </a:r>
            <a:r>
              <a:rPr lang="en-BE" sz="1300" dirty="0"/>
              <a:t> </a:t>
            </a:r>
            <a:r>
              <a:rPr lang="nl-NL" sz="1300" dirty="0"/>
              <a:t>De volgorde van de haltenummers per trip dient natuurlijk consistent te zijn met de</a:t>
            </a:r>
            <a:r>
              <a:rPr lang="en-BE" sz="1300" dirty="0"/>
              <a:t> </a:t>
            </a:r>
            <a:r>
              <a:rPr lang="nl-NL" sz="1300" dirty="0"/>
              <a:t>aankomst- en vertrektijdstippen van diezelfde trip. Dit wil zeggen dat het aankomsttijdstip</a:t>
            </a:r>
            <a:r>
              <a:rPr lang="en-BE" sz="1300" dirty="0"/>
              <a:t> </a:t>
            </a:r>
            <a:r>
              <a:rPr lang="nl-NL" sz="1300" dirty="0"/>
              <a:t>van een trein bij een halte (gelijk of) later moet zijn dan het vertrektijdstip</a:t>
            </a:r>
            <a:r>
              <a:rPr lang="en-BE" sz="1300" dirty="0"/>
              <a:t> </a:t>
            </a:r>
            <a:r>
              <a:rPr lang="nl-NL" sz="1300" dirty="0"/>
              <a:t>bij haltes met een lager haltenummer en ook het omgekeerde moet gelden. Voor iedere</a:t>
            </a:r>
            <a:r>
              <a:rPr lang="en-BE" sz="1300" dirty="0"/>
              <a:t> </a:t>
            </a:r>
            <a:r>
              <a:rPr lang="nl-NL" sz="1300" dirty="0"/>
              <a:t>halte op een trip waarvoor vertrekinformatie bekend is (dus alle haltes behalve</a:t>
            </a:r>
            <a:r>
              <a:rPr lang="en-BE" sz="1300" dirty="0"/>
              <a:t> </a:t>
            </a:r>
            <a:r>
              <a:rPr lang="nl-NL" sz="1300" dirty="0"/>
              <a:t>de laatste), dient ook een verwachte bezetting aan reizigers te worden opgeslagen.</a:t>
            </a:r>
            <a:r>
              <a:rPr lang="en-BE" sz="1300" dirty="0"/>
              <a:t> </a:t>
            </a:r>
            <a:r>
              <a:rPr lang="nl-NL" sz="1300" dirty="0"/>
              <a:t>Uiteraard mag deze verwachte bezetting nooit de maximale capaciteit van de trip</a:t>
            </a:r>
            <a:r>
              <a:rPr lang="en-BE" sz="1300" dirty="0"/>
              <a:t> </a:t>
            </a:r>
            <a:r>
              <a:rPr lang="nl-NL" sz="1300" dirty="0"/>
              <a:t>overschrijden.</a:t>
            </a:r>
            <a:endParaRPr lang="en-BE" sz="1300" dirty="0"/>
          </a:p>
        </p:txBody>
      </p:sp>
    </p:spTree>
    <p:extLst>
      <p:ext uri="{BB962C8B-B14F-4D97-AF65-F5344CB8AC3E}">
        <p14:creationId xmlns:p14="http://schemas.microsoft.com/office/powerpoint/2010/main" val="198349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TextBox 381"/>
          <p:cNvSpPr txBox="1"/>
          <p:nvPr/>
        </p:nvSpPr>
        <p:spPr>
          <a:xfrm>
            <a:off x="5722547" y="2003968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station</a:t>
            </a:r>
            <a:endParaRPr lang="fr-BE" sz="1500" dirty="0"/>
          </a:p>
        </p:txBody>
      </p:sp>
      <p:sp>
        <p:nvSpPr>
          <p:cNvPr id="383" name="Oval 382"/>
          <p:cNvSpPr/>
          <p:nvPr/>
        </p:nvSpPr>
        <p:spPr>
          <a:xfrm>
            <a:off x="7071974" y="1248744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384" name="Oval 383"/>
          <p:cNvSpPr/>
          <p:nvPr/>
        </p:nvSpPr>
        <p:spPr>
          <a:xfrm>
            <a:off x="7232384" y="1999488"/>
            <a:ext cx="163007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coördinaten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385" name="Oval 384"/>
          <p:cNvSpPr/>
          <p:nvPr/>
        </p:nvSpPr>
        <p:spPr>
          <a:xfrm>
            <a:off x="7336662" y="1604061"/>
            <a:ext cx="1581950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lengtegraad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86" name="Oval 385"/>
          <p:cNvSpPr/>
          <p:nvPr/>
        </p:nvSpPr>
        <p:spPr>
          <a:xfrm>
            <a:off x="7204310" y="2400847"/>
            <a:ext cx="1762423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breedtegraad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87" name="Straight Connector 386"/>
          <p:cNvCxnSpPr>
            <a:stCxn id="383" idx="3"/>
            <a:endCxn id="382" idx="3"/>
          </p:cNvCxnSpPr>
          <p:nvPr/>
        </p:nvCxnSpPr>
        <p:spPr>
          <a:xfrm flipH="1">
            <a:off x="7062340" y="1545923"/>
            <a:ext cx="154970" cy="619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>
            <a:stCxn id="384" idx="2"/>
            <a:endCxn id="382" idx="3"/>
          </p:cNvCxnSpPr>
          <p:nvPr/>
        </p:nvCxnSpPr>
        <p:spPr>
          <a:xfrm flipH="1" flipV="1">
            <a:off x="7062340" y="2165551"/>
            <a:ext cx="170044" cy="8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>
            <a:stCxn id="385" idx="4"/>
            <a:endCxn id="384" idx="0"/>
          </p:cNvCxnSpPr>
          <p:nvPr/>
        </p:nvCxnSpPr>
        <p:spPr>
          <a:xfrm flipH="1">
            <a:off x="8047423" y="1952228"/>
            <a:ext cx="80214" cy="47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>
            <a:stCxn id="384" idx="4"/>
            <a:endCxn id="386" idx="0"/>
          </p:cNvCxnSpPr>
          <p:nvPr/>
        </p:nvCxnSpPr>
        <p:spPr>
          <a:xfrm>
            <a:off x="8047423" y="2347655"/>
            <a:ext cx="38099" cy="5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/>
          <p:cNvSpPr txBox="1"/>
          <p:nvPr/>
        </p:nvSpPr>
        <p:spPr>
          <a:xfrm>
            <a:off x="6534413" y="465724"/>
            <a:ext cx="133979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buitenlands station</a:t>
            </a:r>
            <a:endParaRPr lang="fr-BE" sz="1500" dirty="0"/>
          </a:p>
        </p:txBody>
      </p:sp>
      <p:sp>
        <p:nvSpPr>
          <p:cNvPr id="392" name="TextBox 391"/>
          <p:cNvSpPr txBox="1"/>
          <p:nvPr/>
        </p:nvSpPr>
        <p:spPr>
          <a:xfrm>
            <a:off x="4918171" y="465724"/>
            <a:ext cx="133979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binnenlands station</a:t>
            </a:r>
            <a:endParaRPr lang="fr-BE" sz="1500" dirty="0"/>
          </a:p>
        </p:txBody>
      </p:sp>
      <p:sp>
        <p:nvSpPr>
          <p:cNvPr id="393" name="Oval 392"/>
          <p:cNvSpPr/>
          <p:nvPr/>
        </p:nvSpPr>
        <p:spPr>
          <a:xfrm>
            <a:off x="7568182" y="88349"/>
            <a:ext cx="129721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landcode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94" name="Straight Connector 393"/>
          <p:cNvCxnSpPr>
            <a:stCxn id="393" idx="4"/>
            <a:endCxn id="391" idx="3"/>
          </p:cNvCxnSpPr>
          <p:nvPr/>
        </p:nvCxnSpPr>
        <p:spPr>
          <a:xfrm flipH="1">
            <a:off x="7874206" y="436516"/>
            <a:ext cx="342585" cy="30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3556974" y="2003968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vertaling</a:t>
            </a:r>
            <a:endParaRPr lang="fr-BE" sz="1500" dirty="0"/>
          </a:p>
        </p:txBody>
      </p:sp>
      <p:sp>
        <p:nvSpPr>
          <p:cNvPr id="396" name="Rectangle 395"/>
          <p:cNvSpPr/>
          <p:nvPr/>
        </p:nvSpPr>
        <p:spPr>
          <a:xfrm flipV="1">
            <a:off x="3694705" y="2044911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97" name="Oval 396"/>
          <p:cNvSpPr/>
          <p:nvPr/>
        </p:nvSpPr>
        <p:spPr>
          <a:xfrm>
            <a:off x="6295061" y="1454895"/>
            <a:ext cx="194763" cy="1820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200" dirty="0">
                <a:solidFill>
                  <a:schemeClr val="tx1"/>
                </a:solidFill>
              </a:rPr>
              <a:t>d</a:t>
            </a:r>
            <a:endParaRPr lang="fr-BE" sz="1200" dirty="0">
              <a:solidFill>
                <a:schemeClr val="tx1"/>
              </a:solidFill>
            </a:endParaRPr>
          </a:p>
        </p:txBody>
      </p:sp>
      <p:cxnSp>
        <p:nvCxnSpPr>
          <p:cNvPr id="398" name="Straight Connector 397"/>
          <p:cNvCxnSpPr/>
          <p:nvPr/>
        </p:nvCxnSpPr>
        <p:spPr>
          <a:xfrm>
            <a:off x="6431047" y="1628270"/>
            <a:ext cx="0" cy="37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365963" y="1629010"/>
            <a:ext cx="0" cy="374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>
            <a:stCxn id="391" idx="2"/>
            <a:endCxn id="397" idx="7"/>
          </p:cNvCxnSpPr>
          <p:nvPr/>
        </p:nvCxnSpPr>
        <p:spPr>
          <a:xfrm flipH="1">
            <a:off x="6461302" y="1019722"/>
            <a:ext cx="743008" cy="461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392" idx="2"/>
            <a:endCxn id="397" idx="1"/>
          </p:cNvCxnSpPr>
          <p:nvPr/>
        </p:nvCxnSpPr>
        <p:spPr>
          <a:xfrm>
            <a:off x="5588068" y="1019722"/>
            <a:ext cx="735515" cy="4618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Arc 401"/>
          <p:cNvSpPr/>
          <p:nvPr/>
        </p:nvSpPr>
        <p:spPr>
          <a:xfrm rot="17355830">
            <a:off x="5928079" y="1153799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3" name="Arc 402"/>
          <p:cNvSpPr/>
          <p:nvPr/>
        </p:nvSpPr>
        <p:spPr>
          <a:xfrm rot="2539671">
            <a:off x="6668843" y="1187010"/>
            <a:ext cx="193726" cy="254258"/>
          </a:xfrm>
          <a:prstGeom prst="arc">
            <a:avLst>
              <a:gd name="adj1" fmla="val 117562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4" name="Oval 403"/>
          <p:cNvSpPr/>
          <p:nvPr/>
        </p:nvSpPr>
        <p:spPr>
          <a:xfrm>
            <a:off x="3179447" y="2451215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05" name="Oval 404"/>
          <p:cNvSpPr/>
          <p:nvPr/>
        </p:nvSpPr>
        <p:spPr>
          <a:xfrm>
            <a:off x="4208201" y="2451215"/>
            <a:ext cx="1297218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landcode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06" name="Straight Connector 405"/>
          <p:cNvCxnSpPr>
            <a:stCxn id="404" idx="0"/>
            <a:endCxn id="395" idx="2"/>
          </p:cNvCxnSpPr>
          <p:nvPr/>
        </p:nvCxnSpPr>
        <p:spPr>
          <a:xfrm flipV="1">
            <a:off x="3675655" y="2327133"/>
            <a:ext cx="615743" cy="12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>
            <a:stCxn id="395" idx="2"/>
            <a:endCxn id="405" idx="0"/>
          </p:cNvCxnSpPr>
          <p:nvPr/>
        </p:nvCxnSpPr>
        <p:spPr>
          <a:xfrm>
            <a:off x="4291398" y="2327133"/>
            <a:ext cx="565412" cy="1240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/>
          <p:cNvCxnSpPr/>
          <p:nvPr/>
        </p:nvCxnSpPr>
        <p:spPr>
          <a:xfrm flipH="1">
            <a:off x="4574241" y="2726078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9" name="Diamond 408"/>
          <p:cNvSpPr/>
          <p:nvPr/>
        </p:nvSpPr>
        <p:spPr>
          <a:xfrm>
            <a:off x="4093165" y="611766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410" name="Diamond 409"/>
          <p:cNvSpPr/>
          <p:nvPr/>
        </p:nvSpPr>
        <p:spPr>
          <a:xfrm>
            <a:off x="4148557" y="660888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11" name="Straight Connector 410"/>
          <p:cNvCxnSpPr>
            <a:stCxn id="392" idx="1"/>
            <a:endCxn id="409" idx="3"/>
          </p:cNvCxnSpPr>
          <p:nvPr/>
        </p:nvCxnSpPr>
        <p:spPr>
          <a:xfrm flipH="1" flipV="1">
            <a:off x="4399758" y="740859"/>
            <a:ext cx="518413" cy="1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4219126" y="850683"/>
            <a:ext cx="5192" cy="115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4274274" y="848946"/>
            <a:ext cx="5192" cy="11509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/>
          <p:cNvSpPr txBox="1"/>
          <p:nvPr/>
        </p:nvSpPr>
        <p:spPr>
          <a:xfrm>
            <a:off x="4725624" y="72344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15" name="TextBox 414"/>
          <p:cNvSpPr txBox="1"/>
          <p:nvPr/>
        </p:nvSpPr>
        <p:spPr>
          <a:xfrm>
            <a:off x="4236981" y="180999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16" name="TextBox 415"/>
          <p:cNvSpPr txBox="1"/>
          <p:nvPr/>
        </p:nvSpPr>
        <p:spPr>
          <a:xfrm>
            <a:off x="370919" y="1384339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categorie</a:t>
            </a:r>
            <a:endParaRPr lang="fr-BE" sz="1500" dirty="0"/>
          </a:p>
        </p:txBody>
      </p:sp>
      <p:sp>
        <p:nvSpPr>
          <p:cNvPr id="417" name="Oval 416"/>
          <p:cNvSpPr/>
          <p:nvPr/>
        </p:nvSpPr>
        <p:spPr>
          <a:xfrm>
            <a:off x="544607" y="856389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418" name="Straight Connector 417"/>
          <p:cNvCxnSpPr>
            <a:stCxn id="417" idx="4"/>
            <a:endCxn id="416" idx="0"/>
          </p:cNvCxnSpPr>
          <p:nvPr/>
        </p:nvCxnSpPr>
        <p:spPr>
          <a:xfrm>
            <a:off x="1040815" y="1204556"/>
            <a:ext cx="1" cy="1797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TextBox 418"/>
          <p:cNvSpPr txBox="1"/>
          <p:nvPr/>
        </p:nvSpPr>
        <p:spPr>
          <a:xfrm>
            <a:off x="370918" y="280954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treinsoort</a:t>
            </a:r>
            <a:endParaRPr lang="fr-BE" sz="1500" dirty="0"/>
          </a:p>
        </p:txBody>
      </p:sp>
      <p:sp>
        <p:nvSpPr>
          <p:cNvPr id="420" name="Oval 419"/>
          <p:cNvSpPr/>
          <p:nvPr/>
        </p:nvSpPr>
        <p:spPr>
          <a:xfrm>
            <a:off x="544606" y="3288021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421" name="Straight Connector 420"/>
          <p:cNvCxnSpPr>
            <a:stCxn id="420" idx="0"/>
            <a:endCxn id="419" idx="2"/>
          </p:cNvCxnSpPr>
          <p:nvPr/>
        </p:nvCxnSpPr>
        <p:spPr>
          <a:xfrm flipV="1">
            <a:off x="1040814" y="3132707"/>
            <a:ext cx="1" cy="155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Diamond 421"/>
          <p:cNvSpPr/>
          <p:nvPr/>
        </p:nvSpPr>
        <p:spPr>
          <a:xfrm>
            <a:off x="887517" y="2102812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23" name="Straight Connector 422"/>
          <p:cNvCxnSpPr>
            <a:stCxn id="422" idx="0"/>
            <a:endCxn id="416" idx="2"/>
          </p:cNvCxnSpPr>
          <p:nvPr/>
        </p:nvCxnSpPr>
        <p:spPr>
          <a:xfrm flipV="1">
            <a:off x="1040814" y="1707504"/>
            <a:ext cx="2" cy="3953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 flipV="1">
            <a:off x="1073591" y="2332849"/>
            <a:ext cx="2" cy="468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 flipV="1">
            <a:off x="1013823" y="2332849"/>
            <a:ext cx="2" cy="468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/>
          <p:cNvSpPr txBox="1"/>
          <p:nvPr/>
        </p:nvSpPr>
        <p:spPr>
          <a:xfrm>
            <a:off x="993977" y="1667228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27" name="TextBox 426"/>
          <p:cNvSpPr txBox="1"/>
          <p:nvPr/>
        </p:nvSpPr>
        <p:spPr>
          <a:xfrm>
            <a:off x="1031705" y="261180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28" name="TextBox 427"/>
          <p:cNvSpPr txBox="1"/>
          <p:nvPr/>
        </p:nvSpPr>
        <p:spPr>
          <a:xfrm>
            <a:off x="370918" y="492790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traject</a:t>
            </a:r>
            <a:endParaRPr lang="fr-BE" sz="1500" dirty="0"/>
          </a:p>
        </p:txBody>
      </p:sp>
      <p:sp>
        <p:nvSpPr>
          <p:cNvPr id="429" name="Oval 428"/>
          <p:cNvSpPr/>
          <p:nvPr/>
        </p:nvSpPr>
        <p:spPr>
          <a:xfrm>
            <a:off x="544606" y="5406846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430" name="Straight Connector 429"/>
          <p:cNvCxnSpPr>
            <a:stCxn id="429" idx="0"/>
            <a:endCxn id="428" idx="2"/>
          </p:cNvCxnSpPr>
          <p:nvPr/>
        </p:nvCxnSpPr>
        <p:spPr>
          <a:xfrm flipV="1">
            <a:off x="1040814" y="5251067"/>
            <a:ext cx="1" cy="155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1771354" y="4015648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trajectinvulling</a:t>
            </a:r>
            <a:endParaRPr lang="fr-BE" sz="1500" dirty="0"/>
          </a:p>
        </p:txBody>
      </p:sp>
      <p:sp>
        <p:nvSpPr>
          <p:cNvPr id="432" name="Rectangle 431"/>
          <p:cNvSpPr/>
          <p:nvPr/>
        </p:nvSpPr>
        <p:spPr>
          <a:xfrm flipV="1">
            <a:off x="1909085" y="4056591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33" name="Diamond 432"/>
          <p:cNvSpPr/>
          <p:nvPr/>
        </p:nvSpPr>
        <p:spPr>
          <a:xfrm>
            <a:off x="2307545" y="2840536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434" name="Diamond 433"/>
          <p:cNvSpPr/>
          <p:nvPr/>
        </p:nvSpPr>
        <p:spPr>
          <a:xfrm>
            <a:off x="2362937" y="2889658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35" name="Straight Connector 434"/>
          <p:cNvCxnSpPr>
            <a:stCxn id="419" idx="3"/>
            <a:endCxn id="433" idx="1"/>
          </p:cNvCxnSpPr>
          <p:nvPr/>
        </p:nvCxnSpPr>
        <p:spPr>
          <a:xfrm flipV="1">
            <a:off x="1710711" y="2969629"/>
            <a:ext cx="596834" cy="1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Diamond 435"/>
          <p:cNvSpPr/>
          <p:nvPr/>
        </p:nvSpPr>
        <p:spPr>
          <a:xfrm>
            <a:off x="2307545" y="4956625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437" name="Diamond 436"/>
          <p:cNvSpPr/>
          <p:nvPr/>
        </p:nvSpPr>
        <p:spPr>
          <a:xfrm>
            <a:off x="2362937" y="5005747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38" name="Straight Connector 437"/>
          <p:cNvCxnSpPr>
            <a:stCxn id="428" idx="3"/>
            <a:endCxn id="436" idx="1"/>
          </p:cNvCxnSpPr>
          <p:nvPr/>
        </p:nvCxnSpPr>
        <p:spPr>
          <a:xfrm flipV="1">
            <a:off x="1710711" y="5085718"/>
            <a:ext cx="596834" cy="3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 flipH="1" flipV="1">
            <a:off x="2486722" y="3081041"/>
            <a:ext cx="4761" cy="93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H="1" flipV="1">
            <a:off x="2437512" y="3082629"/>
            <a:ext cx="4761" cy="932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2497838" y="4337225"/>
            <a:ext cx="2919" cy="648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 flipV="1">
            <a:off x="2424415" y="4337225"/>
            <a:ext cx="2919" cy="648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/>
          <p:cNvSpPr txBox="1"/>
          <p:nvPr/>
        </p:nvSpPr>
        <p:spPr>
          <a:xfrm>
            <a:off x="1670427" y="2779816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49" name="TextBox 448"/>
          <p:cNvSpPr txBox="1"/>
          <p:nvPr/>
        </p:nvSpPr>
        <p:spPr>
          <a:xfrm>
            <a:off x="2245900" y="384012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50" name="TextBox 449"/>
          <p:cNvSpPr txBox="1"/>
          <p:nvPr/>
        </p:nvSpPr>
        <p:spPr>
          <a:xfrm>
            <a:off x="2231955" y="4301471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51" name="TextBox 450"/>
          <p:cNvSpPr txBox="1"/>
          <p:nvPr/>
        </p:nvSpPr>
        <p:spPr>
          <a:xfrm>
            <a:off x="1682708" y="488837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52" name="TextBox 451"/>
          <p:cNvSpPr txBox="1"/>
          <p:nvPr/>
        </p:nvSpPr>
        <p:spPr>
          <a:xfrm>
            <a:off x="3904207" y="4927902"/>
            <a:ext cx="1339793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trip</a:t>
            </a:r>
            <a:endParaRPr lang="fr-BE" sz="1500" dirty="0"/>
          </a:p>
        </p:txBody>
      </p:sp>
      <p:sp>
        <p:nvSpPr>
          <p:cNvPr id="458" name="TextBox 457"/>
          <p:cNvSpPr txBox="1"/>
          <p:nvPr/>
        </p:nvSpPr>
        <p:spPr>
          <a:xfrm>
            <a:off x="5682113" y="3978306"/>
            <a:ext cx="146884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 smtClean="0"/>
              <a:t>halte</a:t>
            </a:r>
            <a:endParaRPr lang="fr-BE" sz="1500" dirty="0"/>
          </a:p>
        </p:txBody>
      </p:sp>
      <p:sp>
        <p:nvSpPr>
          <p:cNvPr id="459" name="Rectangle 458"/>
          <p:cNvSpPr/>
          <p:nvPr/>
        </p:nvSpPr>
        <p:spPr>
          <a:xfrm flipV="1">
            <a:off x="5819844" y="4019249"/>
            <a:ext cx="1193386" cy="2341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60" name="Diamond 459"/>
          <p:cNvSpPr/>
          <p:nvPr/>
        </p:nvSpPr>
        <p:spPr>
          <a:xfrm>
            <a:off x="4328025" y="4047290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62" name="Straight Connector 461"/>
          <p:cNvCxnSpPr>
            <a:stCxn id="431" idx="3"/>
            <a:endCxn id="460" idx="1"/>
          </p:cNvCxnSpPr>
          <p:nvPr/>
        </p:nvCxnSpPr>
        <p:spPr>
          <a:xfrm flipV="1">
            <a:off x="3240202" y="4176383"/>
            <a:ext cx="1087823" cy="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/>
          <p:cNvCxnSpPr/>
          <p:nvPr/>
        </p:nvCxnSpPr>
        <p:spPr>
          <a:xfrm>
            <a:off x="4449128" y="4277530"/>
            <a:ext cx="583" cy="65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4505921" y="4277530"/>
            <a:ext cx="583" cy="650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/>
          <p:cNvSpPr txBox="1"/>
          <p:nvPr/>
        </p:nvSpPr>
        <p:spPr>
          <a:xfrm>
            <a:off x="3184737" y="3986153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76" name="TextBox 475"/>
          <p:cNvSpPr txBox="1"/>
          <p:nvPr/>
        </p:nvSpPr>
        <p:spPr>
          <a:xfrm>
            <a:off x="4259686" y="4725793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77" name="Diamond 476"/>
          <p:cNvSpPr/>
          <p:nvPr/>
        </p:nvSpPr>
        <p:spPr>
          <a:xfrm>
            <a:off x="6257964" y="4964647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sp>
        <p:nvSpPr>
          <p:cNvPr id="478" name="Diamond 477"/>
          <p:cNvSpPr/>
          <p:nvPr/>
        </p:nvSpPr>
        <p:spPr>
          <a:xfrm>
            <a:off x="6313356" y="5013769"/>
            <a:ext cx="176848" cy="15520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79" name="Straight Connector 478"/>
          <p:cNvCxnSpPr>
            <a:stCxn id="452" idx="3"/>
            <a:endCxn id="477" idx="1"/>
          </p:cNvCxnSpPr>
          <p:nvPr/>
        </p:nvCxnSpPr>
        <p:spPr>
          <a:xfrm>
            <a:off x="5244000" y="5089485"/>
            <a:ext cx="1013964" cy="4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/>
          <p:cNvCxnSpPr/>
          <p:nvPr/>
        </p:nvCxnSpPr>
        <p:spPr>
          <a:xfrm flipH="1">
            <a:off x="6376663" y="4299688"/>
            <a:ext cx="782" cy="68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/>
          <p:cNvCxnSpPr/>
          <p:nvPr/>
        </p:nvCxnSpPr>
        <p:spPr>
          <a:xfrm flipH="1">
            <a:off x="6445792" y="4300625"/>
            <a:ext cx="782" cy="689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/>
          <p:cNvSpPr txBox="1"/>
          <p:nvPr/>
        </p:nvSpPr>
        <p:spPr>
          <a:xfrm>
            <a:off x="6379568" y="4253417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487" name="TextBox 486"/>
          <p:cNvSpPr txBox="1"/>
          <p:nvPr/>
        </p:nvSpPr>
        <p:spPr>
          <a:xfrm>
            <a:off x="5194443" y="4888379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88" name="Diamond 487"/>
          <p:cNvSpPr/>
          <p:nvPr/>
        </p:nvSpPr>
        <p:spPr>
          <a:xfrm>
            <a:off x="6239917" y="3006686"/>
            <a:ext cx="306593" cy="25818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350"/>
          </a:p>
        </p:txBody>
      </p:sp>
      <p:cxnSp>
        <p:nvCxnSpPr>
          <p:cNvPr id="489" name="Straight Connector 488"/>
          <p:cNvCxnSpPr>
            <a:stCxn id="488" idx="0"/>
            <a:endCxn id="382" idx="2"/>
          </p:cNvCxnSpPr>
          <p:nvPr/>
        </p:nvCxnSpPr>
        <p:spPr>
          <a:xfrm flipH="1" flipV="1">
            <a:off x="6392444" y="2327133"/>
            <a:ext cx="770" cy="679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flipH="1" flipV="1">
            <a:off x="6425279" y="3236636"/>
            <a:ext cx="2592" cy="73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flipH="1" flipV="1">
            <a:off x="6360155" y="3239449"/>
            <a:ext cx="2592" cy="738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6349281" y="2286882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1</a:t>
            </a:r>
            <a:endParaRPr lang="fr-BE" sz="900" dirty="0"/>
          </a:p>
        </p:txBody>
      </p:sp>
      <p:sp>
        <p:nvSpPr>
          <p:cNvPr id="499" name="TextBox 498"/>
          <p:cNvSpPr txBox="1"/>
          <p:nvPr/>
        </p:nvSpPr>
        <p:spPr>
          <a:xfrm>
            <a:off x="6406821" y="3788005"/>
            <a:ext cx="169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900" dirty="0"/>
              <a:t>N</a:t>
            </a:r>
            <a:endParaRPr lang="fr-BE" sz="900" dirty="0"/>
          </a:p>
        </p:txBody>
      </p:sp>
      <p:sp>
        <p:nvSpPr>
          <p:cNvPr id="500" name="Oval 499"/>
          <p:cNvSpPr/>
          <p:nvPr/>
        </p:nvSpPr>
        <p:spPr>
          <a:xfrm>
            <a:off x="2991110" y="5522770"/>
            <a:ext cx="992416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code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501" name="Oval 500"/>
          <p:cNvSpPr/>
          <p:nvPr/>
        </p:nvSpPr>
        <p:spPr>
          <a:xfrm>
            <a:off x="3694705" y="5731339"/>
            <a:ext cx="1762423" cy="57531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maximale capaciteit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02" name="Oval 501"/>
          <p:cNvSpPr/>
          <p:nvPr/>
        </p:nvSpPr>
        <p:spPr>
          <a:xfrm>
            <a:off x="5091859" y="5447296"/>
            <a:ext cx="1203202" cy="3993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503" name="Straight Connector 502"/>
          <p:cNvCxnSpPr>
            <a:stCxn id="452" idx="2"/>
            <a:endCxn id="500" idx="7"/>
          </p:cNvCxnSpPr>
          <p:nvPr/>
        </p:nvCxnSpPr>
        <p:spPr>
          <a:xfrm flipH="1">
            <a:off x="3838190" y="5251067"/>
            <a:ext cx="735914" cy="322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>
            <a:stCxn id="502" idx="1"/>
            <a:endCxn id="452" idx="2"/>
          </p:cNvCxnSpPr>
          <p:nvPr/>
        </p:nvCxnSpPr>
        <p:spPr>
          <a:xfrm flipH="1" flipV="1">
            <a:off x="4574104" y="5251067"/>
            <a:ext cx="693960" cy="254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>
            <a:stCxn id="501" idx="0"/>
            <a:endCxn id="452" idx="2"/>
          </p:cNvCxnSpPr>
          <p:nvPr/>
        </p:nvCxnSpPr>
        <p:spPr>
          <a:xfrm flipH="1" flipV="1">
            <a:off x="4574104" y="5251067"/>
            <a:ext cx="1813" cy="480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Oval 514"/>
          <p:cNvSpPr/>
          <p:nvPr/>
        </p:nvSpPr>
        <p:spPr>
          <a:xfrm>
            <a:off x="4544242" y="3403098"/>
            <a:ext cx="1227028" cy="5346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h</a:t>
            </a:r>
            <a:r>
              <a:rPr lang="en-BE" sz="1500" dirty="0" smtClean="0">
                <a:solidFill>
                  <a:schemeClr val="tx1"/>
                </a:solidFill>
              </a:rPr>
              <a:t>alte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516" name="Straight Connector 515"/>
          <p:cNvCxnSpPr/>
          <p:nvPr/>
        </p:nvCxnSpPr>
        <p:spPr>
          <a:xfrm flipH="1">
            <a:off x="4869041" y="3878222"/>
            <a:ext cx="536908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>
            <a:stCxn id="515" idx="4"/>
            <a:endCxn id="458" idx="1"/>
          </p:cNvCxnSpPr>
          <p:nvPr/>
        </p:nvCxnSpPr>
        <p:spPr>
          <a:xfrm>
            <a:off x="5157756" y="3937751"/>
            <a:ext cx="524357" cy="202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Oval 519"/>
          <p:cNvSpPr/>
          <p:nvPr/>
        </p:nvSpPr>
        <p:spPr>
          <a:xfrm>
            <a:off x="4725624" y="4348458"/>
            <a:ext cx="1141467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vertrek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21" name="Oval 520"/>
          <p:cNvSpPr/>
          <p:nvPr/>
        </p:nvSpPr>
        <p:spPr>
          <a:xfrm>
            <a:off x="7641361" y="4194749"/>
            <a:ext cx="1365479" cy="34816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aankomst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22" name="Oval 521"/>
          <p:cNvSpPr/>
          <p:nvPr/>
        </p:nvSpPr>
        <p:spPr>
          <a:xfrm>
            <a:off x="7081785" y="4619261"/>
            <a:ext cx="1720978" cy="48300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</a:t>
            </a:r>
            <a:r>
              <a:rPr lang="en-BE" sz="1500" dirty="0" smtClean="0">
                <a:solidFill>
                  <a:schemeClr val="tx1"/>
                </a:solidFill>
              </a:rPr>
              <a:t>ankomst volgende dag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23" name="Oval 522"/>
          <p:cNvSpPr/>
          <p:nvPr/>
        </p:nvSpPr>
        <p:spPr>
          <a:xfrm>
            <a:off x="6922923" y="3203152"/>
            <a:ext cx="1720978" cy="48300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vertrek volgende dag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524" name="Oval 523"/>
          <p:cNvSpPr/>
          <p:nvPr/>
        </p:nvSpPr>
        <p:spPr>
          <a:xfrm>
            <a:off x="7600207" y="3751751"/>
            <a:ext cx="1362703" cy="38458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bezetting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525" name="Straight Connector 524"/>
          <p:cNvCxnSpPr>
            <a:stCxn id="458" idx="1"/>
            <a:endCxn id="520" idx="0"/>
          </p:cNvCxnSpPr>
          <p:nvPr/>
        </p:nvCxnSpPr>
        <p:spPr>
          <a:xfrm flipH="1">
            <a:off x="5296358" y="4139889"/>
            <a:ext cx="385755" cy="208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>
            <a:stCxn id="523" idx="4"/>
            <a:endCxn id="458" idx="3"/>
          </p:cNvCxnSpPr>
          <p:nvPr/>
        </p:nvCxnSpPr>
        <p:spPr>
          <a:xfrm flipH="1">
            <a:off x="7150961" y="3686154"/>
            <a:ext cx="632451" cy="453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>
            <a:stCxn id="524" idx="2"/>
            <a:endCxn id="458" idx="3"/>
          </p:cNvCxnSpPr>
          <p:nvPr/>
        </p:nvCxnSpPr>
        <p:spPr>
          <a:xfrm flipH="1">
            <a:off x="7150961" y="3944042"/>
            <a:ext cx="449246" cy="195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>
            <a:stCxn id="521" idx="2"/>
            <a:endCxn id="458" idx="3"/>
          </p:cNvCxnSpPr>
          <p:nvPr/>
        </p:nvCxnSpPr>
        <p:spPr>
          <a:xfrm flipH="1" flipV="1">
            <a:off x="7150961" y="4139889"/>
            <a:ext cx="490400" cy="228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>
            <a:stCxn id="522" idx="1"/>
            <a:endCxn id="458" idx="3"/>
          </p:cNvCxnSpPr>
          <p:nvPr/>
        </p:nvCxnSpPr>
        <p:spPr>
          <a:xfrm flipH="1" flipV="1">
            <a:off x="7150961" y="4139889"/>
            <a:ext cx="182855" cy="550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5158635" y="5505776"/>
            <a:ext cx="1053574" cy="284043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646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1475" y="396601"/>
                <a:ext cx="8401050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sz="1500" dirty="0" smtClean="0"/>
                  <a:t>Functionele beschrijving:</a:t>
                </a:r>
              </a:p>
              <a:p>
                <a:endParaRPr lang="en-BE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-180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station.lengtegraad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180, -90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sz="1500" dirty="0" smtClean="0"/>
                  <a:t> station.breedtegraad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BE" sz="1500" dirty="0" smtClean="0"/>
                  <a:t>90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trip.maximale capaciteit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sz="1500" dirty="0" smtClean="0"/>
                  <a:t>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z="1500" dirty="0" smtClean="0"/>
                  <a:t>halte.haltenummer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sz="1500" dirty="0" smtClean="0"/>
                  <a:t>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/>
                  <a:t>0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nl-NL" sz="1500" dirty="0" smtClean="0"/>
                  <a:t> </a:t>
                </a:r>
                <a:r>
                  <a:rPr lang="nl-NL" sz="1500" dirty="0" err="1" smtClean="0"/>
                  <a:t>halte.bezetting</a:t>
                </a:r>
                <a:r>
                  <a:rPr lang="nl-NL" sz="1500" dirty="0" smtClean="0"/>
                  <a:t>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nl-NL" sz="1500" dirty="0" smtClean="0"/>
                  <a:t> </a:t>
                </a:r>
                <a:r>
                  <a:rPr lang="nl-NL" sz="1500" dirty="0" err="1"/>
                  <a:t>trip.maximale</a:t>
                </a:r>
                <a:r>
                  <a:rPr lang="nl-NL" sz="1500" dirty="0"/>
                  <a:t> capaciteit van </a:t>
                </a:r>
                <a:r>
                  <a:rPr lang="en-BE" sz="1500" dirty="0" smtClean="0"/>
                  <a:t>overeenkomstige</a:t>
                </a:r>
                <a:r>
                  <a:rPr lang="nl-NL" sz="1500" dirty="0" smtClean="0"/>
                  <a:t> trip</a:t>
                </a:r>
                <a:endParaRPr lang="en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 err="1"/>
                  <a:t>halte.aankomst</a:t>
                </a:r>
                <a:r>
                  <a:rPr lang="nl-NL" sz="1500" dirty="0"/>
                  <a:t> </a:t>
                </a:r>
                <a14:m>
                  <m:oMath xmlns:m="http://schemas.openxmlformats.org/officeDocument/2006/math">
                    <m:r>
                      <a:rPr lang="en-BE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nl-NL" sz="1500" dirty="0" smtClean="0"/>
                  <a:t> </a:t>
                </a:r>
                <a:r>
                  <a:rPr lang="nl-NL" sz="1500" dirty="0" err="1"/>
                  <a:t>halte.vertrek</a:t>
                </a:r>
                <a:r>
                  <a:rPr lang="nl-NL" sz="1500" dirty="0"/>
                  <a:t> indien </a:t>
                </a:r>
                <a:r>
                  <a:rPr lang="nl-NL" sz="1500" dirty="0" err="1"/>
                  <a:t>halte.aankomst</a:t>
                </a:r>
                <a:r>
                  <a:rPr lang="nl-NL" sz="1500" dirty="0"/>
                  <a:t> volgende dag = </a:t>
                </a:r>
                <a:r>
                  <a:rPr lang="nl-NL" sz="1500" dirty="0" err="1"/>
                  <a:t>halte.vertrek</a:t>
                </a:r>
                <a:r>
                  <a:rPr lang="nl-NL" sz="1500" dirty="0"/>
                  <a:t> volgende </a:t>
                </a:r>
                <a:r>
                  <a:rPr lang="nl-NL" sz="1500" dirty="0" smtClean="0"/>
                  <a:t>dag</a:t>
                </a:r>
                <a:endParaRPr lang="en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 err="1"/>
                  <a:t>halte.aankomst</a:t>
                </a:r>
                <a:r>
                  <a:rPr lang="nl-NL" sz="1500" dirty="0"/>
                  <a:t> volgende dag kan niet waar zijn indien </a:t>
                </a:r>
                <a:r>
                  <a:rPr lang="nl-NL" sz="1500" dirty="0" err="1"/>
                  <a:t>halte.vertrek</a:t>
                </a:r>
                <a:r>
                  <a:rPr lang="nl-NL" sz="1500" dirty="0"/>
                  <a:t> volgende dag vals </a:t>
                </a:r>
                <a:r>
                  <a:rPr lang="nl-NL" sz="1500" dirty="0" smtClean="0"/>
                  <a:t>i</a:t>
                </a:r>
                <a:r>
                  <a:rPr lang="en-BE" sz="1500" dirty="0" smtClean="0"/>
                  <a:t>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 err="1"/>
                  <a:t>halte.aankomst</a:t>
                </a:r>
                <a:r>
                  <a:rPr lang="nl-NL" sz="1500" dirty="0"/>
                  <a:t> en </a:t>
                </a:r>
                <a:r>
                  <a:rPr lang="nl-NL" sz="1500" dirty="0" err="1"/>
                  <a:t>halte.aankomst</a:t>
                </a:r>
                <a:r>
                  <a:rPr lang="nl-NL" sz="1500" dirty="0"/>
                  <a:t> volgende dag is NULL voor halte met haltenummer 1 en niet NULL voor alle andere </a:t>
                </a:r>
                <a:r>
                  <a:rPr lang="nl-NL" sz="1500" dirty="0" smtClean="0"/>
                  <a:t>haltes</a:t>
                </a:r>
                <a:endParaRPr lang="en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 err="1"/>
                  <a:t>halte.vertrek</a:t>
                </a:r>
                <a:r>
                  <a:rPr lang="nl-NL" sz="1500" dirty="0"/>
                  <a:t>, </a:t>
                </a:r>
                <a:r>
                  <a:rPr lang="nl-NL" sz="1500" dirty="0" err="1"/>
                  <a:t>halte.vertrek</a:t>
                </a:r>
                <a:r>
                  <a:rPr lang="nl-NL" sz="1500" dirty="0"/>
                  <a:t> volgende dag en </a:t>
                </a:r>
                <a:r>
                  <a:rPr lang="nl-NL" sz="1500" dirty="0" err="1"/>
                  <a:t>halte.verwachte</a:t>
                </a:r>
                <a:r>
                  <a:rPr lang="nl-NL" sz="1500" dirty="0"/>
                  <a:t> bezetting is optioneel voor halte met hoogste haltenummer per trip en niet NULL voor alle andere </a:t>
                </a:r>
                <a:r>
                  <a:rPr lang="nl-NL" sz="1500" dirty="0" smtClean="0"/>
                  <a:t>haltes</a:t>
                </a:r>
                <a:endParaRPr lang="en-BE" sz="15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nl-NL" sz="1500" dirty="0"/>
                  <a:t>de volgorde van de haltenummers per trip dient consistent te zijn met de aankomst- en vertrektijdstippen van diezelfde </a:t>
                </a:r>
                <a:r>
                  <a:rPr lang="nl-NL" sz="1500" dirty="0" smtClean="0"/>
                  <a:t>trip</a:t>
                </a:r>
                <a:endParaRPr lang="nl-NL" sz="15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" y="396601"/>
                <a:ext cx="8401050" cy="3323987"/>
              </a:xfrm>
              <a:prstGeom prst="rect">
                <a:avLst/>
              </a:prstGeom>
              <a:blipFill>
                <a:blip r:embed="rId3"/>
                <a:stretch>
                  <a:fillRect l="-290" t="-367" b="-128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635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F960-44A7-2B43-B697-D98CAAD3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Ontwerp - Voorbeeldoplossingen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9</a:t>
            </a:fld>
            <a:endParaRPr lang="fr-BE"/>
          </a:p>
        </p:txBody>
      </p:sp>
      <p:sp>
        <p:nvSpPr>
          <p:cNvPr id="6" name="TextBox 5"/>
          <p:cNvSpPr txBox="1"/>
          <p:nvPr/>
        </p:nvSpPr>
        <p:spPr>
          <a:xfrm>
            <a:off x="371475" y="396601"/>
            <a:ext cx="840105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BE" sz="1300" b="1" dirty="0"/>
              <a:t>Oefening </a:t>
            </a:r>
            <a:r>
              <a:rPr lang="en-BE" sz="1300" b="1" dirty="0" smtClean="0"/>
              <a:t>5 </a:t>
            </a:r>
            <a:r>
              <a:rPr lang="en-BE" sz="1300" b="1" dirty="0"/>
              <a:t>(Project 2021-2022, tweede zittijd)</a:t>
            </a:r>
          </a:p>
          <a:p>
            <a:pPr algn="just"/>
            <a:endParaRPr lang="en-BE" sz="1300" b="1" dirty="0"/>
          </a:p>
          <a:p>
            <a:pPr algn="just"/>
            <a:r>
              <a:rPr lang="nl-NL" sz="1300" dirty="0"/>
              <a:t>De assistenten willen een databank opstellen die data bevat gerelateerd aan films,</a:t>
            </a:r>
            <a:r>
              <a:rPr lang="en-BE" sz="1300" dirty="0"/>
              <a:t> </a:t>
            </a:r>
            <a:r>
              <a:rPr lang="nl-NL" sz="1300" dirty="0"/>
              <a:t>series en medewerkers.</a:t>
            </a:r>
          </a:p>
          <a:p>
            <a:pPr algn="just"/>
            <a:r>
              <a:rPr lang="nl-NL" sz="1300" dirty="0"/>
              <a:t>Uiteraard moet deze databank data kunnen opslaan over films en series (vanaf nu,</a:t>
            </a:r>
            <a:r>
              <a:rPr lang="en-BE" sz="1300" dirty="0"/>
              <a:t> </a:t>
            </a:r>
            <a:r>
              <a:rPr lang="nl-NL" sz="1300" dirty="0"/>
              <a:t>voor de eenvoud, aangeduid met kijkitems als verzamelnaam). Kijkitems kunnen</a:t>
            </a:r>
            <a:r>
              <a:rPr lang="en-BE" sz="1300" dirty="0"/>
              <a:t> </a:t>
            </a:r>
            <a:r>
              <a:rPr lang="nl-NL" sz="1300" dirty="0"/>
              <a:t>geïdentificeerd worden aan de hand van een </a:t>
            </a:r>
            <a:r>
              <a:rPr lang="nl-NL" sz="1300" dirty="0" err="1"/>
              <a:t>id</a:t>
            </a:r>
            <a:r>
              <a:rPr lang="nl-NL" sz="1300" dirty="0"/>
              <a:t>, dat uniek is over alle kijkitems</a:t>
            </a:r>
            <a:r>
              <a:rPr lang="en-BE" sz="1300" dirty="0"/>
              <a:t> </a:t>
            </a:r>
            <a:r>
              <a:rPr lang="nl-NL" sz="1300" dirty="0"/>
              <a:t>heen. Daarnaast hebben kijkitems een titel en kan voor elk kijkitem ratinginformatie</a:t>
            </a:r>
            <a:r>
              <a:rPr lang="en-BE" sz="1300" dirty="0"/>
              <a:t> </a:t>
            </a:r>
            <a:r>
              <a:rPr lang="nl-NL" sz="1300" dirty="0"/>
              <a:t>worden opgeslagen waarmee wordt aangegeven hoe het kijkitem beoordeeld</a:t>
            </a:r>
            <a:r>
              <a:rPr lang="en-BE" sz="1300" dirty="0"/>
              <a:t> </a:t>
            </a:r>
            <a:r>
              <a:rPr lang="nl-NL" sz="1300" dirty="0"/>
              <a:t>wordt door de kijkers. Dit betreft, per kijkitem, de gemiddelde rating (i.e. een reëel</a:t>
            </a:r>
            <a:r>
              <a:rPr lang="en-BE" sz="1300" dirty="0"/>
              <a:t> </a:t>
            </a:r>
            <a:r>
              <a:rPr lang="nl-NL" sz="1300" dirty="0"/>
              <a:t>getal tussen 0 en 10, grenzen inclusief) en het aantal ratings. Let op, het kan</a:t>
            </a:r>
            <a:r>
              <a:rPr lang="en-BE" sz="1300" dirty="0"/>
              <a:t> </a:t>
            </a:r>
            <a:r>
              <a:rPr lang="nl-NL" sz="1300" dirty="0"/>
              <a:t>zijn dat er voor sommige kijkitems geen ratinginformatie beschikbaar is. Daarnaast</a:t>
            </a:r>
            <a:r>
              <a:rPr lang="en-BE" sz="1300" dirty="0"/>
              <a:t> </a:t>
            </a:r>
            <a:r>
              <a:rPr lang="nl-NL" sz="1300" dirty="0"/>
              <a:t>moet het voor elk kijkitem mogelijk zijn om een aantal overeenkomstige genres te</a:t>
            </a:r>
            <a:r>
              <a:rPr lang="en-BE" sz="1300" dirty="0"/>
              <a:t> </a:t>
            </a:r>
            <a:r>
              <a:rPr lang="nl-NL" sz="1300" dirty="0"/>
              <a:t>specificeren. Films en series hebben echter ook enkele specifieke eigenschappen.</a:t>
            </a:r>
            <a:r>
              <a:rPr lang="en-BE" sz="1300" dirty="0"/>
              <a:t> </a:t>
            </a:r>
            <a:r>
              <a:rPr lang="nl-NL" sz="1300" dirty="0"/>
              <a:t>Zo dient</a:t>
            </a:r>
            <a:r>
              <a:rPr lang="en-BE" sz="1300" dirty="0"/>
              <a:t> </a:t>
            </a:r>
            <a:r>
              <a:rPr lang="nl-NL" sz="1300" dirty="0"/>
              <a:t>voor iedere film de duurtijd in minuten (optioneel) te worden opgeslagen,</a:t>
            </a:r>
            <a:r>
              <a:rPr lang="en-BE" sz="1300" dirty="0"/>
              <a:t> </a:t>
            </a:r>
            <a:r>
              <a:rPr lang="nl-NL" sz="1300" dirty="0"/>
              <a:t>alsook het jaar waarin de film werd gemaakt. Voor series dient dan weer het start</a:t>
            </a:r>
            <a:r>
              <a:rPr lang="en-BE" sz="1300" dirty="0"/>
              <a:t>- </a:t>
            </a:r>
            <a:r>
              <a:rPr lang="nl-NL" sz="1300" dirty="0"/>
              <a:t>en</a:t>
            </a:r>
            <a:r>
              <a:rPr lang="en-BE" sz="1300" dirty="0"/>
              <a:t> </a:t>
            </a:r>
            <a:r>
              <a:rPr lang="nl-NL" sz="1300" dirty="0"/>
              <a:t>(indien gekend) eindjaar van de serie te worden opgeslagen.</a:t>
            </a:r>
          </a:p>
          <a:p>
            <a:pPr algn="just"/>
            <a:r>
              <a:rPr lang="nl-NL" sz="1300" dirty="0"/>
              <a:t>Naast de opslag van kijkitems zal de databank ook data bevatten over personen</a:t>
            </a:r>
            <a:r>
              <a:rPr lang="en-BE" sz="1300" dirty="0"/>
              <a:t> </a:t>
            </a:r>
            <a:r>
              <a:rPr lang="nl-NL" sz="1300" dirty="0"/>
              <a:t>die hebben meegewerkt aan kijkitems. Voor iedere persoon in de databank dient</a:t>
            </a:r>
            <a:r>
              <a:rPr lang="en-BE" sz="1300" dirty="0"/>
              <a:t> </a:t>
            </a:r>
            <a:r>
              <a:rPr lang="nl-NL" sz="1300" dirty="0"/>
              <a:t>een uniek </a:t>
            </a:r>
            <a:r>
              <a:rPr lang="nl-NL" sz="1300" dirty="0" err="1"/>
              <a:t>persoonid</a:t>
            </a:r>
            <a:r>
              <a:rPr lang="nl-NL" sz="1300" dirty="0"/>
              <a:t> te worden opgeslagen, naast een voor- en familienaam, een</a:t>
            </a:r>
            <a:r>
              <a:rPr lang="en-BE" sz="1300" dirty="0"/>
              <a:t> </a:t>
            </a:r>
            <a:r>
              <a:rPr lang="nl-NL" sz="1300" dirty="0"/>
              <a:t>geboortejaar en (indien gekend) een sterftejaar. Voor ieder kijkitem moet worden</a:t>
            </a:r>
            <a:r>
              <a:rPr lang="en-BE" sz="1300" dirty="0"/>
              <a:t> </a:t>
            </a:r>
            <a:r>
              <a:rPr lang="nl-NL" sz="1300" dirty="0"/>
              <a:t>bijgehouden welke personen hebben meegewerkt aan het kijkitem en welke job ze</a:t>
            </a:r>
            <a:r>
              <a:rPr lang="en-BE" sz="1300" dirty="0"/>
              <a:t> </a:t>
            </a:r>
            <a:r>
              <a:rPr lang="nl-NL" sz="1300" dirty="0"/>
              <a:t>hadden tijdens de productie (bv. acteur, regisseur,</a:t>
            </a:r>
            <a:r>
              <a:rPr lang="en-BE" sz="1300" dirty="0"/>
              <a:t>...</a:t>
            </a:r>
            <a:r>
              <a:rPr lang="nl-NL" sz="1300" dirty="0"/>
              <a:t>). Let op, eenzelfde persoon</a:t>
            </a:r>
            <a:r>
              <a:rPr lang="en-BE" sz="1300" dirty="0"/>
              <a:t> </a:t>
            </a:r>
            <a:r>
              <a:rPr lang="nl-NL" sz="1300" dirty="0"/>
              <a:t>kan mogelijks verschillende jobs uitoefenen tijdens de productie van eenzelfde kijkitem.</a:t>
            </a:r>
            <a:r>
              <a:rPr lang="en-BE" sz="1300" dirty="0"/>
              <a:t> </a:t>
            </a:r>
            <a:r>
              <a:rPr lang="nl-NL" sz="1300" dirty="0"/>
              <a:t>Het is uiteraard zo dat een persoon enkel kan meewerken aan kijkitems die</a:t>
            </a:r>
            <a:r>
              <a:rPr lang="en-BE" sz="1300" dirty="0"/>
              <a:t> </a:t>
            </a:r>
            <a:r>
              <a:rPr lang="nl-NL" sz="1300" dirty="0"/>
              <a:t>gemaakt zijn terwijl die persoon in leven was. Je mag er hierbij voor de eenvoud</a:t>
            </a:r>
            <a:r>
              <a:rPr lang="en-BE" sz="1300" dirty="0"/>
              <a:t> </a:t>
            </a:r>
            <a:r>
              <a:rPr lang="nl-NL" sz="1300" dirty="0"/>
              <a:t>vanuit gaan dat personen ook hun volledige geboortejaar en volledige sterftejaar</a:t>
            </a:r>
            <a:r>
              <a:rPr lang="en-BE" sz="1300" dirty="0"/>
              <a:t> </a:t>
            </a:r>
            <a:r>
              <a:rPr lang="nl-NL" sz="1300" dirty="0"/>
              <a:t>kunnen meewerken aan een kijkitem, en dat personen kunnen meewerken aan een</a:t>
            </a:r>
            <a:r>
              <a:rPr lang="en-BE" sz="1300" dirty="0"/>
              <a:t> </a:t>
            </a:r>
            <a:r>
              <a:rPr lang="nl-NL" sz="1300" dirty="0"/>
              <a:t>serie als hun leven minstens één jaar gemeenschappelijk heeft met de bestaansperiode</a:t>
            </a:r>
            <a:r>
              <a:rPr lang="en-BE" sz="1300" dirty="0"/>
              <a:t> </a:t>
            </a:r>
            <a:r>
              <a:rPr lang="nl-NL" sz="1300" dirty="0"/>
              <a:t>van deze serie.</a:t>
            </a:r>
          </a:p>
          <a:p>
            <a:pPr algn="just"/>
            <a:r>
              <a:rPr lang="nl-NL" sz="1300" dirty="0"/>
              <a:t>Wanneer een persoon tijdens de productie van een kijkitem een job als acteur uitoefent,</a:t>
            </a:r>
            <a:r>
              <a:rPr lang="en-BE" sz="1300" dirty="0"/>
              <a:t> </a:t>
            </a:r>
            <a:r>
              <a:rPr lang="nl-NL" sz="1300" dirty="0"/>
              <a:t>moet er ook bijgehouden worden welk(e) personage(s) gespeeld werd(en) door</a:t>
            </a:r>
            <a:r>
              <a:rPr lang="en-BE" sz="1300" dirty="0"/>
              <a:t> </a:t>
            </a:r>
            <a:r>
              <a:rPr lang="nl-NL" sz="1300" dirty="0"/>
              <a:t>deze persoon in dit kijkitem. Voor een personage dient enkel een unieke naam opgeslagen</a:t>
            </a:r>
            <a:r>
              <a:rPr lang="en-BE" sz="1300" dirty="0"/>
              <a:t> </a:t>
            </a:r>
            <a:r>
              <a:rPr lang="nl-NL" sz="1300" dirty="0"/>
              <a:t>te worden. Let op, een persoon kan in een kijkitem mogelijks verschillende</a:t>
            </a:r>
            <a:r>
              <a:rPr lang="en-BE" sz="1300" dirty="0"/>
              <a:t> </a:t>
            </a:r>
            <a:r>
              <a:rPr lang="nl-NL" sz="1300" dirty="0"/>
              <a:t>personages spelen,</a:t>
            </a:r>
            <a:r>
              <a:rPr lang="en-BE" sz="1300" dirty="0"/>
              <a:t> </a:t>
            </a:r>
            <a:r>
              <a:rPr lang="nl-NL" sz="1300" dirty="0"/>
              <a:t>net zoals een personage een rol kan spelen in verschillende kijkitems.</a:t>
            </a:r>
            <a:r>
              <a:rPr lang="en-BE" sz="1300" dirty="0"/>
              <a:t> </a:t>
            </a:r>
            <a:r>
              <a:rPr lang="nl-NL" sz="1300" dirty="0"/>
              <a:t>Ook kan een personage in een kijkitem door verschillende personen gespeeld</a:t>
            </a:r>
            <a:r>
              <a:rPr lang="en-BE" sz="1300" dirty="0"/>
              <a:t> </a:t>
            </a:r>
            <a:r>
              <a:rPr lang="nl-NL" sz="1300" dirty="0"/>
              <a:t>worden. Daarnaast mag er uiteraard enkel informatie over gespeelde personages</a:t>
            </a:r>
            <a:r>
              <a:rPr lang="en-BE" sz="1300" dirty="0"/>
              <a:t> </a:t>
            </a:r>
            <a:r>
              <a:rPr lang="nl-NL" sz="1300" dirty="0"/>
              <a:t>opgeslagen worden in het geval de persoon in kwestie een job als acteur heeft voor</a:t>
            </a:r>
            <a:r>
              <a:rPr lang="en-BE" sz="1300" dirty="0"/>
              <a:t> </a:t>
            </a:r>
            <a:r>
              <a:rPr lang="nl-NL" sz="1300" dirty="0"/>
              <a:t>dat specifieke kijkitem.</a:t>
            </a:r>
            <a:endParaRPr lang="en-BE" sz="1300" dirty="0"/>
          </a:p>
        </p:txBody>
      </p:sp>
    </p:spTree>
    <p:extLst>
      <p:ext uri="{BB962C8B-B14F-4D97-AF65-F5344CB8AC3E}">
        <p14:creationId xmlns:p14="http://schemas.microsoft.com/office/powerpoint/2010/main" val="27432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EB222D-527A-46A6-B67B-BB865F1876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C3D35A-A2D8-4C5A-B8B0-85E7FDBD6917}">
  <ds:schemaRefs>
    <ds:schemaRef ds:uri="http://schemas.microsoft.com/office/2006/documentManagement/types"/>
    <ds:schemaRef ds:uri="http://schemas.openxmlformats.org/package/2006/metadata/core-properties"/>
    <ds:schemaRef ds:uri="a75489ed-f9e5-4554-b694-d3a249ff3fd7"/>
    <ds:schemaRef ds:uri="http://purl.org/dc/dcmitype/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3276</TotalTime>
  <Words>5042</Words>
  <Application>Microsoft Office PowerPoint</Application>
  <PresentationFormat>On-screen Show (4:3)</PresentationFormat>
  <Paragraphs>617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tboeckli</cp:lastModifiedBy>
  <cp:revision>665</cp:revision>
  <dcterms:created xsi:type="dcterms:W3CDTF">2019-08-19T14:14:21Z</dcterms:created>
  <dcterms:modified xsi:type="dcterms:W3CDTF">2023-09-21T06:09:43Z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