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7" r:id="rId13"/>
  </p:sldIdLst>
  <p:sldSz cx="12192000" cy="6858000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51" autoAdjust="0"/>
  </p:normalViewPr>
  <p:slideViewPr>
    <p:cSldViewPr snapToGrid="0">
      <p:cViewPr varScale="1">
        <p:scale>
          <a:sx n="57" d="100"/>
          <a:sy n="57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A461-721D-41A2-8DDD-0D76D1E8255B}" type="datetimeFigureOut">
              <a:rPr lang="nl-BE" smtClean="0"/>
              <a:t>16/12/2023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24B7-3332-4AF0-99D7-6E88282A42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343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0497-792D-4E93-983D-D54758934ADF}" type="datetimeFigureOut">
              <a:rPr lang="fr-BE" smtClean="0"/>
              <a:t>16-12-23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3A52-E785-4939-B423-F4908370A650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0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519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572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31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629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08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40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64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5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85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58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19E3-2231-4BA4-9B5A-C3A62EDF6A02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C869-F9D2-4B56-A7EA-68AC6CE4AE98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5F47-8777-430F-9723-C4748ED5EE54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844-501E-41F3-B5DA-4915EA05DA58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242B-2164-46F6-8D80-E67FD96E7177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17DE-E002-4256-A3CA-E281D0355A6E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0E83-F46D-429A-B178-DB63E6F7AFF9}" type="datetime1">
              <a:rPr lang="fr-BE" smtClean="0"/>
              <a:t>16-12-23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8C9-59D5-4C09-B576-17D4F6A15430}" type="datetime1">
              <a:rPr lang="fr-BE" smtClean="0"/>
              <a:t>16-12-23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D5FC-EC44-41F5-BE24-44AAF761051C}" type="datetime1">
              <a:rPr lang="fr-BE" smtClean="0"/>
              <a:t>16-12-23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4D1-EE40-4C72-88E3-37804C66D374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7A-7537-4C81-8C30-9A3D64229DC6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4BAE-5746-4792-B42A-47DC9030214F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SQL </a:t>
            </a:r>
            <a:r>
              <a:rPr lang="en-US" dirty="0"/>
              <a:t>reeks</a:t>
            </a:r>
            <a:r>
              <a:rPr lang="aa-ET" dirty="0"/>
              <a:t> 2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a-ET" dirty="0"/>
              <a:t>Combinatie </a:t>
            </a:r>
            <a:r>
              <a:rPr lang="en-US" dirty="0"/>
              <a:t>van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aa-ET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aa-ET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aa-ET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AS A1 </a:t>
            </a:r>
            <a:r>
              <a:rPr lang="aa-ET" sz="2400" b="1" dirty="0"/>
              <a:t>INNER JOIN</a:t>
            </a:r>
            <a:r>
              <a:rPr lang="aa-ET" sz="2400" dirty="0"/>
              <a:t> A AS A2 </a:t>
            </a:r>
            <a:r>
              <a:rPr lang="aa-ET" sz="2400" b="1" dirty="0"/>
              <a:t>ON A1.X != A2.X</a:t>
            </a:r>
            <a:r>
              <a:rPr lang="aa-ET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53884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A1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37468" y="337653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A2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3035"/>
              </p:ext>
            </p:extLst>
          </p:nvPr>
        </p:nvGraphicFramePr>
        <p:xfrm>
          <a:off x="8659900" y="3148849"/>
          <a:ext cx="344845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A1.X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A1.Y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A2.X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A2.Y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32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17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772699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INNER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4916" y="3606064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b="1" dirty="0"/>
              <a:t>ON </a:t>
            </a:r>
          </a:p>
          <a:p>
            <a:pPr algn="ctr"/>
            <a:r>
              <a:rPr lang="aa-ET" sz="2400" b="1" dirty="0"/>
              <a:t>A1.X != A2.X</a:t>
            </a:r>
            <a:endParaRPr lang="fr-BE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  <p:sp>
        <p:nvSpPr>
          <p:cNvPr id="23" name="TextBox 22"/>
          <p:cNvSpPr txBox="1"/>
          <p:nvPr/>
        </p:nvSpPr>
        <p:spPr>
          <a:xfrm>
            <a:off x="8610600" y="2779517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A1A2</a:t>
            </a:r>
            <a:endParaRPr lang="fr-B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604"/>
              </p:ext>
            </p:extLst>
          </p:nvPr>
        </p:nvGraphicFramePr>
        <p:xfrm>
          <a:off x="4237468" y="3738608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28ED2B0-4E8F-5A1A-7C65-0A41CBA94974}"/>
              </a:ext>
            </a:extLst>
          </p:cNvPr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aa-ET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908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CROSS JOIN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417671" y="40701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3120695" y="4971841"/>
            <a:ext cx="99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CROSS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16086" y="528852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4680" y="1410512"/>
            <a:ext cx="8007332" cy="2586302"/>
          </a:xfrm>
        </p:spPr>
        <p:txBody>
          <a:bodyPr>
            <a:normAutofit/>
          </a:bodyPr>
          <a:lstStyle/>
          <a:p>
            <a:r>
              <a:rPr lang="en-US" sz="2400" dirty="0" err="1"/>
              <a:t>Combineert</a:t>
            </a:r>
            <a:r>
              <a:rPr lang="en-US" sz="2400" dirty="0"/>
              <a:t> </a:t>
            </a:r>
            <a:r>
              <a:rPr lang="en-US" sz="2400" dirty="0" err="1"/>
              <a:t>simpelweg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rijen</a:t>
            </a:r>
            <a:r>
              <a:rPr lang="en-US" sz="2400" dirty="0"/>
              <a:t> van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tabellen</a:t>
            </a:r>
            <a:r>
              <a:rPr lang="en-US" sz="2400" dirty="0"/>
              <a:t> (</a:t>
            </a:r>
            <a:r>
              <a:rPr lang="en-US" sz="2400" dirty="0" err="1"/>
              <a:t>cartesisch</a:t>
            </a:r>
            <a:r>
              <a:rPr lang="en-US" sz="2400" dirty="0"/>
              <a:t> product).</a:t>
            </a:r>
          </a:p>
          <a:p>
            <a:r>
              <a:rPr lang="en-US" sz="2400" dirty="0"/>
              <a:t>Join-</a:t>
            </a:r>
            <a:r>
              <a:rPr lang="en-US" sz="2400" dirty="0" err="1"/>
              <a:t>conditie</a:t>
            </a:r>
            <a:r>
              <a:rPr lang="en-US" sz="2400" dirty="0"/>
              <a:t> is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aa-ET" sz="2400" dirty="0"/>
              <a:t>‘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aa-ET" sz="2400" dirty="0"/>
              <a:t>waar’</a:t>
            </a:r>
            <a:r>
              <a:rPr lang="en-US" sz="2400" dirty="0"/>
              <a:t>.</a:t>
            </a:r>
            <a:endParaRPr lang="aa-ET" sz="2400" dirty="0"/>
          </a:p>
          <a:p>
            <a:r>
              <a:rPr lang="aa-ET" sz="2400" dirty="0"/>
              <a:t>Let op, zeer zware operatie en vaak niet noodzakelijk.</a:t>
            </a:r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CROSS JOIN </a:t>
            </a:r>
            <a:r>
              <a:rPr lang="aa-ET" sz="2400" dirty="0"/>
              <a:t>B;</a:t>
            </a:r>
          </a:p>
          <a:p>
            <a:pPr marL="0" indent="0">
              <a:buNone/>
            </a:pPr>
            <a:r>
              <a:rPr lang="aa-ET" sz="2400" dirty="0"/>
              <a:t>SELECT * FROM A, B;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3446"/>
              </p:ext>
            </p:extLst>
          </p:nvPr>
        </p:nvGraphicFramePr>
        <p:xfrm>
          <a:off x="410041" y="44945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81923"/>
              </p:ext>
            </p:extLst>
          </p:nvPr>
        </p:nvGraphicFramePr>
        <p:xfrm>
          <a:off x="4185660" y="43091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85660" y="3876365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14183"/>
              </p:ext>
            </p:extLst>
          </p:nvPr>
        </p:nvGraphicFramePr>
        <p:xfrm>
          <a:off x="8622012" y="1690688"/>
          <a:ext cx="3448456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414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824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2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23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68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3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362051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622012" y="13213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750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M</a:t>
            </a:r>
            <a:r>
              <a:rPr lang="en-US" dirty="0" err="1"/>
              <a:t>eerdere</a:t>
            </a:r>
            <a:r>
              <a:rPr lang="aa-ET" dirty="0"/>
              <a:t> 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12184"/>
              </p:ext>
            </p:extLst>
          </p:nvPr>
        </p:nvGraphicFramePr>
        <p:xfrm>
          <a:off x="336483" y="26751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9267"/>
              </p:ext>
            </p:extLst>
          </p:nvPr>
        </p:nvGraphicFramePr>
        <p:xfrm>
          <a:off x="336483" y="48598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483" y="23050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336483" y="44852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514"/>
              </p:ext>
            </p:extLst>
          </p:nvPr>
        </p:nvGraphicFramePr>
        <p:xfrm>
          <a:off x="4199901" y="2709156"/>
          <a:ext cx="2385288" cy="1935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6322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87175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31983" y="326427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5000" dirty="0"/>
              <a:t>...</a:t>
            </a:r>
            <a:endParaRPr lang="fr-BE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2041" y="4183366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2400" i="1" dirty="0"/>
              <a:t>JOIN</a:t>
            </a:r>
            <a:endParaRPr lang="fr-BE" sz="24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83861" y="3788107"/>
            <a:ext cx="8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250" y="332287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...</a:t>
            </a:r>
            <a:endParaRPr lang="fr-BE" sz="2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4680" y="1313234"/>
            <a:ext cx="10515600" cy="103518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resultaat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join is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(</a:t>
            </a:r>
            <a:r>
              <a:rPr lang="en-US" sz="2400" i="1" dirty="0"/>
              <a:t>closure</a:t>
            </a:r>
            <a:r>
              <a:rPr lang="en-US" sz="2400" dirty="0"/>
              <a:t>),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zelf</a:t>
            </a:r>
            <a:r>
              <a:rPr lang="en-US" sz="2400" dirty="0"/>
              <a:t>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ge</a:t>
            </a:r>
            <a:r>
              <a:rPr lang="aa-ET" sz="2400" dirty="0"/>
              <a:t>combineerd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derde</a:t>
            </a:r>
            <a:r>
              <a:rPr lang="en-US" sz="2400" dirty="0"/>
              <a:t> table, </a:t>
            </a:r>
            <a:r>
              <a:rPr lang="en-US" sz="2400" dirty="0" err="1"/>
              <a:t>enzo</a:t>
            </a:r>
            <a:r>
              <a:rPr lang="aa-ET" sz="2400" dirty="0"/>
              <a:t>voort</a:t>
            </a:r>
            <a:r>
              <a:rPr lang="en-US" sz="2400" dirty="0"/>
              <a:t>…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bv</a:t>
            </a:r>
            <a:r>
              <a:rPr lang="en-US" sz="2400" dirty="0"/>
              <a:t>. </a:t>
            </a:r>
            <a:r>
              <a:rPr lang="aa-ET" sz="2400" dirty="0"/>
              <a:t>SELECT * FROM A </a:t>
            </a:r>
            <a:r>
              <a:rPr lang="aa-ET" sz="2400" i="1" dirty="0"/>
              <a:t>JOIN </a:t>
            </a:r>
            <a:r>
              <a:rPr lang="aa-ET" sz="2400" dirty="0"/>
              <a:t>B ON ... </a:t>
            </a:r>
            <a:r>
              <a:rPr lang="aa-ET" sz="2400" i="1" dirty="0"/>
              <a:t>JOIN </a:t>
            </a:r>
            <a:r>
              <a:rPr lang="aa-ET" sz="2400" dirty="0"/>
              <a:t>C ON ...;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9629" y="2339825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32986"/>
              </p:ext>
            </p:extLst>
          </p:nvPr>
        </p:nvGraphicFramePr>
        <p:xfrm>
          <a:off x="4199629" y="52689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W1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W2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W3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99629" y="4894322"/>
            <a:ext cx="85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C</a:t>
            </a:r>
            <a:endParaRPr lang="fr-BE" dirty="0"/>
          </a:p>
        </p:txBody>
      </p:sp>
      <p:sp>
        <p:nvSpPr>
          <p:cNvPr id="19" name="TextBox 18"/>
          <p:cNvSpPr txBox="1"/>
          <p:nvPr/>
        </p:nvSpPr>
        <p:spPr>
          <a:xfrm>
            <a:off x="5270531" y="472616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2400" i="1" dirty="0"/>
              <a:t>JOIN</a:t>
            </a:r>
            <a:endParaRPr lang="fr-BE" sz="2400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942589" y="4799341"/>
            <a:ext cx="960268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8772" y="432244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  <a:r>
              <a:rPr lang="aa-ET" sz="2400" i="1" dirty="0"/>
              <a:t>...</a:t>
            </a:r>
            <a:endParaRPr lang="fr-BE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2911"/>
              </p:ext>
            </p:extLst>
          </p:nvPr>
        </p:nvGraphicFramePr>
        <p:xfrm>
          <a:off x="8054777" y="3526162"/>
          <a:ext cx="3299023" cy="223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474">
                  <a:extLst>
                    <a:ext uri="{9D8B030D-6E8A-4147-A177-3AD203B41FA5}">
                      <a16:colId xmlns:a16="http://schemas.microsoft.com/office/drawing/2014/main" xmlns="" val="15916251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xmlns="" val="3337234516"/>
                    </a:ext>
                  </a:extLst>
                </a:gridCol>
                <a:gridCol w="56076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526739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654397">
                <a:tc>
                  <a:txBody>
                    <a:bodyPr/>
                    <a:lstStyle/>
                    <a:p>
                      <a:r>
                        <a:rPr lang="aa-ET" dirty="0"/>
                        <a:t>C.W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C.X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012" y="316129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ABC</a:t>
            </a:r>
            <a:endParaRPr lang="fr-BE" dirty="0"/>
          </a:p>
        </p:txBody>
      </p:sp>
      <p:sp>
        <p:nvSpPr>
          <p:cNvPr id="25" name="TextBox 24"/>
          <p:cNvSpPr txBox="1"/>
          <p:nvPr/>
        </p:nvSpPr>
        <p:spPr>
          <a:xfrm>
            <a:off x="9420623" y="424444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5000" dirty="0"/>
              <a:t>...</a:t>
            </a:r>
            <a:endParaRPr lang="fr-BE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5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Joins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.</a:t>
            </a:r>
          </a:p>
          <a:p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aa-ET" dirty="0"/>
              <a:t> booleaanse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(=</a:t>
            </a:r>
            <a:r>
              <a:rPr lang="aa-ET" dirty="0"/>
              <a:t> </a:t>
            </a:r>
            <a:r>
              <a:rPr lang="en-US" dirty="0"/>
              <a:t>de join-</a:t>
            </a:r>
            <a:r>
              <a:rPr lang="en-US" dirty="0" err="1"/>
              <a:t>conditie</a:t>
            </a:r>
            <a:r>
              <a:rPr lang="en-US" dirty="0"/>
              <a:t>) </a:t>
            </a:r>
            <a:r>
              <a:rPr lang="en-US" dirty="0" err="1"/>
              <a:t>voldaan</a:t>
            </a:r>
            <a:r>
              <a:rPr lang="aa-ET" dirty="0"/>
              <a:t> is</a:t>
            </a:r>
            <a:r>
              <a:rPr lang="en-US" dirty="0"/>
              <a:t>. 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regels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condities</a:t>
            </a:r>
            <a:r>
              <a:rPr lang="en-US" dirty="0"/>
              <a:t> in de WHERE-</a:t>
            </a:r>
            <a:r>
              <a:rPr lang="en-US" dirty="0" err="1"/>
              <a:t>claus</a:t>
            </a:r>
            <a:r>
              <a:rPr lang="aa-ET" dirty="0"/>
              <a:t>ule en zijn</a:t>
            </a:r>
            <a:r>
              <a:rPr lang="en-US" dirty="0"/>
              <a:t> </a:t>
            </a:r>
            <a:r>
              <a:rPr lang="aa-ET" dirty="0"/>
              <a:t>dus 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proposities</a:t>
            </a:r>
            <a:r>
              <a:rPr lang="en-US" dirty="0"/>
              <a:t>.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aa-ET" dirty="0"/>
              <a:t>de 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aa-ET" dirty="0"/>
              <a:t>functies</a:t>
            </a:r>
            <a:r>
              <a:rPr lang="en-US" dirty="0"/>
              <a:t> die </a:t>
            </a:r>
            <a:r>
              <a:rPr lang="en-US" dirty="0" err="1"/>
              <a:t>aangeleerd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reeks 1.</a:t>
            </a:r>
          </a:p>
          <a:p>
            <a:r>
              <a:rPr lang="en-US" dirty="0"/>
              <a:t>Er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joins: inner, left, right, full, cross…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12464"/>
              </p:ext>
            </p:extLst>
          </p:nvPr>
        </p:nvGraphicFramePr>
        <p:xfrm>
          <a:off x="306003" y="2979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2216"/>
              </p:ext>
            </p:extLst>
          </p:nvPr>
        </p:nvGraphicFramePr>
        <p:xfrm>
          <a:off x="4073819" y="2794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003" y="2609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073819" y="2419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2512"/>
              </p:ext>
            </p:extLst>
          </p:nvPr>
        </p:nvGraphicFramePr>
        <p:xfrm>
          <a:off x="8571210" y="279452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58788" y="342418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7377" y="349831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a-ET" sz="2400" i="1" dirty="0"/>
              <a:t>JOIN</a:t>
            </a:r>
            <a:endParaRPr lang="fr-BE" sz="24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03915" y="3721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7489" y="2843016"/>
            <a:ext cx="173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</a:p>
          <a:p>
            <a:pPr algn="ctr"/>
            <a:r>
              <a:rPr lang="aa-ET" sz="2400" i="1" dirty="0"/>
              <a:t>join-conditi</a:t>
            </a:r>
            <a:r>
              <a:rPr lang="en-US" sz="2400" i="1" dirty="0"/>
              <a:t>e</a:t>
            </a:r>
            <a:endParaRPr lang="fr-BE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1297" y="241988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92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INNER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22330"/>
              </p:ext>
            </p:extLst>
          </p:nvPr>
        </p:nvGraphicFramePr>
        <p:xfrm>
          <a:off x="346643" y="5011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3140"/>
              </p:ext>
            </p:extLst>
          </p:nvPr>
        </p:nvGraphicFramePr>
        <p:xfrm>
          <a:off x="4114459" y="4826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643" y="4641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14459" y="4451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71423"/>
              </p:ext>
            </p:extLst>
          </p:nvPr>
        </p:nvGraphicFramePr>
        <p:xfrm>
          <a:off x="8611852" y="5011188"/>
          <a:ext cx="34484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9814" y="5471575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INNER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44555" y="5753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1501" y="487501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</a:p>
          <a:p>
            <a:pPr algn="ctr"/>
            <a:r>
              <a:rPr lang="aa-ET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81820"/>
            <a:ext cx="10515600" cy="32924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Neem de </a:t>
            </a: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 err="1"/>
              <a:t>Verifieer</a:t>
            </a:r>
            <a:r>
              <a:rPr lang="en-US" sz="2400" dirty="0"/>
              <a:t> of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aa-ET" sz="2400" dirty="0"/>
              <a:t>of meerdere </a:t>
            </a:r>
            <a:r>
              <a:rPr lang="en-US" sz="2400" dirty="0" err="1"/>
              <a:t>rij</a:t>
            </a:r>
            <a:r>
              <a:rPr lang="aa-ET" sz="2400" dirty="0"/>
              <a:t>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</a:t>
            </a:r>
            <a:r>
              <a:rPr lang="aa-ET" sz="24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aa-ET" sz="2400" dirty="0"/>
              <a:t>(A.Y = B.Y)</a:t>
            </a:r>
            <a:r>
              <a:rPr lang="en-US" sz="2400" dirty="0"/>
              <a:t> </a:t>
            </a:r>
            <a:r>
              <a:rPr lang="en-US" sz="2400" dirty="0" err="1"/>
              <a:t>voldaan</a:t>
            </a:r>
            <a:r>
              <a:rPr lang="aa-ET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Indien</a:t>
            </a:r>
            <a:r>
              <a:rPr lang="en-US" sz="2400" dirty="0"/>
              <a:t> </a:t>
            </a:r>
            <a:r>
              <a:rPr lang="en-US" sz="2400" dirty="0" err="1"/>
              <a:t>dit</a:t>
            </a:r>
            <a:r>
              <a:rPr lang="en-US" sz="2400" dirty="0"/>
              <a:t> zo is, combine</a:t>
            </a:r>
            <a:r>
              <a:rPr lang="aa-ET" sz="2400" dirty="0"/>
              <a:t>e</a:t>
            </a:r>
            <a:r>
              <a:rPr lang="en-US" sz="2400" dirty="0"/>
              <a:t>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aa-ET" sz="2400" dirty="0"/>
              <a:t>deze rijen</a:t>
            </a:r>
            <a:r>
              <a:rPr lang="en-US" sz="2400" dirty="0"/>
              <a:t>.</a:t>
            </a:r>
          </a:p>
          <a:p>
            <a:r>
              <a:rPr lang="en-US" sz="2400" dirty="0"/>
              <a:t>Doe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vervolgens</a:t>
            </a:r>
            <a:r>
              <a:rPr lang="en-US" sz="2400" dirty="0"/>
              <a:t>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rijen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geen</a:t>
            </a:r>
            <a:r>
              <a:rPr lang="en-US" sz="2400" dirty="0"/>
              <a:t> match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bepaalde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,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weergegeven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  <a:endParaRPr lang="nl-BE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INNER JOIN</a:t>
            </a:r>
            <a:r>
              <a:rPr lang="aa-ET" sz="2400" dirty="0"/>
              <a:t> B </a:t>
            </a:r>
            <a:r>
              <a:rPr lang="aa-ET" sz="2400" b="1" dirty="0"/>
              <a:t>ON A.Y = B.Y</a:t>
            </a:r>
            <a:r>
              <a:rPr lang="aa-ET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8394" y="46418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67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LEFT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58651"/>
              </p:ext>
            </p:extLst>
          </p:nvPr>
        </p:nvGraphicFramePr>
        <p:xfrm>
          <a:off x="328480" y="49008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7788"/>
              </p:ext>
            </p:extLst>
          </p:nvPr>
        </p:nvGraphicFramePr>
        <p:xfrm>
          <a:off x="4134779" y="474853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480" y="4417612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34779" y="4399068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50242"/>
              </p:ext>
            </p:extLst>
          </p:nvPr>
        </p:nvGraphicFramePr>
        <p:xfrm>
          <a:off x="8632172" y="430053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7535" y="5263157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LEFT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34354" y="561023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8111" y="4748539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</a:p>
          <a:p>
            <a:pPr algn="ctr"/>
            <a:r>
              <a:rPr lang="aa-ET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Verschil</a:t>
            </a:r>
            <a:r>
              <a:rPr lang="en-US" sz="2400" dirty="0"/>
              <a:t> met INNER JOIN: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aa-ET" sz="2400" dirty="0"/>
              <a:t>(linkse tabel)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getoond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,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er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aa-ET" sz="2400" dirty="0"/>
              <a:t>v</a:t>
            </a:r>
            <a:r>
              <a:rPr lang="en-US" sz="2400" dirty="0" err="1"/>
              <a:t>oldaan</a:t>
            </a:r>
            <a:r>
              <a:rPr lang="aa-ET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en-US" sz="2400" dirty="0" err="1"/>
              <a:t>zonder</a:t>
            </a:r>
            <a:r>
              <a:rPr lang="en-US" sz="2400" dirty="0"/>
              <a:t> match </a:t>
            </a:r>
            <a:r>
              <a:rPr lang="en-US" sz="2400" dirty="0" err="1"/>
              <a:t>worden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 </a:t>
            </a:r>
            <a:r>
              <a:rPr lang="en-US" sz="2400" dirty="0" err="1"/>
              <a:t>opgevuld</a:t>
            </a:r>
            <a:r>
              <a:rPr lang="en-US" sz="2400" dirty="0"/>
              <a:t> met NULL-</a:t>
            </a:r>
            <a:r>
              <a:rPr lang="en-US" sz="2400" dirty="0" err="1"/>
              <a:t>waarden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de </a:t>
            </a:r>
            <a:r>
              <a:rPr lang="en-US" sz="2400" dirty="0" err="1"/>
              <a:t>attributen</a:t>
            </a:r>
            <a:r>
              <a:rPr lang="en-US" sz="2400" dirty="0"/>
              <a:t> die </a:t>
            </a:r>
            <a:r>
              <a:rPr lang="en-US" sz="2400" dirty="0" err="1"/>
              <a:t>behoren</a:t>
            </a:r>
            <a:r>
              <a:rPr lang="en-US" sz="2400" dirty="0"/>
              <a:t> tot </a:t>
            </a:r>
            <a:r>
              <a:rPr lang="en-US" sz="2400" dirty="0" err="1"/>
              <a:t>tabel</a:t>
            </a:r>
            <a:r>
              <a:rPr lang="en-US" sz="2400" dirty="0"/>
              <a:t> B.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LEFT JOIN </a:t>
            </a:r>
            <a:r>
              <a:rPr lang="aa-ET" sz="2400" dirty="0"/>
              <a:t>B </a:t>
            </a:r>
            <a:r>
              <a:rPr lang="aa-ET" sz="2400" b="1" dirty="0"/>
              <a:t>ON A.Y = B.Y</a:t>
            </a:r>
            <a:r>
              <a:rPr lang="aa-ET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65700" y="39792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72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RIGHT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25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8521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2726"/>
              </p:ext>
            </p:extLst>
          </p:nvPr>
        </p:nvGraphicFramePr>
        <p:xfrm>
          <a:off x="8622012" y="376484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85584" y="4445415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RIGHT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</a:p>
          <a:p>
            <a:pPr algn="ctr"/>
            <a:r>
              <a:rPr lang="aa-ET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400" dirty="0" err="1"/>
              <a:t>Identiek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LEFT JOIN, </a:t>
            </a:r>
            <a:r>
              <a:rPr lang="en-US" sz="2400" dirty="0" err="1"/>
              <a:t>behalve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B</a:t>
            </a:r>
            <a:r>
              <a:rPr lang="aa-ET" sz="2400" dirty="0"/>
              <a:t> (rechtse tab</a:t>
            </a:r>
            <a:r>
              <a:rPr lang="nl-BE" sz="2400" dirty="0"/>
              <a:t>el</a:t>
            </a:r>
            <a:r>
              <a:rPr lang="en-US" sz="2400" dirty="0"/>
              <a:t>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</a:t>
            </a:r>
            <a:r>
              <a:rPr lang="aa-ET" sz="2400" dirty="0"/>
              <a:t>)</a:t>
            </a:r>
            <a:r>
              <a:rPr lang="en-US" sz="2400" dirty="0"/>
              <a:t> nu in het </a:t>
            </a:r>
            <a:r>
              <a:rPr lang="en-US" sz="2400" dirty="0" err="1"/>
              <a:t>eindresultaat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RIGHT JOI</a:t>
            </a:r>
            <a:r>
              <a:rPr lang="en-US" sz="2400" b="1" dirty="0"/>
              <a:t>N</a:t>
            </a:r>
            <a:r>
              <a:rPr lang="aa-ET" sz="2400" b="1" dirty="0"/>
              <a:t> </a:t>
            </a:r>
            <a:r>
              <a:rPr lang="aa-ET" sz="2400" dirty="0"/>
              <a:t>B </a:t>
            </a:r>
            <a:r>
              <a:rPr lang="aa-ET" sz="2400" b="1" dirty="0"/>
              <a:t>ON A.Y = B.Y</a:t>
            </a:r>
            <a:r>
              <a:rPr lang="aa-ET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4257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861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FULL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64471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22800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72042"/>
              </p:ext>
            </p:extLst>
          </p:nvPr>
        </p:nvGraphicFramePr>
        <p:xfrm>
          <a:off x="8622012" y="3592122"/>
          <a:ext cx="344845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30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07753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76955" y="4445415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FULL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ON </a:t>
            </a:r>
          </a:p>
          <a:p>
            <a:pPr algn="ctr"/>
            <a:r>
              <a:rPr lang="aa-ET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400" dirty="0" err="1"/>
              <a:t>Combinatie</a:t>
            </a:r>
            <a:r>
              <a:rPr lang="en-US" sz="2400" dirty="0"/>
              <a:t> van LEFT JOIN </a:t>
            </a:r>
            <a:r>
              <a:rPr lang="en-US" sz="2400" dirty="0" err="1"/>
              <a:t>en</a:t>
            </a:r>
            <a:r>
              <a:rPr lang="en-US" sz="2400" dirty="0"/>
              <a:t> RIGHT JOIN</a:t>
            </a:r>
            <a:r>
              <a:rPr lang="aa-ET" sz="2400" dirty="0"/>
              <a:t>, alle rijen worden getoond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FULL JOIN </a:t>
            </a:r>
            <a:r>
              <a:rPr lang="aa-ET" sz="2400" dirty="0"/>
              <a:t>B </a:t>
            </a:r>
            <a:r>
              <a:rPr lang="aa-ET" sz="2400" b="1" dirty="0"/>
              <a:t>ON A.Y = B.Y</a:t>
            </a:r>
            <a:r>
              <a:rPr lang="aa-ET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22279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0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Join-conditi</a:t>
            </a:r>
            <a:r>
              <a:rPr lang="en-US" dirty="0"/>
              <a:t>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Vaak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getest</a:t>
            </a:r>
            <a:r>
              <a:rPr lang="en-US" sz="2400" dirty="0"/>
              <a:t> op het </a:t>
            </a:r>
            <a:r>
              <a:rPr lang="en-US" sz="2400" dirty="0" err="1"/>
              <a:t>feit</a:t>
            </a:r>
            <a:r>
              <a:rPr lang="en-US" sz="2400" dirty="0"/>
              <a:t> of </a:t>
            </a:r>
            <a:r>
              <a:rPr lang="aa-ET" sz="2400" dirty="0"/>
              <a:t>de waarden van </a:t>
            </a:r>
            <a:r>
              <a:rPr lang="nl-BE" sz="2400" dirty="0"/>
              <a:t>twee</a:t>
            </a:r>
            <a:r>
              <a:rPr lang="aa-ET" sz="2400" dirty="0"/>
              <a:t> kolommen</a:t>
            </a:r>
            <a:r>
              <a:rPr lang="nl-BE" sz="2400" dirty="0"/>
              <a:t> met dezelfde naam</a:t>
            </a:r>
            <a:r>
              <a:rPr lang="aa-ET" sz="2400" dirty="0"/>
              <a:t> (bv. A.Y en B.Y)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zo’n</a:t>
            </a:r>
            <a:r>
              <a:rPr lang="en-US" sz="2400" dirty="0"/>
              <a:t> </a:t>
            </a:r>
            <a:r>
              <a:rPr lang="en-US" sz="2400" dirty="0" err="1"/>
              <a:t>geval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aa-ET" sz="2400" dirty="0"/>
              <a:t>ON A.Y = B.Y </a:t>
            </a:r>
            <a:r>
              <a:rPr lang="en-US" sz="2400" dirty="0" err="1"/>
              <a:t>vervangen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door USING(Y), </a:t>
            </a:r>
            <a:r>
              <a:rPr lang="en-US" sz="2400" dirty="0" err="1"/>
              <a:t>waarbij</a:t>
            </a:r>
            <a:r>
              <a:rPr lang="en-US" sz="2400" dirty="0"/>
              <a:t> de </a:t>
            </a:r>
            <a:r>
              <a:rPr lang="en-US" sz="2400" dirty="0" err="1"/>
              <a:t>kolommen</a:t>
            </a:r>
            <a:r>
              <a:rPr lang="en-US" sz="2400" dirty="0"/>
              <a:t> met naam Y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tot 1 </a:t>
            </a:r>
            <a:r>
              <a:rPr lang="en-US" sz="2400" dirty="0" err="1"/>
              <a:t>kolom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INNER JOIN </a:t>
            </a:r>
            <a:r>
              <a:rPr lang="aa-ET" sz="2400" dirty="0"/>
              <a:t>B </a:t>
            </a:r>
            <a:r>
              <a:rPr lang="aa-ET" sz="2400" b="1" dirty="0"/>
              <a:t>USING(Y)</a:t>
            </a:r>
            <a:r>
              <a:rPr lang="aa-ET" sz="2400" dirty="0"/>
              <a:t>;</a:t>
            </a:r>
          </a:p>
          <a:p>
            <a:pPr marL="0" indent="0">
              <a:buNone/>
            </a:pPr>
            <a:endParaRPr lang="aa-ET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39199"/>
              </p:ext>
            </p:extLst>
          </p:nvPr>
        </p:nvGraphicFramePr>
        <p:xfrm>
          <a:off x="502249" y="4626709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7377"/>
              </p:ext>
            </p:extLst>
          </p:nvPr>
        </p:nvGraphicFramePr>
        <p:xfrm>
          <a:off x="4270065" y="444128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249" y="4256623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26" name="TextBox 25"/>
          <p:cNvSpPr txBox="1"/>
          <p:nvPr/>
        </p:nvSpPr>
        <p:spPr>
          <a:xfrm>
            <a:off x="4270065" y="4066656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74269"/>
              </p:ext>
            </p:extLst>
          </p:nvPr>
        </p:nvGraphicFramePr>
        <p:xfrm>
          <a:off x="8767458" y="4625955"/>
          <a:ext cx="258634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25420" y="5086342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INNER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00161" y="5368389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9287" y="490597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b="1" dirty="0"/>
              <a:t>USING(Y)</a:t>
            </a:r>
            <a:endParaRPr lang="fr-BE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767458" y="4242894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6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aa-ET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aa-ET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aa-ET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aa-ET" sz="2400" dirty="0"/>
              <a:t>SELECT * FROM A </a:t>
            </a:r>
            <a:r>
              <a:rPr lang="aa-ET" sz="2400" b="1" dirty="0"/>
              <a:t>INNER JOIN</a:t>
            </a:r>
            <a:r>
              <a:rPr lang="aa-ET" sz="2400" dirty="0"/>
              <a:t> B </a:t>
            </a:r>
            <a:r>
              <a:rPr lang="aa-ET" sz="2400" b="1" dirty="0"/>
              <a:t>ON A.Y </a:t>
            </a:r>
            <a:r>
              <a:rPr lang="nl-BE" sz="2400" b="1" dirty="0"/>
              <a:t>&lt;</a:t>
            </a:r>
            <a:r>
              <a:rPr lang="aa-ET" sz="2400" b="1" dirty="0"/>
              <a:t> B.Y</a:t>
            </a:r>
            <a:r>
              <a:rPr lang="aa-ET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5456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0145"/>
              </p:ext>
            </p:extLst>
          </p:nvPr>
        </p:nvGraphicFramePr>
        <p:xfrm>
          <a:off x="4246151" y="3557570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46151" y="3182937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abe</a:t>
            </a:r>
            <a:r>
              <a:rPr lang="en-US" dirty="0"/>
              <a:t>l</a:t>
            </a:r>
            <a:r>
              <a:rPr lang="aa-ET" dirty="0"/>
              <a:t> B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65136"/>
              </p:ext>
            </p:extLst>
          </p:nvPr>
        </p:nvGraphicFramePr>
        <p:xfrm>
          <a:off x="8641944" y="351288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xmlns="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xmlns="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a-ET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</a:t>
                      </a:r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a-ET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a-ET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694550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dirty="0"/>
              <a:t>INNER</a:t>
            </a:r>
          </a:p>
          <a:p>
            <a:pPr algn="ctr"/>
            <a:r>
              <a:rPr lang="aa-ET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3638" y="3606064"/>
            <a:ext cx="1266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a-ET" sz="2400" b="1" dirty="0"/>
              <a:t>ON </a:t>
            </a:r>
          </a:p>
          <a:p>
            <a:pPr algn="ctr"/>
            <a:r>
              <a:rPr lang="aa-ET" sz="2400" b="1" dirty="0"/>
              <a:t>A.Y </a:t>
            </a:r>
            <a:r>
              <a:rPr lang="nl-BE" sz="2400" b="1" dirty="0"/>
              <a:t>&lt;</a:t>
            </a:r>
            <a:r>
              <a:rPr lang="aa-ET" sz="2400" b="1" dirty="0"/>
              <a:t> B.Y</a:t>
            </a:r>
            <a:endParaRPr lang="fr-BE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aa-ET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8610600" y="306912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aa-ET" dirty="0"/>
              <a:t>ab</a:t>
            </a:r>
            <a:r>
              <a:rPr lang="en-US" dirty="0"/>
              <a:t>el</a:t>
            </a:r>
            <a:r>
              <a:rPr lang="aa-ET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094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Microsoft Office PowerPoint</Application>
  <PresentationFormat>Breedbeeld</PresentationFormat>
  <Paragraphs>548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SQL reeks 2</vt:lpstr>
      <vt:lpstr>Joins</vt:lpstr>
      <vt:lpstr>Joins</vt:lpstr>
      <vt:lpstr>INNER JOIN</vt:lpstr>
      <vt:lpstr>LEFT JOIN</vt:lpstr>
      <vt:lpstr>RIGHT JOIN</vt:lpstr>
      <vt:lpstr>FULL JOIN</vt:lpstr>
      <vt:lpstr>Join-conditie</vt:lpstr>
      <vt:lpstr>Join-conditie</vt:lpstr>
      <vt:lpstr>Join-conditie</vt:lpstr>
      <vt:lpstr>CROSS JOIN</vt:lpstr>
      <vt:lpstr>Meerdere joins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antoine bossuyt</cp:lastModifiedBy>
  <cp:revision>292</cp:revision>
  <cp:lastPrinted>2023-12-16T20:43:24Z</cp:lastPrinted>
  <dcterms:created xsi:type="dcterms:W3CDTF">2021-02-12T08:46:18Z</dcterms:created>
  <dcterms:modified xsi:type="dcterms:W3CDTF">2023-12-16T20:43:29Z</dcterms:modified>
</cp:coreProperties>
</file>