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5" r:id="rId3"/>
    <p:sldId id="26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on Boeckling" initials="TB" lastIdx="3" clrIdx="0">
    <p:extLst>
      <p:ext uri="{19B8F6BF-5375-455C-9EA6-DF929625EA0E}">
        <p15:presenceInfo xmlns:p15="http://schemas.microsoft.com/office/powerpoint/2012/main" userId="Toon Boeckli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1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A65F-15B4-424B-888E-85BA9FA88EAA}" type="datetimeFigureOut">
              <a:rPr lang="fr-BE" smtClean="0"/>
              <a:t>15-09-23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BFEF-6F02-4C49-B654-4D825B9018D2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72214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A65F-15B4-424B-888E-85BA9FA88EAA}" type="datetimeFigureOut">
              <a:rPr lang="fr-BE" smtClean="0"/>
              <a:t>15-09-23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BFEF-6F02-4C49-B654-4D825B9018D2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5027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A65F-15B4-424B-888E-85BA9FA88EAA}" type="datetimeFigureOut">
              <a:rPr lang="fr-BE" smtClean="0"/>
              <a:t>15-09-23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BFEF-6F02-4C49-B654-4D825B9018D2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19716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A65F-15B4-424B-888E-85BA9FA88EAA}" type="datetimeFigureOut">
              <a:rPr lang="fr-BE" smtClean="0"/>
              <a:t>15-09-23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BFEF-6F02-4C49-B654-4D825B9018D2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87751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A65F-15B4-424B-888E-85BA9FA88EAA}" type="datetimeFigureOut">
              <a:rPr lang="fr-BE" smtClean="0"/>
              <a:t>15-09-23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BFEF-6F02-4C49-B654-4D825B9018D2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16026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A65F-15B4-424B-888E-85BA9FA88EAA}" type="datetimeFigureOut">
              <a:rPr lang="fr-BE" smtClean="0"/>
              <a:t>15-09-23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BFEF-6F02-4C49-B654-4D825B9018D2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65673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A65F-15B4-424B-888E-85BA9FA88EAA}" type="datetimeFigureOut">
              <a:rPr lang="fr-BE" smtClean="0"/>
              <a:t>15-09-23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BFEF-6F02-4C49-B654-4D825B9018D2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14191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A65F-15B4-424B-888E-85BA9FA88EAA}" type="datetimeFigureOut">
              <a:rPr lang="fr-BE" smtClean="0"/>
              <a:t>15-09-23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BFEF-6F02-4C49-B654-4D825B9018D2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9235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A65F-15B4-424B-888E-85BA9FA88EAA}" type="datetimeFigureOut">
              <a:rPr lang="fr-BE" smtClean="0"/>
              <a:t>15-09-23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BFEF-6F02-4C49-B654-4D825B9018D2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84468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A65F-15B4-424B-888E-85BA9FA88EAA}" type="datetimeFigureOut">
              <a:rPr lang="fr-BE" smtClean="0"/>
              <a:t>15-09-23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BFEF-6F02-4C49-B654-4D825B9018D2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47070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7A65F-15B4-424B-888E-85BA9FA88EAA}" type="datetimeFigureOut">
              <a:rPr lang="fr-BE" smtClean="0"/>
              <a:t>15-09-23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BFEF-6F02-4C49-B654-4D825B9018D2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70545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7A65F-15B4-424B-888E-85BA9FA88EAA}" type="datetimeFigureOut">
              <a:rPr lang="fr-BE" smtClean="0"/>
              <a:t>15-09-23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7BFEF-6F02-4C49-B654-4D825B9018D2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89481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/>
          <p:cNvSpPr/>
          <p:nvPr/>
        </p:nvSpPr>
        <p:spPr>
          <a:xfrm>
            <a:off x="9079445" y="3371681"/>
            <a:ext cx="1527586" cy="451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 smtClean="0">
                <a:solidFill>
                  <a:schemeClr val="tx1"/>
                </a:solidFill>
              </a:rPr>
              <a:t>wielrenner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79" name="Oval 78"/>
          <p:cNvSpPr/>
          <p:nvPr/>
        </p:nvSpPr>
        <p:spPr>
          <a:xfrm>
            <a:off x="10826827" y="3183057"/>
            <a:ext cx="894129" cy="3334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 dirty="0" smtClean="0">
                <a:solidFill>
                  <a:schemeClr val="tx1"/>
                </a:solidFill>
              </a:rPr>
              <a:t>naam</a:t>
            </a:r>
            <a:endParaRPr lang="fr-BE" sz="1500" u="sng" dirty="0">
              <a:solidFill>
                <a:schemeClr val="tx1"/>
              </a:solidFill>
            </a:endParaRPr>
          </a:p>
        </p:txBody>
      </p:sp>
      <p:sp>
        <p:nvSpPr>
          <p:cNvPr id="80" name="Oval 79"/>
          <p:cNvSpPr/>
          <p:nvPr/>
        </p:nvSpPr>
        <p:spPr>
          <a:xfrm>
            <a:off x="10818119" y="3575235"/>
            <a:ext cx="1278865" cy="3334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landcode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81" name="Oval 80"/>
          <p:cNvSpPr/>
          <p:nvPr/>
        </p:nvSpPr>
        <p:spPr>
          <a:xfrm>
            <a:off x="9995026" y="4275321"/>
            <a:ext cx="1278865" cy="5056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geboortedatum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82" name="Oval 81"/>
          <p:cNvSpPr/>
          <p:nvPr/>
        </p:nvSpPr>
        <p:spPr>
          <a:xfrm>
            <a:off x="8632268" y="4275321"/>
            <a:ext cx="1278865" cy="5056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geboorteplaats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83" name="Oval 82"/>
          <p:cNvSpPr/>
          <p:nvPr/>
        </p:nvSpPr>
        <p:spPr>
          <a:xfrm>
            <a:off x="10645239" y="2777910"/>
            <a:ext cx="1131338" cy="3334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gewicht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84" name="Oval 83"/>
          <p:cNvSpPr/>
          <p:nvPr/>
        </p:nvSpPr>
        <p:spPr>
          <a:xfrm>
            <a:off x="10724142" y="3941835"/>
            <a:ext cx="1016442" cy="3334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lengte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85" name="Straight Connector 84"/>
          <p:cNvCxnSpPr>
            <a:stCxn id="78" idx="3"/>
            <a:endCxn id="79" idx="2"/>
          </p:cNvCxnSpPr>
          <p:nvPr/>
        </p:nvCxnSpPr>
        <p:spPr>
          <a:xfrm flipV="1">
            <a:off x="10607031" y="3349800"/>
            <a:ext cx="219796" cy="247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78" idx="3"/>
            <a:endCxn id="83" idx="3"/>
          </p:cNvCxnSpPr>
          <p:nvPr/>
        </p:nvCxnSpPr>
        <p:spPr>
          <a:xfrm flipV="1">
            <a:off x="10607031" y="3062558"/>
            <a:ext cx="203889" cy="535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80" idx="2"/>
            <a:endCxn id="78" idx="3"/>
          </p:cNvCxnSpPr>
          <p:nvPr/>
        </p:nvCxnSpPr>
        <p:spPr>
          <a:xfrm flipH="1" flipV="1">
            <a:off x="10607031" y="3597592"/>
            <a:ext cx="211088" cy="1443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84" idx="1"/>
            <a:endCxn id="78" idx="3"/>
          </p:cNvCxnSpPr>
          <p:nvPr/>
        </p:nvCxnSpPr>
        <p:spPr>
          <a:xfrm flipH="1" flipV="1">
            <a:off x="10607031" y="3597592"/>
            <a:ext cx="265965" cy="3930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81" idx="0"/>
            <a:endCxn id="78" idx="2"/>
          </p:cNvCxnSpPr>
          <p:nvPr/>
        </p:nvCxnSpPr>
        <p:spPr>
          <a:xfrm flipH="1" flipV="1">
            <a:off x="9843238" y="3823502"/>
            <a:ext cx="791221" cy="4518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78" idx="2"/>
            <a:endCxn id="82" idx="0"/>
          </p:cNvCxnSpPr>
          <p:nvPr/>
        </p:nvCxnSpPr>
        <p:spPr>
          <a:xfrm flipH="1">
            <a:off x="9271701" y="3823502"/>
            <a:ext cx="571537" cy="4518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9079445" y="902802"/>
            <a:ext cx="1527586" cy="451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 smtClean="0">
                <a:solidFill>
                  <a:schemeClr val="tx1"/>
                </a:solidFill>
              </a:rPr>
              <a:t>wielerteam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06" name="Oval 105"/>
          <p:cNvSpPr/>
          <p:nvPr/>
        </p:nvSpPr>
        <p:spPr>
          <a:xfrm>
            <a:off x="9014277" y="321486"/>
            <a:ext cx="894129" cy="3334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 dirty="0" smtClean="0">
                <a:solidFill>
                  <a:schemeClr val="tx1"/>
                </a:solidFill>
              </a:rPr>
              <a:t>naam</a:t>
            </a:r>
            <a:endParaRPr lang="fr-BE" sz="1500" u="sng" dirty="0">
              <a:solidFill>
                <a:schemeClr val="tx1"/>
              </a:solidFill>
            </a:endParaRPr>
          </a:p>
        </p:txBody>
      </p:sp>
      <p:sp>
        <p:nvSpPr>
          <p:cNvPr id="107" name="Oval 106"/>
          <p:cNvSpPr/>
          <p:nvPr/>
        </p:nvSpPr>
        <p:spPr>
          <a:xfrm>
            <a:off x="10109241" y="331074"/>
            <a:ext cx="1278865" cy="3334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 dirty="0" smtClean="0">
                <a:solidFill>
                  <a:schemeClr val="tx1"/>
                </a:solidFill>
              </a:rPr>
              <a:t>afkorting</a:t>
            </a:r>
            <a:endParaRPr lang="fr-BE" sz="1500" u="sng" dirty="0">
              <a:solidFill>
                <a:schemeClr val="tx1"/>
              </a:solidFill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10797015" y="753457"/>
            <a:ext cx="1278865" cy="3334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landcode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109" name="Oval 108"/>
          <p:cNvSpPr/>
          <p:nvPr/>
        </p:nvSpPr>
        <p:spPr>
          <a:xfrm>
            <a:off x="10873454" y="1173041"/>
            <a:ext cx="1011981" cy="3334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status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110" name="Straight Connector 109"/>
          <p:cNvCxnSpPr>
            <a:stCxn id="105" idx="0"/>
            <a:endCxn id="106" idx="4"/>
          </p:cNvCxnSpPr>
          <p:nvPr/>
        </p:nvCxnSpPr>
        <p:spPr>
          <a:xfrm flipH="1" flipV="1">
            <a:off x="9461342" y="654972"/>
            <a:ext cx="381896" cy="2478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5" idx="0"/>
            <a:endCxn id="107" idx="3"/>
          </p:cNvCxnSpPr>
          <p:nvPr/>
        </p:nvCxnSpPr>
        <p:spPr>
          <a:xfrm flipV="1">
            <a:off x="9843238" y="615722"/>
            <a:ext cx="453288" cy="287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105" idx="3"/>
            <a:endCxn id="108" idx="2"/>
          </p:cNvCxnSpPr>
          <p:nvPr/>
        </p:nvCxnSpPr>
        <p:spPr>
          <a:xfrm flipV="1">
            <a:off x="10607031" y="920200"/>
            <a:ext cx="189984" cy="2085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105" idx="3"/>
            <a:endCxn id="109" idx="2"/>
          </p:cNvCxnSpPr>
          <p:nvPr/>
        </p:nvCxnSpPr>
        <p:spPr>
          <a:xfrm>
            <a:off x="10607031" y="1128713"/>
            <a:ext cx="266423" cy="2110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Diamond 125"/>
          <p:cNvSpPr/>
          <p:nvPr/>
        </p:nvSpPr>
        <p:spPr>
          <a:xfrm>
            <a:off x="9638842" y="2152711"/>
            <a:ext cx="408791" cy="399001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000" dirty="0">
              <a:solidFill>
                <a:schemeClr val="tx1"/>
              </a:solidFill>
            </a:endParaRPr>
          </a:p>
        </p:txBody>
      </p:sp>
      <p:cxnSp>
        <p:nvCxnSpPr>
          <p:cNvPr id="127" name="Straight Connector 126"/>
          <p:cNvCxnSpPr>
            <a:stCxn id="105" idx="2"/>
            <a:endCxn id="126" idx="0"/>
          </p:cNvCxnSpPr>
          <p:nvPr/>
        </p:nvCxnSpPr>
        <p:spPr>
          <a:xfrm>
            <a:off x="9843238" y="1354623"/>
            <a:ext cx="0" cy="7980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9818556" y="2534731"/>
            <a:ext cx="6000" cy="836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9862764" y="2534731"/>
            <a:ext cx="6000" cy="836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9820377" y="1331106"/>
            <a:ext cx="299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200" dirty="0" smtClean="0"/>
              <a:t>1</a:t>
            </a:r>
            <a:endParaRPr lang="fr-BE" sz="1200" dirty="0"/>
          </a:p>
        </p:txBody>
      </p:sp>
      <p:sp>
        <p:nvSpPr>
          <p:cNvPr id="141" name="TextBox 140"/>
          <p:cNvSpPr txBox="1"/>
          <p:nvPr/>
        </p:nvSpPr>
        <p:spPr>
          <a:xfrm>
            <a:off x="9834711" y="3126636"/>
            <a:ext cx="299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200" dirty="0"/>
              <a:t>N</a:t>
            </a:r>
            <a:endParaRPr lang="fr-BE" sz="1200" dirty="0"/>
          </a:p>
        </p:txBody>
      </p:sp>
      <p:sp>
        <p:nvSpPr>
          <p:cNvPr id="147" name="Rectangle 146"/>
          <p:cNvSpPr/>
          <p:nvPr/>
        </p:nvSpPr>
        <p:spPr>
          <a:xfrm>
            <a:off x="1446382" y="901497"/>
            <a:ext cx="1527586" cy="451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 smtClean="0">
                <a:solidFill>
                  <a:schemeClr val="tx1"/>
                </a:solidFill>
              </a:rPr>
              <a:t>wedstrijd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48" name="Oval 147"/>
          <p:cNvSpPr/>
          <p:nvPr/>
        </p:nvSpPr>
        <p:spPr>
          <a:xfrm>
            <a:off x="1244576" y="386565"/>
            <a:ext cx="894129" cy="3334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 dirty="0" smtClean="0">
                <a:solidFill>
                  <a:schemeClr val="tx1"/>
                </a:solidFill>
              </a:rPr>
              <a:t>naam</a:t>
            </a:r>
            <a:endParaRPr lang="fr-BE" sz="1500" u="sng" dirty="0">
              <a:solidFill>
                <a:schemeClr val="tx1"/>
              </a:solidFill>
            </a:endParaRPr>
          </a:p>
        </p:txBody>
      </p:sp>
      <p:sp>
        <p:nvSpPr>
          <p:cNvPr id="149" name="Oval 148"/>
          <p:cNvSpPr/>
          <p:nvPr/>
        </p:nvSpPr>
        <p:spPr>
          <a:xfrm>
            <a:off x="2494311" y="386565"/>
            <a:ext cx="1278865" cy="3334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landcode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151" name="Straight Connector 150"/>
          <p:cNvCxnSpPr>
            <a:stCxn id="147" idx="0"/>
            <a:endCxn id="148" idx="4"/>
          </p:cNvCxnSpPr>
          <p:nvPr/>
        </p:nvCxnSpPr>
        <p:spPr>
          <a:xfrm flipH="1" flipV="1">
            <a:off x="1691641" y="720051"/>
            <a:ext cx="518534" cy="1814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>
            <a:stCxn id="147" idx="0"/>
            <a:endCxn id="149" idx="3"/>
          </p:cNvCxnSpPr>
          <p:nvPr/>
        </p:nvCxnSpPr>
        <p:spPr>
          <a:xfrm flipV="1">
            <a:off x="2210175" y="671213"/>
            <a:ext cx="471421" cy="2302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Rectangle 152"/>
          <p:cNvSpPr/>
          <p:nvPr/>
        </p:nvSpPr>
        <p:spPr>
          <a:xfrm>
            <a:off x="332445" y="2152710"/>
            <a:ext cx="1527586" cy="53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 smtClean="0">
                <a:solidFill>
                  <a:schemeClr val="tx1"/>
                </a:solidFill>
              </a:rPr>
              <a:t>eendags</a:t>
            </a:r>
          </a:p>
          <a:p>
            <a:pPr algn="ctr"/>
            <a:r>
              <a:rPr lang="en-BE" dirty="0" smtClean="0">
                <a:solidFill>
                  <a:schemeClr val="tx1"/>
                </a:solidFill>
              </a:rPr>
              <a:t>wedstrijd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2369950" y="2152710"/>
            <a:ext cx="1527586" cy="5301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 smtClean="0">
                <a:solidFill>
                  <a:schemeClr val="tx1"/>
                </a:solidFill>
              </a:rPr>
              <a:t>rittenkoers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75" name="Oval 74"/>
          <p:cNvSpPr/>
          <p:nvPr/>
        </p:nvSpPr>
        <p:spPr>
          <a:xfrm>
            <a:off x="2078120" y="1681056"/>
            <a:ext cx="152400" cy="1452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6" name="TextBox 75"/>
          <p:cNvSpPr txBox="1"/>
          <p:nvPr/>
        </p:nvSpPr>
        <p:spPr>
          <a:xfrm>
            <a:off x="2022869" y="1628016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000" dirty="0" smtClean="0"/>
              <a:t>d</a:t>
            </a:r>
            <a:endParaRPr lang="fr-BE" sz="1000" dirty="0"/>
          </a:p>
        </p:txBody>
      </p:sp>
      <p:cxnSp>
        <p:nvCxnSpPr>
          <p:cNvPr id="157" name="Straight Connector 156"/>
          <p:cNvCxnSpPr>
            <a:stCxn id="75" idx="5"/>
            <a:endCxn id="154" idx="0"/>
          </p:cNvCxnSpPr>
          <p:nvPr/>
        </p:nvCxnSpPr>
        <p:spPr>
          <a:xfrm>
            <a:off x="2208202" y="1805011"/>
            <a:ext cx="925541" cy="3476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75" idx="3"/>
            <a:endCxn id="153" idx="0"/>
          </p:cNvCxnSpPr>
          <p:nvPr/>
        </p:nvCxnSpPr>
        <p:spPr>
          <a:xfrm flipH="1">
            <a:off x="1096238" y="1805011"/>
            <a:ext cx="1004200" cy="3476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2134895" y="1353396"/>
            <a:ext cx="0" cy="3276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>
            <a:off x="2169210" y="1354127"/>
            <a:ext cx="0" cy="3276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5" name="Arc 304"/>
          <p:cNvSpPr/>
          <p:nvPr/>
        </p:nvSpPr>
        <p:spPr>
          <a:xfrm rot="4676273">
            <a:off x="2402238" y="1757952"/>
            <a:ext cx="312420" cy="297804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81" name="Arc 180"/>
          <p:cNvSpPr/>
          <p:nvPr/>
        </p:nvSpPr>
        <p:spPr>
          <a:xfrm rot="11189001">
            <a:off x="1540014" y="1757952"/>
            <a:ext cx="312420" cy="297804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82" name="Rectangle 181"/>
          <p:cNvSpPr/>
          <p:nvPr/>
        </p:nvSpPr>
        <p:spPr>
          <a:xfrm>
            <a:off x="1441333" y="5265355"/>
            <a:ext cx="1527586" cy="451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 smtClean="0">
                <a:solidFill>
                  <a:schemeClr val="tx1"/>
                </a:solidFill>
              </a:rPr>
              <a:t>rit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84" name="Oval 183"/>
          <p:cNvSpPr/>
          <p:nvPr/>
        </p:nvSpPr>
        <p:spPr>
          <a:xfrm>
            <a:off x="151170" y="5158826"/>
            <a:ext cx="730769" cy="3334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 dirty="0" smtClean="0">
                <a:solidFill>
                  <a:schemeClr val="tx1"/>
                </a:solidFill>
              </a:rPr>
              <a:t>id</a:t>
            </a:r>
            <a:endParaRPr lang="fr-BE" sz="1500" u="sng" dirty="0">
              <a:solidFill>
                <a:schemeClr val="tx1"/>
              </a:solidFill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332445" y="3780243"/>
            <a:ext cx="1527586" cy="5542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 smtClean="0">
                <a:solidFill>
                  <a:schemeClr val="tx1"/>
                </a:solidFill>
              </a:rPr>
              <a:t>eendags</a:t>
            </a:r>
          </a:p>
          <a:p>
            <a:pPr algn="ctr"/>
            <a:r>
              <a:rPr lang="en-BE" dirty="0">
                <a:solidFill>
                  <a:schemeClr val="tx1"/>
                </a:solidFill>
              </a:rPr>
              <a:t>w</a:t>
            </a:r>
            <a:r>
              <a:rPr lang="en-BE" dirty="0" smtClean="0">
                <a:solidFill>
                  <a:schemeClr val="tx1"/>
                </a:solidFill>
              </a:rPr>
              <a:t>edstrijd-rit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2369950" y="3794856"/>
            <a:ext cx="1527586" cy="5542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 smtClean="0">
                <a:solidFill>
                  <a:schemeClr val="tx1"/>
                </a:solidFill>
              </a:rPr>
              <a:t>rittenkoers-rit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189" name="Oval 188"/>
          <p:cNvSpPr/>
          <p:nvPr/>
        </p:nvSpPr>
        <p:spPr>
          <a:xfrm>
            <a:off x="2145929" y="4925526"/>
            <a:ext cx="152400" cy="1452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90" name="TextBox 189"/>
          <p:cNvSpPr txBox="1"/>
          <p:nvPr/>
        </p:nvSpPr>
        <p:spPr>
          <a:xfrm>
            <a:off x="2091347" y="4876562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000" dirty="0" smtClean="0"/>
              <a:t>d</a:t>
            </a:r>
            <a:endParaRPr lang="fr-BE" sz="1000" dirty="0"/>
          </a:p>
        </p:txBody>
      </p:sp>
      <p:cxnSp>
        <p:nvCxnSpPr>
          <p:cNvPr id="192" name="Straight Connector 191"/>
          <p:cNvCxnSpPr>
            <a:stCxn id="189" idx="7"/>
            <a:endCxn id="186" idx="2"/>
          </p:cNvCxnSpPr>
          <p:nvPr/>
        </p:nvCxnSpPr>
        <p:spPr>
          <a:xfrm flipV="1">
            <a:off x="2276011" y="4349101"/>
            <a:ext cx="857732" cy="5976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>
            <a:stCxn id="185" idx="2"/>
            <a:endCxn id="189" idx="1"/>
          </p:cNvCxnSpPr>
          <p:nvPr/>
        </p:nvCxnSpPr>
        <p:spPr>
          <a:xfrm>
            <a:off x="1096238" y="4334488"/>
            <a:ext cx="1072009" cy="6123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>
            <a:off x="2247900" y="5072653"/>
            <a:ext cx="1835" cy="1981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>
            <a:off x="2203890" y="5072653"/>
            <a:ext cx="1835" cy="1981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" name="Oval 206"/>
          <p:cNvSpPr/>
          <p:nvPr/>
        </p:nvSpPr>
        <p:spPr>
          <a:xfrm>
            <a:off x="62447" y="5589297"/>
            <a:ext cx="984801" cy="3334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datum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208" name="Oval 207"/>
          <p:cNvSpPr/>
          <p:nvPr/>
        </p:nvSpPr>
        <p:spPr>
          <a:xfrm>
            <a:off x="208045" y="4668701"/>
            <a:ext cx="842999" cy="3334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type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209" name="Oval 208"/>
          <p:cNvSpPr/>
          <p:nvPr/>
        </p:nvSpPr>
        <p:spPr>
          <a:xfrm>
            <a:off x="33530" y="6035738"/>
            <a:ext cx="1576340" cy="3334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beschrijving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210" name="Straight Connector 209"/>
          <p:cNvCxnSpPr>
            <a:stCxn id="182" idx="1"/>
            <a:endCxn id="184" idx="6"/>
          </p:cNvCxnSpPr>
          <p:nvPr/>
        </p:nvCxnSpPr>
        <p:spPr>
          <a:xfrm flipH="1" flipV="1">
            <a:off x="881939" y="5325569"/>
            <a:ext cx="559394" cy="1656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>
            <a:stCxn id="207" idx="7"/>
            <a:endCxn id="182" idx="1"/>
          </p:cNvCxnSpPr>
          <p:nvPr/>
        </p:nvCxnSpPr>
        <p:spPr>
          <a:xfrm flipV="1">
            <a:off x="903027" y="5491266"/>
            <a:ext cx="538306" cy="1468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>
            <a:stCxn id="182" idx="1"/>
            <a:endCxn id="208" idx="4"/>
          </p:cNvCxnSpPr>
          <p:nvPr/>
        </p:nvCxnSpPr>
        <p:spPr>
          <a:xfrm flipH="1" flipV="1">
            <a:off x="629545" y="5002187"/>
            <a:ext cx="811788" cy="4890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>
            <a:stCxn id="209" idx="0"/>
            <a:endCxn id="182" idx="1"/>
          </p:cNvCxnSpPr>
          <p:nvPr/>
        </p:nvCxnSpPr>
        <p:spPr>
          <a:xfrm flipV="1">
            <a:off x="821700" y="5491266"/>
            <a:ext cx="619633" cy="5444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3" name="Diamond 222"/>
          <p:cNvSpPr/>
          <p:nvPr/>
        </p:nvSpPr>
        <p:spPr>
          <a:xfrm>
            <a:off x="891842" y="2971900"/>
            <a:ext cx="408791" cy="399001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000" dirty="0">
              <a:solidFill>
                <a:schemeClr val="tx1"/>
              </a:solidFill>
            </a:endParaRPr>
          </a:p>
        </p:txBody>
      </p:sp>
      <p:cxnSp>
        <p:nvCxnSpPr>
          <p:cNvPr id="224" name="Straight Connector 223"/>
          <p:cNvCxnSpPr/>
          <p:nvPr/>
        </p:nvCxnSpPr>
        <p:spPr>
          <a:xfrm>
            <a:off x="1071959" y="2682811"/>
            <a:ext cx="0" cy="308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1123394" y="2683283"/>
            <a:ext cx="0" cy="308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1123394" y="3347354"/>
            <a:ext cx="0" cy="432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1070054" y="3347360"/>
            <a:ext cx="0" cy="432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1" name="Diamond 240"/>
          <p:cNvSpPr/>
          <p:nvPr/>
        </p:nvSpPr>
        <p:spPr>
          <a:xfrm>
            <a:off x="2929347" y="2979520"/>
            <a:ext cx="408791" cy="399001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000" dirty="0">
              <a:solidFill>
                <a:schemeClr val="tx1"/>
              </a:solidFill>
            </a:endParaRPr>
          </a:p>
        </p:txBody>
      </p:sp>
      <p:cxnSp>
        <p:nvCxnSpPr>
          <p:cNvPr id="242" name="Straight Connector 241"/>
          <p:cNvCxnSpPr/>
          <p:nvPr/>
        </p:nvCxnSpPr>
        <p:spPr>
          <a:xfrm>
            <a:off x="3109464" y="2690431"/>
            <a:ext cx="0" cy="308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>
            <a:off x="3160899" y="2690903"/>
            <a:ext cx="0" cy="308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>
            <a:off x="3160899" y="3354974"/>
            <a:ext cx="0" cy="432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3107559" y="3354980"/>
            <a:ext cx="0" cy="432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6" name="TextBox 245"/>
          <p:cNvSpPr txBox="1"/>
          <p:nvPr/>
        </p:nvSpPr>
        <p:spPr>
          <a:xfrm>
            <a:off x="1100534" y="2665497"/>
            <a:ext cx="299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200" dirty="0" smtClean="0"/>
              <a:t>1</a:t>
            </a:r>
            <a:endParaRPr lang="fr-BE" sz="1200" dirty="0"/>
          </a:p>
        </p:txBody>
      </p:sp>
      <p:sp>
        <p:nvSpPr>
          <p:cNvPr id="247" name="TextBox 246"/>
          <p:cNvSpPr txBox="1"/>
          <p:nvPr/>
        </p:nvSpPr>
        <p:spPr>
          <a:xfrm>
            <a:off x="1108866" y="3517494"/>
            <a:ext cx="299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200" dirty="0" smtClean="0"/>
              <a:t>1</a:t>
            </a:r>
            <a:endParaRPr lang="fr-BE" sz="1200" dirty="0"/>
          </a:p>
        </p:txBody>
      </p:sp>
      <p:sp>
        <p:nvSpPr>
          <p:cNvPr id="248" name="TextBox 247"/>
          <p:cNvSpPr txBox="1"/>
          <p:nvPr/>
        </p:nvSpPr>
        <p:spPr>
          <a:xfrm>
            <a:off x="3157141" y="2666384"/>
            <a:ext cx="299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200" dirty="0" smtClean="0"/>
              <a:t>1</a:t>
            </a:r>
            <a:endParaRPr lang="fr-BE" sz="1200" dirty="0"/>
          </a:p>
        </p:txBody>
      </p:sp>
      <p:sp>
        <p:nvSpPr>
          <p:cNvPr id="249" name="Diamond 248"/>
          <p:cNvSpPr/>
          <p:nvPr/>
        </p:nvSpPr>
        <p:spPr>
          <a:xfrm>
            <a:off x="2981619" y="3028704"/>
            <a:ext cx="302601" cy="29720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000" dirty="0">
              <a:solidFill>
                <a:schemeClr val="tx1"/>
              </a:solidFill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3125546" y="3537541"/>
            <a:ext cx="299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200" dirty="0"/>
              <a:t>N</a:t>
            </a:r>
            <a:endParaRPr lang="fr-BE" sz="1200" dirty="0"/>
          </a:p>
        </p:txBody>
      </p:sp>
      <p:sp>
        <p:nvSpPr>
          <p:cNvPr id="251" name="Rectangle 250"/>
          <p:cNvSpPr/>
          <p:nvPr/>
        </p:nvSpPr>
        <p:spPr>
          <a:xfrm>
            <a:off x="2454594" y="3851172"/>
            <a:ext cx="1355405" cy="4459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253" name="Oval 252"/>
          <p:cNvSpPr/>
          <p:nvPr/>
        </p:nvSpPr>
        <p:spPr>
          <a:xfrm>
            <a:off x="3834533" y="3338610"/>
            <a:ext cx="738917" cy="3334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nr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254" name="Straight Connector 253"/>
          <p:cNvCxnSpPr/>
          <p:nvPr/>
        </p:nvCxnSpPr>
        <p:spPr>
          <a:xfrm>
            <a:off x="4096968" y="3597866"/>
            <a:ext cx="220343" cy="52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>
            <a:stCxn id="186" idx="3"/>
            <a:endCxn id="253" idx="4"/>
          </p:cNvCxnSpPr>
          <p:nvPr/>
        </p:nvCxnSpPr>
        <p:spPr>
          <a:xfrm flipV="1">
            <a:off x="3897536" y="3672096"/>
            <a:ext cx="306456" cy="3998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9" name="Rectangle 258"/>
          <p:cNvSpPr/>
          <p:nvPr/>
        </p:nvSpPr>
        <p:spPr>
          <a:xfrm>
            <a:off x="5190372" y="5265355"/>
            <a:ext cx="1527586" cy="451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 smtClean="0">
                <a:solidFill>
                  <a:schemeClr val="tx1"/>
                </a:solidFill>
              </a:rPr>
              <a:t>route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281" name="Oval 280"/>
          <p:cNvSpPr/>
          <p:nvPr/>
        </p:nvSpPr>
        <p:spPr>
          <a:xfrm>
            <a:off x="5649650" y="6012052"/>
            <a:ext cx="730769" cy="3334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 dirty="0" smtClean="0">
                <a:solidFill>
                  <a:schemeClr val="tx1"/>
                </a:solidFill>
              </a:rPr>
              <a:t>id</a:t>
            </a:r>
            <a:endParaRPr lang="fr-BE" sz="1500" u="sng" dirty="0">
              <a:solidFill>
                <a:schemeClr val="tx1"/>
              </a:solidFill>
            </a:endParaRPr>
          </a:p>
        </p:txBody>
      </p:sp>
      <p:cxnSp>
        <p:nvCxnSpPr>
          <p:cNvPr id="282" name="Straight Connector 281"/>
          <p:cNvCxnSpPr>
            <a:stCxn id="259" idx="2"/>
            <a:endCxn id="281" idx="0"/>
          </p:cNvCxnSpPr>
          <p:nvPr/>
        </p:nvCxnSpPr>
        <p:spPr>
          <a:xfrm>
            <a:off x="5954165" y="5717176"/>
            <a:ext cx="60870" cy="2948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6" name="Oval 285"/>
          <p:cNvSpPr/>
          <p:nvPr/>
        </p:nvSpPr>
        <p:spPr>
          <a:xfrm>
            <a:off x="4788285" y="6369224"/>
            <a:ext cx="1072729" cy="3334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vertrek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287" name="Oval 286"/>
          <p:cNvSpPr/>
          <p:nvPr/>
        </p:nvSpPr>
        <p:spPr>
          <a:xfrm>
            <a:off x="3659453" y="5876457"/>
            <a:ext cx="1327659" cy="3334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aankomst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352" name="Oval 351"/>
          <p:cNvSpPr/>
          <p:nvPr/>
        </p:nvSpPr>
        <p:spPr>
          <a:xfrm>
            <a:off x="6319549" y="6349842"/>
            <a:ext cx="1072729" cy="3334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afstand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353" name="Oval 352"/>
          <p:cNvSpPr/>
          <p:nvPr/>
        </p:nvSpPr>
        <p:spPr>
          <a:xfrm>
            <a:off x="6717957" y="5689373"/>
            <a:ext cx="1072729" cy="5001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hoogte</a:t>
            </a:r>
          </a:p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meters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354" name="Oval 353"/>
          <p:cNvSpPr/>
          <p:nvPr/>
        </p:nvSpPr>
        <p:spPr>
          <a:xfrm>
            <a:off x="3509338" y="6278211"/>
            <a:ext cx="1175259" cy="46986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moeilijkheid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355" name="Straight Connector 354"/>
          <p:cNvCxnSpPr>
            <a:stCxn id="259" idx="2"/>
            <a:endCxn id="286" idx="0"/>
          </p:cNvCxnSpPr>
          <p:nvPr/>
        </p:nvCxnSpPr>
        <p:spPr>
          <a:xfrm flipH="1">
            <a:off x="5324650" y="5717176"/>
            <a:ext cx="629515" cy="6520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6" name="Straight Connector 355"/>
          <p:cNvCxnSpPr>
            <a:stCxn id="259" idx="2"/>
            <a:endCxn id="287" idx="6"/>
          </p:cNvCxnSpPr>
          <p:nvPr/>
        </p:nvCxnSpPr>
        <p:spPr>
          <a:xfrm flipH="1">
            <a:off x="4987112" y="5717176"/>
            <a:ext cx="967053" cy="326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7" name="Straight Connector 356"/>
          <p:cNvCxnSpPr>
            <a:stCxn id="259" idx="2"/>
            <a:endCxn id="354" idx="6"/>
          </p:cNvCxnSpPr>
          <p:nvPr/>
        </p:nvCxnSpPr>
        <p:spPr>
          <a:xfrm flipH="1">
            <a:off x="4684597" y="5717176"/>
            <a:ext cx="1269568" cy="7959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8" name="Straight Connector 357"/>
          <p:cNvCxnSpPr>
            <a:stCxn id="259" idx="2"/>
            <a:endCxn id="352" idx="0"/>
          </p:cNvCxnSpPr>
          <p:nvPr/>
        </p:nvCxnSpPr>
        <p:spPr>
          <a:xfrm>
            <a:off x="5954165" y="5717176"/>
            <a:ext cx="901749" cy="6326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9" name="Straight Connector 358"/>
          <p:cNvCxnSpPr>
            <a:stCxn id="259" idx="2"/>
            <a:endCxn id="353" idx="2"/>
          </p:cNvCxnSpPr>
          <p:nvPr/>
        </p:nvCxnSpPr>
        <p:spPr>
          <a:xfrm>
            <a:off x="5954165" y="5717176"/>
            <a:ext cx="763792" cy="2222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3" name="Diamond 372"/>
          <p:cNvSpPr/>
          <p:nvPr/>
        </p:nvSpPr>
        <p:spPr>
          <a:xfrm>
            <a:off x="3875250" y="5293418"/>
            <a:ext cx="408791" cy="399001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000" dirty="0">
              <a:solidFill>
                <a:schemeClr val="tx1"/>
              </a:solidFill>
            </a:endParaRPr>
          </a:p>
        </p:txBody>
      </p:sp>
      <p:cxnSp>
        <p:nvCxnSpPr>
          <p:cNvPr id="374" name="Straight Connector 373"/>
          <p:cNvCxnSpPr>
            <a:stCxn id="373" idx="3"/>
            <a:endCxn id="259" idx="1"/>
          </p:cNvCxnSpPr>
          <p:nvPr/>
        </p:nvCxnSpPr>
        <p:spPr>
          <a:xfrm flipV="1">
            <a:off x="4284041" y="5491266"/>
            <a:ext cx="906331" cy="16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8" name="Straight Connector 377"/>
          <p:cNvCxnSpPr/>
          <p:nvPr/>
        </p:nvCxnSpPr>
        <p:spPr>
          <a:xfrm flipV="1">
            <a:off x="2970638" y="5464604"/>
            <a:ext cx="928174" cy="46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0" name="Straight Connector 379"/>
          <p:cNvCxnSpPr/>
          <p:nvPr/>
        </p:nvCxnSpPr>
        <p:spPr>
          <a:xfrm flipV="1">
            <a:off x="2968919" y="5518537"/>
            <a:ext cx="928174" cy="46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1" name="TextBox 380"/>
          <p:cNvSpPr txBox="1"/>
          <p:nvPr/>
        </p:nvSpPr>
        <p:spPr>
          <a:xfrm>
            <a:off x="4937125" y="5250611"/>
            <a:ext cx="299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200" dirty="0" smtClean="0"/>
              <a:t>1</a:t>
            </a:r>
            <a:endParaRPr lang="fr-BE" sz="1200" dirty="0"/>
          </a:p>
        </p:txBody>
      </p:sp>
      <p:sp>
        <p:nvSpPr>
          <p:cNvPr id="382" name="TextBox 381"/>
          <p:cNvSpPr txBox="1"/>
          <p:nvPr/>
        </p:nvSpPr>
        <p:spPr>
          <a:xfrm>
            <a:off x="2961253" y="5220757"/>
            <a:ext cx="299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200" dirty="0"/>
              <a:t>N</a:t>
            </a:r>
            <a:endParaRPr lang="fr-BE" sz="1200" dirty="0"/>
          </a:p>
        </p:txBody>
      </p:sp>
      <p:sp>
        <p:nvSpPr>
          <p:cNvPr id="383" name="Rectangle 382"/>
          <p:cNvSpPr/>
          <p:nvPr/>
        </p:nvSpPr>
        <p:spPr>
          <a:xfrm>
            <a:off x="5242287" y="4055277"/>
            <a:ext cx="1527586" cy="5542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dirty="0" smtClean="0">
                <a:solidFill>
                  <a:schemeClr val="tx1"/>
                </a:solidFill>
              </a:rPr>
              <a:t>uitslag</a:t>
            </a:r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384" name="Rectangle 383"/>
          <p:cNvSpPr/>
          <p:nvPr/>
        </p:nvSpPr>
        <p:spPr>
          <a:xfrm>
            <a:off x="5326931" y="4111593"/>
            <a:ext cx="1355405" cy="4459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dirty="0">
              <a:solidFill>
                <a:schemeClr val="tx1"/>
              </a:solidFill>
            </a:endParaRPr>
          </a:p>
        </p:txBody>
      </p:sp>
      <p:sp>
        <p:nvSpPr>
          <p:cNvPr id="388" name="Diamond 387"/>
          <p:cNvSpPr/>
          <p:nvPr/>
        </p:nvSpPr>
        <p:spPr>
          <a:xfrm>
            <a:off x="3854834" y="4563419"/>
            <a:ext cx="408791" cy="399001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000" dirty="0">
              <a:solidFill>
                <a:schemeClr val="tx1"/>
              </a:solidFill>
            </a:endParaRPr>
          </a:p>
        </p:txBody>
      </p:sp>
      <p:sp>
        <p:nvSpPr>
          <p:cNvPr id="389" name="Diamond 388"/>
          <p:cNvSpPr/>
          <p:nvPr/>
        </p:nvSpPr>
        <p:spPr>
          <a:xfrm>
            <a:off x="3907106" y="4612603"/>
            <a:ext cx="302601" cy="29720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000" dirty="0">
              <a:solidFill>
                <a:schemeClr val="tx1"/>
              </a:solidFill>
            </a:endParaRPr>
          </a:p>
        </p:txBody>
      </p:sp>
      <p:cxnSp>
        <p:nvCxnSpPr>
          <p:cNvPr id="390" name="Straight Connector 389"/>
          <p:cNvCxnSpPr>
            <a:endCxn id="388" idx="1"/>
          </p:cNvCxnSpPr>
          <p:nvPr/>
        </p:nvCxnSpPr>
        <p:spPr>
          <a:xfrm flipV="1">
            <a:off x="2513554" y="4762920"/>
            <a:ext cx="1341280" cy="4986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2" name="Straight Connector 391"/>
          <p:cNvCxnSpPr>
            <a:stCxn id="388" idx="3"/>
            <a:endCxn id="383" idx="1"/>
          </p:cNvCxnSpPr>
          <p:nvPr/>
        </p:nvCxnSpPr>
        <p:spPr>
          <a:xfrm flipV="1">
            <a:off x="4263625" y="4332400"/>
            <a:ext cx="978662" cy="4305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3" name="Straight Connector 392"/>
          <p:cNvCxnSpPr/>
          <p:nvPr/>
        </p:nvCxnSpPr>
        <p:spPr>
          <a:xfrm flipV="1">
            <a:off x="4233244" y="4279250"/>
            <a:ext cx="1005557" cy="449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5" name="TextBox 394"/>
          <p:cNvSpPr txBox="1"/>
          <p:nvPr/>
        </p:nvSpPr>
        <p:spPr>
          <a:xfrm>
            <a:off x="2378198" y="5013498"/>
            <a:ext cx="299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200" dirty="0" smtClean="0"/>
              <a:t>1</a:t>
            </a:r>
            <a:endParaRPr lang="fr-BE" sz="1200" dirty="0"/>
          </a:p>
        </p:txBody>
      </p:sp>
      <p:sp>
        <p:nvSpPr>
          <p:cNvPr id="396" name="TextBox 395"/>
          <p:cNvSpPr txBox="1"/>
          <p:nvPr/>
        </p:nvSpPr>
        <p:spPr>
          <a:xfrm>
            <a:off x="4980976" y="4089684"/>
            <a:ext cx="299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200" dirty="0"/>
              <a:t>N</a:t>
            </a:r>
            <a:endParaRPr lang="fr-BE" sz="1200" dirty="0"/>
          </a:p>
        </p:txBody>
      </p:sp>
      <p:sp>
        <p:nvSpPr>
          <p:cNvPr id="399" name="Diamond 398"/>
          <p:cNvSpPr/>
          <p:nvPr/>
        </p:nvSpPr>
        <p:spPr>
          <a:xfrm>
            <a:off x="7670383" y="3725590"/>
            <a:ext cx="408791" cy="399001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000" dirty="0">
              <a:solidFill>
                <a:schemeClr val="tx1"/>
              </a:solidFill>
            </a:endParaRPr>
          </a:p>
        </p:txBody>
      </p:sp>
      <p:sp>
        <p:nvSpPr>
          <p:cNvPr id="400" name="Diamond 399"/>
          <p:cNvSpPr/>
          <p:nvPr/>
        </p:nvSpPr>
        <p:spPr>
          <a:xfrm>
            <a:off x="7722655" y="3774774"/>
            <a:ext cx="302601" cy="297205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000" dirty="0">
              <a:solidFill>
                <a:schemeClr val="tx1"/>
              </a:solidFill>
            </a:endParaRPr>
          </a:p>
        </p:txBody>
      </p:sp>
      <p:cxnSp>
        <p:nvCxnSpPr>
          <p:cNvPr id="401" name="Straight Connector 400"/>
          <p:cNvCxnSpPr>
            <a:stCxn id="399" idx="3"/>
            <a:endCxn id="78" idx="1"/>
          </p:cNvCxnSpPr>
          <p:nvPr/>
        </p:nvCxnSpPr>
        <p:spPr>
          <a:xfrm flipV="1">
            <a:off x="8079174" y="3597592"/>
            <a:ext cx="1000271" cy="3274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3" name="Straight Connector 402"/>
          <p:cNvCxnSpPr>
            <a:stCxn id="383" idx="3"/>
            <a:endCxn id="399" idx="1"/>
          </p:cNvCxnSpPr>
          <p:nvPr/>
        </p:nvCxnSpPr>
        <p:spPr>
          <a:xfrm flipV="1">
            <a:off x="6769873" y="3925091"/>
            <a:ext cx="900510" cy="4073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6" name="Straight Connector 405"/>
          <p:cNvCxnSpPr/>
          <p:nvPr/>
        </p:nvCxnSpPr>
        <p:spPr>
          <a:xfrm flipV="1">
            <a:off x="6775344" y="3961759"/>
            <a:ext cx="936986" cy="4240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8" name="TextBox 407"/>
          <p:cNvSpPr txBox="1"/>
          <p:nvPr/>
        </p:nvSpPr>
        <p:spPr>
          <a:xfrm>
            <a:off x="6731413" y="4035274"/>
            <a:ext cx="299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200" dirty="0"/>
              <a:t>N</a:t>
            </a:r>
            <a:endParaRPr lang="fr-BE" sz="1200" dirty="0"/>
          </a:p>
        </p:txBody>
      </p:sp>
      <p:sp>
        <p:nvSpPr>
          <p:cNvPr id="409" name="TextBox 408"/>
          <p:cNvSpPr txBox="1"/>
          <p:nvPr/>
        </p:nvSpPr>
        <p:spPr>
          <a:xfrm>
            <a:off x="8839078" y="3398092"/>
            <a:ext cx="299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200" dirty="0" smtClean="0"/>
              <a:t>1</a:t>
            </a:r>
            <a:endParaRPr lang="fr-BE" sz="1200" dirty="0"/>
          </a:p>
        </p:txBody>
      </p:sp>
      <p:sp>
        <p:nvSpPr>
          <p:cNvPr id="410" name="Oval 409"/>
          <p:cNvSpPr/>
          <p:nvPr/>
        </p:nvSpPr>
        <p:spPr>
          <a:xfrm>
            <a:off x="4521114" y="3589827"/>
            <a:ext cx="1131338" cy="3334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positie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411" name="Oval 410"/>
          <p:cNvSpPr/>
          <p:nvPr/>
        </p:nvSpPr>
        <p:spPr>
          <a:xfrm>
            <a:off x="5153840" y="3130063"/>
            <a:ext cx="728124" cy="3334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tijd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412" name="Oval 411"/>
          <p:cNvSpPr/>
          <p:nvPr/>
        </p:nvSpPr>
        <p:spPr>
          <a:xfrm>
            <a:off x="6033045" y="3029501"/>
            <a:ext cx="978938" cy="4658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bonustijd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413" name="Oval 412"/>
          <p:cNvSpPr/>
          <p:nvPr/>
        </p:nvSpPr>
        <p:spPr>
          <a:xfrm>
            <a:off x="6328332" y="3524906"/>
            <a:ext cx="1131338" cy="3334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 smtClean="0">
                <a:solidFill>
                  <a:schemeClr val="tx1"/>
                </a:solidFill>
              </a:rPr>
              <a:t>status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414" name="Straight Connector 413"/>
          <p:cNvCxnSpPr>
            <a:stCxn id="383" idx="0"/>
            <a:endCxn id="410" idx="5"/>
          </p:cNvCxnSpPr>
          <p:nvPr/>
        </p:nvCxnSpPr>
        <p:spPr>
          <a:xfrm flipH="1" flipV="1">
            <a:off x="5486771" y="3874475"/>
            <a:ext cx="519309" cy="1808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6" name="Straight Connector 415"/>
          <p:cNvCxnSpPr>
            <a:stCxn id="383" idx="0"/>
            <a:endCxn id="411" idx="4"/>
          </p:cNvCxnSpPr>
          <p:nvPr/>
        </p:nvCxnSpPr>
        <p:spPr>
          <a:xfrm flipH="1" flipV="1">
            <a:off x="5517902" y="3463549"/>
            <a:ext cx="488178" cy="5917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7" name="Straight Connector 416"/>
          <p:cNvCxnSpPr>
            <a:stCxn id="383" idx="0"/>
            <a:endCxn id="412" idx="3"/>
          </p:cNvCxnSpPr>
          <p:nvPr/>
        </p:nvCxnSpPr>
        <p:spPr>
          <a:xfrm flipV="1">
            <a:off x="6006080" y="3427126"/>
            <a:ext cx="170327" cy="6281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8" name="Straight Connector 417"/>
          <p:cNvCxnSpPr>
            <a:stCxn id="383" idx="0"/>
            <a:endCxn id="413" idx="2"/>
          </p:cNvCxnSpPr>
          <p:nvPr/>
        </p:nvCxnSpPr>
        <p:spPr>
          <a:xfrm flipV="1">
            <a:off x="6006080" y="3691649"/>
            <a:ext cx="322252" cy="3636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35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16" name="TextBox 315"/>
              <p:cNvSpPr txBox="1"/>
              <p:nvPr/>
            </p:nvSpPr>
            <p:spPr>
              <a:xfrm>
                <a:off x="631749" y="462195"/>
                <a:ext cx="10819516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BE" b="1" dirty="0" smtClean="0"/>
                  <a:t>Functionele beschrijving:</a:t>
                </a:r>
              </a:p>
              <a:p>
                <a:endParaRPr lang="en-BE" b="1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BE" dirty="0" smtClean="0"/>
                  <a:t>wielrenner.landcode bestaat uit exact 2 karakters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BE" dirty="0" smtClean="0"/>
                  <a:t>wielerteam.afkorting bestaat uit exact 3 karakters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BE" dirty="0" smtClean="0"/>
                  <a:t>wielerteam.landcode bestaat uit exact 2 karakters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BE" dirty="0" smtClean="0"/>
                  <a:t>wedstrijd.landcode bestaat uit exact 2 karakters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BE" dirty="0" smtClean="0"/>
                  <a:t>wielrenner.geboorteplaats is optioneel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BE" dirty="0" smtClean="0"/>
                  <a:t>wielrenner.gewicht is optioneel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BE" dirty="0" smtClean="0"/>
                  <a:t>wielrenner.lengte is optioneel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BE" smtClean="0"/>
                  <a:t>uitslag.positie </a:t>
                </a:r>
                <a:r>
                  <a:rPr lang="en-BE" dirty="0" smtClean="0"/>
                  <a:t>is optioneel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BE" dirty="0" smtClean="0"/>
                  <a:t>uitslag.tijd is optioneel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BE" dirty="0" smtClean="0"/>
                  <a:t>uitslag.bonustijd is optioneel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BE" dirty="0" smtClean="0"/>
                  <a:t>wielrenner.gewicht &gt; 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BE" dirty="0" smtClean="0"/>
                  <a:t>wielrenner.lengte &gt; 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BE" dirty="0" smtClean="0"/>
                  <a:t>wielerteam.status </a:t>
                </a:r>
                <a14:m>
                  <m:oMath xmlns:m="http://schemas.openxmlformats.org/officeDocument/2006/math">
                    <m:r>
                      <a:rPr lang="en-BE" b="0" i="0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BE" dirty="0" smtClean="0"/>
                  <a:t> {‘World Tour’, ‘Pro Tour’}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BE" dirty="0" smtClean="0"/>
                  <a:t>rit.type </a:t>
                </a:r>
                <a14:m>
                  <m:oMath xmlns:m="http://schemas.openxmlformats.org/officeDocument/2006/math">
                    <m:r>
                      <a:rPr lang="en-BE" b="0" i="0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BE" dirty="0" smtClean="0"/>
                  <a:t> {‘Road Race’, ‘Individual Time Trial’, ‘Team Time Trial’}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BE" dirty="0" smtClean="0"/>
                  <a:t>rittenkoers-rit.nr &gt; 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BE" dirty="0" smtClean="0"/>
                  <a:t>route.afstand &gt; 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BE" dirty="0" smtClean="0"/>
                  <a:t>route.hoogtemeters </a:t>
                </a:r>
                <a14:m>
                  <m:oMath xmlns:m="http://schemas.openxmlformats.org/officeDocument/2006/math">
                    <m:r>
                      <a:rPr lang="en-BE" b="0" i="0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BE" dirty="0" smtClean="0"/>
                  <a:t> 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BE" dirty="0" smtClean="0"/>
                  <a:t>route.moeilijkheid </a:t>
                </a:r>
                <a14:m>
                  <m:oMath xmlns:m="http://schemas.openxmlformats.org/officeDocument/2006/math">
                    <m:r>
                      <a:rPr lang="en-BE" b="0" i="0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BE" dirty="0" smtClean="0"/>
                  <a:t> [1,5]</a:t>
                </a:r>
              </a:p>
            </p:txBody>
          </p:sp>
        </mc:Choice>
        <mc:Fallback xmlns="">
          <p:sp>
            <p:nvSpPr>
              <p:cNvPr id="316" name="TextBox 3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749" y="462195"/>
                <a:ext cx="10819516" cy="5632311"/>
              </a:xfrm>
              <a:prstGeom prst="rect">
                <a:avLst/>
              </a:prstGeom>
              <a:blipFill>
                <a:blip r:embed="rId2"/>
                <a:stretch>
                  <a:fillRect l="-507" t="-649" b="-758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152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16" name="TextBox 315"/>
              <p:cNvSpPr txBox="1"/>
              <p:nvPr/>
            </p:nvSpPr>
            <p:spPr>
              <a:xfrm>
                <a:off x="631749" y="462195"/>
                <a:ext cx="10819516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BE" b="1" dirty="0" smtClean="0"/>
                  <a:t>Functionele beschrijving (vervolg):</a:t>
                </a:r>
              </a:p>
              <a:p>
                <a:endParaRPr lang="en-BE" b="1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BE" dirty="0"/>
                  <a:t>uitslag.positie &gt; 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BE" dirty="0"/>
                  <a:t>uitslag.tijd &gt; 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BE" dirty="0"/>
                  <a:t>uitslag.bonustijd </a:t>
                </a:r>
                <a14:m>
                  <m:oMath xmlns:m="http://schemas.openxmlformats.org/officeDocument/2006/math">
                    <m:r>
                      <a:rPr lang="en-BE" i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BE" dirty="0"/>
                  <a:t> 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BE" dirty="0"/>
                  <a:t>uitslag.status </a:t>
                </a:r>
                <a14:m>
                  <m:oMath xmlns:m="http://schemas.openxmlformats.org/officeDocument/2006/math">
                    <m:r>
                      <a:rPr lang="en-BE" i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BE" dirty="0"/>
                  <a:t> {‘Did Finish’, ‘Did Not Finish’, ‘Did Not Start’, ‘Over Time Limit’, ‘Disqualified’}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BE" dirty="0" smtClean="0"/>
                  <a:t>uitslag.status = ‘Did Finish’ </a:t>
                </a:r>
                <a14:m>
                  <m:oMath xmlns:m="http://schemas.openxmlformats.org/officeDocument/2006/math">
                    <m:r>
                      <a:rPr lang="en-BE" b="0" i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BE" dirty="0" smtClean="0"/>
                  <a:t> uitslag.positie, uitslag.tijd en uitslag.bonustijd is gekend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BE" dirty="0"/>
                  <a:t>uitslag.status </a:t>
                </a:r>
                <a14:m>
                  <m:oMath xmlns:m="http://schemas.openxmlformats.org/officeDocument/2006/math">
                    <m:r>
                      <a:rPr lang="en-BE" b="0" i="0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BE" dirty="0" smtClean="0"/>
                  <a:t> </a:t>
                </a:r>
                <a:r>
                  <a:rPr lang="en-BE" dirty="0"/>
                  <a:t>‘Did Finish’ </a:t>
                </a:r>
                <a14:m>
                  <m:oMath xmlns:m="http://schemas.openxmlformats.org/officeDocument/2006/math">
                    <m:r>
                      <a:rPr lang="en-BE" i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BE" dirty="0"/>
                  <a:t> </a:t>
                </a:r>
                <a:r>
                  <a:rPr lang="en-BE" dirty="0" smtClean="0"/>
                  <a:t>uitslag.positie is niet gekend</a:t>
                </a:r>
                <a:endParaRPr lang="en-B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BE" dirty="0"/>
                  <a:t>uitslag.status </a:t>
                </a:r>
                <a:r>
                  <a:rPr lang="en-BE" dirty="0" smtClean="0"/>
                  <a:t>= ‘</a:t>
                </a:r>
                <a:r>
                  <a:rPr lang="en-BE" dirty="0"/>
                  <a:t>Did </a:t>
                </a:r>
                <a:r>
                  <a:rPr lang="en-BE" dirty="0" smtClean="0"/>
                  <a:t>Not Finish’ of ‘Did Not Start’ </a:t>
                </a:r>
                <a14:m>
                  <m:oMath xmlns:m="http://schemas.openxmlformats.org/officeDocument/2006/math">
                    <m:r>
                      <a:rPr lang="en-BE" i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BE" dirty="0"/>
                  <a:t> </a:t>
                </a:r>
                <a:r>
                  <a:rPr lang="en-BE" dirty="0" smtClean="0"/>
                  <a:t>uitslag.tijd </a:t>
                </a:r>
                <a:r>
                  <a:rPr lang="en-BE" dirty="0"/>
                  <a:t>is niet gekend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BE" dirty="0"/>
                  <a:t>uitslag.status = ‘Did Not </a:t>
                </a:r>
                <a:r>
                  <a:rPr lang="en-BE" dirty="0" smtClean="0"/>
                  <a:t>Start’ </a:t>
                </a:r>
                <a14:m>
                  <m:oMath xmlns:m="http://schemas.openxmlformats.org/officeDocument/2006/math">
                    <m:r>
                      <a:rPr lang="en-BE" i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BE" dirty="0"/>
                  <a:t> </a:t>
                </a:r>
                <a:r>
                  <a:rPr lang="en-BE" dirty="0" smtClean="0"/>
                  <a:t>uitslag.bonustijd </a:t>
                </a:r>
                <a:r>
                  <a:rPr lang="en-BE" dirty="0"/>
                  <a:t>is niet </a:t>
                </a:r>
                <a:r>
                  <a:rPr lang="en-BE" dirty="0" smtClean="0"/>
                  <a:t>gekend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BE" smtClean="0"/>
                  <a:t>een </a:t>
                </a:r>
                <a:r>
                  <a:rPr lang="en-BE" dirty="0" smtClean="0"/>
                  <a:t>wielrenner kan op eenzelfde datum slechts aan 1 rit deelnemen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BE" dirty="0" smtClean="0"/>
                  <a:t>indien de uitslagstatus van een renner in een rit in een rittenkoers niet gelijk is aan ‘Did Finish’, kan hij/zij niet meer deelnemen aan ritten in dezelfde rittenkoers met een hoger volgnummer</a:t>
                </a:r>
              </a:p>
            </p:txBody>
          </p:sp>
        </mc:Choice>
        <mc:Fallback>
          <p:sp>
            <p:nvSpPr>
              <p:cNvPr id="316" name="TextBox 3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749" y="462195"/>
                <a:ext cx="10819516" cy="3693319"/>
              </a:xfrm>
              <a:prstGeom prst="rect">
                <a:avLst/>
              </a:prstGeom>
              <a:blipFill>
                <a:blip r:embed="rId2"/>
                <a:stretch>
                  <a:fillRect l="-507" t="-990" b="-1650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530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1172</TotalTime>
  <Words>283</Words>
  <Application>Microsoft Office PowerPoint</Application>
  <PresentationFormat>Widescreen</PresentationFormat>
  <Paragraphs>86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Toon Boeckling</dc:creator>
  <cp:lastModifiedBy>tboeckli</cp:lastModifiedBy>
  <cp:revision>278</cp:revision>
  <dcterms:created xsi:type="dcterms:W3CDTF">2020-04-28T13:31:09Z</dcterms:created>
  <dcterms:modified xsi:type="dcterms:W3CDTF">2023-09-15T12:36:35Z</dcterms:modified>
</cp:coreProperties>
</file>