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70"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on Boeckling" initials="TB" lastIdx="3" clrIdx="0">
    <p:extLst>
      <p:ext uri="{19B8F6BF-5375-455C-9EA6-DF929625EA0E}">
        <p15:presenceInfo xmlns:p15="http://schemas.microsoft.com/office/powerpoint/2012/main" userId="Toon Boeckl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7" autoAdjust="0"/>
    <p:restoredTop sz="94660"/>
  </p:normalViewPr>
  <p:slideViewPr>
    <p:cSldViewPr snapToGrid="0">
      <p:cViewPr varScale="1">
        <p:scale>
          <a:sx n="90" d="100"/>
          <a:sy n="90" d="100"/>
        </p:scale>
        <p:origin x="516"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BE"/>
          </a:p>
        </p:txBody>
      </p:sp>
      <p:sp>
        <p:nvSpPr>
          <p:cNvPr id="4" name="Date Placeholder 3"/>
          <p:cNvSpPr>
            <a:spLocks noGrp="1"/>
          </p:cNvSpPr>
          <p:nvPr>
            <p:ph type="dt" sz="half" idx="10"/>
          </p:nvPr>
        </p:nvSpPr>
        <p:spPr/>
        <p:txBody>
          <a:bodyPr/>
          <a:lstStyle/>
          <a:p>
            <a:fld id="{6A97A65F-15B4-424B-888E-85BA9FA88EAA}" type="datetimeFigureOut">
              <a:rPr lang="fr-BE" smtClean="0"/>
              <a:t>06-11-23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1147BFEF-6F02-4C49-B654-4D825B9018D2}" type="slidenum">
              <a:rPr lang="fr-BE" smtClean="0"/>
              <a:t>‹nr.›</a:t>
            </a:fld>
            <a:endParaRPr lang="fr-BE"/>
          </a:p>
        </p:txBody>
      </p:sp>
    </p:spTree>
    <p:extLst>
      <p:ext uri="{BB962C8B-B14F-4D97-AF65-F5344CB8AC3E}">
        <p14:creationId xmlns:p14="http://schemas.microsoft.com/office/powerpoint/2010/main" val="572214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4" name="Date Placeholder 3"/>
          <p:cNvSpPr>
            <a:spLocks noGrp="1"/>
          </p:cNvSpPr>
          <p:nvPr>
            <p:ph type="dt" sz="half" idx="10"/>
          </p:nvPr>
        </p:nvSpPr>
        <p:spPr/>
        <p:txBody>
          <a:bodyPr/>
          <a:lstStyle/>
          <a:p>
            <a:fld id="{6A97A65F-15B4-424B-888E-85BA9FA88EAA}" type="datetimeFigureOut">
              <a:rPr lang="fr-BE" smtClean="0"/>
              <a:t>06-11-23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1147BFEF-6F02-4C49-B654-4D825B9018D2}" type="slidenum">
              <a:rPr lang="fr-BE" smtClean="0"/>
              <a:t>‹nr.›</a:t>
            </a:fld>
            <a:endParaRPr lang="fr-BE"/>
          </a:p>
        </p:txBody>
      </p:sp>
    </p:spTree>
    <p:extLst>
      <p:ext uri="{BB962C8B-B14F-4D97-AF65-F5344CB8AC3E}">
        <p14:creationId xmlns:p14="http://schemas.microsoft.com/office/powerpoint/2010/main" val="5502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r-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4" name="Date Placeholder 3"/>
          <p:cNvSpPr>
            <a:spLocks noGrp="1"/>
          </p:cNvSpPr>
          <p:nvPr>
            <p:ph type="dt" sz="half" idx="10"/>
          </p:nvPr>
        </p:nvSpPr>
        <p:spPr/>
        <p:txBody>
          <a:bodyPr/>
          <a:lstStyle/>
          <a:p>
            <a:fld id="{6A97A65F-15B4-424B-888E-85BA9FA88EAA}" type="datetimeFigureOut">
              <a:rPr lang="fr-BE" smtClean="0"/>
              <a:t>06-11-23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1147BFEF-6F02-4C49-B654-4D825B9018D2}" type="slidenum">
              <a:rPr lang="fr-BE" smtClean="0"/>
              <a:t>‹nr.›</a:t>
            </a:fld>
            <a:endParaRPr lang="fr-BE"/>
          </a:p>
        </p:txBody>
      </p:sp>
    </p:spTree>
    <p:extLst>
      <p:ext uri="{BB962C8B-B14F-4D97-AF65-F5344CB8AC3E}">
        <p14:creationId xmlns:p14="http://schemas.microsoft.com/office/powerpoint/2010/main" val="919716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4" name="Date Placeholder 3"/>
          <p:cNvSpPr>
            <a:spLocks noGrp="1"/>
          </p:cNvSpPr>
          <p:nvPr>
            <p:ph type="dt" sz="half" idx="10"/>
          </p:nvPr>
        </p:nvSpPr>
        <p:spPr/>
        <p:txBody>
          <a:bodyPr/>
          <a:lstStyle/>
          <a:p>
            <a:fld id="{6A97A65F-15B4-424B-888E-85BA9FA88EAA}" type="datetimeFigureOut">
              <a:rPr lang="fr-BE" smtClean="0"/>
              <a:t>06-11-23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1147BFEF-6F02-4C49-B654-4D825B9018D2}" type="slidenum">
              <a:rPr lang="fr-BE" smtClean="0"/>
              <a:t>‹nr.›</a:t>
            </a:fld>
            <a:endParaRPr lang="fr-BE"/>
          </a:p>
        </p:txBody>
      </p:sp>
    </p:spTree>
    <p:extLst>
      <p:ext uri="{BB962C8B-B14F-4D97-AF65-F5344CB8AC3E}">
        <p14:creationId xmlns:p14="http://schemas.microsoft.com/office/powerpoint/2010/main" val="4287751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97A65F-15B4-424B-888E-85BA9FA88EAA}" type="datetimeFigureOut">
              <a:rPr lang="fr-BE" smtClean="0"/>
              <a:t>06-11-23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1147BFEF-6F02-4C49-B654-4D825B9018D2}" type="slidenum">
              <a:rPr lang="fr-BE" smtClean="0"/>
              <a:t>‹nr.›</a:t>
            </a:fld>
            <a:endParaRPr lang="fr-BE"/>
          </a:p>
        </p:txBody>
      </p:sp>
    </p:spTree>
    <p:extLst>
      <p:ext uri="{BB962C8B-B14F-4D97-AF65-F5344CB8AC3E}">
        <p14:creationId xmlns:p14="http://schemas.microsoft.com/office/powerpoint/2010/main" val="1216026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5" name="Date Placeholder 4"/>
          <p:cNvSpPr>
            <a:spLocks noGrp="1"/>
          </p:cNvSpPr>
          <p:nvPr>
            <p:ph type="dt" sz="half" idx="10"/>
          </p:nvPr>
        </p:nvSpPr>
        <p:spPr/>
        <p:txBody>
          <a:bodyPr/>
          <a:lstStyle/>
          <a:p>
            <a:fld id="{6A97A65F-15B4-424B-888E-85BA9FA88EAA}" type="datetimeFigureOut">
              <a:rPr lang="fr-BE" smtClean="0"/>
              <a:t>06-11-23</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1147BFEF-6F02-4C49-B654-4D825B9018D2}" type="slidenum">
              <a:rPr lang="fr-BE" smtClean="0"/>
              <a:t>‹nr.›</a:t>
            </a:fld>
            <a:endParaRPr lang="fr-BE"/>
          </a:p>
        </p:txBody>
      </p:sp>
    </p:spTree>
    <p:extLst>
      <p:ext uri="{BB962C8B-B14F-4D97-AF65-F5344CB8AC3E}">
        <p14:creationId xmlns:p14="http://schemas.microsoft.com/office/powerpoint/2010/main" val="316567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r-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7" name="Date Placeholder 6"/>
          <p:cNvSpPr>
            <a:spLocks noGrp="1"/>
          </p:cNvSpPr>
          <p:nvPr>
            <p:ph type="dt" sz="half" idx="10"/>
          </p:nvPr>
        </p:nvSpPr>
        <p:spPr/>
        <p:txBody>
          <a:bodyPr/>
          <a:lstStyle/>
          <a:p>
            <a:fld id="{6A97A65F-15B4-424B-888E-85BA9FA88EAA}" type="datetimeFigureOut">
              <a:rPr lang="fr-BE" smtClean="0"/>
              <a:t>06-11-23</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1147BFEF-6F02-4C49-B654-4D825B9018D2}" type="slidenum">
              <a:rPr lang="fr-BE" smtClean="0"/>
              <a:t>‹nr.›</a:t>
            </a:fld>
            <a:endParaRPr lang="fr-BE"/>
          </a:p>
        </p:txBody>
      </p:sp>
    </p:spTree>
    <p:extLst>
      <p:ext uri="{BB962C8B-B14F-4D97-AF65-F5344CB8AC3E}">
        <p14:creationId xmlns:p14="http://schemas.microsoft.com/office/powerpoint/2010/main" val="201419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BE"/>
          </a:p>
        </p:txBody>
      </p:sp>
      <p:sp>
        <p:nvSpPr>
          <p:cNvPr id="3" name="Date Placeholder 2"/>
          <p:cNvSpPr>
            <a:spLocks noGrp="1"/>
          </p:cNvSpPr>
          <p:nvPr>
            <p:ph type="dt" sz="half" idx="10"/>
          </p:nvPr>
        </p:nvSpPr>
        <p:spPr/>
        <p:txBody>
          <a:bodyPr/>
          <a:lstStyle/>
          <a:p>
            <a:fld id="{6A97A65F-15B4-424B-888E-85BA9FA88EAA}" type="datetimeFigureOut">
              <a:rPr lang="fr-BE" smtClean="0"/>
              <a:t>06-11-23</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1147BFEF-6F02-4C49-B654-4D825B9018D2}" type="slidenum">
              <a:rPr lang="fr-BE" smtClean="0"/>
              <a:t>‹nr.›</a:t>
            </a:fld>
            <a:endParaRPr lang="fr-BE"/>
          </a:p>
        </p:txBody>
      </p:sp>
    </p:spTree>
    <p:extLst>
      <p:ext uri="{BB962C8B-B14F-4D97-AF65-F5344CB8AC3E}">
        <p14:creationId xmlns:p14="http://schemas.microsoft.com/office/powerpoint/2010/main" val="229235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97A65F-15B4-424B-888E-85BA9FA88EAA}" type="datetimeFigureOut">
              <a:rPr lang="fr-BE" smtClean="0"/>
              <a:t>06-11-23</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p:txBody>
          <a:bodyPr/>
          <a:lstStyle/>
          <a:p>
            <a:fld id="{1147BFEF-6F02-4C49-B654-4D825B9018D2}" type="slidenum">
              <a:rPr lang="fr-BE" smtClean="0"/>
              <a:t>‹nr.›</a:t>
            </a:fld>
            <a:endParaRPr lang="fr-BE"/>
          </a:p>
        </p:txBody>
      </p:sp>
    </p:spTree>
    <p:extLst>
      <p:ext uri="{BB962C8B-B14F-4D97-AF65-F5344CB8AC3E}">
        <p14:creationId xmlns:p14="http://schemas.microsoft.com/office/powerpoint/2010/main" val="1784468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97A65F-15B4-424B-888E-85BA9FA88EAA}" type="datetimeFigureOut">
              <a:rPr lang="fr-BE" smtClean="0"/>
              <a:t>06-11-23</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1147BFEF-6F02-4C49-B654-4D825B9018D2}" type="slidenum">
              <a:rPr lang="fr-BE" smtClean="0"/>
              <a:t>‹nr.›</a:t>
            </a:fld>
            <a:endParaRPr lang="fr-BE"/>
          </a:p>
        </p:txBody>
      </p:sp>
    </p:spTree>
    <p:extLst>
      <p:ext uri="{BB962C8B-B14F-4D97-AF65-F5344CB8AC3E}">
        <p14:creationId xmlns:p14="http://schemas.microsoft.com/office/powerpoint/2010/main" val="747070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97A65F-15B4-424B-888E-85BA9FA88EAA}" type="datetimeFigureOut">
              <a:rPr lang="fr-BE" smtClean="0"/>
              <a:t>06-11-23</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1147BFEF-6F02-4C49-B654-4D825B9018D2}" type="slidenum">
              <a:rPr lang="fr-BE" smtClean="0"/>
              <a:t>‹nr.›</a:t>
            </a:fld>
            <a:endParaRPr lang="fr-BE"/>
          </a:p>
        </p:txBody>
      </p:sp>
    </p:spTree>
    <p:extLst>
      <p:ext uri="{BB962C8B-B14F-4D97-AF65-F5344CB8AC3E}">
        <p14:creationId xmlns:p14="http://schemas.microsoft.com/office/powerpoint/2010/main" val="257054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7A65F-15B4-424B-888E-85BA9FA88EAA}" type="datetimeFigureOut">
              <a:rPr lang="fr-BE" smtClean="0"/>
              <a:t>06-11-23</a:t>
            </a:fld>
            <a:endParaRPr lang="fr-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7BFEF-6F02-4C49-B654-4D825B9018D2}" type="slidenum">
              <a:rPr lang="fr-BE" smtClean="0"/>
              <a:t>‹nr.›</a:t>
            </a:fld>
            <a:endParaRPr lang="fr-BE"/>
          </a:p>
        </p:txBody>
      </p:sp>
    </p:spTree>
    <p:extLst>
      <p:ext uri="{BB962C8B-B14F-4D97-AF65-F5344CB8AC3E}">
        <p14:creationId xmlns:p14="http://schemas.microsoft.com/office/powerpoint/2010/main" val="3089481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627352" y="404442"/>
                <a:ext cx="10838454" cy="5355312"/>
              </a:xfrm>
              <a:prstGeom prst="rect">
                <a:avLst/>
              </a:prstGeom>
              <a:noFill/>
            </p:spPr>
            <p:txBody>
              <a:bodyPr wrap="square" rtlCol="0">
                <a:spAutoFit/>
              </a:bodyPr>
              <a:lstStyle/>
              <a:p>
                <a:pPr marL="285750" indent="-285750">
                  <a:buFont typeface="Arial" panose="020B0604020202020204" pitchFamily="34" charset="0"/>
                  <a:buChar char="•"/>
                </a:pPr>
                <a:r>
                  <a:rPr lang="en-BE" b="1" dirty="0"/>
                  <a:t>wedstrijd </a:t>
                </a:r>
                <a:r>
                  <a:rPr lang="en-BE" dirty="0"/>
                  <a:t>(naam:varchar, landcode:char(2))</a:t>
                </a:r>
              </a:p>
              <a:p>
                <a:pPr marL="742950" lvl="1" indent="-285750">
                  <a:buFont typeface="Arial" panose="020B0604020202020204" pitchFamily="34" charset="0"/>
                  <a:buChar char="•"/>
                </a:pPr>
                <a:r>
                  <a:rPr lang="en-BE" dirty="0"/>
                  <a:t>primaire sleutel: {naam}</a:t>
                </a:r>
              </a:p>
              <a:p>
                <a:pPr marL="742950" lvl="1" indent="-285750">
                  <a:buFont typeface="Arial" panose="020B0604020202020204" pitchFamily="34" charset="0"/>
                  <a:buChar char="•"/>
                </a:pPr>
                <a:r>
                  <a:rPr lang="en-BE" dirty="0"/>
                  <a:t>not null: landcode</a:t>
                </a:r>
              </a:p>
              <a:p>
                <a:pPr marL="742950" lvl="1" indent="-285750">
                  <a:buFont typeface="Arial" panose="020B0604020202020204" pitchFamily="34" charset="0"/>
                  <a:buChar char="•"/>
                </a:pPr>
                <a:endParaRPr lang="en-BE" dirty="0"/>
              </a:p>
              <a:p>
                <a:pPr marL="285750" indent="-285750">
                  <a:buFont typeface="Arial" panose="020B0604020202020204" pitchFamily="34" charset="0"/>
                  <a:buChar char="•"/>
                </a:pPr>
                <a:r>
                  <a:rPr lang="en-BE" b="1" dirty="0"/>
                  <a:t>eendagswedstrijd</a:t>
                </a:r>
                <a:r>
                  <a:rPr lang="en-BE" dirty="0"/>
                  <a:t> (</a:t>
                </a:r>
                <a:r>
                  <a:rPr lang="en-BE"/>
                  <a:t>naam:varchar</a:t>
                </a:r>
                <a:r>
                  <a:rPr lang="en-BE" dirty="0"/>
                  <a:t>)</a:t>
                </a:r>
              </a:p>
              <a:p>
                <a:pPr marL="742950" lvl="1" indent="-285750">
                  <a:buFont typeface="Arial" panose="020B0604020202020204" pitchFamily="34" charset="0"/>
                  <a:buChar char="•"/>
                </a:pPr>
                <a:r>
                  <a:rPr lang="en-BE" dirty="0"/>
                  <a:t>primaire sleutel: {naam}</a:t>
                </a:r>
              </a:p>
              <a:p>
                <a:pPr marL="742950" lvl="1" indent="-285750">
                  <a:buFont typeface="Arial" panose="020B0604020202020204" pitchFamily="34" charset="0"/>
                  <a:buChar char="•"/>
                </a:pPr>
                <a:r>
                  <a:rPr lang="en-BE" dirty="0"/>
                  <a:t>vreemde sleutel: {naam} </a:t>
                </a:r>
                <a14:m>
                  <m:oMath xmlns:m="http://schemas.openxmlformats.org/officeDocument/2006/math">
                    <m:r>
                      <a:rPr lang="en-BE" b="0" i="1" smtClean="0">
                        <a:latin typeface="Cambria Math" panose="02040503050406030204" pitchFamily="18" charset="0"/>
                      </a:rPr>
                      <m:t>→</m:t>
                    </m:r>
                  </m:oMath>
                </a14:m>
                <a:r>
                  <a:rPr lang="en-BE" dirty="0"/>
                  <a:t> wedstrijd{naam}</a:t>
                </a:r>
              </a:p>
              <a:p>
                <a:pPr marL="742950" lvl="1" indent="-285750">
                  <a:buFont typeface="Arial" panose="020B0604020202020204" pitchFamily="34" charset="0"/>
                  <a:buChar char="•"/>
                </a:pPr>
                <a:endParaRPr lang="en-BE" dirty="0"/>
              </a:p>
              <a:p>
                <a:pPr marL="285750" indent="-285750">
                  <a:buFont typeface="Arial" panose="020B0604020202020204" pitchFamily="34" charset="0"/>
                  <a:buChar char="•"/>
                </a:pPr>
                <a:r>
                  <a:rPr lang="en-BE" b="1" dirty="0"/>
                  <a:t>rittenkoers</a:t>
                </a:r>
                <a:r>
                  <a:rPr lang="en-BE" dirty="0"/>
                  <a:t> (naam:varchar)</a:t>
                </a:r>
              </a:p>
              <a:p>
                <a:pPr marL="742950" lvl="1" indent="-285750">
                  <a:buFont typeface="Arial" panose="020B0604020202020204" pitchFamily="34" charset="0"/>
                  <a:buChar char="•"/>
                </a:pPr>
                <a:r>
                  <a:rPr lang="en-BE" dirty="0"/>
                  <a:t>primaire sleutel: {naam}</a:t>
                </a:r>
              </a:p>
              <a:p>
                <a:pPr marL="742950" lvl="1" indent="-285750">
                  <a:buFont typeface="Arial" panose="020B0604020202020204" pitchFamily="34" charset="0"/>
                  <a:buChar char="•"/>
                </a:pPr>
                <a:r>
                  <a:rPr lang="en-BE" dirty="0"/>
                  <a:t>vreemde sleutel: {naam} </a:t>
                </a:r>
                <a14:m>
                  <m:oMath xmlns:m="http://schemas.openxmlformats.org/officeDocument/2006/math">
                    <m:r>
                      <a:rPr lang="en-BE" i="1">
                        <a:latin typeface="Cambria Math" panose="02040503050406030204" pitchFamily="18" charset="0"/>
                      </a:rPr>
                      <m:t>→</m:t>
                    </m:r>
                  </m:oMath>
                </a14:m>
                <a:r>
                  <a:rPr lang="en-BE" dirty="0"/>
                  <a:t> wedstrijd{naam}</a:t>
                </a:r>
                <a:endParaRPr lang="en-BE" b="1" dirty="0"/>
              </a:p>
              <a:p>
                <a:pPr lvl="1"/>
                <a:endParaRPr lang="en-BE" dirty="0"/>
              </a:p>
              <a:p>
                <a:pPr marL="285750" indent="-285750">
                  <a:buFont typeface="Arial" panose="020B0604020202020204" pitchFamily="34" charset="0"/>
                  <a:buChar char="•"/>
                </a:pPr>
                <a:r>
                  <a:rPr lang="en-BE" b="1" dirty="0"/>
                  <a:t>route </a:t>
                </a:r>
                <a:r>
                  <a:rPr lang="en-BE" dirty="0"/>
                  <a:t>(id:integer, vertrek:varchar, aankomst:varchar, afstand:double precision, hoogtemeters:integer, moeilijkheid:integer)</a:t>
                </a:r>
              </a:p>
              <a:p>
                <a:pPr marL="742950" lvl="1" indent="-285750">
                  <a:buFont typeface="Arial" panose="020B0604020202020204" pitchFamily="34" charset="0"/>
                  <a:buChar char="•"/>
                </a:pPr>
                <a:r>
                  <a:rPr lang="en-BE" dirty="0"/>
                  <a:t>primaire sleutel: {id}</a:t>
                </a:r>
              </a:p>
              <a:p>
                <a:pPr marL="742950" lvl="1" indent="-285750">
                  <a:buFont typeface="Arial" panose="020B0604020202020204" pitchFamily="34" charset="0"/>
                  <a:buChar char="•"/>
                </a:pPr>
                <a:r>
                  <a:rPr lang="en-BE" dirty="0"/>
                  <a:t>not null: vertrek, aankomst, afstand, hoogtemeters, moeilijkheid</a:t>
                </a:r>
              </a:p>
              <a:p>
                <a:pPr marL="742950" lvl="1" indent="-285750">
                  <a:buFont typeface="Arial" panose="020B0604020202020204" pitchFamily="34" charset="0"/>
                  <a:buChar char="•"/>
                </a:pPr>
                <a:r>
                  <a:rPr lang="en-BE" dirty="0"/>
                  <a:t>check: afstand &gt; 0</a:t>
                </a:r>
              </a:p>
              <a:p>
                <a:pPr marL="742950" lvl="1" indent="-285750">
                  <a:buFont typeface="Arial" panose="020B0604020202020204" pitchFamily="34" charset="0"/>
                  <a:buChar char="•"/>
                </a:pPr>
                <a:r>
                  <a:rPr lang="en-BE" dirty="0"/>
                  <a:t>check: hoogtemeters </a:t>
                </a:r>
                <a14:m>
                  <m:oMath xmlns:m="http://schemas.openxmlformats.org/officeDocument/2006/math">
                    <m:r>
                      <a:rPr lang="en-BE" b="0" i="1" smtClean="0">
                        <a:latin typeface="Cambria Math" panose="02040503050406030204" pitchFamily="18" charset="0"/>
                      </a:rPr>
                      <m:t>≥ </m:t>
                    </m:r>
                  </m:oMath>
                </a14:m>
                <a:r>
                  <a:rPr lang="en-BE" dirty="0"/>
                  <a:t>0</a:t>
                </a:r>
              </a:p>
              <a:p>
                <a:pPr marL="742950" lvl="1" indent="-285750">
                  <a:buFont typeface="Arial" panose="020B0604020202020204" pitchFamily="34" charset="0"/>
                  <a:buChar char="•"/>
                </a:pPr>
                <a:r>
                  <a:rPr lang="en-BE" dirty="0"/>
                  <a:t>check: moeilijkheid </a:t>
                </a:r>
                <a14:m>
                  <m:oMath xmlns:m="http://schemas.openxmlformats.org/officeDocument/2006/math">
                    <m:r>
                      <a:rPr lang="en-BE" b="0" i="1" smtClean="0">
                        <a:latin typeface="Cambria Math" panose="02040503050406030204" pitchFamily="18" charset="0"/>
                      </a:rPr>
                      <m:t>∈</m:t>
                    </m:r>
                  </m:oMath>
                </a14:m>
                <a:r>
                  <a:rPr lang="en-BE" dirty="0"/>
                  <a:t> [1,5]</a:t>
                </a:r>
              </a:p>
            </p:txBody>
          </p:sp>
        </mc:Choice>
        <mc:Fallback>
          <p:sp>
            <p:nvSpPr>
              <p:cNvPr id="4" name="TextBox 3"/>
              <p:cNvSpPr txBox="1">
                <a:spLocks noRot="1" noChangeAspect="1" noMove="1" noResize="1" noEditPoints="1" noAdjustHandles="1" noChangeArrowheads="1" noChangeShapeType="1" noTextEdit="1"/>
              </p:cNvSpPr>
              <p:nvPr/>
            </p:nvSpPr>
            <p:spPr>
              <a:xfrm>
                <a:off x="627352" y="404442"/>
                <a:ext cx="10838454" cy="5355312"/>
              </a:xfrm>
              <a:prstGeom prst="rect">
                <a:avLst/>
              </a:prstGeom>
              <a:blipFill>
                <a:blip r:embed="rId2"/>
                <a:stretch>
                  <a:fillRect l="-394" t="-569" b="-796"/>
                </a:stretch>
              </a:blipFill>
            </p:spPr>
            <p:txBody>
              <a:bodyPr/>
              <a:lstStyle/>
              <a:p>
                <a:r>
                  <a:rPr lang="en-US">
                    <a:noFill/>
                  </a:rPr>
                  <a:t> </a:t>
                </a:r>
              </a:p>
            </p:txBody>
          </p:sp>
        </mc:Fallback>
      </mc:AlternateContent>
    </p:spTree>
    <p:extLst>
      <p:ext uri="{BB962C8B-B14F-4D97-AF65-F5344CB8AC3E}">
        <p14:creationId xmlns:p14="http://schemas.microsoft.com/office/powerpoint/2010/main" val="4122163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627352" y="404442"/>
                <a:ext cx="10838454" cy="5078313"/>
              </a:xfrm>
              <a:prstGeom prst="rect">
                <a:avLst/>
              </a:prstGeom>
              <a:noFill/>
            </p:spPr>
            <p:txBody>
              <a:bodyPr wrap="square" rtlCol="0">
                <a:spAutoFit/>
              </a:bodyPr>
              <a:lstStyle/>
              <a:p>
                <a:pPr marL="285750" indent="-285750">
                  <a:buFont typeface="Arial" panose="020B0604020202020204" pitchFamily="34" charset="0"/>
                  <a:buChar char="•"/>
                </a:pPr>
                <a:r>
                  <a:rPr lang="en-BE" b="1" dirty="0"/>
                  <a:t>rit </a:t>
                </a:r>
                <a:r>
                  <a:rPr lang="en-BE" dirty="0"/>
                  <a:t>(id:integer, datum:date, type:varchar, beschrijving:varchar, route_id:integer)</a:t>
                </a:r>
              </a:p>
              <a:p>
                <a:pPr marL="742950" lvl="1" indent="-285750">
                  <a:buFont typeface="Arial" panose="020B0604020202020204" pitchFamily="34" charset="0"/>
                  <a:buChar char="•"/>
                </a:pPr>
                <a:r>
                  <a:rPr lang="en-BE" dirty="0"/>
                  <a:t>primaire sleutel: {id}</a:t>
                </a:r>
              </a:p>
              <a:p>
                <a:pPr marL="742950" lvl="1" indent="-285750">
                  <a:buFont typeface="Arial" panose="020B0604020202020204" pitchFamily="34" charset="0"/>
                  <a:buChar char="•"/>
                </a:pPr>
                <a:r>
                  <a:rPr lang="en-BE" dirty="0"/>
                  <a:t>vreemde sleutel: {route_id} </a:t>
                </a:r>
                <a14:m>
                  <m:oMath xmlns:m="http://schemas.openxmlformats.org/officeDocument/2006/math">
                    <m:r>
                      <a:rPr lang="en-BE" i="1">
                        <a:latin typeface="Cambria Math" panose="02040503050406030204" pitchFamily="18" charset="0"/>
                      </a:rPr>
                      <m:t>→</m:t>
                    </m:r>
                  </m:oMath>
                </a14:m>
                <a:r>
                  <a:rPr lang="en-BE" dirty="0"/>
                  <a:t> route{id}</a:t>
                </a:r>
              </a:p>
              <a:p>
                <a:pPr marL="742950" lvl="1" indent="-285750">
                  <a:buFont typeface="Arial" panose="020B0604020202020204" pitchFamily="34" charset="0"/>
                  <a:buChar char="•"/>
                </a:pPr>
                <a:r>
                  <a:rPr lang="en-BE" dirty="0"/>
                  <a:t>not null: datum, type, beschrijving, route_id</a:t>
                </a:r>
              </a:p>
              <a:p>
                <a:pPr marL="742950" lvl="1" indent="-285750">
                  <a:buFont typeface="Arial" panose="020B0604020202020204" pitchFamily="34" charset="0"/>
                  <a:buChar char="•"/>
                </a:pPr>
                <a:r>
                  <a:rPr lang="en-BE" dirty="0"/>
                  <a:t>check: type </a:t>
                </a:r>
                <a14:m>
                  <m:oMath xmlns:m="http://schemas.openxmlformats.org/officeDocument/2006/math">
                    <m:r>
                      <a:rPr lang="en-BE">
                        <a:latin typeface="Cambria Math" panose="02040503050406030204" pitchFamily="18" charset="0"/>
                      </a:rPr>
                      <m:t>∈</m:t>
                    </m:r>
                  </m:oMath>
                </a14:m>
                <a:r>
                  <a:rPr lang="en-BE" dirty="0"/>
                  <a:t> {‘Road Race’, ‘Individual Time Trial’, ‘Team Time Trial’}</a:t>
                </a:r>
              </a:p>
              <a:p>
                <a:pPr marL="285750" indent="-285750">
                  <a:buFont typeface="Arial" panose="020B0604020202020204" pitchFamily="34" charset="0"/>
                  <a:buChar char="•"/>
                </a:pPr>
                <a:endParaRPr lang="en-BE" b="1" dirty="0"/>
              </a:p>
              <a:p>
                <a:pPr marL="285750" indent="-285750">
                  <a:buFont typeface="Arial" panose="020B0604020202020204" pitchFamily="34" charset="0"/>
                  <a:buChar char="•"/>
                </a:pPr>
                <a:r>
                  <a:rPr lang="en-BE" b="1" dirty="0"/>
                  <a:t>eendagswedstrijd_rit </a:t>
                </a:r>
                <a:r>
                  <a:rPr lang="en-BE" dirty="0"/>
                  <a:t>(id:integer, naam:varchar)</a:t>
                </a:r>
              </a:p>
              <a:p>
                <a:pPr marL="742950" lvl="1" indent="-285750">
                  <a:buFont typeface="Arial" panose="020B0604020202020204" pitchFamily="34" charset="0"/>
                  <a:buChar char="•"/>
                </a:pPr>
                <a:r>
                  <a:rPr lang="en-BE" dirty="0"/>
                  <a:t>primaire sleutel: {id}</a:t>
                </a:r>
              </a:p>
              <a:p>
                <a:pPr marL="742950" lvl="1" indent="-285750">
                  <a:buFont typeface="Arial" panose="020B0604020202020204" pitchFamily="34" charset="0"/>
                  <a:buChar char="•"/>
                </a:pPr>
                <a:r>
                  <a:rPr lang="en-BE" dirty="0"/>
                  <a:t>vreemde sleutels: {id} </a:t>
                </a:r>
                <a14:m>
                  <m:oMath xmlns:m="http://schemas.openxmlformats.org/officeDocument/2006/math">
                    <m:r>
                      <a:rPr lang="en-BE" b="0" i="1" smtClean="0">
                        <a:latin typeface="Cambria Math" panose="02040503050406030204" pitchFamily="18" charset="0"/>
                      </a:rPr>
                      <m:t>→</m:t>
                    </m:r>
                  </m:oMath>
                </a14:m>
                <a:r>
                  <a:rPr lang="en-BE" dirty="0"/>
                  <a:t> rit{id}, {naam} </a:t>
                </a:r>
                <a14:m>
                  <m:oMath xmlns:m="http://schemas.openxmlformats.org/officeDocument/2006/math">
                    <m:r>
                      <a:rPr lang="en-BE" b="0" i="1" smtClean="0">
                        <a:latin typeface="Cambria Math" panose="02040503050406030204" pitchFamily="18" charset="0"/>
                      </a:rPr>
                      <m:t>→ </m:t>
                    </m:r>
                  </m:oMath>
                </a14:m>
                <a:r>
                  <a:rPr lang="en-BE" dirty="0"/>
                  <a:t>eendagswedstrijd{naam}</a:t>
                </a:r>
                <a:endParaRPr lang="nl-BE" dirty="0"/>
              </a:p>
              <a:p>
                <a:pPr marL="742950" lvl="1" indent="-285750">
                  <a:buFont typeface="Arial" panose="020B0604020202020204" pitchFamily="34" charset="0"/>
                  <a:buChar char="•"/>
                </a:pPr>
                <a:r>
                  <a:rPr lang="nl-BE" dirty="0"/>
                  <a:t>uniek: {naam}</a:t>
                </a:r>
                <a:endParaRPr lang="en-BE" dirty="0"/>
              </a:p>
              <a:p>
                <a:pPr marL="742950" lvl="1" indent="-285750">
                  <a:buFont typeface="Arial" panose="020B0604020202020204" pitchFamily="34" charset="0"/>
                  <a:buChar char="•"/>
                </a:pPr>
                <a:r>
                  <a:rPr lang="en-BE" dirty="0"/>
                  <a:t>not null: naam</a:t>
                </a:r>
              </a:p>
              <a:p>
                <a:pPr marL="742950" lvl="1" indent="-285750">
                  <a:buFont typeface="Arial" panose="020B0604020202020204" pitchFamily="34" charset="0"/>
                  <a:buChar char="•"/>
                </a:pPr>
                <a:endParaRPr lang="en-BE" dirty="0"/>
              </a:p>
              <a:p>
                <a:pPr marL="285750" indent="-285750">
                  <a:buFont typeface="Arial" panose="020B0604020202020204" pitchFamily="34" charset="0"/>
                  <a:buChar char="•"/>
                </a:pPr>
                <a:r>
                  <a:rPr lang="en-BE" b="1" dirty="0"/>
                  <a:t>rittenkoers_rit</a:t>
                </a:r>
                <a:r>
                  <a:rPr lang="en-BE" dirty="0"/>
                  <a:t> (id:integer, naam:varchar, nr:integer)</a:t>
                </a:r>
              </a:p>
              <a:p>
                <a:pPr marL="742950" lvl="1" indent="-285750">
                  <a:buFont typeface="Arial" panose="020B0604020202020204" pitchFamily="34" charset="0"/>
                  <a:buChar char="•"/>
                </a:pPr>
                <a:r>
                  <a:rPr lang="en-BE" dirty="0"/>
                  <a:t>primaire sleutel: {id}</a:t>
                </a:r>
              </a:p>
              <a:p>
                <a:pPr marL="742950" lvl="1" indent="-285750">
                  <a:buFont typeface="Arial" panose="020B0604020202020204" pitchFamily="34" charset="0"/>
                  <a:buChar char="•"/>
                </a:pPr>
                <a:r>
                  <a:rPr lang="en-BE" dirty="0"/>
                  <a:t>vreemde sleutels: {id} </a:t>
                </a:r>
                <a14:m>
                  <m:oMath xmlns:m="http://schemas.openxmlformats.org/officeDocument/2006/math">
                    <m:r>
                      <a:rPr lang="en-BE" b="0" i="1" smtClean="0">
                        <a:latin typeface="Cambria Math" panose="02040503050406030204" pitchFamily="18" charset="0"/>
                      </a:rPr>
                      <m:t>→</m:t>
                    </m:r>
                  </m:oMath>
                </a14:m>
                <a:r>
                  <a:rPr lang="en-BE" dirty="0"/>
                  <a:t> rit{id}, {naam} </a:t>
                </a:r>
                <a14:m>
                  <m:oMath xmlns:m="http://schemas.openxmlformats.org/officeDocument/2006/math">
                    <m:r>
                      <a:rPr lang="en-BE" b="0" i="1" smtClean="0">
                        <a:latin typeface="Cambria Math" panose="02040503050406030204" pitchFamily="18" charset="0"/>
                      </a:rPr>
                      <m:t>→</m:t>
                    </m:r>
                  </m:oMath>
                </a14:m>
                <a:r>
                  <a:rPr lang="en-BE" dirty="0"/>
                  <a:t> rittenkoers{naam}</a:t>
                </a:r>
              </a:p>
              <a:p>
                <a:pPr marL="742950" lvl="1" indent="-285750">
                  <a:buFont typeface="Arial" panose="020B0604020202020204" pitchFamily="34" charset="0"/>
                  <a:buChar char="•"/>
                </a:pPr>
                <a:r>
                  <a:rPr lang="en-BE" dirty="0"/>
                  <a:t>uniek: {naam, nr}</a:t>
                </a:r>
              </a:p>
              <a:p>
                <a:pPr marL="742950" lvl="1" indent="-285750">
                  <a:buFont typeface="Arial" panose="020B0604020202020204" pitchFamily="34" charset="0"/>
                  <a:buChar char="•"/>
                </a:pPr>
                <a:r>
                  <a:rPr lang="en-BE" dirty="0"/>
                  <a:t>not null: naam, nr</a:t>
                </a:r>
              </a:p>
              <a:p>
                <a:pPr marL="742950" lvl="1" indent="-285750">
                  <a:buFont typeface="Arial" panose="020B0604020202020204" pitchFamily="34" charset="0"/>
                  <a:buChar char="•"/>
                </a:pPr>
                <a:r>
                  <a:rPr lang="en-BE" dirty="0"/>
                  <a:t>check: nr &gt; 0</a:t>
                </a:r>
              </a:p>
            </p:txBody>
          </p:sp>
        </mc:Choice>
        <mc:Fallback xmlns="">
          <p:sp>
            <p:nvSpPr>
              <p:cNvPr id="4" name="TextBox 3"/>
              <p:cNvSpPr txBox="1">
                <a:spLocks noRot="1" noChangeAspect="1" noMove="1" noResize="1" noEditPoints="1" noAdjustHandles="1" noChangeArrowheads="1" noChangeShapeType="1" noTextEdit="1"/>
              </p:cNvSpPr>
              <p:nvPr/>
            </p:nvSpPr>
            <p:spPr>
              <a:xfrm>
                <a:off x="627352" y="404442"/>
                <a:ext cx="10838454" cy="5078313"/>
              </a:xfrm>
              <a:prstGeom prst="rect">
                <a:avLst/>
              </a:prstGeom>
              <a:blipFill>
                <a:blip r:embed="rId2"/>
                <a:stretch>
                  <a:fillRect l="-394" t="-600" b="-960"/>
                </a:stretch>
              </a:blipFill>
            </p:spPr>
            <p:txBody>
              <a:bodyPr/>
              <a:lstStyle/>
              <a:p>
                <a:r>
                  <a:rPr lang="en-US">
                    <a:noFill/>
                  </a:rPr>
                  <a:t> </a:t>
                </a:r>
              </a:p>
            </p:txBody>
          </p:sp>
        </mc:Fallback>
      </mc:AlternateContent>
    </p:spTree>
    <p:extLst>
      <p:ext uri="{BB962C8B-B14F-4D97-AF65-F5344CB8AC3E}">
        <p14:creationId xmlns:p14="http://schemas.microsoft.com/office/powerpoint/2010/main" val="199728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623444" y="404442"/>
                <a:ext cx="10838454" cy="3693319"/>
              </a:xfrm>
              <a:prstGeom prst="rect">
                <a:avLst/>
              </a:prstGeom>
              <a:noFill/>
            </p:spPr>
            <p:txBody>
              <a:bodyPr wrap="square" rtlCol="0">
                <a:spAutoFit/>
              </a:bodyPr>
              <a:lstStyle/>
              <a:p>
                <a:pPr marL="285750" indent="-285750">
                  <a:buFont typeface="Arial" panose="020B0604020202020204" pitchFamily="34" charset="0"/>
                  <a:buChar char="•"/>
                </a:pPr>
                <a:r>
                  <a:rPr lang="en-BE" b="1" dirty="0"/>
                  <a:t>wielerteam </a:t>
                </a:r>
                <a:r>
                  <a:rPr lang="en-BE" dirty="0"/>
                  <a:t>(naam:varchar, afkorting:char(3), landcode:char(2), status</a:t>
                </a:r>
                <a:r>
                  <a:rPr lang="nl-BE" dirty="0"/>
                  <a:t>:</a:t>
                </a:r>
                <a:r>
                  <a:rPr lang="nl-BE" dirty="0" err="1"/>
                  <a:t>varchar</a:t>
                </a:r>
                <a:r>
                  <a:rPr lang="en-BE" dirty="0"/>
                  <a:t>)</a:t>
                </a:r>
              </a:p>
              <a:p>
                <a:pPr marL="742950" lvl="1" indent="-285750">
                  <a:buFont typeface="Arial" panose="020B0604020202020204" pitchFamily="34" charset="0"/>
                  <a:buChar char="•"/>
                </a:pPr>
                <a:r>
                  <a:rPr lang="en-BE" dirty="0"/>
                  <a:t>primaire sleutel: {naam}</a:t>
                </a:r>
              </a:p>
              <a:p>
                <a:pPr marL="742950" lvl="1" indent="-285750">
                  <a:buFont typeface="Arial" panose="020B0604020202020204" pitchFamily="34" charset="0"/>
                  <a:buChar char="•"/>
                </a:pPr>
                <a:r>
                  <a:rPr lang="en-BE" dirty="0"/>
                  <a:t>uniek: {afkorting}</a:t>
                </a:r>
              </a:p>
              <a:p>
                <a:pPr marL="742950" lvl="1" indent="-285750">
                  <a:buFont typeface="Arial" panose="020B0604020202020204" pitchFamily="34" charset="0"/>
                  <a:buChar char="•"/>
                </a:pPr>
                <a:r>
                  <a:rPr lang="en-BE" dirty="0"/>
                  <a:t>not null: afkorting, landcode, status</a:t>
                </a:r>
              </a:p>
              <a:p>
                <a:pPr marL="742950" lvl="1" indent="-285750">
                  <a:buFont typeface="Arial" panose="020B0604020202020204" pitchFamily="34" charset="0"/>
                  <a:buChar char="•"/>
                </a:pPr>
                <a:r>
                  <a:rPr lang="en-BE" dirty="0"/>
                  <a:t>check: status </a:t>
                </a:r>
                <a14:m>
                  <m:oMath xmlns:m="http://schemas.openxmlformats.org/officeDocument/2006/math">
                    <m:r>
                      <a:rPr lang="en-BE" i="1">
                        <a:latin typeface="Cambria Math" panose="02040503050406030204" pitchFamily="18" charset="0"/>
                      </a:rPr>
                      <m:t>∈</m:t>
                    </m:r>
                  </m:oMath>
                </a14:m>
                <a:r>
                  <a:rPr lang="en-BE" dirty="0"/>
                  <a:t> {‘World Tour’, ‘Pro Tour’}</a:t>
                </a:r>
              </a:p>
              <a:p>
                <a:pPr marL="285750" indent="-285750">
                  <a:buFont typeface="Arial" panose="020B0604020202020204" pitchFamily="34" charset="0"/>
                  <a:buChar char="•"/>
                </a:pPr>
                <a:endParaRPr lang="en-BE" b="1" dirty="0"/>
              </a:p>
              <a:p>
                <a:pPr marL="285750" indent="-285750">
                  <a:buFont typeface="Arial" panose="020B0604020202020204" pitchFamily="34" charset="0"/>
                  <a:buChar char="•"/>
                </a:pPr>
                <a:r>
                  <a:rPr lang="en-BE" b="1" dirty="0"/>
                  <a:t>wielrenner</a:t>
                </a:r>
                <a:r>
                  <a:rPr lang="en-BE" dirty="0"/>
                  <a:t> (naam:varchar, landcode:char(2), geboortedatum:date, geboorteplaats:varchar, gewicht:double precision, lengte:double precision, teamnaam:varchar)</a:t>
                </a:r>
              </a:p>
              <a:p>
                <a:pPr marL="742950" lvl="1" indent="-285750">
                  <a:buFont typeface="Arial" panose="020B0604020202020204" pitchFamily="34" charset="0"/>
                  <a:buChar char="•"/>
                </a:pPr>
                <a:r>
                  <a:rPr lang="en-BE" dirty="0"/>
                  <a:t>primaire sleutel: {naam}</a:t>
                </a:r>
              </a:p>
              <a:p>
                <a:pPr marL="742950" lvl="1" indent="-285750">
                  <a:buFont typeface="Arial" panose="020B0604020202020204" pitchFamily="34" charset="0"/>
                  <a:buChar char="•"/>
                </a:pPr>
                <a:r>
                  <a:rPr lang="en-BE" dirty="0"/>
                  <a:t>vreemde sleutel: {teamnaam} </a:t>
                </a:r>
                <a14:m>
                  <m:oMath xmlns:m="http://schemas.openxmlformats.org/officeDocument/2006/math">
                    <m:r>
                      <a:rPr lang="en-BE" i="1">
                        <a:latin typeface="Cambria Math" panose="02040503050406030204" pitchFamily="18" charset="0"/>
                      </a:rPr>
                      <m:t>→</m:t>
                    </m:r>
                  </m:oMath>
                </a14:m>
                <a:r>
                  <a:rPr lang="en-BE" dirty="0"/>
                  <a:t> wielerteam{naam}</a:t>
                </a:r>
              </a:p>
              <a:p>
                <a:pPr marL="742950" lvl="1" indent="-285750">
                  <a:buFont typeface="Arial" panose="020B0604020202020204" pitchFamily="34" charset="0"/>
                  <a:buChar char="•"/>
                </a:pPr>
                <a:r>
                  <a:rPr lang="en-BE" dirty="0"/>
                  <a:t>not null: landcode, geboortedatum</a:t>
                </a:r>
                <a:r>
                  <a:rPr lang="nl-BE" dirty="0"/>
                  <a:t>, teamnaam</a:t>
                </a:r>
                <a:endParaRPr lang="en-BE" dirty="0"/>
              </a:p>
              <a:p>
                <a:pPr marL="742950" lvl="1" indent="-285750">
                  <a:buFont typeface="Arial" panose="020B0604020202020204" pitchFamily="34" charset="0"/>
                  <a:buChar char="•"/>
                </a:pPr>
                <a:r>
                  <a:rPr lang="en-BE" dirty="0"/>
                  <a:t>check: gewicht &gt; 0</a:t>
                </a:r>
              </a:p>
              <a:p>
                <a:pPr marL="742950" lvl="1" indent="-285750">
                  <a:buFont typeface="Arial" panose="020B0604020202020204" pitchFamily="34" charset="0"/>
                  <a:buChar char="•"/>
                </a:pPr>
                <a:r>
                  <a:rPr lang="en-BE" dirty="0"/>
                  <a:t>check: lengte &gt; 0</a:t>
                </a:r>
              </a:p>
            </p:txBody>
          </p:sp>
        </mc:Choice>
        <mc:Fallback xmlns="">
          <p:sp>
            <p:nvSpPr>
              <p:cNvPr id="4" name="TextBox 3"/>
              <p:cNvSpPr txBox="1">
                <a:spLocks noRot="1" noChangeAspect="1" noMove="1" noResize="1" noEditPoints="1" noAdjustHandles="1" noChangeArrowheads="1" noChangeShapeType="1" noTextEdit="1"/>
              </p:cNvSpPr>
              <p:nvPr/>
            </p:nvSpPr>
            <p:spPr>
              <a:xfrm>
                <a:off x="623444" y="404442"/>
                <a:ext cx="10838454" cy="3693319"/>
              </a:xfrm>
              <a:prstGeom prst="rect">
                <a:avLst/>
              </a:prstGeom>
              <a:blipFill>
                <a:blip r:embed="rId2"/>
                <a:stretch>
                  <a:fillRect l="-337" t="-825" b="-1650"/>
                </a:stretch>
              </a:blipFill>
            </p:spPr>
            <p:txBody>
              <a:bodyPr/>
              <a:lstStyle/>
              <a:p>
                <a:r>
                  <a:rPr lang="en-US">
                    <a:noFill/>
                  </a:rPr>
                  <a:t> </a:t>
                </a:r>
              </a:p>
            </p:txBody>
          </p:sp>
        </mc:Fallback>
      </mc:AlternateContent>
    </p:spTree>
    <p:extLst>
      <p:ext uri="{BB962C8B-B14F-4D97-AF65-F5344CB8AC3E}">
        <p14:creationId xmlns:p14="http://schemas.microsoft.com/office/powerpoint/2010/main" val="1340612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623444" y="404442"/>
                <a:ext cx="10838454" cy="5632311"/>
              </a:xfrm>
              <a:prstGeom prst="rect">
                <a:avLst/>
              </a:prstGeom>
              <a:noFill/>
            </p:spPr>
            <p:txBody>
              <a:bodyPr wrap="square" rtlCol="0">
                <a:spAutoFit/>
              </a:bodyPr>
              <a:lstStyle/>
              <a:p>
                <a:pPr marL="285750" indent="-285750">
                  <a:buFont typeface="Arial" panose="020B0604020202020204" pitchFamily="34" charset="0"/>
                  <a:buChar char="•"/>
                </a:pPr>
                <a:r>
                  <a:rPr lang="en-BE" b="1" dirty="0"/>
                  <a:t>uitslag</a:t>
                </a:r>
                <a:r>
                  <a:rPr lang="en-BE" dirty="0"/>
                  <a:t> (rennernaam:varchar, rit_id:integer, positie:integer, tijd:interval, bonustijd:interval, status:varchar)</a:t>
                </a:r>
              </a:p>
              <a:p>
                <a:pPr marL="742950" lvl="1" indent="-285750">
                  <a:buFont typeface="Arial" panose="020B0604020202020204" pitchFamily="34" charset="0"/>
                  <a:buChar char="•"/>
                </a:pPr>
                <a:r>
                  <a:rPr lang="en-BE" dirty="0"/>
                  <a:t>primaire sleutel: {rennernaam, rit_id}</a:t>
                </a:r>
              </a:p>
              <a:p>
                <a:pPr marL="742950" lvl="1" indent="-285750">
                  <a:buFont typeface="Arial" panose="020B0604020202020204" pitchFamily="34" charset="0"/>
                  <a:buChar char="•"/>
                </a:pPr>
                <a:r>
                  <a:rPr lang="en-BE" dirty="0"/>
                  <a:t>vreemde sleutels: {rennernaam} </a:t>
                </a:r>
                <a14:m>
                  <m:oMath xmlns:m="http://schemas.openxmlformats.org/officeDocument/2006/math">
                    <m:r>
                      <a:rPr lang="en-BE" b="0" i="1" smtClean="0">
                        <a:latin typeface="Cambria Math" panose="02040503050406030204" pitchFamily="18" charset="0"/>
                      </a:rPr>
                      <m:t>→</m:t>
                    </m:r>
                  </m:oMath>
                </a14:m>
                <a:r>
                  <a:rPr lang="en-BE" dirty="0"/>
                  <a:t> wielrenner{naam}, rit_id </a:t>
                </a:r>
                <a14:m>
                  <m:oMath xmlns:m="http://schemas.openxmlformats.org/officeDocument/2006/math">
                    <m:r>
                      <a:rPr lang="en-BE" b="0" i="1" smtClean="0">
                        <a:latin typeface="Cambria Math" panose="02040503050406030204" pitchFamily="18" charset="0"/>
                      </a:rPr>
                      <m:t>→</m:t>
                    </m:r>
                  </m:oMath>
                </a14:m>
                <a:r>
                  <a:rPr lang="en-BE" dirty="0"/>
                  <a:t> rit{id}</a:t>
                </a:r>
              </a:p>
              <a:p>
                <a:pPr marL="742950" lvl="1" indent="-285750">
                  <a:buFont typeface="Arial" panose="020B0604020202020204" pitchFamily="34" charset="0"/>
                  <a:buChar char="•"/>
                </a:pPr>
                <a:r>
                  <a:rPr lang="en-BE" dirty="0"/>
                  <a:t>not null: status</a:t>
                </a:r>
              </a:p>
              <a:p>
                <a:pPr marL="742950" lvl="1" indent="-285750">
                  <a:buFont typeface="Arial" panose="020B0604020202020204" pitchFamily="34" charset="0"/>
                  <a:buChar char="•"/>
                </a:pPr>
                <a:r>
                  <a:rPr lang="en-BE" dirty="0"/>
                  <a:t>check: positie &gt; 0</a:t>
                </a:r>
              </a:p>
              <a:p>
                <a:pPr marL="742950" lvl="1" indent="-285750">
                  <a:buFont typeface="Arial" panose="020B0604020202020204" pitchFamily="34" charset="0"/>
                  <a:buChar char="•"/>
                </a:pPr>
                <a:r>
                  <a:rPr lang="en-BE" dirty="0"/>
                  <a:t>check: tijd &gt; 0</a:t>
                </a:r>
              </a:p>
              <a:p>
                <a:pPr marL="742950" lvl="1" indent="-285750">
                  <a:buFont typeface="Arial" panose="020B0604020202020204" pitchFamily="34" charset="0"/>
                  <a:buChar char="•"/>
                </a:pPr>
                <a:r>
                  <a:rPr lang="en-BE" dirty="0"/>
                  <a:t>check: bonustijd </a:t>
                </a:r>
                <a14:m>
                  <m:oMath xmlns:m="http://schemas.openxmlformats.org/officeDocument/2006/math">
                    <m:r>
                      <a:rPr lang="en-BE" b="0" i="1" smtClean="0">
                        <a:latin typeface="Cambria Math" panose="02040503050406030204" pitchFamily="18" charset="0"/>
                      </a:rPr>
                      <m:t>≥</m:t>
                    </m:r>
                  </m:oMath>
                </a14:m>
                <a:r>
                  <a:rPr lang="en-BE" dirty="0"/>
                  <a:t> 0</a:t>
                </a:r>
              </a:p>
              <a:p>
                <a:pPr marL="742950" lvl="1" indent="-285750">
                  <a:buFont typeface="Arial" panose="020B0604020202020204" pitchFamily="34" charset="0"/>
                  <a:buChar char="•"/>
                </a:pPr>
                <a:r>
                  <a:rPr lang="en-BE" dirty="0"/>
                  <a:t>check: status </a:t>
                </a:r>
                <a14:m>
                  <m:oMath xmlns:m="http://schemas.openxmlformats.org/officeDocument/2006/math">
                    <m:r>
                      <a:rPr lang="en-BE">
                        <a:latin typeface="Cambria Math" panose="02040503050406030204" pitchFamily="18" charset="0"/>
                      </a:rPr>
                      <m:t>∈</m:t>
                    </m:r>
                  </m:oMath>
                </a14:m>
                <a:r>
                  <a:rPr lang="en-BE" dirty="0"/>
                  <a:t> {‘Did Finish’, ‘Did Not Finish’, ‘Did Not Start’, ‘Over Time Limit’, ‘Disqualified’}</a:t>
                </a:r>
              </a:p>
              <a:p>
                <a:pPr marL="742950" lvl="1" indent="-285750">
                  <a:buFont typeface="Arial" panose="020B0604020202020204" pitchFamily="34" charset="0"/>
                  <a:buChar char="•"/>
                </a:pPr>
                <a:r>
                  <a:rPr lang="en-BE" dirty="0"/>
                  <a:t>check: status = ‘Did Finish’ </a:t>
                </a:r>
                <a14:m>
                  <m:oMath xmlns:m="http://schemas.openxmlformats.org/officeDocument/2006/math">
                    <m:r>
                      <a:rPr lang="en-BE" b="0" i="1" smtClean="0">
                        <a:latin typeface="Cambria Math" panose="02040503050406030204" pitchFamily="18" charset="0"/>
                      </a:rPr>
                      <m:t>⇒</m:t>
                    </m:r>
                  </m:oMath>
                </a14:m>
                <a:r>
                  <a:rPr lang="en-BE" dirty="0"/>
                  <a:t> positie is not null </a:t>
                </a:r>
                <a14:m>
                  <m:oMath xmlns:m="http://schemas.openxmlformats.org/officeDocument/2006/math">
                    <m:r>
                      <a:rPr lang="en-BE" b="0" i="1" smtClean="0">
                        <a:latin typeface="Cambria Math" panose="02040503050406030204" pitchFamily="18" charset="0"/>
                      </a:rPr>
                      <m:t>∧</m:t>
                    </m:r>
                  </m:oMath>
                </a14:m>
                <a:r>
                  <a:rPr lang="en-BE" dirty="0"/>
                  <a:t> tijd is not null </a:t>
                </a:r>
                <a14:m>
                  <m:oMath xmlns:m="http://schemas.openxmlformats.org/officeDocument/2006/math">
                    <m:r>
                      <a:rPr lang="en-BE" b="0" i="1" smtClean="0">
                        <a:latin typeface="Cambria Math" panose="02040503050406030204" pitchFamily="18" charset="0"/>
                      </a:rPr>
                      <m:t>∧</m:t>
                    </m:r>
                  </m:oMath>
                </a14:m>
                <a:r>
                  <a:rPr lang="en-BE" dirty="0"/>
                  <a:t> bonustijd is not null</a:t>
                </a:r>
              </a:p>
              <a:p>
                <a:pPr marL="742950" lvl="1" indent="-285750">
                  <a:buFont typeface="Arial" panose="020B0604020202020204" pitchFamily="34" charset="0"/>
                  <a:buChar char="•"/>
                </a:pPr>
                <a:r>
                  <a:rPr lang="en-BE" dirty="0"/>
                  <a:t>check: status </a:t>
                </a:r>
                <a14:m>
                  <m:oMath xmlns:m="http://schemas.openxmlformats.org/officeDocument/2006/math">
                    <m:r>
                      <a:rPr lang="en-BE" b="0" i="1" smtClean="0">
                        <a:latin typeface="Cambria Math" panose="02040503050406030204" pitchFamily="18" charset="0"/>
                      </a:rPr>
                      <m:t>≠</m:t>
                    </m:r>
                  </m:oMath>
                </a14:m>
                <a:r>
                  <a:rPr lang="en-BE" dirty="0"/>
                  <a:t> ‘Did Finish’ </a:t>
                </a:r>
                <a14:m>
                  <m:oMath xmlns:m="http://schemas.openxmlformats.org/officeDocument/2006/math">
                    <m:r>
                      <a:rPr lang="en-BE" b="0" i="1" smtClean="0">
                        <a:latin typeface="Cambria Math" panose="02040503050406030204" pitchFamily="18" charset="0"/>
                      </a:rPr>
                      <m:t>⇒</m:t>
                    </m:r>
                  </m:oMath>
                </a14:m>
                <a:r>
                  <a:rPr lang="en-BE" dirty="0"/>
                  <a:t> positie is null</a:t>
                </a:r>
              </a:p>
              <a:p>
                <a:pPr marL="742950" lvl="1" indent="-285750">
                  <a:buFont typeface="Arial" panose="020B0604020202020204" pitchFamily="34" charset="0"/>
                  <a:buChar char="•"/>
                </a:pPr>
                <a:r>
                  <a:rPr lang="en-BE" dirty="0"/>
                  <a:t>check: status </a:t>
                </a:r>
                <a14:m>
                  <m:oMath xmlns:m="http://schemas.openxmlformats.org/officeDocument/2006/math">
                    <m:r>
                      <a:rPr lang="en-BE" b="0" i="1" smtClean="0">
                        <a:latin typeface="Cambria Math" panose="02040503050406030204" pitchFamily="18" charset="0"/>
                      </a:rPr>
                      <m:t>∈</m:t>
                    </m:r>
                  </m:oMath>
                </a14:m>
                <a:r>
                  <a:rPr lang="en-BE" dirty="0"/>
                  <a:t> {‘Did Not Finish’, ‘Did Not Start’} </a:t>
                </a:r>
                <a14:m>
                  <m:oMath xmlns:m="http://schemas.openxmlformats.org/officeDocument/2006/math">
                    <m:r>
                      <a:rPr lang="en-BE" b="0" i="1" smtClean="0">
                        <a:latin typeface="Cambria Math" panose="02040503050406030204" pitchFamily="18" charset="0"/>
                      </a:rPr>
                      <m:t>⇒</m:t>
                    </m:r>
                  </m:oMath>
                </a14:m>
                <a:r>
                  <a:rPr lang="en-BE" dirty="0"/>
                  <a:t> tijd is null</a:t>
                </a:r>
              </a:p>
              <a:p>
                <a:pPr marL="742950" lvl="1" indent="-285750">
                  <a:buFont typeface="Arial" panose="020B0604020202020204" pitchFamily="34" charset="0"/>
                  <a:buChar char="•"/>
                </a:pPr>
                <a:r>
                  <a:rPr lang="en-BE" dirty="0"/>
                  <a:t>check: status = ‘Did Not Start’ </a:t>
                </a:r>
                <a14:m>
                  <m:oMath xmlns:m="http://schemas.openxmlformats.org/officeDocument/2006/math">
                    <m:r>
                      <a:rPr lang="en-BE" b="0" i="1" smtClean="0">
                        <a:latin typeface="Cambria Math" panose="02040503050406030204" pitchFamily="18" charset="0"/>
                      </a:rPr>
                      <m:t>⇒</m:t>
                    </m:r>
                  </m:oMath>
                </a14:m>
                <a:r>
                  <a:rPr lang="en-BE" dirty="0"/>
                  <a:t> bonustijd is null</a:t>
                </a:r>
              </a:p>
              <a:p>
                <a:pPr marL="742950" lvl="1" indent="-285750">
                  <a:buFont typeface="Arial" panose="020B0604020202020204" pitchFamily="34" charset="0"/>
                  <a:buChar char="•"/>
                </a:pPr>
                <a:r>
                  <a:rPr lang="en-BE" dirty="0"/>
                  <a:t>controleer bij toevoeging of de renner die correspondeert met deze uitslag niet deelgenomen heeft aan een andere rit die doorgaat op dezelfde datum dan de rit die correspondeert met deze uitslag</a:t>
                </a:r>
              </a:p>
              <a:p>
                <a:pPr marL="742950" lvl="1" indent="-285750">
                  <a:buFont typeface="Arial" panose="020B0604020202020204" pitchFamily="34" charset="0"/>
                  <a:buChar char="•"/>
                </a:pPr>
                <a:r>
                  <a:rPr lang="en-BE" dirty="0"/>
                  <a:t>controleer bij toevoeging of status gelijk is aan ‘Did Finish’, en indien dit niet het geval is of er een rit in dezelfde rittenkoers is met een hoger volgnummer waaraan de renner die correspondeert met deze uitslag heeft deelgenomen</a:t>
                </a:r>
              </a:p>
              <a:p>
                <a:pPr marL="742950" lvl="1" indent="-285750">
                  <a:buFont typeface="Arial" panose="020B0604020202020204" pitchFamily="34" charset="0"/>
                  <a:buChar char="•"/>
                </a:pPr>
                <a:r>
                  <a:rPr lang="en-BE" dirty="0"/>
                  <a:t>controleer bij toevoeging van een uitslag die correspondeert met een rit in een rittenkoers of de renner die correspondeert met deze uitslag </a:t>
                </a:r>
                <a:r>
                  <a:rPr lang="nl-BE" dirty="0"/>
                  <a:t>alle</a:t>
                </a:r>
                <a:r>
                  <a:rPr lang="en-BE" dirty="0"/>
                  <a:t> rit</a:t>
                </a:r>
                <a:r>
                  <a:rPr lang="nl-BE" dirty="0"/>
                  <a:t>ten</a:t>
                </a:r>
                <a:r>
                  <a:rPr lang="en-BE" dirty="0"/>
                  <a:t> in dezelfde rittenkoers met een lager volgnummer heeft uitgereden</a:t>
                </a:r>
              </a:p>
            </p:txBody>
          </p:sp>
        </mc:Choice>
        <mc:Fallback xmlns="">
          <p:sp>
            <p:nvSpPr>
              <p:cNvPr id="4" name="TextBox 3"/>
              <p:cNvSpPr txBox="1">
                <a:spLocks noRot="1" noChangeAspect="1" noMove="1" noResize="1" noEditPoints="1" noAdjustHandles="1" noChangeArrowheads="1" noChangeShapeType="1" noTextEdit="1"/>
              </p:cNvSpPr>
              <p:nvPr/>
            </p:nvSpPr>
            <p:spPr>
              <a:xfrm>
                <a:off x="623444" y="404442"/>
                <a:ext cx="10838454" cy="5632311"/>
              </a:xfrm>
              <a:prstGeom prst="rect">
                <a:avLst/>
              </a:prstGeom>
              <a:blipFill>
                <a:blip r:embed="rId2"/>
                <a:stretch>
                  <a:fillRect l="-337" t="-541" r="-900" b="-758"/>
                </a:stretch>
              </a:blipFill>
            </p:spPr>
            <p:txBody>
              <a:bodyPr/>
              <a:lstStyle/>
              <a:p>
                <a:r>
                  <a:rPr lang="en-US">
                    <a:noFill/>
                  </a:rPr>
                  <a:t> </a:t>
                </a:r>
              </a:p>
            </p:txBody>
          </p:sp>
        </mc:Fallback>
      </mc:AlternateContent>
    </p:spTree>
    <p:extLst>
      <p:ext uri="{BB962C8B-B14F-4D97-AF65-F5344CB8AC3E}">
        <p14:creationId xmlns:p14="http://schemas.microsoft.com/office/powerpoint/2010/main" val="484790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704</Words>
  <Application>Microsoft Office PowerPoint</Application>
  <PresentationFormat>Breedbeeld</PresentationFormat>
  <Paragraphs>63</Paragraphs>
  <Slides>4</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4</vt:i4>
      </vt:variant>
    </vt:vector>
  </HeadingPairs>
  <TitlesOfParts>
    <vt:vector size="9" baseType="lpstr">
      <vt:lpstr>Arial</vt:lpstr>
      <vt:lpstr>Calibri</vt:lpstr>
      <vt:lpstr>Calibri Light</vt:lpstr>
      <vt:lpstr>Cambria Math</vt:lpstr>
      <vt:lpstr>Office Theme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Toon Boeckling</dc:creator>
  <cp:lastModifiedBy>Toon Boeckling</cp:lastModifiedBy>
  <cp:revision>402</cp:revision>
  <dcterms:created xsi:type="dcterms:W3CDTF">2020-04-28T13:31:09Z</dcterms:created>
  <dcterms:modified xsi:type="dcterms:W3CDTF">2023-11-06T08:50:58Z</dcterms:modified>
</cp:coreProperties>
</file>