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80" r:id="rId15"/>
    <p:sldId id="270" r:id="rId16"/>
    <p:sldId id="271" r:id="rId17"/>
    <p:sldId id="281" r:id="rId18"/>
    <p:sldId id="272" r:id="rId19"/>
    <p:sldId id="282" r:id="rId20"/>
    <p:sldId id="273" r:id="rId21"/>
    <p:sldId id="274" r:id="rId22"/>
    <p:sldId id="275" r:id="rId23"/>
    <p:sldId id="283" r:id="rId24"/>
    <p:sldId id="276" r:id="rId25"/>
    <p:sldId id="277" r:id="rId26"/>
    <p:sldId id="278" r:id="rId27"/>
    <p:sldId id="284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27" autoAdjust="0"/>
  </p:normalViewPr>
  <p:slideViewPr>
    <p:cSldViewPr snapToGrid="0">
      <p:cViewPr varScale="1">
        <p:scale>
          <a:sx n="182" d="100"/>
          <a:sy n="182" d="100"/>
        </p:scale>
        <p:origin x="10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14CE9-39A0-4929-9C87-BD6DE428028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F70B-1CD3-4E35-856F-33685AE810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1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50497-792D-4E93-983D-D54758934ADF}" type="datetimeFigureOut">
              <a:rPr lang="fr-BE" smtClean="0"/>
              <a:t>14-11-23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63A52-E785-4939-B423-F4908370A650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909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2138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0202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5861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4398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7162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3029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0802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9272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0604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540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380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0257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4161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468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4066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388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4716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9716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8064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190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02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4A64-05EE-4230-A8D5-8534685426C2}" type="datetime1">
              <a:rPr lang="fr-BE" smtClean="0"/>
              <a:t>14-11-23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200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E698-8D17-466E-B109-CE4C5F4636B9}" type="datetime1">
              <a:rPr lang="fr-BE" smtClean="0"/>
              <a:t>14-11-23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95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71A9-98D4-42B9-B311-2D82069B839A}" type="datetime1">
              <a:rPr lang="fr-BE" smtClean="0"/>
              <a:t>14-11-23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454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3ED-8A52-4258-8277-0490CC3AC41B}" type="datetime1">
              <a:rPr lang="fr-BE" smtClean="0"/>
              <a:t>14-11-23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772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478D-C355-4C28-BC0B-AFF32584F485}" type="datetime1">
              <a:rPr lang="fr-BE" smtClean="0"/>
              <a:t>14-11-23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033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8295-F33B-490B-A99B-2FF13DADCE8E}" type="datetime1">
              <a:rPr lang="fr-BE" smtClean="0"/>
              <a:t>14-11-23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242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799B-5215-4A20-AFA8-9389926BA6C4}" type="datetime1">
              <a:rPr lang="fr-BE" smtClean="0"/>
              <a:t>14-11-23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116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720A-B91F-4A78-823A-BCF1DD36ECE6}" type="datetime1">
              <a:rPr lang="fr-BE" smtClean="0"/>
              <a:t>14-11-23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927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2ECE-7665-4651-AD7D-08001B1257D0}" type="datetime1">
              <a:rPr lang="fr-BE" smtClean="0"/>
              <a:t>14-11-23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902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D0C-4281-4306-AE58-97C191C34D36}" type="datetime1">
              <a:rPr lang="fr-BE" smtClean="0"/>
              <a:t>14-11-23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165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5A85-4E19-4EA4-AA25-64F7B4B70DCB}" type="datetime1">
              <a:rPr lang="fr-BE" smtClean="0"/>
              <a:t>14-11-23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851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77C87-7916-4365-A066-AE4B3F7399EB}" type="datetime1">
              <a:rPr lang="fr-BE" smtClean="0"/>
              <a:t>14-11-23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SQL - Subqueries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141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functions-subquer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SQL reeks </a:t>
            </a:r>
            <a:r>
              <a:rPr lang="nl-BE" dirty="0"/>
              <a:t>3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err="1"/>
              <a:t>Subqueries</a:t>
            </a:r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898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4419" y="3093395"/>
            <a:ext cx="10847962" cy="32198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Scala</a:t>
            </a:r>
            <a:r>
              <a:rPr lang="en-BE" dirty="0"/>
              <a:t>i</a:t>
            </a:r>
            <a:r>
              <a:rPr lang="fr-BE" dirty="0"/>
              <a:t>r</a:t>
            </a:r>
            <a:r>
              <a:rPr lang="en-BE" dirty="0"/>
              <a:t>e</a:t>
            </a:r>
            <a:r>
              <a:rPr lang="fr-BE" dirty="0"/>
              <a:t> </a:t>
            </a:r>
            <a:r>
              <a:rPr lang="fr-BE" dirty="0" err="1"/>
              <a:t>subquery</a:t>
            </a:r>
            <a:r>
              <a:rPr lang="fr-BE" dirty="0"/>
              <a:t> in WHERE: </a:t>
            </a:r>
            <a:r>
              <a:rPr lang="en-BE" dirty="0"/>
              <a:t>voorbeeld</a:t>
            </a:r>
            <a:endParaRPr lang="fr-BE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714983" y="1690689"/>
            <a:ext cx="11477017" cy="4544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sz="2600" dirty="0"/>
              <a:t>Geef een tabel terug</a:t>
            </a:r>
            <a:r>
              <a:rPr lang="nl-BE" sz="2600" dirty="0"/>
              <a:t>, </a:t>
            </a:r>
            <a:r>
              <a:rPr lang="en-BE" sz="2600" dirty="0"/>
              <a:t>bestaande uit alle werknemers die minstens evenveel geld verdienen </a:t>
            </a:r>
            <a:r>
              <a:rPr lang="en-US" sz="2600" dirty="0" err="1"/>
              <a:t>als</a:t>
            </a:r>
            <a:r>
              <a:rPr lang="en-BE" sz="2600" dirty="0"/>
              <a:t> de werknemer met ID 1</a:t>
            </a:r>
            <a:r>
              <a:rPr lang="nl-BE" sz="2600" dirty="0"/>
              <a:t>.</a:t>
            </a:r>
          </a:p>
          <a:p>
            <a:pPr marL="1280160" lvl="3" indent="0">
              <a:buNone/>
            </a:pPr>
            <a:endParaRPr lang="nl-BE" sz="2600" dirty="0"/>
          </a:p>
          <a:p>
            <a:pPr marL="1280160" lvl="3" indent="0">
              <a:buNone/>
            </a:pPr>
            <a:endParaRPr lang="nl-BE" sz="2600" dirty="0"/>
          </a:p>
          <a:p>
            <a:pPr marL="1280160" lvl="3" indent="0">
              <a:buNone/>
            </a:pPr>
            <a:endParaRPr lang="nl-BE" sz="2300" dirty="0"/>
          </a:p>
          <a:p>
            <a:pPr marL="1280160" lvl="3" indent="0">
              <a:buNone/>
            </a:pPr>
            <a:r>
              <a:rPr lang="nl-BE" sz="2900" dirty="0">
                <a:solidFill>
                  <a:srgbClr val="FF0000"/>
                </a:solidFill>
              </a:rPr>
              <a:t>SELECT *  FROM </a:t>
            </a:r>
            <a:r>
              <a:rPr lang="en-BE" sz="2900" dirty="0">
                <a:solidFill>
                  <a:srgbClr val="FF0000"/>
                </a:solidFill>
              </a:rPr>
              <a:t>werknemer w1 </a:t>
            </a:r>
            <a:r>
              <a:rPr lang="nl-BE" sz="2900" dirty="0">
                <a:solidFill>
                  <a:srgbClr val="FF0000"/>
                </a:solidFill>
              </a:rPr>
              <a:t>WHERE </a:t>
            </a:r>
            <a:r>
              <a:rPr lang="en-BE" sz="2900" dirty="0">
                <a:solidFill>
                  <a:srgbClr val="FF0000"/>
                </a:solidFill>
              </a:rPr>
              <a:t>w1.</a:t>
            </a:r>
            <a:r>
              <a:rPr lang="nl-BE" sz="2900" dirty="0">
                <a:solidFill>
                  <a:srgbClr val="FF0000"/>
                </a:solidFill>
              </a:rPr>
              <a:t>l</a:t>
            </a:r>
            <a:r>
              <a:rPr lang="en-BE" sz="2900" dirty="0">
                <a:solidFill>
                  <a:srgbClr val="FF0000"/>
                </a:solidFill>
              </a:rPr>
              <a:t>oon </a:t>
            </a:r>
            <a:r>
              <a:rPr lang="nl-BE" sz="2900" dirty="0">
                <a:solidFill>
                  <a:srgbClr val="FF0000"/>
                </a:solidFill>
              </a:rPr>
              <a:t>&gt;= </a:t>
            </a:r>
          </a:p>
          <a:p>
            <a:pPr marL="1280160" lvl="3" indent="0">
              <a:buNone/>
            </a:pPr>
            <a:r>
              <a:rPr lang="nl-BE" sz="2800" dirty="0"/>
              <a:t>	</a:t>
            </a:r>
            <a:r>
              <a:rPr lang="nl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(SELECT </a:t>
            </a:r>
            <a:r>
              <a:rPr lang="en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w2</a:t>
            </a:r>
            <a:r>
              <a:rPr lang="nl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en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loon </a:t>
            </a:r>
            <a:r>
              <a:rPr lang="nl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werknemer w2</a:t>
            </a:r>
            <a:endParaRPr lang="nl-BE" sz="2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80160" lvl="3" indent="0">
              <a:buNone/>
            </a:pPr>
            <a:r>
              <a:rPr lang="nl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WHERE </a:t>
            </a:r>
            <a:r>
              <a:rPr lang="en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w2.werknemersid = 1</a:t>
            </a:r>
            <a:r>
              <a:rPr lang="nl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18315" y="5065024"/>
            <a:ext cx="3501526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Subquery</a:t>
            </a:r>
            <a:r>
              <a:rPr lang="nl-B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</a:t>
            </a:r>
            <a:r>
              <a:rPr lang="en-B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aarin het loon van de werknemer met ID 1 wordt berekend (dit is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hoogstens</a:t>
            </a:r>
            <a:r>
              <a:rPr lang="en-B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1 waarde)</a:t>
            </a:r>
            <a:r>
              <a:rPr lang="nl-B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334655" y="4806894"/>
            <a:ext cx="1624519" cy="2209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5669898" y="2419819"/>
            <a:ext cx="5683901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Outside query </a:t>
            </a:r>
            <a:r>
              <a:rPr lang="en-BE" sz="2400" b="1" dirty="0">
                <a:solidFill>
                  <a:srgbClr val="FF0000"/>
                </a:solidFill>
              </a:rPr>
              <a:t>geeft alle werknemers terug </a:t>
            </a:r>
            <a:r>
              <a:rPr lang="en-US" sz="2400" b="1" dirty="0">
                <a:solidFill>
                  <a:srgbClr val="FF0000"/>
                </a:solidFill>
              </a:rPr>
              <a:t>van </a:t>
            </a:r>
            <a:r>
              <a:rPr lang="en-US" sz="2400" b="1" dirty="0" err="1">
                <a:solidFill>
                  <a:srgbClr val="FF0000"/>
                </a:solidFill>
              </a:rPr>
              <a:t>wie</a:t>
            </a:r>
            <a:r>
              <a:rPr lang="en-US" sz="2400" b="1" dirty="0">
                <a:solidFill>
                  <a:srgbClr val="FF0000"/>
                </a:solidFill>
              </a:rPr>
              <a:t> het loon </a:t>
            </a:r>
            <a:r>
              <a:rPr lang="en-US" sz="2400" b="1" dirty="0" err="1">
                <a:solidFill>
                  <a:srgbClr val="FF0000"/>
                </a:solidFill>
              </a:rPr>
              <a:t>minstens</a:t>
            </a:r>
            <a:r>
              <a:rPr lang="en-US" sz="2400" b="1" dirty="0">
                <a:solidFill>
                  <a:srgbClr val="FF0000"/>
                </a:solidFill>
              </a:rPr>
              <a:t> even </a:t>
            </a:r>
            <a:r>
              <a:rPr lang="en-US" sz="2400" b="1" dirty="0" err="1">
                <a:solidFill>
                  <a:srgbClr val="FF0000"/>
                </a:solidFill>
              </a:rPr>
              <a:t>hoog</a:t>
            </a:r>
            <a:r>
              <a:rPr lang="en-US" sz="2400" b="1" dirty="0">
                <a:solidFill>
                  <a:srgbClr val="FF0000"/>
                </a:solidFill>
              </a:rPr>
              <a:t> is </a:t>
            </a:r>
            <a:r>
              <a:rPr lang="en-US" sz="2400" b="1" dirty="0" err="1">
                <a:solidFill>
                  <a:srgbClr val="FF0000"/>
                </a:solidFill>
              </a:rPr>
              <a:t>als</a:t>
            </a:r>
            <a:r>
              <a:rPr lang="en-US" sz="2400" b="1" dirty="0">
                <a:solidFill>
                  <a:srgbClr val="FF0000"/>
                </a:solidFill>
              </a:rPr>
              <a:t> het loon van</a:t>
            </a:r>
            <a:r>
              <a:rPr lang="en-BE" sz="2400" b="1" dirty="0">
                <a:solidFill>
                  <a:srgbClr val="FF0000"/>
                </a:solidFill>
              </a:rPr>
              <a:t> de werknemer met ID 1</a:t>
            </a:r>
            <a:endParaRPr lang="en-GB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cxnSpLocks/>
            <a:endCxn id="11" idx="1"/>
          </p:cNvCxnSpPr>
          <p:nvPr/>
        </p:nvCxnSpPr>
        <p:spPr>
          <a:xfrm flipV="1">
            <a:off x="2765896" y="3019984"/>
            <a:ext cx="2904002" cy="69598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880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98060" y="4271423"/>
            <a:ext cx="8784077" cy="22860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Scala</a:t>
            </a:r>
            <a:r>
              <a:rPr lang="en-BE" dirty="0"/>
              <a:t>i</a:t>
            </a:r>
            <a:r>
              <a:rPr lang="fr-BE" dirty="0"/>
              <a:t>r</a:t>
            </a:r>
            <a:r>
              <a:rPr lang="en-BE" dirty="0"/>
              <a:t>e</a:t>
            </a:r>
            <a:r>
              <a:rPr lang="fr-BE" dirty="0"/>
              <a:t> </a:t>
            </a:r>
            <a:r>
              <a:rPr lang="fr-BE" dirty="0" err="1"/>
              <a:t>subquery</a:t>
            </a:r>
            <a:r>
              <a:rPr lang="fr-BE" dirty="0"/>
              <a:t> in WHERE: </a:t>
            </a:r>
            <a:r>
              <a:rPr lang="en-BE" dirty="0"/>
              <a:t>voorbeeld</a:t>
            </a:r>
            <a:endParaRPr lang="fr-BE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714983" y="1690689"/>
            <a:ext cx="10791217" cy="4866735"/>
          </a:xfrm>
        </p:spPr>
        <p:txBody>
          <a:bodyPr>
            <a:normAutofit/>
          </a:bodyPr>
          <a:lstStyle/>
          <a:p>
            <a:r>
              <a:rPr lang="en-BE" sz="2600" dirty="0"/>
              <a:t>Let op: als er meer dan 1 </a:t>
            </a:r>
            <a:r>
              <a:rPr lang="en-US" sz="2600" dirty="0"/>
              <a:t>loon </a:t>
            </a:r>
            <a:r>
              <a:rPr lang="en-US" sz="2600" dirty="0" err="1"/>
              <a:t>wordt</a:t>
            </a:r>
            <a:r>
              <a:rPr lang="en-US" sz="2600" dirty="0"/>
              <a:t> </a:t>
            </a:r>
            <a:r>
              <a:rPr lang="en-US" sz="2600" dirty="0" err="1"/>
              <a:t>teruggegeven</a:t>
            </a:r>
            <a:r>
              <a:rPr lang="en-US" sz="2600" dirty="0"/>
              <a:t> door de subquery</a:t>
            </a:r>
            <a:r>
              <a:rPr lang="en-BE" sz="2600" dirty="0"/>
              <a:t>, dan zal de databank een foutmelding </a:t>
            </a:r>
            <a:r>
              <a:rPr lang="en-US" sz="2600" dirty="0" err="1"/>
              <a:t>opwerpen</a:t>
            </a:r>
            <a:r>
              <a:rPr lang="en-BE" sz="2600" dirty="0"/>
              <a:t> bij het uitvoeren van deze query</a:t>
            </a:r>
            <a:r>
              <a:rPr lang="en-US" sz="2600" dirty="0"/>
              <a:t>.</a:t>
            </a:r>
            <a:endParaRPr lang="nl-BE" sz="2600" dirty="0"/>
          </a:p>
          <a:p>
            <a:pPr marL="1280160" lvl="3" indent="0">
              <a:buNone/>
            </a:pPr>
            <a:r>
              <a:rPr lang="nl-BE" sz="2600" dirty="0">
                <a:solidFill>
                  <a:srgbClr val="FF0000"/>
                </a:solidFill>
              </a:rPr>
              <a:t>=&gt; A</a:t>
            </a:r>
            <a:r>
              <a:rPr lang="en-BE" sz="2600" dirty="0">
                <a:solidFill>
                  <a:srgbClr val="FF0000"/>
                </a:solidFill>
              </a:rPr>
              <a:t>ls je niet zeker bent over het aantal rijen dat de subquery zal teruggeven, gebruik dan de subquery operatoren</a:t>
            </a:r>
            <a:r>
              <a:rPr lang="en-US" sz="2600" dirty="0">
                <a:solidFill>
                  <a:srgbClr val="FF0000"/>
                </a:solidFill>
              </a:rPr>
              <a:t> IN, ALL, ANY… (</a:t>
            </a:r>
            <a:r>
              <a:rPr lang="en-US" sz="2600" dirty="0" err="1">
                <a:solidFill>
                  <a:srgbClr val="FF0000"/>
                </a:solidFill>
              </a:rPr>
              <a:t>zie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verder</a:t>
            </a:r>
            <a:r>
              <a:rPr lang="en-US" sz="2600" dirty="0">
                <a:solidFill>
                  <a:srgbClr val="FF0000"/>
                </a:solidFill>
              </a:rPr>
              <a:t>)</a:t>
            </a:r>
            <a:endParaRPr lang="nl-BE" sz="2600" dirty="0">
              <a:solidFill>
                <a:srgbClr val="FF0000"/>
              </a:solidFill>
            </a:endParaRPr>
          </a:p>
          <a:p>
            <a:pPr marL="1280160" lvl="3" indent="0">
              <a:buNone/>
            </a:pPr>
            <a:endParaRPr lang="nl-BE" sz="2600" dirty="0"/>
          </a:p>
          <a:p>
            <a:pPr marL="1280160" lvl="3" indent="0">
              <a:buNone/>
            </a:pPr>
            <a:endParaRPr lang="nl-BE" sz="2300" dirty="0"/>
          </a:p>
          <a:p>
            <a:pPr marL="1280160" lvl="3" indent="0">
              <a:buNone/>
            </a:pPr>
            <a:endParaRPr lang="nl-BE" sz="2900" dirty="0">
              <a:solidFill>
                <a:srgbClr val="FF0000"/>
              </a:solidFill>
            </a:endParaRPr>
          </a:p>
          <a:p>
            <a:pPr marL="1280160" lvl="3" indent="0">
              <a:buNone/>
            </a:pPr>
            <a:r>
              <a:rPr lang="nl-BE" sz="2900" dirty="0"/>
              <a:t>SELECT *  FROM </a:t>
            </a:r>
            <a:r>
              <a:rPr lang="en-BE" sz="2900" dirty="0"/>
              <a:t>werknemer w1 </a:t>
            </a:r>
            <a:r>
              <a:rPr lang="nl-BE" sz="2900" dirty="0"/>
              <a:t>WHERE </a:t>
            </a:r>
            <a:r>
              <a:rPr lang="en-BE" sz="2900" dirty="0"/>
              <a:t>w</a:t>
            </a:r>
            <a:r>
              <a:rPr lang="nl-BE" sz="2900" dirty="0"/>
              <a:t>1</a:t>
            </a:r>
            <a:r>
              <a:rPr lang="en-BE" sz="2900" dirty="0"/>
              <a:t>.loon </a:t>
            </a:r>
            <a:r>
              <a:rPr lang="nl-BE" sz="2900" dirty="0">
                <a:solidFill>
                  <a:srgbClr val="FF0000"/>
                </a:solidFill>
              </a:rPr>
              <a:t>&gt;=</a:t>
            </a:r>
            <a:r>
              <a:rPr lang="nl-BE" sz="2900" dirty="0"/>
              <a:t> </a:t>
            </a:r>
          </a:p>
          <a:p>
            <a:pPr marL="1280160" lvl="3" indent="0">
              <a:buNone/>
            </a:pPr>
            <a:r>
              <a:rPr lang="nl-BE" sz="2800" dirty="0"/>
              <a:t>	</a:t>
            </a:r>
            <a:r>
              <a:rPr lang="nl-BE" sz="2900" dirty="0"/>
              <a:t>(SELECT </a:t>
            </a:r>
            <a:r>
              <a:rPr lang="en-BE" sz="2900" dirty="0"/>
              <a:t>w</a:t>
            </a:r>
            <a:r>
              <a:rPr lang="nl-BE" sz="2900" dirty="0"/>
              <a:t>2.</a:t>
            </a:r>
            <a:r>
              <a:rPr lang="en-BE" sz="2900" dirty="0"/>
              <a:t>loon</a:t>
            </a:r>
            <a:r>
              <a:rPr lang="nl-BE" sz="2900" dirty="0"/>
              <a:t> FROM </a:t>
            </a:r>
            <a:r>
              <a:rPr lang="en-BE" sz="2900" dirty="0"/>
              <a:t>werknemer w2</a:t>
            </a:r>
            <a:endParaRPr lang="nl-BE" sz="2900" dirty="0"/>
          </a:p>
          <a:p>
            <a:pPr marL="1280160" lvl="3" indent="0">
              <a:buNone/>
            </a:pPr>
            <a:r>
              <a:rPr lang="nl-BE" sz="2900" dirty="0"/>
              <a:t>	WHERE </a:t>
            </a:r>
            <a:r>
              <a:rPr lang="en-BE" sz="2900" dirty="0"/>
              <a:t>w</a:t>
            </a:r>
            <a:r>
              <a:rPr lang="nl-BE" sz="2900" dirty="0"/>
              <a:t>2.</a:t>
            </a:r>
            <a:r>
              <a:rPr lang="en-BE" sz="2900" dirty="0"/>
              <a:t>voornaam </a:t>
            </a:r>
            <a:r>
              <a:rPr lang="nl-BE" sz="2900" dirty="0"/>
              <a:t>= ‘</a:t>
            </a:r>
            <a:r>
              <a:rPr lang="en-US" sz="2900" dirty="0"/>
              <a:t>Jan</a:t>
            </a:r>
            <a:r>
              <a:rPr lang="en-BE" sz="2900" dirty="0"/>
              <a:t>’)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11</a:t>
            </a:fld>
            <a:endParaRPr lang="fr-BE"/>
          </a:p>
        </p:txBody>
      </p:sp>
      <p:sp>
        <p:nvSpPr>
          <p:cNvPr id="8" name="TextBox 7"/>
          <p:cNvSpPr txBox="1"/>
          <p:nvPr/>
        </p:nvSpPr>
        <p:spPr>
          <a:xfrm>
            <a:off x="8974037" y="5357095"/>
            <a:ext cx="307340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tx1"/>
                </a:solidFill>
              </a:rPr>
              <a:t>E</a:t>
            </a:r>
            <a:r>
              <a:rPr lang="en-BE" sz="2400" dirty="0">
                <a:solidFill>
                  <a:schemeClr val="tx1"/>
                </a:solidFill>
              </a:rPr>
              <a:t>r kan meer dan 1 werknemer bestaan met voornaam ‘</a:t>
            </a:r>
            <a:r>
              <a:rPr lang="en-US" sz="2400" dirty="0">
                <a:solidFill>
                  <a:schemeClr val="tx1"/>
                </a:solidFill>
              </a:rPr>
              <a:t>Jan</a:t>
            </a:r>
            <a:r>
              <a:rPr lang="en-BE" sz="2400" dirty="0">
                <a:solidFill>
                  <a:schemeClr val="tx1"/>
                </a:solidFill>
              </a:rPr>
              <a:t>’.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7367155" y="5842000"/>
            <a:ext cx="1421245" cy="16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66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err="1"/>
              <a:t>Subquery</a:t>
            </a:r>
            <a:r>
              <a:rPr lang="fr-BE" dirty="0"/>
              <a:t> </a:t>
            </a:r>
            <a:r>
              <a:rPr lang="fr-BE" dirty="0" err="1"/>
              <a:t>operator</a:t>
            </a:r>
            <a:r>
              <a:rPr lang="en-BE" dirty="0"/>
              <a:t>en</a:t>
            </a:r>
            <a:r>
              <a:rPr lang="fr-BE" dirty="0"/>
              <a:t>: (NOT) IN</a:t>
            </a:r>
            <a:endParaRPr lang="fr-BE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11439728" cy="4878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BE" sz="3000" b="1" dirty="0"/>
              <a:t>...</a:t>
            </a:r>
            <a:r>
              <a:rPr lang="en-US" sz="3000" b="1" dirty="0"/>
              <a:t>WHERE </a:t>
            </a:r>
            <a:r>
              <a:rPr lang="en-US" sz="3000" b="1" i="1" dirty="0" err="1"/>
              <a:t>expressi</a:t>
            </a:r>
            <a:r>
              <a:rPr lang="en-BE" sz="3000" b="1" i="1" dirty="0"/>
              <a:t>e</a:t>
            </a:r>
            <a:r>
              <a:rPr lang="en-US" sz="3000" b="1" i="1" dirty="0"/>
              <a:t> </a:t>
            </a:r>
            <a:r>
              <a:rPr lang="en-US" sz="3000" b="1" dirty="0"/>
              <a:t>(NOT)</a:t>
            </a:r>
            <a:r>
              <a:rPr lang="en-US" sz="3000" b="1" i="1" dirty="0"/>
              <a:t> </a:t>
            </a:r>
            <a:r>
              <a:rPr lang="en-US" sz="3000" b="1" dirty="0"/>
              <a:t>IN</a:t>
            </a:r>
            <a:r>
              <a:rPr lang="en-US" sz="3000" b="1" i="1" dirty="0"/>
              <a:t> (subquery)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b="1" i="1" dirty="0"/>
          </a:p>
          <a:p>
            <a:r>
              <a:rPr lang="en-BE" dirty="0"/>
              <a:t>De waarden aan de linkerkant (</a:t>
            </a:r>
            <a:r>
              <a:rPr lang="en-BE" i="1" dirty="0"/>
              <a:t>expressie</a:t>
            </a:r>
            <a:r>
              <a:rPr lang="en-BE" dirty="0"/>
              <a:t>) zullen vergeleken worden met elke rij uit het resultaat (lees: verzameling </a:t>
            </a:r>
            <a:r>
              <a:rPr lang="en-US" dirty="0"/>
              <a:t>van </a:t>
            </a:r>
            <a:r>
              <a:rPr lang="en-BE" dirty="0"/>
              <a:t>waarden) van de </a:t>
            </a:r>
            <a:r>
              <a:rPr lang="en-BE" i="1" dirty="0"/>
              <a:t>subquery.</a:t>
            </a:r>
            <a:endParaRPr lang="en-BE" dirty="0"/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sz="2400" i="1" dirty="0"/>
              <a:t>- </a:t>
            </a:r>
            <a:r>
              <a:rPr lang="en-BE" sz="2400" dirty="0"/>
              <a:t>Het resultaat van de </a:t>
            </a:r>
            <a:r>
              <a:rPr lang="en-GB" sz="2400" dirty="0"/>
              <a:t>IN operator is </a:t>
            </a:r>
            <a:r>
              <a:rPr lang="en-BE" sz="2400" dirty="0"/>
              <a:t>‘waar’</a:t>
            </a:r>
            <a:r>
              <a:rPr lang="en-GB" sz="2400" dirty="0"/>
              <a:t> </a:t>
            </a:r>
            <a:r>
              <a:rPr lang="en-BE" sz="2400" dirty="0"/>
              <a:t>als de resultatentabel van de subquery	een waarde bevat die ook voorkomt als resultaat van de berekening van </a:t>
            </a:r>
            <a:r>
              <a:rPr lang="en-BE" sz="2400" i="1" dirty="0"/>
              <a:t>expressie</a:t>
            </a:r>
            <a:r>
              <a:rPr lang="en-BE" sz="2400" dirty="0"/>
              <a:t>.</a:t>
            </a:r>
            <a:br>
              <a:rPr lang="en-GB" sz="2400" i="1" dirty="0"/>
            </a:br>
            <a:endParaRPr lang="en-GB" sz="2400" dirty="0"/>
          </a:p>
          <a:p>
            <a:pPr marL="457200" lvl="1" indent="0">
              <a:buNone/>
            </a:pPr>
            <a:r>
              <a:rPr lang="en-GB" dirty="0"/>
              <a:t>	- </a:t>
            </a:r>
            <a:r>
              <a:rPr lang="en-BE" dirty="0"/>
              <a:t>Het resultaat van de IN operator is ‘vals’ als de resultatentabel van de subquery 	geen waarde bevat die ook voorkomt als resultaat van de berekening van </a:t>
            </a:r>
            <a:r>
              <a:rPr lang="en-BE" i="1" dirty="0"/>
              <a:t>expressie</a:t>
            </a:r>
            <a:r>
              <a:rPr lang="en-BE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546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38136" y="3572531"/>
            <a:ext cx="8784077" cy="22860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(NOT) IN: </a:t>
            </a:r>
            <a:r>
              <a:rPr lang="en-BE" dirty="0"/>
              <a:t>voorbeeld</a:t>
            </a:r>
            <a:endParaRPr lang="fr-BE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714983" y="3572531"/>
            <a:ext cx="11477017" cy="2101175"/>
          </a:xfrm>
        </p:spPr>
        <p:txBody>
          <a:bodyPr>
            <a:normAutofit fontScale="32500" lnSpcReduction="20000"/>
          </a:bodyPr>
          <a:lstStyle/>
          <a:p>
            <a:pPr marL="2194560" lvl="5" indent="0">
              <a:buNone/>
            </a:pPr>
            <a:endParaRPr lang="nl-BE" sz="2800" dirty="0"/>
          </a:p>
          <a:p>
            <a:pPr marL="2194560" lvl="5" indent="0">
              <a:buNone/>
            </a:pPr>
            <a:endParaRPr lang="nl-BE" sz="2800" dirty="0"/>
          </a:p>
          <a:p>
            <a:pPr marL="2194560" lvl="5" indent="0">
              <a:buNone/>
            </a:pPr>
            <a:r>
              <a:rPr lang="nl-BE" sz="9200" dirty="0"/>
              <a:t>SELECT *  FROM </a:t>
            </a:r>
            <a:r>
              <a:rPr lang="en-BE" sz="9200" dirty="0"/>
              <a:t>werknemer w</a:t>
            </a:r>
            <a:endParaRPr lang="nl-BE" sz="9200" dirty="0"/>
          </a:p>
          <a:p>
            <a:pPr marL="2194560" lvl="5" indent="0">
              <a:buNone/>
            </a:pPr>
            <a:r>
              <a:rPr lang="nl-BE" sz="9200" dirty="0"/>
              <a:t>WHERE </a:t>
            </a:r>
            <a:r>
              <a:rPr lang="en-BE" sz="9200" dirty="0">
                <a:solidFill>
                  <a:srgbClr val="FF0000"/>
                </a:solidFill>
              </a:rPr>
              <a:t>w</a:t>
            </a:r>
            <a:r>
              <a:rPr lang="nl-BE" sz="9200" dirty="0">
                <a:solidFill>
                  <a:srgbClr val="FF0000"/>
                </a:solidFill>
              </a:rPr>
              <a:t>.</a:t>
            </a:r>
            <a:r>
              <a:rPr lang="en-BE" sz="9200" dirty="0">
                <a:solidFill>
                  <a:srgbClr val="FF0000"/>
                </a:solidFill>
              </a:rPr>
              <a:t>werknemersid</a:t>
            </a:r>
            <a:r>
              <a:rPr lang="nl-BE" sz="9200" dirty="0">
                <a:solidFill>
                  <a:srgbClr val="FF0000"/>
                </a:solidFill>
              </a:rPr>
              <a:t> NOT IN</a:t>
            </a:r>
          </a:p>
          <a:p>
            <a:pPr marL="2194560" lvl="5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nl-BE" sz="9200" dirty="0"/>
              <a:t>	</a:t>
            </a:r>
            <a:r>
              <a:rPr lang="nl-BE" sz="9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(SELECT </a:t>
            </a:r>
            <a:r>
              <a:rPr lang="en-BE" sz="9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l.werknemersid</a:t>
            </a:r>
            <a:endParaRPr lang="nl-BE" sz="9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194560" lvl="5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nl-BE" sz="9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FROM </a:t>
            </a:r>
            <a:r>
              <a:rPr lang="en-BE" sz="9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lesgever l</a:t>
            </a:r>
            <a:r>
              <a:rPr lang="nl-BE" sz="9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en-BE" sz="9200" dirty="0"/>
              <a:t>;</a:t>
            </a:r>
            <a:endParaRPr lang="nl-BE" sz="9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663430"/>
            <a:ext cx="97487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dirty="0"/>
              <a:t>G</a:t>
            </a:r>
            <a:r>
              <a:rPr lang="en-BE" sz="2600" dirty="0"/>
              <a:t>eef alle werknemers terug die niet lesgeven.</a:t>
            </a:r>
          </a:p>
          <a:p>
            <a:endParaRPr lang="en-BE" sz="2600" dirty="0"/>
          </a:p>
          <a:p>
            <a:r>
              <a:rPr lang="en-BE" sz="2600" dirty="0"/>
              <a:t>Herschrijf vraagstelling: geef alle werknemers terug die niet voorkomen in de verzameling van werknemers die lesgeven.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275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38136" y="3572531"/>
            <a:ext cx="8784077" cy="22860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(NOT) IN: </a:t>
            </a:r>
            <a:r>
              <a:rPr lang="en-BE" dirty="0"/>
              <a:t>voorbeeld</a:t>
            </a:r>
            <a:endParaRPr lang="fr-BE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714983" y="3572531"/>
            <a:ext cx="11477017" cy="2101175"/>
          </a:xfrm>
        </p:spPr>
        <p:txBody>
          <a:bodyPr>
            <a:normAutofit fontScale="32500" lnSpcReduction="20000"/>
          </a:bodyPr>
          <a:lstStyle/>
          <a:p>
            <a:pPr marL="2194560" lvl="5" indent="0">
              <a:buNone/>
            </a:pPr>
            <a:endParaRPr lang="nl-BE" sz="2800" dirty="0"/>
          </a:p>
          <a:p>
            <a:pPr marL="2194560" lvl="5" indent="0">
              <a:buNone/>
            </a:pPr>
            <a:endParaRPr lang="nl-BE" sz="2800" dirty="0"/>
          </a:p>
          <a:p>
            <a:pPr marL="2194560" lvl="5" indent="0">
              <a:buNone/>
            </a:pPr>
            <a:r>
              <a:rPr lang="nl-BE" sz="9200" dirty="0"/>
              <a:t>SELECT *  FROM </a:t>
            </a:r>
            <a:r>
              <a:rPr lang="en-BE" sz="9200" dirty="0"/>
              <a:t>werknemer w</a:t>
            </a:r>
            <a:endParaRPr lang="nl-BE" sz="9200" dirty="0"/>
          </a:p>
          <a:p>
            <a:pPr marL="2194560" lvl="5" indent="0">
              <a:buNone/>
            </a:pPr>
            <a:r>
              <a:rPr lang="nl-BE" sz="9200" dirty="0"/>
              <a:t>WHERE </a:t>
            </a:r>
            <a:r>
              <a:rPr lang="en-BE" sz="9200" dirty="0">
                <a:solidFill>
                  <a:srgbClr val="FF0000"/>
                </a:solidFill>
              </a:rPr>
              <a:t>w</a:t>
            </a:r>
            <a:r>
              <a:rPr lang="nl-BE" sz="9200" dirty="0">
                <a:solidFill>
                  <a:srgbClr val="FF0000"/>
                </a:solidFill>
              </a:rPr>
              <a:t>.</a:t>
            </a:r>
            <a:r>
              <a:rPr lang="en-BE" sz="9200" dirty="0">
                <a:solidFill>
                  <a:srgbClr val="FF0000"/>
                </a:solidFill>
              </a:rPr>
              <a:t>werknemersid</a:t>
            </a:r>
            <a:r>
              <a:rPr lang="nl-BE" sz="9200" dirty="0">
                <a:solidFill>
                  <a:srgbClr val="FF0000"/>
                </a:solidFill>
              </a:rPr>
              <a:t> NOT IN</a:t>
            </a:r>
          </a:p>
          <a:p>
            <a:pPr marL="2194560" lvl="5" indent="0">
              <a:lnSpc>
                <a:spcPct val="110000"/>
              </a:lnSpc>
              <a:buNone/>
            </a:pPr>
            <a:r>
              <a:rPr lang="nl-BE" sz="9200" dirty="0"/>
              <a:t>	</a:t>
            </a:r>
            <a:r>
              <a:rPr lang="nl-BE" sz="9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(SELECT </a:t>
            </a:r>
            <a:r>
              <a:rPr lang="en-BE" sz="9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l.werknemersid</a:t>
            </a:r>
            <a:endParaRPr lang="nl-BE" sz="9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194560" lvl="5" indent="0">
              <a:lnSpc>
                <a:spcPct val="110000"/>
              </a:lnSpc>
              <a:buNone/>
            </a:pPr>
            <a:r>
              <a:rPr lang="nl-BE" sz="9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FROM </a:t>
            </a:r>
            <a:r>
              <a:rPr lang="en-BE" sz="9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lesgever l</a:t>
            </a:r>
            <a:r>
              <a:rPr lang="nl-BE" sz="9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en-BE" sz="9200" dirty="0"/>
              <a:t>;</a:t>
            </a:r>
            <a:endParaRPr lang="nl-BE" sz="9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663430"/>
            <a:ext cx="97487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dirty="0"/>
              <a:t>G</a:t>
            </a:r>
            <a:r>
              <a:rPr lang="en-BE" sz="2600" dirty="0"/>
              <a:t>eef alle werknemers terug die niet lesgeven.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2078" y="2175719"/>
            <a:ext cx="5401284" cy="15696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sz="2400" b="1" dirty="0">
                <a:solidFill>
                  <a:srgbClr val="FF0000"/>
                </a:solidFill>
              </a:rPr>
              <a:t>Elk werknemersid dat voorkomt in de resultatentabel van de subquery zal niet in de resultatentabel van de outside query zitten.</a:t>
            </a:r>
            <a:endParaRPr lang="en-GB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 flipV="1">
            <a:off x="7765913" y="3745379"/>
            <a:ext cx="1676807" cy="4634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8192309" y="4715531"/>
            <a:ext cx="3922567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Subquery</a:t>
            </a:r>
            <a:r>
              <a:rPr lang="nl-B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B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die een tabel (verzameling) teruggeeft met 1 kolom waarin alle werknemersid’s van werknemers die lesgeven zitten.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7069579" y="5144265"/>
            <a:ext cx="1122730" cy="72542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14</a:t>
            </a:fld>
            <a:endParaRPr lang="fr-BE"/>
          </a:p>
        </p:txBody>
      </p:sp>
      <p:sp>
        <p:nvSpPr>
          <p:cNvPr id="12" name="TextBox 11"/>
          <p:cNvSpPr txBox="1"/>
          <p:nvPr/>
        </p:nvSpPr>
        <p:spPr>
          <a:xfrm>
            <a:off x="169034" y="5507277"/>
            <a:ext cx="307340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sz="2400" dirty="0">
                <a:solidFill>
                  <a:schemeClr val="tx1"/>
                </a:solidFill>
              </a:rPr>
              <a:t>Oefening: kan je dit ook oplossen zonder subqueries?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0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err="1"/>
              <a:t>Subquery</a:t>
            </a:r>
            <a:r>
              <a:rPr lang="fr-BE" dirty="0"/>
              <a:t> </a:t>
            </a:r>
            <a:r>
              <a:rPr lang="fr-BE" dirty="0" err="1"/>
              <a:t>operator</a:t>
            </a:r>
            <a:r>
              <a:rPr lang="en-BE" dirty="0"/>
              <a:t>en</a:t>
            </a:r>
            <a:r>
              <a:rPr lang="fr-BE" dirty="0"/>
              <a:t>: ANY</a:t>
            </a:r>
            <a:endParaRPr lang="fr-BE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11439728" cy="54813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BE" sz="3000" b="1" dirty="0"/>
              <a:t>...</a:t>
            </a:r>
            <a:r>
              <a:rPr lang="en-US" sz="3000" b="1" dirty="0"/>
              <a:t>WHERE </a:t>
            </a:r>
            <a:r>
              <a:rPr lang="en-US" sz="3000" b="1" i="1" dirty="0" err="1"/>
              <a:t>expressi</a:t>
            </a:r>
            <a:r>
              <a:rPr lang="en-BE" sz="3000" b="1" i="1" dirty="0"/>
              <a:t>e</a:t>
            </a:r>
            <a:r>
              <a:rPr lang="nl-BE" sz="3000" b="1" i="1" dirty="0"/>
              <a:t> c</a:t>
            </a:r>
            <a:r>
              <a:rPr lang="en-BE" sz="3000" b="1" i="1" dirty="0"/>
              <a:t>omparator </a:t>
            </a:r>
            <a:r>
              <a:rPr lang="en-US" sz="3000" b="1" dirty="0"/>
              <a:t>ANY</a:t>
            </a:r>
            <a:r>
              <a:rPr lang="en-US" sz="3000" b="1" i="1" dirty="0"/>
              <a:t> (subquery)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b="1" i="1" dirty="0"/>
          </a:p>
          <a:p>
            <a:r>
              <a:rPr lang="en-BE" dirty="0"/>
              <a:t>De waarden aan de linkerkant (</a:t>
            </a:r>
            <a:r>
              <a:rPr lang="en-BE" i="1" dirty="0"/>
              <a:t>expressie</a:t>
            </a:r>
            <a:r>
              <a:rPr lang="en-BE" dirty="0"/>
              <a:t>) zullen vergeleken worden (door </a:t>
            </a:r>
            <a:r>
              <a:rPr lang="en-US" dirty="0" err="1"/>
              <a:t>middel</a:t>
            </a:r>
            <a:r>
              <a:rPr lang="en-US" dirty="0"/>
              <a:t> van </a:t>
            </a:r>
            <a:r>
              <a:rPr lang="en-BE" dirty="0"/>
              <a:t>de </a:t>
            </a:r>
            <a:r>
              <a:rPr lang="en-BE" i="1" dirty="0"/>
              <a:t>comparator-operator</a:t>
            </a:r>
            <a:r>
              <a:rPr lang="en-BE" dirty="0"/>
              <a:t>) met elke rij uit het resultaat (verzameling </a:t>
            </a:r>
            <a:r>
              <a:rPr lang="en-US" dirty="0"/>
              <a:t>van </a:t>
            </a:r>
            <a:r>
              <a:rPr lang="en-BE" dirty="0"/>
              <a:t>waarden) van de </a:t>
            </a:r>
            <a:r>
              <a:rPr lang="en-BE" i="1" dirty="0"/>
              <a:t>subquery</a:t>
            </a:r>
            <a:r>
              <a:rPr lang="en-BE" dirty="0"/>
              <a:t>.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sz="2400" i="1" dirty="0"/>
              <a:t>- </a:t>
            </a:r>
            <a:r>
              <a:rPr lang="en-BE" sz="2400" dirty="0"/>
              <a:t>Het resultaat van de ANY operator is ‘waar’ als de resultatentabel van de subquery </a:t>
            </a:r>
            <a:r>
              <a:rPr lang="en-BE" sz="2400" i="1" dirty="0"/>
              <a:t>op z’n 	minst 1 waarde </a:t>
            </a:r>
            <a:r>
              <a:rPr lang="en-BE" sz="2400" dirty="0"/>
              <a:t>bevat waarvoor het evalueren van de </a:t>
            </a:r>
            <a:r>
              <a:rPr lang="en-BE" sz="2400" i="1" dirty="0"/>
              <a:t>comparator</a:t>
            </a:r>
            <a:r>
              <a:rPr lang="en-BE" sz="2400" dirty="0"/>
              <a:t> met deze rij en 	</a:t>
            </a:r>
            <a:r>
              <a:rPr lang="en-BE" sz="2400" i="1" dirty="0"/>
              <a:t>expressie</a:t>
            </a:r>
            <a:r>
              <a:rPr lang="en-BE" sz="2400" dirty="0"/>
              <a:t> als argumenten waar is.</a:t>
            </a:r>
            <a:br>
              <a:rPr lang="en-GB" sz="2400" i="1" dirty="0"/>
            </a:br>
            <a:endParaRPr lang="en-GB" sz="2400" dirty="0"/>
          </a:p>
          <a:p>
            <a:pPr marL="457200" lvl="1" indent="0">
              <a:buNone/>
            </a:pPr>
            <a:r>
              <a:rPr lang="en-GB" dirty="0"/>
              <a:t>	- </a:t>
            </a:r>
            <a:r>
              <a:rPr lang="en-BE" dirty="0"/>
              <a:t>Het resultaat van de ANY operator is ‘vals’ als de resultatentabel van de subquery </a:t>
            </a:r>
            <a:r>
              <a:rPr lang="en-BE" i="1" dirty="0"/>
              <a:t>geen 	waarden</a:t>
            </a:r>
            <a:r>
              <a:rPr lang="en-BE" dirty="0"/>
              <a:t> bevat waarvoor het evalueren van de </a:t>
            </a:r>
            <a:r>
              <a:rPr lang="en-BE" i="1" dirty="0"/>
              <a:t>comparator</a:t>
            </a:r>
            <a:r>
              <a:rPr lang="en-BE" dirty="0"/>
              <a:t> met deze rij en </a:t>
            </a:r>
            <a:r>
              <a:rPr lang="en-BE" i="1" dirty="0"/>
              <a:t>expressie</a:t>
            </a:r>
            <a:r>
              <a:rPr lang="en-BE" dirty="0"/>
              <a:t> 	als argumenten waar is.</a:t>
            </a:r>
            <a:endParaRPr lang="en-GB" dirty="0"/>
          </a:p>
          <a:p>
            <a:r>
              <a:rPr lang="en-GB" dirty="0"/>
              <a:t>‘IN’ is equivalent to ‘= ANY’</a:t>
            </a:r>
            <a:r>
              <a:rPr lang="en-BE" dirty="0"/>
              <a:t>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SQL - </a:t>
            </a:r>
            <a:r>
              <a:rPr lang="fr-BE" dirty="0" err="1"/>
              <a:t>Subqueries</a:t>
            </a:r>
            <a:endParaRPr lang="fr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5778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27370" y="3293662"/>
            <a:ext cx="10642060" cy="34022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ANY: </a:t>
            </a:r>
            <a:r>
              <a:rPr lang="en-BE" dirty="0"/>
              <a:t>voorbeeld</a:t>
            </a:r>
            <a:endParaRPr lang="fr-BE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778213" y="3572531"/>
            <a:ext cx="12110936" cy="2101175"/>
          </a:xfrm>
        </p:spPr>
        <p:txBody>
          <a:bodyPr>
            <a:normAutofit fontScale="25000" lnSpcReduction="20000"/>
          </a:bodyPr>
          <a:lstStyle/>
          <a:p>
            <a:pPr marL="2194560" lvl="5" indent="0">
              <a:buNone/>
            </a:pPr>
            <a:endParaRPr lang="nl-BE" sz="2800" dirty="0"/>
          </a:p>
          <a:p>
            <a:pPr marL="2194560" lvl="5" indent="0">
              <a:buNone/>
            </a:pPr>
            <a:endParaRPr lang="nl-BE" sz="2800" dirty="0"/>
          </a:p>
          <a:p>
            <a:pPr marL="2194560" lvl="5" indent="0">
              <a:buNone/>
            </a:pPr>
            <a:r>
              <a:rPr lang="nl-BE" sz="11200" dirty="0"/>
              <a:t>SELECT * FROM </a:t>
            </a:r>
            <a:r>
              <a:rPr lang="en-BE" sz="11200" dirty="0"/>
              <a:t>werknemer w1</a:t>
            </a:r>
            <a:endParaRPr lang="nl-BE" sz="11200" dirty="0"/>
          </a:p>
          <a:p>
            <a:pPr marL="2194560" lvl="5" indent="0">
              <a:buNone/>
            </a:pPr>
            <a:r>
              <a:rPr lang="nl-BE" sz="11200" dirty="0">
                <a:solidFill>
                  <a:srgbClr val="FF0000"/>
                </a:solidFill>
              </a:rPr>
              <a:t>WHERE </a:t>
            </a:r>
            <a:r>
              <a:rPr lang="en-BE" sz="11200" dirty="0">
                <a:solidFill>
                  <a:srgbClr val="FF0000"/>
                </a:solidFill>
              </a:rPr>
              <a:t>w</a:t>
            </a:r>
            <a:r>
              <a:rPr lang="nl-BE" sz="11200" dirty="0">
                <a:solidFill>
                  <a:srgbClr val="FF0000"/>
                </a:solidFill>
              </a:rPr>
              <a:t>1.</a:t>
            </a:r>
            <a:r>
              <a:rPr lang="en-BE" sz="11200" dirty="0">
                <a:solidFill>
                  <a:srgbClr val="FF0000"/>
                </a:solidFill>
              </a:rPr>
              <a:t>loon</a:t>
            </a:r>
            <a:r>
              <a:rPr lang="nl-BE" sz="11200" dirty="0">
                <a:solidFill>
                  <a:srgbClr val="FF0000"/>
                </a:solidFill>
              </a:rPr>
              <a:t> &gt; ANY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</a:p>
          <a:p>
            <a:pPr marL="2194560" lvl="5" indent="0">
              <a:buNone/>
            </a:pP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SELECT 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loon</a:t>
            </a:r>
            <a:endParaRPr lang="nl-BE" sz="1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194560" lvl="5" indent="0">
              <a:buNone/>
            </a:pP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FROM 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lesgever l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</a:t>
            </a:r>
          </a:p>
          <a:p>
            <a:pPr marL="2194560" lvl="5" indent="0">
              <a:buNone/>
            </a:pP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INNER JOIN 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vak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USING (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vakid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2194560" lvl="5" indent="0">
              <a:buNone/>
            </a:pP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INNER JOIN 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werknemer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USING (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werknemersid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2194560" lvl="5" indent="0">
              <a:buNone/>
            </a:pP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WHERE 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2.na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am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'</a:t>
            </a:r>
            <a:r>
              <a:rPr lang="nl-BE" sz="1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Databa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nken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')</a:t>
            </a:r>
            <a:r>
              <a:rPr lang="en-BE" sz="11200" dirty="0"/>
              <a:t>;</a:t>
            </a:r>
            <a:endParaRPr lang="en-GB" sz="1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2000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663430"/>
            <a:ext cx="111049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600" dirty="0"/>
              <a:t>Geef alle werknemers</a:t>
            </a:r>
            <a:r>
              <a:rPr lang="en-US" sz="2600" dirty="0"/>
              <a:t> </a:t>
            </a:r>
            <a:r>
              <a:rPr lang="en-US" sz="2600" dirty="0" err="1"/>
              <a:t>terug</a:t>
            </a:r>
            <a:r>
              <a:rPr lang="en-BE" sz="2600" dirty="0"/>
              <a:t> die meer verdienen dan minstens 1 (= any) werknemer die het vak ‘Databanken’ geeft.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600" dirty="0"/>
              <a:t>Herschrijf vraagstelling: Geef alle werknemers terug wiens loon hoger ligt dan </a:t>
            </a:r>
            <a:r>
              <a:rPr lang="en-BE" sz="2600" i="1" dirty="0"/>
              <a:t>een</a:t>
            </a:r>
            <a:r>
              <a:rPr lang="en-BE" sz="2600" dirty="0"/>
              <a:t> loon in de verzameling lonen van lesgevers van het vak ‘Databanken’.</a:t>
            </a:r>
            <a:endParaRPr lang="en-US" sz="2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3228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27370" y="3293662"/>
            <a:ext cx="10642060" cy="34022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ANY: </a:t>
            </a:r>
            <a:r>
              <a:rPr lang="en-BE" dirty="0"/>
              <a:t>voorbeeld</a:t>
            </a:r>
            <a:endParaRPr lang="fr-BE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778213" y="3572531"/>
            <a:ext cx="12110936" cy="2101175"/>
          </a:xfrm>
        </p:spPr>
        <p:txBody>
          <a:bodyPr>
            <a:normAutofit fontScale="25000" lnSpcReduction="20000"/>
          </a:bodyPr>
          <a:lstStyle/>
          <a:p>
            <a:pPr marL="2194560" lvl="5" indent="0">
              <a:buNone/>
            </a:pPr>
            <a:endParaRPr lang="nl-BE" sz="2800" dirty="0"/>
          </a:p>
          <a:p>
            <a:pPr marL="2194560" lvl="5" indent="0">
              <a:buNone/>
            </a:pPr>
            <a:endParaRPr lang="nl-BE" sz="2800" dirty="0"/>
          </a:p>
          <a:p>
            <a:pPr marL="2194560" lvl="5" indent="0">
              <a:buNone/>
            </a:pPr>
            <a:r>
              <a:rPr lang="nl-BE" sz="11200" dirty="0"/>
              <a:t>SELECT * FROM </a:t>
            </a:r>
            <a:r>
              <a:rPr lang="en-BE" sz="11200" dirty="0"/>
              <a:t>werknemer w1</a:t>
            </a:r>
            <a:endParaRPr lang="nl-BE" sz="11200" dirty="0"/>
          </a:p>
          <a:p>
            <a:pPr marL="2194560" lvl="5" indent="0">
              <a:buNone/>
            </a:pPr>
            <a:r>
              <a:rPr lang="nl-BE" sz="11200" dirty="0">
                <a:solidFill>
                  <a:srgbClr val="FF0000"/>
                </a:solidFill>
              </a:rPr>
              <a:t>WHERE </a:t>
            </a:r>
            <a:r>
              <a:rPr lang="en-BE" sz="11200" dirty="0">
                <a:solidFill>
                  <a:srgbClr val="FF0000"/>
                </a:solidFill>
              </a:rPr>
              <a:t>w</a:t>
            </a:r>
            <a:r>
              <a:rPr lang="nl-BE" sz="11200" dirty="0">
                <a:solidFill>
                  <a:srgbClr val="FF0000"/>
                </a:solidFill>
              </a:rPr>
              <a:t>1.</a:t>
            </a:r>
            <a:r>
              <a:rPr lang="en-BE" sz="11200" dirty="0">
                <a:solidFill>
                  <a:srgbClr val="FF0000"/>
                </a:solidFill>
              </a:rPr>
              <a:t>loon</a:t>
            </a:r>
            <a:r>
              <a:rPr lang="nl-BE" sz="11200" dirty="0">
                <a:solidFill>
                  <a:srgbClr val="FF0000"/>
                </a:solidFill>
              </a:rPr>
              <a:t> &gt; ANY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</a:p>
          <a:p>
            <a:pPr marL="2194560" lvl="5" indent="0">
              <a:buNone/>
            </a:pP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SELECT 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loon</a:t>
            </a:r>
            <a:endParaRPr lang="nl-BE" sz="1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194560" lvl="5" indent="0">
              <a:buNone/>
            </a:pP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FROM 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lesgever l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</a:t>
            </a:r>
          </a:p>
          <a:p>
            <a:pPr marL="2194560" lvl="5" indent="0">
              <a:buNone/>
            </a:pP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INNER JOIN 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vak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USING (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vakid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2194560" lvl="5" indent="0">
              <a:buNone/>
            </a:pP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INNER JOIN 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werknemer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USING (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werknemersid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2194560" lvl="5" indent="0">
              <a:buNone/>
            </a:pP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WHERE 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2.na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am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'</a:t>
            </a:r>
            <a:r>
              <a:rPr lang="nl-BE" sz="1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Databa</a:t>
            </a:r>
            <a:r>
              <a:rPr lang="en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nken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')</a:t>
            </a:r>
            <a:r>
              <a:rPr lang="en-BE" sz="11200" dirty="0"/>
              <a:t>;</a:t>
            </a:r>
            <a:endParaRPr lang="en-GB" sz="1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2000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663430"/>
            <a:ext cx="108758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600" dirty="0"/>
              <a:t>Geef alle werknemers</a:t>
            </a:r>
            <a:r>
              <a:rPr lang="en-US" sz="2600" dirty="0"/>
              <a:t> </a:t>
            </a:r>
            <a:r>
              <a:rPr lang="en-US" sz="2600" dirty="0" err="1"/>
              <a:t>terug</a:t>
            </a:r>
            <a:r>
              <a:rPr lang="en-BE" sz="2600" dirty="0"/>
              <a:t> die meer verdienen dan minstens 1 (= any) werknemer die het vak ‘Databanken’ geeft.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291" y="2555982"/>
            <a:ext cx="6312441" cy="11079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sz="2200" b="1" dirty="0">
                <a:solidFill>
                  <a:srgbClr val="FF0000"/>
                </a:solidFill>
              </a:rPr>
              <a:t>De outside query geeft alle werknemers terug die een hoger loon hebben dan minstens 1 loon in de resultatentabel van de subquery.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95728" y="3943935"/>
            <a:ext cx="671209" cy="41549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7880934" y="3201191"/>
            <a:ext cx="3415218" cy="186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sz="2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 subquery geeft een tabel terug bestaande uit alle lonen van werknemers die het vak ‘Databanken’ geven.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371617" y="4688732"/>
            <a:ext cx="1439694" cy="4555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2409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err="1"/>
              <a:t>Subquery</a:t>
            </a:r>
            <a:r>
              <a:rPr lang="fr-BE" dirty="0"/>
              <a:t> </a:t>
            </a:r>
            <a:r>
              <a:rPr lang="fr-BE" dirty="0" err="1"/>
              <a:t>operato</a:t>
            </a:r>
            <a:r>
              <a:rPr lang="en-BE" dirty="0"/>
              <a:t>ren</a:t>
            </a:r>
            <a:r>
              <a:rPr lang="fr-BE" dirty="0"/>
              <a:t>: ALL</a:t>
            </a:r>
            <a:endParaRPr lang="fr-BE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0718" y="1702494"/>
            <a:ext cx="11439728" cy="5217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BE" sz="3000" b="1" dirty="0"/>
              <a:t>...</a:t>
            </a:r>
            <a:r>
              <a:rPr lang="en-US" sz="3000" b="1" dirty="0"/>
              <a:t>WHERE </a:t>
            </a:r>
            <a:r>
              <a:rPr lang="en-US" sz="3000" b="1" i="1" dirty="0" err="1"/>
              <a:t>expressi</a:t>
            </a:r>
            <a:r>
              <a:rPr lang="en-BE" sz="3000" b="1" i="1" dirty="0"/>
              <a:t>e</a:t>
            </a:r>
            <a:r>
              <a:rPr lang="nl-BE" sz="3000" b="1" i="1" dirty="0"/>
              <a:t> comparator</a:t>
            </a:r>
            <a:r>
              <a:rPr lang="en-US" sz="3000" b="1" i="1" dirty="0"/>
              <a:t> </a:t>
            </a:r>
            <a:r>
              <a:rPr lang="en-US" sz="3000" b="1" dirty="0"/>
              <a:t>ALL</a:t>
            </a:r>
            <a:r>
              <a:rPr lang="en-US" sz="3000" b="1" i="1" dirty="0"/>
              <a:t> (subquery)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b="1" i="1" dirty="0"/>
          </a:p>
          <a:p>
            <a:r>
              <a:rPr lang="en-BE" dirty="0"/>
              <a:t>De vergelijking van </a:t>
            </a:r>
            <a:r>
              <a:rPr lang="en-BE" i="1" dirty="0"/>
              <a:t>expressie</a:t>
            </a:r>
            <a:r>
              <a:rPr lang="en-BE" dirty="0"/>
              <a:t> (door</a:t>
            </a:r>
            <a:r>
              <a:rPr lang="en-US" dirty="0"/>
              <a:t> </a:t>
            </a:r>
            <a:r>
              <a:rPr lang="en-US" dirty="0" err="1"/>
              <a:t>middel</a:t>
            </a:r>
            <a:r>
              <a:rPr lang="en-US" dirty="0"/>
              <a:t> van</a:t>
            </a:r>
            <a:r>
              <a:rPr lang="en-BE" dirty="0"/>
              <a:t> de </a:t>
            </a:r>
            <a:r>
              <a:rPr lang="en-BE" i="1" dirty="0"/>
              <a:t>comparator-operator) </a:t>
            </a:r>
            <a:r>
              <a:rPr lang="en-BE" dirty="0"/>
              <a:t>wordt uitgevoerd voor elke rij in de resultatentabel (verzameling</a:t>
            </a:r>
            <a:r>
              <a:rPr lang="nl-BE" dirty="0"/>
              <a:t> van</a:t>
            </a:r>
            <a:r>
              <a:rPr lang="en-BE" dirty="0"/>
              <a:t> waarden) van </a:t>
            </a:r>
            <a:r>
              <a:rPr lang="en-BE" i="1" dirty="0"/>
              <a:t>subquery</a:t>
            </a:r>
            <a:r>
              <a:rPr lang="en-BE" dirty="0"/>
              <a:t>.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sz="2400" i="1" dirty="0"/>
              <a:t>- </a:t>
            </a:r>
            <a:r>
              <a:rPr lang="en-BE" sz="2400" dirty="0"/>
              <a:t>Het resultaat van de ALL operator is ‘waar’ als de evaluatie van </a:t>
            </a:r>
            <a:r>
              <a:rPr lang="en-BE" sz="2400" i="1" dirty="0"/>
              <a:t>comparator</a:t>
            </a:r>
            <a:r>
              <a:rPr lang="en-BE" sz="2400" dirty="0"/>
              <a:t> met 	</a:t>
            </a:r>
            <a:r>
              <a:rPr lang="en-BE" sz="2400" i="1" dirty="0"/>
              <a:t>expressie </a:t>
            </a:r>
            <a:r>
              <a:rPr lang="en-BE" sz="2400" dirty="0"/>
              <a:t>en </a:t>
            </a:r>
            <a:r>
              <a:rPr lang="en-BE" sz="2400" i="1" dirty="0"/>
              <a:t>elke</a:t>
            </a:r>
            <a:r>
              <a:rPr lang="en-BE" sz="2400" dirty="0"/>
              <a:t> rij in de resultatentabel van de subquery als argument waar is.</a:t>
            </a:r>
          </a:p>
          <a:p>
            <a:pPr marL="0" indent="0">
              <a:buNone/>
            </a:pPr>
            <a:r>
              <a:rPr lang="en-GB" dirty="0"/>
              <a:t>	- </a:t>
            </a:r>
            <a:r>
              <a:rPr lang="en-BE" sz="2400" dirty="0"/>
              <a:t>Het resultaat van de ALL operator is ‘vals’ als de evaluatie van </a:t>
            </a:r>
            <a:r>
              <a:rPr lang="en-BE" sz="2400" i="1" dirty="0"/>
              <a:t>comparator</a:t>
            </a:r>
            <a:r>
              <a:rPr lang="en-BE" sz="2400" dirty="0"/>
              <a:t> met 	</a:t>
            </a:r>
            <a:r>
              <a:rPr lang="en-BE" sz="2400" i="1" dirty="0"/>
              <a:t>expressie </a:t>
            </a:r>
            <a:r>
              <a:rPr lang="en-BE" sz="2400" dirty="0"/>
              <a:t>en </a:t>
            </a:r>
            <a:r>
              <a:rPr lang="en-BE" sz="2400" i="1" dirty="0"/>
              <a:t>een</a:t>
            </a:r>
            <a:r>
              <a:rPr lang="en-BE" sz="2400" dirty="0"/>
              <a:t> rij in de resultatentabel van de subquery als argument vals is.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‘NOT IN’ is equivalent to ‘&lt;&gt; ALL’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029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966937" y="4285426"/>
            <a:ext cx="6070059" cy="231965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ALL: </a:t>
            </a:r>
            <a:r>
              <a:rPr lang="en-BE" dirty="0"/>
              <a:t>voorbeeld</a:t>
            </a:r>
            <a:endParaRPr lang="fr-BE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778213" y="3572531"/>
            <a:ext cx="12110936" cy="3032550"/>
          </a:xfrm>
        </p:spPr>
        <p:txBody>
          <a:bodyPr>
            <a:normAutofit/>
          </a:bodyPr>
          <a:lstStyle/>
          <a:p>
            <a:pPr marL="2194560" lvl="5" indent="0">
              <a:buNone/>
            </a:pPr>
            <a:endParaRPr lang="nl-BE" sz="2800" dirty="0"/>
          </a:p>
          <a:p>
            <a:pPr marL="2194560" lvl="5" indent="0">
              <a:buNone/>
            </a:pPr>
            <a:endParaRPr lang="nl-BE" sz="3000" dirty="0"/>
          </a:p>
          <a:p>
            <a:pPr marL="2743200" lvl="6" indent="0">
              <a:buNone/>
            </a:pPr>
            <a:r>
              <a:rPr lang="nl-BE" sz="3000" dirty="0"/>
              <a:t>SELECT * FROM </a:t>
            </a:r>
            <a:r>
              <a:rPr lang="en-BE" sz="3000" dirty="0"/>
              <a:t>werknemer w1</a:t>
            </a:r>
            <a:endParaRPr lang="nl-BE" sz="3000" dirty="0"/>
          </a:p>
          <a:p>
            <a:pPr marL="2743200" lvl="6" indent="0">
              <a:buNone/>
            </a:pPr>
            <a:r>
              <a:rPr lang="nl-BE" sz="3000" dirty="0"/>
              <a:t>WHERE </a:t>
            </a:r>
            <a:r>
              <a:rPr lang="en-BE" sz="3000" dirty="0">
                <a:solidFill>
                  <a:srgbClr val="FF0000"/>
                </a:solidFill>
              </a:rPr>
              <a:t>w1.loon</a:t>
            </a:r>
            <a:r>
              <a:rPr lang="nl-BE" sz="3000" dirty="0">
                <a:solidFill>
                  <a:srgbClr val="FF0000"/>
                </a:solidFill>
              </a:rPr>
              <a:t> &gt;= ALL</a:t>
            </a:r>
            <a:r>
              <a:rPr lang="nl-BE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</a:p>
          <a:p>
            <a:pPr marL="2743200" lvl="6" indent="0">
              <a:buNone/>
            </a:pPr>
            <a:r>
              <a:rPr lang="nl-BE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SELECT </a:t>
            </a:r>
            <a:r>
              <a:rPr lang="en-BE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w2.loon</a:t>
            </a:r>
            <a:endParaRPr lang="nl-BE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743200" lvl="6" indent="0">
              <a:buNone/>
            </a:pPr>
            <a:r>
              <a:rPr lang="nl-BE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FROM </a:t>
            </a:r>
            <a:r>
              <a:rPr lang="en-BE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werknemer w2</a:t>
            </a:r>
            <a:r>
              <a:rPr lang="nl-BE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  <a:endParaRPr lang="en-GB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2000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663430"/>
            <a:ext cx="97487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dirty="0"/>
              <a:t>G</a:t>
            </a:r>
            <a:r>
              <a:rPr lang="en-BE" sz="2600" dirty="0"/>
              <a:t>eef alle werknemers die minstens evenveel verdienen </a:t>
            </a:r>
            <a:r>
              <a:rPr lang="nl-BE" sz="2600" dirty="0"/>
              <a:t>dan</a:t>
            </a:r>
            <a:r>
              <a:rPr lang="en-BE" sz="2600" dirty="0"/>
              <a:t> </a:t>
            </a:r>
            <a:r>
              <a:rPr lang="en-BE" sz="2600" i="1" dirty="0"/>
              <a:t>alle</a:t>
            </a:r>
            <a:r>
              <a:rPr lang="en-BE" sz="2600" dirty="0"/>
              <a:t> werknemers (lees:</a:t>
            </a:r>
            <a:r>
              <a:rPr lang="nl-BE" sz="2600" dirty="0"/>
              <a:t> werknemers</a:t>
            </a:r>
            <a:r>
              <a:rPr lang="en-BE" sz="2600" dirty="0"/>
              <a:t> die het meeste verdienen).</a:t>
            </a:r>
          </a:p>
          <a:p>
            <a:endParaRPr lang="nl-BE" sz="2600" dirty="0"/>
          </a:p>
          <a:p>
            <a:r>
              <a:rPr lang="en-BE" sz="2600" dirty="0"/>
              <a:t>Herschrijf vraagstelling: geef alle werknemers terug wiens loon hoger of gelijk is aan </a:t>
            </a:r>
            <a:r>
              <a:rPr lang="en-BE" sz="2600" i="1" dirty="0"/>
              <a:t>alle</a:t>
            </a:r>
            <a:r>
              <a:rPr lang="en-BE" sz="2600" dirty="0"/>
              <a:t> lonen in de verzameling lonen van alle werknemers.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754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Voorbeeld databankschema</a:t>
            </a:r>
            <a:endParaRPr lang="fr-BE" dirty="0"/>
          </a:p>
        </p:txBody>
      </p:sp>
      <p:cxnSp>
        <p:nvCxnSpPr>
          <p:cNvPr id="6" name="Elbow Connector 5"/>
          <p:cNvCxnSpPr>
            <a:cxnSpLocks/>
            <a:stCxn id="12" idx="3"/>
            <a:endCxn id="13" idx="1"/>
          </p:cNvCxnSpPr>
          <p:nvPr/>
        </p:nvCxnSpPr>
        <p:spPr>
          <a:xfrm>
            <a:off x="7521220" y="2617296"/>
            <a:ext cx="465189" cy="20794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786875" y="3065318"/>
            <a:ext cx="685450" cy="858981"/>
            <a:chOff x="1524000" y="2057400"/>
            <a:chExt cx="457200" cy="381000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752600" y="2057400"/>
              <a:ext cx="228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52600" y="205740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524000" y="2438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" name="Tabel 9">
            <a:extLst>
              <a:ext uri="{FF2B5EF4-FFF2-40B4-BE49-F238E27FC236}">
                <a16:creationId xmlns:a16="http://schemas.microsoft.com/office/drawing/2014/main" id="{2EA0C0AA-EB53-407C-9472-E97CAAB1F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297582"/>
              </p:ext>
            </p:extLst>
          </p:nvPr>
        </p:nvGraphicFramePr>
        <p:xfrm>
          <a:off x="395256" y="3340156"/>
          <a:ext cx="3391618" cy="25158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5809">
                  <a:extLst>
                    <a:ext uri="{9D8B030D-6E8A-4147-A177-3AD203B41FA5}">
                      <a16:colId xmlns:a16="http://schemas.microsoft.com/office/drawing/2014/main" val="879986285"/>
                    </a:ext>
                  </a:extLst>
                </a:gridCol>
                <a:gridCol w="1695809">
                  <a:extLst>
                    <a:ext uri="{9D8B030D-6E8A-4147-A177-3AD203B41FA5}">
                      <a16:colId xmlns:a16="http://schemas.microsoft.com/office/drawing/2014/main" val="3026609527"/>
                    </a:ext>
                  </a:extLst>
                </a:gridCol>
              </a:tblGrid>
              <a:tr h="419316">
                <a:tc gridSpan="2">
                  <a:txBody>
                    <a:bodyPr/>
                    <a:lstStyle/>
                    <a:p>
                      <a:pPr algn="ctr"/>
                      <a:r>
                        <a:rPr lang="en-BE" sz="2000" kern="1200" dirty="0"/>
                        <a:t>werknemer</a:t>
                      </a:r>
                      <a:endParaRPr lang="nl-BE" sz="20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D9D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68965"/>
                  </a:ext>
                </a:extLst>
              </a:tr>
              <a:tr h="419316">
                <a:tc>
                  <a:txBody>
                    <a:bodyPr/>
                    <a:lstStyle/>
                    <a:p>
                      <a:r>
                        <a:rPr lang="nl-BE" sz="2000" u="sng" kern="1200" dirty="0"/>
                        <a:t>w</a:t>
                      </a:r>
                      <a:r>
                        <a:rPr lang="en-BE" sz="2000" u="sng" kern="1200" dirty="0"/>
                        <a:t>erknemersid</a:t>
                      </a:r>
                      <a:endParaRPr lang="nl-BE" sz="200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000" kern="1200" dirty="0"/>
                        <a:t>integer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504928"/>
                  </a:ext>
                </a:extLst>
              </a:tr>
              <a:tr h="419316">
                <a:tc>
                  <a:txBody>
                    <a:bodyPr/>
                    <a:lstStyle/>
                    <a:p>
                      <a:r>
                        <a:rPr lang="en-BE" sz="2000" kern="1200" dirty="0"/>
                        <a:t>functie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000" kern="1200" dirty="0"/>
                        <a:t>varchar(50)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880016"/>
                  </a:ext>
                </a:extLst>
              </a:tr>
              <a:tr h="419316">
                <a:tc>
                  <a:txBody>
                    <a:bodyPr/>
                    <a:lstStyle/>
                    <a:p>
                      <a:r>
                        <a:rPr lang="en-BE" sz="2000" kern="1200" dirty="0"/>
                        <a:t>voornaam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000" kern="1200" dirty="0"/>
                        <a:t>varchar(50)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48936"/>
                  </a:ext>
                </a:extLst>
              </a:tr>
              <a:tr h="419316">
                <a:tc>
                  <a:txBody>
                    <a:bodyPr/>
                    <a:lstStyle/>
                    <a:p>
                      <a:r>
                        <a:rPr lang="en-BE" sz="2000" kern="1200" dirty="0"/>
                        <a:t>achternaam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000" kern="1200" dirty="0"/>
                        <a:t>varchar(50)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2809"/>
                  </a:ext>
                </a:extLst>
              </a:tr>
              <a:tr h="419316">
                <a:tc>
                  <a:txBody>
                    <a:bodyPr/>
                    <a:lstStyle/>
                    <a:p>
                      <a:r>
                        <a:rPr lang="en-BE" sz="2000" kern="1200" dirty="0"/>
                        <a:t>loon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000" kern="1200" dirty="0"/>
                        <a:t>integer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1332"/>
                  </a:ext>
                </a:extLst>
              </a:tr>
            </a:tbl>
          </a:graphicData>
        </a:graphic>
      </p:graphicFrame>
      <p:graphicFrame>
        <p:nvGraphicFramePr>
          <p:cNvPr id="12" name="Tabel 9">
            <a:extLst>
              <a:ext uri="{FF2B5EF4-FFF2-40B4-BE49-F238E27FC236}">
                <a16:creationId xmlns:a16="http://schemas.microsoft.com/office/drawing/2014/main" id="{2EA0C0AA-EB53-407C-9472-E97CAAB1F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72696"/>
              </p:ext>
            </p:extLst>
          </p:nvPr>
        </p:nvGraphicFramePr>
        <p:xfrm>
          <a:off x="4472325" y="1836076"/>
          <a:ext cx="3048895" cy="1562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7008">
                  <a:extLst>
                    <a:ext uri="{9D8B030D-6E8A-4147-A177-3AD203B41FA5}">
                      <a16:colId xmlns:a16="http://schemas.microsoft.com/office/drawing/2014/main" val="879986285"/>
                    </a:ext>
                  </a:extLst>
                </a:gridCol>
                <a:gridCol w="1331887">
                  <a:extLst>
                    <a:ext uri="{9D8B030D-6E8A-4147-A177-3AD203B41FA5}">
                      <a16:colId xmlns:a16="http://schemas.microsoft.com/office/drawing/2014/main" val="3026609527"/>
                    </a:ext>
                  </a:extLst>
                </a:gridCol>
              </a:tblGrid>
              <a:tr h="449924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BE" sz="2000" kern="1200" dirty="0"/>
                        <a:t>lesgever</a:t>
                      </a:r>
                      <a:endParaRPr lang="nl-BE" sz="20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D9D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68965"/>
                  </a:ext>
                </a:extLst>
              </a:tr>
              <a:tr h="5562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x-none" sz="2000" u="sng" kern="1200" dirty="0"/>
                        <a:t>vakid</a:t>
                      </a:r>
                      <a:endParaRPr lang="nl-BE" sz="200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x-none" sz="2000" kern="1200" dirty="0"/>
                        <a:t>integer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504928"/>
                  </a:ext>
                </a:extLst>
              </a:tr>
              <a:tr h="5562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2000" u="sng" kern="1200" dirty="0"/>
                        <a:t>w</a:t>
                      </a:r>
                      <a:r>
                        <a:rPr lang="en-BE" sz="2000" u="sng" kern="1200" dirty="0"/>
                        <a:t>erknemersid</a:t>
                      </a:r>
                      <a:endParaRPr lang="nl-BE" sz="200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x-none" sz="2000" kern="1200" dirty="0"/>
                        <a:t>integer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880016"/>
                  </a:ext>
                </a:extLst>
              </a:tr>
            </a:tbl>
          </a:graphicData>
        </a:graphic>
      </p:graphicFrame>
      <p:graphicFrame>
        <p:nvGraphicFramePr>
          <p:cNvPr id="13" name="Tabel 9">
            <a:extLst>
              <a:ext uri="{FF2B5EF4-FFF2-40B4-BE49-F238E27FC236}">
                <a16:creationId xmlns:a16="http://schemas.microsoft.com/office/drawing/2014/main" id="{2EA0C0AA-EB53-407C-9472-E97CAAB1F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88528"/>
              </p:ext>
            </p:extLst>
          </p:nvPr>
        </p:nvGraphicFramePr>
        <p:xfrm>
          <a:off x="7986409" y="3924300"/>
          <a:ext cx="3161490" cy="15448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0745">
                  <a:extLst>
                    <a:ext uri="{9D8B030D-6E8A-4147-A177-3AD203B41FA5}">
                      <a16:colId xmlns:a16="http://schemas.microsoft.com/office/drawing/2014/main" val="879986285"/>
                    </a:ext>
                  </a:extLst>
                </a:gridCol>
                <a:gridCol w="1580745">
                  <a:extLst>
                    <a:ext uri="{9D8B030D-6E8A-4147-A177-3AD203B41FA5}">
                      <a16:colId xmlns:a16="http://schemas.microsoft.com/office/drawing/2014/main" val="3026609527"/>
                    </a:ext>
                  </a:extLst>
                </a:gridCol>
              </a:tblGrid>
              <a:tr h="41910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BE" sz="2000" kern="1200" dirty="0"/>
                        <a:t>vak</a:t>
                      </a:r>
                      <a:endParaRPr lang="nl-BE" sz="20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D9D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68965"/>
                  </a:ext>
                </a:extLst>
              </a:tr>
              <a:tr h="5628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x-none" sz="2000" u="sng" kern="1200" dirty="0"/>
                        <a:t>vakid</a:t>
                      </a:r>
                      <a:endParaRPr lang="nl-BE" sz="200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x-none" sz="2000" kern="1200" dirty="0"/>
                        <a:t>integer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504928"/>
                  </a:ext>
                </a:extLst>
              </a:tr>
              <a:tr h="5628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x-none" sz="2000" kern="1200" dirty="0"/>
                        <a:t>naam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x-none" sz="2000" kern="1200" dirty="0"/>
                        <a:t>varchar(100)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88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494196" y="1935804"/>
            <a:ext cx="193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u="sng" dirty="0"/>
              <a:t>primaire sleutel</a:t>
            </a:r>
            <a:endParaRPr lang="en-US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0821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966937" y="4285426"/>
            <a:ext cx="6070059" cy="231965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ALL: </a:t>
            </a:r>
            <a:r>
              <a:rPr lang="en-BE" dirty="0"/>
              <a:t>voorbeeld</a:t>
            </a:r>
            <a:endParaRPr lang="fr-BE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778213" y="3572531"/>
            <a:ext cx="12110936" cy="3032550"/>
          </a:xfrm>
        </p:spPr>
        <p:txBody>
          <a:bodyPr>
            <a:normAutofit/>
          </a:bodyPr>
          <a:lstStyle/>
          <a:p>
            <a:pPr marL="2194560" lvl="5" indent="0">
              <a:buNone/>
            </a:pPr>
            <a:endParaRPr lang="nl-BE" sz="2800" dirty="0"/>
          </a:p>
          <a:p>
            <a:pPr marL="2194560" lvl="5" indent="0">
              <a:buNone/>
            </a:pPr>
            <a:endParaRPr lang="nl-BE" sz="3000" dirty="0"/>
          </a:p>
          <a:p>
            <a:pPr marL="2743200" lvl="6" indent="0">
              <a:buNone/>
            </a:pPr>
            <a:r>
              <a:rPr lang="nl-BE" sz="3000" dirty="0"/>
              <a:t>SELECT * FROM </a:t>
            </a:r>
            <a:r>
              <a:rPr lang="en-BE" sz="3000" dirty="0"/>
              <a:t>werknemer w1</a:t>
            </a:r>
            <a:endParaRPr lang="nl-BE" sz="3000" dirty="0"/>
          </a:p>
          <a:p>
            <a:pPr marL="2743200" lvl="6" indent="0">
              <a:buNone/>
            </a:pPr>
            <a:r>
              <a:rPr lang="nl-BE" sz="3000" dirty="0"/>
              <a:t>WHERE </a:t>
            </a:r>
            <a:r>
              <a:rPr lang="en-BE" sz="3000" dirty="0">
                <a:solidFill>
                  <a:srgbClr val="FF0000"/>
                </a:solidFill>
              </a:rPr>
              <a:t>w1.loon</a:t>
            </a:r>
            <a:r>
              <a:rPr lang="nl-BE" sz="3000" dirty="0">
                <a:solidFill>
                  <a:srgbClr val="FF0000"/>
                </a:solidFill>
              </a:rPr>
              <a:t> &gt;= ALL</a:t>
            </a:r>
            <a:r>
              <a:rPr lang="nl-BE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</a:p>
          <a:p>
            <a:pPr marL="2743200" lvl="6" indent="0">
              <a:buNone/>
            </a:pPr>
            <a:r>
              <a:rPr lang="nl-BE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SELECT </a:t>
            </a:r>
            <a:r>
              <a:rPr lang="en-BE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w2.loon</a:t>
            </a:r>
            <a:endParaRPr lang="nl-BE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743200" lvl="6" indent="0">
              <a:buNone/>
            </a:pPr>
            <a:r>
              <a:rPr lang="nl-BE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FROM </a:t>
            </a:r>
            <a:r>
              <a:rPr lang="en-BE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werknemer w2</a:t>
            </a:r>
            <a:r>
              <a:rPr lang="nl-BE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  <a:endParaRPr lang="en-GB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2000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663430"/>
            <a:ext cx="97487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dirty="0"/>
              <a:t>G</a:t>
            </a:r>
            <a:r>
              <a:rPr lang="en-BE" sz="2600" dirty="0"/>
              <a:t>eef alle werknemers die minstens evenveel verdienen dan </a:t>
            </a:r>
            <a:r>
              <a:rPr lang="en-BE" sz="2600" i="1" dirty="0"/>
              <a:t>alle</a:t>
            </a:r>
            <a:r>
              <a:rPr lang="en-BE" sz="2600" dirty="0"/>
              <a:t> werknemers.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778213" y="2717211"/>
            <a:ext cx="6312441" cy="11079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sz="2200" b="1" dirty="0">
                <a:solidFill>
                  <a:srgbClr val="FF0000"/>
                </a:solidFill>
              </a:rPr>
              <a:t>De outside query geeft alle werknemers terug met een loon dat minstens zo hoog is als</a:t>
            </a:r>
            <a:r>
              <a:rPr lang="nl-BE" sz="2200" b="1" dirty="0">
                <a:solidFill>
                  <a:srgbClr val="FF0000"/>
                </a:solidFill>
              </a:rPr>
              <a:t> alle lonen</a:t>
            </a:r>
            <a:r>
              <a:rPr lang="en-BE" sz="2200" b="1" dirty="0">
                <a:solidFill>
                  <a:srgbClr val="FF0000"/>
                </a:solidFill>
              </a:rPr>
              <a:t> in de resultatentabel van de subquery.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67719" y="3978613"/>
            <a:ext cx="603115" cy="11020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8655186" y="3778275"/>
            <a:ext cx="3415218" cy="11541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sz="2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 subquery geeft een tabel terug met alle lonen van alle werknemers.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005864" y="5088806"/>
            <a:ext cx="1352145" cy="8119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TextBox 2"/>
          <p:cNvSpPr txBox="1"/>
          <p:nvPr/>
        </p:nvSpPr>
        <p:spPr>
          <a:xfrm>
            <a:off x="451413" y="4680527"/>
            <a:ext cx="2280212" cy="14465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BE" sz="2200" dirty="0"/>
              <a:t>Dus... Geef de werknemer met het hoogste loon terug</a:t>
            </a:r>
            <a:endParaRPr lang="fr-B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9518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err="1"/>
              <a:t>Subquery</a:t>
            </a:r>
            <a:r>
              <a:rPr lang="fr-BE" dirty="0"/>
              <a:t> </a:t>
            </a:r>
            <a:r>
              <a:rPr lang="fr-BE" dirty="0" err="1"/>
              <a:t>operator</a:t>
            </a:r>
            <a:r>
              <a:rPr lang="en-BE" dirty="0"/>
              <a:t>en</a:t>
            </a:r>
            <a:r>
              <a:rPr lang="fr-BE" dirty="0"/>
              <a:t>: (NOT) EXISTS</a:t>
            </a:r>
            <a:endParaRPr lang="fr-BE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11439728" cy="4878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BE" sz="3000" b="1" dirty="0"/>
              <a:t>...</a:t>
            </a:r>
            <a:r>
              <a:rPr lang="en-US" sz="3000" b="1" dirty="0"/>
              <a:t>WHERE </a:t>
            </a:r>
            <a:r>
              <a:rPr lang="nl-BE" sz="3000" b="1" dirty="0"/>
              <a:t>(NOT) EXISTS</a:t>
            </a:r>
            <a:r>
              <a:rPr lang="en-US" sz="3000" b="1" dirty="0"/>
              <a:t> </a:t>
            </a:r>
            <a:r>
              <a:rPr lang="en-US" sz="3000" b="1" i="1" dirty="0"/>
              <a:t>(subquery)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b="1" i="1" dirty="0"/>
          </a:p>
          <a:p>
            <a:r>
              <a:rPr lang="en-BE" dirty="0"/>
              <a:t>De</a:t>
            </a:r>
            <a:r>
              <a:rPr lang="en-GB" dirty="0"/>
              <a:t> </a:t>
            </a:r>
            <a:r>
              <a:rPr lang="en-GB" i="1" dirty="0"/>
              <a:t>subquery </a:t>
            </a:r>
            <a:r>
              <a:rPr lang="en-BE" dirty="0"/>
              <a:t>wordt geëvalueerd om te bepalen of de resultatentabel rijen bevat of niet.</a:t>
            </a:r>
            <a:endParaRPr lang="en-GB" dirty="0"/>
          </a:p>
          <a:p>
            <a:pPr marL="0" indent="0">
              <a:buNone/>
            </a:pPr>
            <a:r>
              <a:rPr lang="en-BE" dirty="0"/>
              <a:t>	</a:t>
            </a:r>
            <a:r>
              <a:rPr lang="en-GB" dirty="0"/>
              <a:t>- </a:t>
            </a:r>
            <a:r>
              <a:rPr lang="en-BE" dirty="0"/>
              <a:t>Als de </a:t>
            </a:r>
            <a:r>
              <a:rPr lang="en-GB" i="1" dirty="0"/>
              <a:t>subquery </a:t>
            </a:r>
            <a:r>
              <a:rPr lang="en-BE" dirty="0"/>
              <a:t>minstens 1 rij teruggeeft</a:t>
            </a:r>
            <a:r>
              <a:rPr lang="en-GB" dirty="0"/>
              <a:t>, </a:t>
            </a:r>
            <a:r>
              <a:rPr lang="en-BE" dirty="0"/>
              <a:t>zal </a:t>
            </a:r>
            <a:r>
              <a:rPr lang="en-GB" dirty="0"/>
              <a:t>EXISTS </a:t>
            </a:r>
            <a:r>
              <a:rPr lang="en-BE" dirty="0"/>
              <a:t>evalueren naar</a:t>
            </a:r>
            <a:r>
              <a:rPr lang="en-GB" dirty="0"/>
              <a:t> </a:t>
            </a:r>
            <a:r>
              <a:rPr lang="en-BE" dirty="0"/>
              <a:t>‘waar’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	- </a:t>
            </a:r>
            <a:r>
              <a:rPr lang="en-BE" dirty="0"/>
              <a:t>Als de </a:t>
            </a:r>
            <a:r>
              <a:rPr lang="en-GB" i="1" dirty="0"/>
              <a:t>subquery </a:t>
            </a:r>
            <a:r>
              <a:rPr lang="en-BE" dirty="0"/>
              <a:t>geen rijen teruggeeft,</a:t>
            </a:r>
            <a:r>
              <a:rPr lang="en-GB" dirty="0"/>
              <a:t> </a:t>
            </a:r>
            <a:r>
              <a:rPr lang="en-BE" dirty="0"/>
              <a:t>zal </a:t>
            </a:r>
            <a:r>
              <a:rPr lang="en-GB" dirty="0"/>
              <a:t>EXISTS </a:t>
            </a:r>
            <a:r>
              <a:rPr lang="en-GB" dirty="0" err="1"/>
              <a:t>evalu</a:t>
            </a:r>
            <a:r>
              <a:rPr lang="en-BE" dirty="0"/>
              <a:t>eren naar ‘vals’</a:t>
            </a:r>
            <a:r>
              <a:rPr lang="en-GB" dirty="0"/>
              <a:t>.</a:t>
            </a:r>
          </a:p>
          <a:p>
            <a:r>
              <a:rPr lang="en-GB" dirty="0"/>
              <a:t>EXISTS </a:t>
            </a:r>
            <a:r>
              <a:rPr lang="en-BE" dirty="0"/>
              <a:t>verwijdert de rijen van de resultatentabel van de outside query waarvoor de resultatentabel van de </a:t>
            </a:r>
            <a:r>
              <a:rPr lang="en-BE" i="1" dirty="0"/>
              <a:t>subquery</a:t>
            </a:r>
            <a:r>
              <a:rPr lang="en-BE" dirty="0"/>
              <a:t> leeg is.</a:t>
            </a:r>
            <a:endParaRPr lang="en-GB" dirty="0"/>
          </a:p>
          <a:p>
            <a:r>
              <a:rPr lang="en-BE" dirty="0"/>
              <a:t>Aangezien het exacte resultaat van de subquery niet uitmaakt (enkel het aantal rijen), is volgende manier conventioneel om EXISTS te gebruiken:</a:t>
            </a:r>
          </a:p>
          <a:p>
            <a:pPr marL="0" indent="0">
              <a:buNone/>
            </a:pPr>
            <a:r>
              <a:rPr lang="en-GB" dirty="0"/>
              <a:t>	- </a:t>
            </a:r>
            <a:r>
              <a:rPr lang="en-BE" dirty="0"/>
              <a:t>...</a:t>
            </a:r>
            <a:r>
              <a:rPr lang="en-GB" dirty="0"/>
              <a:t>WHERE EXISTS (SELECT </a:t>
            </a:r>
            <a:r>
              <a:rPr lang="en-GB" b="1" dirty="0"/>
              <a:t>1</a:t>
            </a:r>
            <a:r>
              <a:rPr lang="en-GB" dirty="0"/>
              <a:t> FROM …)</a:t>
            </a:r>
          </a:p>
          <a:p>
            <a:r>
              <a:rPr lang="nl-BE" dirty="0"/>
              <a:t>EXISTS </a:t>
            </a:r>
            <a:r>
              <a:rPr lang="en-BE" dirty="0"/>
              <a:t>wordt typisch gebruikt in combinatie met gecorreleerde subqueries</a:t>
            </a:r>
            <a:r>
              <a:rPr lang="en-GB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39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62264" y="3210128"/>
            <a:ext cx="8888233" cy="35592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10059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(NOT) EXISTS: </a:t>
            </a:r>
            <a:r>
              <a:rPr lang="en-BE" dirty="0"/>
              <a:t>voorbeeld</a:t>
            </a:r>
            <a:endParaRPr lang="fr-BE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739303" y="3331335"/>
            <a:ext cx="10780704" cy="3032550"/>
          </a:xfrm>
        </p:spPr>
        <p:txBody>
          <a:bodyPr>
            <a:normAutofit fontScale="25000" lnSpcReduction="20000"/>
          </a:bodyPr>
          <a:lstStyle/>
          <a:p>
            <a:pPr marL="2194560" lvl="5" indent="0">
              <a:buNone/>
            </a:pPr>
            <a:endParaRPr lang="nl-BE" sz="2800" dirty="0"/>
          </a:p>
          <a:p>
            <a:pPr marL="3566160" lvl="8" indent="0">
              <a:buNone/>
            </a:pPr>
            <a:endParaRPr lang="nl-BE" sz="6200" dirty="0"/>
          </a:p>
          <a:p>
            <a:pPr marL="1737360" lvl="4" indent="0">
              <a:buNone/>
            </a:pPr>
            <a:r>
              <a:rPr lang="nl-BE" sz="10000" dirty="0"/>
              <a:t>SELECT * FROM werknemer w1</a:t>
            </a:r>
          </a:p>
          <a:p>
            <a:pPr marL="1737360" lvl="4" indent="0">
              <a:buNone/>
            </a:pPr>
            <a:r>
              <a:rPr lang="nl-BE" sz="10000" dirty="0"/>
              <a:t>INNER JOIN l</a:t>
            </a:r>
            <a:r>
              <a:rPr lang="en-BE" sz="10000" dirty="0"/>
              <a:t>esgever l</a:t>
            </a:r>
            <a:r>
              <a:rPr lang="nl-BE" sz="10000" dirty="0"/>
              <a:t>1 USING(</a:t>
            </a:r>
            <a:r>
              <a:rPr lang="nl-BE" sz="10000" dirty="0" err="1"/>
              <a:t>werknemersid</a:t>
            </a:r>
            <a:r>
              <a:rPr lang="nl-BE" sz="10000" dirty="0"/>
              <a:t>)</a:t>
            </a:r>
          </a:p>
          <a:p>
            <a:pPr marL="2194560" lvl="5" indent="0">
              <a:buNone/>
            </a:pPr>
            <a:r>
              <a:rPr lang="nl-BE" sz="10000" dirty="0">
                <a:solidFill>
                  <a:srgbClr val="FF0000"/>
                </a:solidFill>
              </a:rPr>
              <a:t>WHERE EXISTS </a:t>
            </a:r>
            <a:r>
              <a:rPr lang="nl-BE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</a:p>
          <a:p>
            <a:pPr marL="2194560" lvl="5" indent="0">
              <a:buNone/>
            </a:pPr>
            <a:r>
              <a:rPr lang="nl-BE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SELECT 1</a:t>
            </a:r>
          </a:p>
          <a:p>
            <a:pPr marL="2194560" lvl="5" indent="0">
              <a:buNone/>
            </a:pPr>
            <a:r>
              <a:rPr lang="nl-BE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FROM </a:t>
            </a:r>
            <a:r>
              <a:rPr lang="en-BE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lesgever l2</a:t>
            </a:r>
            <a:endParaRPr lang="nl-BE" sz="10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194560" lvl="5" indent="0">
              <a:buNone/>
            </a:pPr>
            <a:r>
              <a:rPr lang="nl-BE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WHERE l2.</a:t>
            </a:r>
            <a:r>
              <a:rPr lang="en-BE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werknemersid</a:t>
            </a:r>
            <a:r>
              <a:rPr lang="nl-BE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nl-BE" sz="10000" dirty="0">
                <a:solidFill>
                  <a:srgbClr val="FFC000"/>
                </a:solidFill>
              </a:rPr>
              <a:t>l</a:t>
            </a:r>
            <a:r>
              <a:rPr lang="en-BE" sz="10000" dirty="0">
                <a:solidFill>
                  <a:srgbClr val="FFC000"/>
                </a:solidFill>
              </a:rPr>
              <a:t>1</a:t>
            </a:r>
            <a:r>
              <a:rPr lang="nl-BE" sz="10000" dirty="0">
                <a:solidFill>
                  <a:srgbClr val="FFC000"/>
                </a:solidFill>
              </a:rPr>
              <a:t>.</a:t>
            </a:r>
            <a:r>
              <a:rPr lang="en-BE" sz="10000" dirty="0">
                <a:solidFill>
                  <a:srgbClr val="FFC000"/>
                </a:solidFill>
              </a:rPr>
              <a:t>werknemersid</a:t>
            </a:r>
            <a:r>
              <a:rPr lang="nl-BE" sz="10000" dirty="0">
                <a:solidFill>
                  <a:srgbClr val="FFC000"/>
                </a:solidFill>
              </a:rPr>
              <a:t> </a:t>
            </a:r>
          </a:p>
          <a:p>
            <a:pPr marL="2194560" lvl="5" indent="0">
              <a:buNone/>
            </a:pPr>
            <a:r>
              <a:rPr lang="nl-BE" sz="10000" dirty="0"/>
              <a:t>	</a:t>
            </a:r>
            <a:r>
              <a:rPr lang="nl-BE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 l2.</a:t>
            </a:r>
            <a:r>
              <a:rPr lang="en-BE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vakid</a:t>
            </a:r>
            <a:r>
              <a:rPr lang="nl-BE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!= </a:t>
            </a:r>
            <a:r>
              <a:rPr lang="nl-BE" sz="10000" dirty="0">
                <a:solidFill>
                  <a:srgbClr val="FFC000"/>
                </a:solidFill>
              </a:rPr>
              <a:t>l1.</a:t>
            </a:r>
            <a:r>
              <a:rPr lang="en-BE" sz="10000" dirty="0">
                <a:solidFill>
                  <a:srgbClr val="FFC000"/>
                </a:solidFill>
              </a:rPr>
              <a:t>vakid</a:t>
            </a:r>
            <a:r>
              <a:rPr lang="nl-BE" sz="10000" dirty="0"/>
              <a:t> </a:t>
            </a:r>
            <a:r>
              <a:rPr lang="nl-BE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en-BE" sz="10000" dirty="0"/>
              <a:t>;</a:t>
            </a:r>
            <a:endParaRPr lang="nl-BE" sz="10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2000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593980"/>
            <a:ext cx="102033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dirty="0"/>
              <a:t>G</a:t>
            </a:r>
            <a:r>
              <a:rPr lang="en-BE" sz="2600" dirty="0"/>
              <a:t>eef alle werknemers terug die minstens 2 verschillende vakken geven</a:t>
            </a:r>
            <a:r>
              <a:rPr lang="nl-BE" sz="2600" dirty="0"/>
              <a:t>.</a:t>
            </a:r>
            <a:endParaRPr lang="en-BE" sz="2600" dirty="0"/>
          </a:p>
          <a:p>
            <a:r>
              <a:rPr lang="en-BE" sz="2600" dirty="0"/>
              <a:t>Herschrijf vraagstelling: Geef alle werknemers terug die een bepaald vak geven en waarvoor er nog een ander vak </a:t>
            </a:r>
            <a:r>
              <a:rPr lang="en-BE" sz="2600" i="1" dirty="0"/>
              <a:t>bestaat</a:t>
            </a:r>
            <a:r>
              <a:rPr lang="en-BE" sz="2600" dirty="0"/>
              <a:t> dat door he</a:t>
            </a:r>
            <a:r>
              <a:rPr lang="nl-BE" sz="2600" dirty="0"/>
              <a:t>m/haar</a:t>
            </a:r>
            <a:r>
              <a:rPr lang="en-BE" sz="2600" dirty="0"/>
              <a:t> gegeven wordt.</a:t>
            </a:r>
            <a:endParaRPr lang="en-US" sz="2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SQL - </a:t>
            </a:r>
            <a:r>
              <a:rPr lang="fr-BE" dirty="0" err="1"/>
              <a:t>Subqueries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8123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62265" y="3210128"/>
            <a:ext cx="8492246" cy="35592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(NOT) EXISTS: </a:t>
            </a:r>
            <a:r>
              <a:rPr lang="en-BE" dirty="0"/>
              <a:t>voorbeeld</a:t>
            </a:r>
            <a:endParaRPr lang="fr-BE" i="1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663430"/>
            <a:ext cx="7810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dirty="0"/>
              <a:t>G</a:t>
            </a:r>
            <a:r>
              <a:rPr lang="en-BE" sz="2600" dirty="0"/>
              <a:t>eef alle werknemers terug die minstens 2 verschillende vakken geven</a:t>
            </a:r>
            <a:r>
              <a:rPr lang="nl-BE" sz="2600" dirty="0"/>
              <a:t>.</a:t>
            </a:r>
            <a:endParaRPr lang="en-BE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85928" y="5083380"/>
            <a:ext cx="3143655" cy="14465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FF0000"/>
                </a:solidFill>
              </a:rPr>
              <a:t>Outside query g</a:t>
            </a:r>
            <a:r>
              <a:rPr lang="en-BE" sz="2200" b="1" dirty="0">
                <a:solidFill>
                  <a:srgbClr val="FF0000"/>
                </a:solidFill>
              </a:rPr>
              <a:t>eeft alle lesgevers terug die minstens 2 verschillende vakken geven.</a:t>
            </a:r>
            <a:endParaRPr lang="en-GB" sz="22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099228" y="4615996"/>
            <a:ext cx="1750976" cy="37377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8923503" y="765361"/>
            <a:ext cx="3116096" cy="31700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Dit is een gecorreleerde subquery</a:t>
            </a:r>
            <a:r>
              <a:rPr lang="nl-B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v</a:t>
            </a:r>
            <a:r>
              <a:rPr lang="en-B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oor elke werknemer (en lesgever) </a:t>
            </a:r>
            <a:r>
              <a:rPr lang="nl-BE" sz="2000" b="1" dirty="0">
                <a:solidFill>
                  <a:srgbClr val="FFC000"/>
                </a:solidFill>
              </a:rPr>
              <a:t>l1.werknemersid </a:t>
            </a:r>
            <a:r>
              <a:rPr lang="en-B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de outside query, wordt er gecontroleerd of er een vak </a:t>
            </a:r>
            <a:r>
              <a:rPr lang="nl-B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en-B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nl-B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nl-B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vakid</a:t>
            </a:r>
            <a:r>
              <a:rPr lang="en-B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bestaat dat verschilt van </a:t>
            </a:r>
            <a:r>
              <a:rPr lang="nl-BE" sz="2000" b="1" dirty="0">
                <a:solidFill>
                  <a:srgbClr val="FFC000"/>
                </a:solidFill>
              </a:rPr>
              <a:t>l1.vakid</a:t>
            </a:r>
            <a:r>
              <a:rPr lang="en-BE" sz="2000" b="1" dirty="0">
                <a:solidFill>
                  <a:srgbClr val="FFC000"/>
                </a:solidFill>
              </a:rPr>
              <a:t> </a:t>
            </a:r>
            <a:r>
              <a:rPr lang="en-B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maar wel wordt gegeven door </a:t>
            </a:r>
            <a:r>
              <a:rPr lang="nl-BE" sz="2000" b="1" dirty="0">
                <a:solidFill>
                  <a:srgbClr val="FFC000"/>
                </a:solidFill>
              </a:rPr>
              <a:t>l1.werknemersid</a:t>
            </a:r>
            <a:r>
              <a:rPr lang="en-BE" sz="2000" b="1" dirty="0">
                <a:solidFill>
                  <a:srgbClr val="FFC000"/>
                </a:solidFill>
              </a:rPr>
              <a:t>.</a:t>
            </a:r>
            <a:endParaRPr lang="nl-B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cxnSpLocks/>
            <a:stCxn id="9" idx="2"/>
          </p:cNvCxnSpPr>
          <p:nvPr/>
        </p:nvCxnSpPr>
        <p:spPr>
          <a:xfrm flipH="1">
            <a:off x="8453339" y="3935460"/>
            <a:ext cx="2028212" cy="12882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23</a:t>
            </a:fld>
            <a:endParaRPr lang="fr-BE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3DAAEF2-037A-964E-B212-0EF9EB9DDDD9}"/>
              </a:ext>
            </a:extLst>
          </p:cNvPr>
          <p:cNvSpPr txBox="1">
            <a:spLocks/>
          </p:cNvSpPr>
          <p:nvPr/>
        </p:nvSpPr>
        <p:spPr>
          <a:xfrm>
            <a:off x="739303" y="3331335"/>
            <a:ext cx="10780704" cy="3032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94560" lvl="5" indent="0">
              <a:buFont typeface="Arial" panose="020B0604020202020204" pitchFamily="34" charset="0"/>
              <a:buNone/>
            </a:pPr>
            <a:endParaRPr lang="nl-BE" sz="2800"/>
          </a:p>
          <a:p>
            <a:pPr marL="3566160" lvl="8" indent="0">
              <a:buFont typeface="Arial" panose="020B0604020202020204" pitchFamily="34" charset="0"/>
              <a:buNone/>
            </a:pPr>
            <a:endParaRPr lang="nl-BE" sz="6200"/>
          </a:p>
          <a:p>
            <a:pPr marL="1737360" lvl="4" indent="0">
              <a:buFont typeface="Arial" panose="020B0604020202020204" pitchFamily="34" charset="0"/>
              <a:buNone/>
            </a:pPr>
            <a:r>
              <a:rPr lang="nl-BE" sz="10000"/>
              <a:t>SELECT * FROM werknemer w1</a:t>
            </a:r>
          </a:p>
          <a:p>
            <a:pPr marL="1737360" lvl="4" indent="0">
              <a:buFont typeface="Arial" panose="020B0604020202020204" pitchFamily="34" charset="0"/>
              <a:buNone/>
            </a:pPr>
            <a:r>
              <a:rPr lang="nl-BE" sz="10000"/>
              <a:t>INNER JOIN l</a:t>
            </a:r>
            <a:r>
              <a:rPr lang="en-BE" sz="10000"/>
              <a:t>esgever l</a:t>
            </a:r>
            <a:r>
              <a:rPr lang="nl-BE" sz="10000"/>
              <a:t>1 USING(werknemersid)</a:t>
            </a:r>
          </a:p>
          <a:p>
            <a:pPr marL="2194560" lvl="5" indent="0">
              <a:buFont typeface="Arial" panose="020B0604020202020204" pitchFamily="34" charset="0"/>
              <a:buNone/>
            </a:pPr>
            <a:r>
              <a:rPr lang="nl-BE" sz="10000">
                <a:solidFill>
                  <a:srgbClr val="FF0000"/>
                </a:solidFill>
              </a:rPr>
              <a:t>WHERE EXISTS </a:t>
            </a:r>
            <a:r>
              <a:rPr lang="nl-BE" sz="1000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</a:p>
          <a:p>
            <a:pPr marL="2194560" lvl="5" indent="0">
              <a:buFont typeface="Arial" panose="020B0604020202020204" pitchFamily="34" charset="0"/>
              <a:buNone/>
            </a:pPr>
            <a:r>
              <a:rPr lang="nl-BE" sz="10000">
                <a:solidFill>
                  <a:schemeClr val="accent1">
                    <a:lumMod val="60000"/>
                    <a:lumOff val="40000"/>
                  </a:schemeClr>
                </a:solidFill>
              </a:rPr>
              <a:t>	SELECT 1</a:t>
            </a:r>
          </a:p>
          <a:p>
            <a:pPr marL="2194560" lvl="5" indent="0">
              <a:buFont typeface="Arial" panose="020B0604020202020204" pitchFamily="34" charset="0"/>
              <a:buNone/>
            </a:pPr>
            <a:r>
              <a:rPr lang="nl-BE" sz="10000">
                <a:solidFill>
                  <a:schemeClr val="accent1">
                    <a:lumMod val="60000"/>
                    <a:lumOff val="40000"/>
                  </a:schemeClr>
                </a:solidFill>
              </a:rPr>
              <a:t>	FROM </a:t>
            </a:r>
            <a:r>
              <a:rPr lang="en-BE" sz="10000">
                <a:solidFill>
                  <a:schemeClr val="accent1">
                    <a:lumMod val="60000"/>
                    <a:lumOff val="40000"/>
                  </a:schemeClr>
                </a:solidFill>
              </a:rPr>
              <a:t>lesgever l2</a:t>
            </a:r>
            <a:endParaRPr lang="nl-BE" sz="100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194560" lvl="5" indent="0">
              <a:buFont typeface="Arial" panose="020B0604020202020204" pitchFamily="34" charset="0"/>
              <a:buNone/>
            </a:pPr>
            <a:r>
              <a:rPr lang="nl-BE" sz="10000">
                <a:solidFill>
                  <a:schemeClr val="accent1">
                    <a:lumMod val="60000"/>
                    <a:lumOff val="40000"/>
                  </a:schemeClr>
                </a:solidFill>
              </a:rPr>
              <a:t>	WHERE l2.</a:t>
            </a:r>
            <a:r>
              <a:rPr lang="en-BE" sz="10000">
                <a:solidFill>
                  <a:schemeClr val="accent1">
                    <a:lumMod val="60000"/>
                    <a:lumOff val="40000"/>
                  </a:schemeClr>
                </a:solidFill>
              </a:rPr>
              <a:t>werknemersid</a:t>
            </a:r>
            <a:r>
              <a:rPr lang="nl-BE" sz="1000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nl-BE" sz="10000">
                <a:solidFill>
                  <a:srgbClr val="FFC000"/>
                </a:solidFill>
              </a:rPr>
              <a:t>l</a:t>
            </a:r>
            <a:r>
              <a:rPr lang="en-BE" sz="10000">
                <a:solidFill>
                  <a:srgbClr val="FFC000"/>
                </a:solidFill>
              </a:rPr>
              <a:t>1</a:t>
            </a:r>
            <a:r>
              <a:rPr lang="nl-BE" sz="10000">
                <a:solidFill>
                  <a:srgbClr val="FFC000"/>
                </a:solidFill>
              </a:rPr>
              <a:t>.</a:t>
            </a:r>
            <a:r>
              <a:rPr lang="en-BE" sz="10000">
                <a:solidFill>
                  <a:srgbClr val="FFC000"/>
                </a:solidFill>
              </a:rPr>
              <a:t>werknemersid</a:t>
            </a:r>
            <a:r>
              <a:rPr lang="nl-BE" sz="10000">
                <a:solidFill>
                  <a:srgbClr val="FFC000"/>
                </a:solidFill>
              </a:rPr>
              <a:t> </a:t>
            </a:r>
          </a:p>
          <a:p>
            <a:pPr marL="2194560" lvl="5" indent="0">
              <a:buFont typeface="Arial" panose="020B0604020202020204" pitchFamily="34" charset="0"/>
              <a:buNone/>
            </a:pPr>
            <a:r>
              <a:rPr lang="nl-BE" sz="10000"/>
              <a:t>	</a:t>
            </a:r>
            <a:r>
              <a:rPr lang="nl-BE" sz="10000">
                <a:solidFill>
                  <a:schemeClr val="accent1">
                    <a:lumMod val="60000"/>
                    <a:lumOff val="40000"/>
                  </a:schemeClr>
                </a:solidFill>
              </a:rPr>
              <a:t>AND l2.</a:t>
            </a:r>
            <a:r>
              <a:rPr lang="en-BE" sz="10000">
                <a:solidFill>
                  <a:schemeClr val="accent1">
                    <a:lumMod val="60000"/>
                    <a:lumOff val="40000"/>
                  </a:schemeClr>
                </a:solidFill>
              </a:rPr>
              <a:t>vakid</a:t>
            </a:r>
            <a:r>
              <a:rPr lang="nl-BE" sz="10000">
                <a:solidFill>
                  <a:schemeClr val="accent1">
                    <a:lumMod val="60000"/>
                    <a:lumOff val="40000"/>
                  </a:schemeClr>
                </a:solidFill>
              </a:rPr>
              <a:t> != </a:t>
            </a:r>
            <a:r>
              <a:rPr lang="nl-BE" sz="10000">
                <a:solidFill>
                  <a:srgbClr val="FFC000"/>
                </a:solidFill>
              </a:rPr>
              <a:t>l1.</a:t>
            </a:r>
            <a:r>
              <a:rPr lang="en-BE" sz="10000">
                <a:solidFill>
                  <a:srgbClr val="FFC000"/>
                </a:solidFill>
              </a:rPr>
              <a:t>vakid</a:t>
            </a:r>
            <a:r>
              <a:rPr lang="nl-BE" sz="10000"/>
              <a:t> </a:t>
            </a:r>
            <a:r>
              <a:rPr lang="nl-BE" sz="1000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en-BE" sz="10000"/>
              <a:t>;</a:t>
            </a:r>
            <a:endParaRPr lang="nl-BE" sz="100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2000" dirty="0"/>
          </a:p>
        </p:txBody>
      </p:sp>
    </p:spTree>
    <p:extLst>
      <p:ext uri="{BB962C8B-B14F-4D97-AF65-F5344CB8AC3E}">
        <p14:creationId xmlns:p14="http://schemas.microsoft.com/office/powerpoint/2010/main" val="161267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02277" y="2155873"/>
            <a:ext cx="8492246" cy="47021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(NOT) EXISTS: </a:t>
            </a:r>
            <a:r>
              <a:rPr lang="en-BE" dirty="0"/>
              <a:t>voorbeeld</a:t>
            </a:r>
            <a:endParaRPr lang="fr-BE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360214" y="1715385"/>
            <a:ext cx="12110936" cy="4854585"/>
          </a:xfrm>
        </p:spPr>
        <p:txBody>
          <a:bodyPr>
            <a:normAutofit fontScale="55000" lnSpcReduction="20000"/>
          </a:bodyPr>
          <a:lstStyle/>
          <a:p>
            <a:pPr marL="2194560" lvl="5" indent="0">
              <a:buNone/>
            </a:pPr>
            <a:endParaRPr lang="nl-BE" sz="2800" dirty="0"/>
          </a:p>
          <a:p>
            <a:pPr marL="3566160" lvl="8" indent="0">
              <a:buNone/>
            </a:pPr>
            <a:endParaRPr lang="nl-BE" sz="6200" dirty="0"/>
          </a:p>
          <a:p>
            <a:pPr marL="1737360" lvl="4" indent="0">
              <a:buNone/>
            </a:pPr>
            <a:r>
              <a:rPr lang="nl-BE" sz="4200" dirty="0"/>
              <a:t>SELECT * FROM </a:t>
            </a:r>
            <a:r>
              <a:rPr lang="en-BE" sz="4200" dirty="0"/>
              <a:t>werknemer w1</a:t>
            </a:r>
            <a:endParaRPr lang="nl-BE" sz="4200" dirty="0"/>
          </a:p>
          <a:p>
            <a:pPr marL="1737360" lvl="4" indent="0">
              <a:buNone/>
            </a:pPr>
            <a:r>
              <a:rPr lang="nl-BE" sz="4200" dirty="0"/>
              <a:t>INNER JOIN l</a:t>
            </a:r>
            <a:r>
              <a:rPr lang="en-BE" sz="4200" dirty="0"/>
              <a:t>esgever l1 USING(werknemersid)</a:t>
            </a:r>
            <a:endParaRPr lang="nl-BE" sz="4200" dirty="0"/>
          </a:p>
          <a:p>
            <a:pPr marL="2194560" lvl="5" indent="0">
              <a:buNone/>
            </a:pPr>
            <a:r>
              <a:rPr lang="nl-BE" sz="4200" dirty="0">
                <a:solidFill>
                  <a:srgbClr val="FF0000"/>
                </a:solidFill>
              </a:rPr>
              <a:t>WHERE EXISTS </a:t>
            </a:r>
            <a:r>
              <a:rPr lang="nl-BE" sz="4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</a:p>
          <a:p>
            <a:pPr marL="2194560" lvl="5" indent="0">
              <a:buNone/>
            </a:pPr>
            <a:r>
              <a:rPr lang="nl-BE" sz="4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SELECT 1</a:t>
            </a:r>
          </a:p>
          <a:p>
            <a:pPr marL="2194560" lvl="5" indent="0">
              <a:buNone/>
            </a:pPr>
            <a:r>
              <a:rPr lang="nl-BE" sz="4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FROM </a:t>
            </a:r>
            <a:r>
              <a:rPr lang="en-BE" sz="4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lesgever l2</a:t>
            </a:r>
            <a:endParaRPr lang="nl-BE" sz="4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194560" lvl="5" indent="0">
              <a:buNone/>
            </a:pPr>
            <a:r>
              <a:rPr lang="nl-BE" sz="4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WHERE l2.</a:t>
            </a:r>
            <a:r>
              <a:rPr lang="en-BE" sz="4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werknemersid</a:t>
            </a:r>
            <a:r>
              <a:rPr lang="nl-BE" sz="4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nl-BE" sz="4200" dirty="0">
                <a:solidFill>
                  <a:srgbClr val="FFC000"/>
                </a:solidFill>
              </a:rPr>
              <a:t>l1.</a:t>
            </a:r>
            <a:r>
              <a:rPr lang="en-BE" sz="4200" dirty="0">
                <a:solidFill>
                  <a:srgbClr val="FFC000"/>
                </a:solidFill>
              </a:rPr>
              <a:t>werknemersid</a:t>
            </a:r>
            <a:r>
              <a:rPr lang="nl-BE" sz="4200" dirty="0">
                <a:solidFill>
                  <a:srgbClr val="FFC000"/>
                </a:solidFill>
              </a:rPr>
              <a:t> </a:t>
            </a:r>
          </a:p>
          <a:p>
            <a:pPr marL="2194560" lvl="5" indent="0">
              <a:buNone/>
            </a:pPr>
            <a:r>
              <a:rPr lang="nl-BE" sz="4200" dirty="0"/>
              <a:t>	</a:t>
            </a:r>
            <a:r>
              <a:rPr lang="nl-BE" sz="4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 l2.</a:t>
            </a:r>
            <a:r>
              <a:rPr lang="en-BE" sz="4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vakid</a:t>
            </a:r>
            <a:r>
              <a:rPr lang="nl-BE" sz="4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!= </a:t>
            </a:r>
            <a:r>
              <a:rPr lang="nl-BE" sz="4200" dirty="0">
                <a:solidFill>
                  <a:srgbClr val="FFC000"/>
                </a:solidFill>
              </a:rPr>
              <a:t>l1.</a:t>
            </a:r>
            <a:r>
              <a:rPr lang="en-BE" sz="4200" dirty="0">
                <a:solidFill>
                  <a:srgbClr val="FFC000"/>
                </a:solidFill>
              </a:rPr>
              <a:t>vakid</a:t>
            </a:r>
            <a:r>
              <a:rPr lang="nl-BE" sz="4200" dirty="0"/>
              <a:t> </a:t>
            </a:r>
            <a:endParaRPr lang="nl-BE" sz="4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5760" lvl="1" indent="0">
              <a:buNone/>
            </a:pPr>
            <a:r>
              <a:rPr lang="nl-BE" sz="4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		</a:t>
            </a:r>
            <a:r>
              <a:rPr lang="nl-BE" sz="4200" dirty="0"/>
              <a:t>AND NOT EXISTS </a:t>
            </a:r>
            <a:r>
              <a:rPr lang="nl-BE" sz="4200" dirty="0">
                <a:solidFill>
                  <a:srgbClr val="92D050"/>
                </a:solidFill>
              </a:rPr>
              <a:t>(</a:t>
            </a:r>
          </a:p>
          <a:p>
            <a:pPr marL="1280160" lvl="3" indent="0">
              <a:buNone/>
            </a:pPr>
            <a:r>
              <a:rPr lang="nl-BE" sz="4200" b="1" dirty="0">
                <a:solidFill>
                  <a:srgbClr val="92D050"/>
                </a:solidFill>
              </a:rPr>
              <a:t>		</a:t>
            </a:r>
            <a:r>
              <a:rPr lang="x-none" sz="4200" b="1" dirty="0">
                <a:solidFill>
                  <a:srgbClr val="92D050"/>
                </a:solidFill>
              </a:rPr>
              <a:t>	</a:t>
            </a:r>
            <a:r>
              <a:rPr lang="nl-BE" sz="4200" dirty="0">
                <a:solidFill>
                  <a:srgbClr val="92D050"/>
                </a:solidFill>
              </a:rPr>
              <a:t>SELECT 1</a:t>
            </a:r>
          </a:p>
          <a:p>
            <a:pPr marL="1280160" lvl="3" indent="0">
              <a:buNone/>
            </a:pPr>
            <a:r>
              <a:rPr lang="nl-BE" sz="4200" dirty="0">
                <a:solidFill>
                  <a:srgbClr val="92D050"/>
                </a:solidFill>
              </a:rPr>
              <a:t>		</a:t>
            </a:r>
            <a:r>
              <a:rPr lang="x-none" sz="4200" dirty="0">
                <a:solidFill>
                  <a:srgbClr val="92D050"/>
                </a:solidFill>
              </a:rPr>
              <a:t>	</a:t>
            </a:r>
            <a:r>
              <a:rPr lang="nl-BE" sz="4200" dirty="0">
                <a:solidFill>
                  <a:srgbClr val="92D050"/>
                </a:solidFill>
              </a:rPr>
              <a:t>FROM l</a:t>
            </a:r>
            <a:r>
              <a:rPr lang="en-BE" sz="4200" dirty="0">
                <a:solidFill>
                  <a:srgbClr val="92D050"/>
                </a:solidFill>
              </a:rPr>
              <a:t>esgever l3</a:t>
            </a:r>
            <a:endParaRPr lang="nl-BE" sz="4200" dirty="0">
              <a:solidFill>
                <a:srgbClr val="92D050"/>
              </a:solidFill>
            </a:endParaRPr>
          </a:p>
          <a:p>
            <a:pPr marL="1280160" lvl="3" indent="0">
              <a:buNone/>
            </a:pPr>
            <a:r>
              <a:rPr lang="nl-BE" sz="4200" dirty="0">
                <a:solidFill>
                  <a:srgbClr val="92D050"/>
                </a:solidFill>
              </a:rPr>
              <a:t>			WHERE </a:t>
            </a:r>
            <a:r>
              <a:rPr lang="en-BE" sz="4200" dirty="0">
                <a:solidFill>
                  <a:srgbClr val="92D050"/>
                </a:solidFill>
              </a:rPr>
              <a:t>l3.werknemersid = l1.werknemersid</a:t>
            </a:r>
            <a:endParaRPr lang="nl-BE" sz="4200" dirty="0">
              <a:solidFill>
                <a:srgbClr val="92D050"/>
              </a:solidFill>
            </a:endParaRPr>
          </a:p>
          <a:p>
            <a:pPr marL="1280160" lvl="3" indent="0">
              <a:buNone/>
            </a:pPr>
            <a:r>
              <a:rPr lang="nl-BE" sz="4200" dirty="0">
                <a:solidFill>
                  <a:srgbClr val="92D050"/>
                </a:solidFill>
              </a:rPr>
              <a:t>			AND </a:t>
            </a:r>
            <a:r>
              <a:rPr lang="en-BE" sz="4200" dirty="0">
                <a:solidFill>
                  <a:srgbClr val="92D050"/>
                </a:solidFill>
              </a:rPr>
              <a:t>l</a:t>
            </a:r>
            <a:r>
              <a:rPr lang="nl-BE" sz="4200" dirty="0">
                <a:solidFill>
                  <a:srgbClr val="92D050"/>
                </a:solidFill>
              </a:rPr>
              <a:t>3</a:t>
            </a:r>
            <a:r>
              <a:rPr lang="en-BE" sz="4200" dirty="0">
                <a:solidFill>
                  <a:srgbClr val="92D050"/>
                </a:solidFill>
              </a:rPr>
              <a:t>.vakid </a:t>
            </a:r>
            <a:r>
              <a:rPr lang="nl-BE" sz="4200" dirty="0">
                <a:solidFill>
                  <a:srgbClr val="92D050"/>
                </a:solidFill>
              </a:rPr>
              <a:t>&lt;&gt; </a:t>
            </a:r>
            <a:r>
              <a:rPr lang="en-BE" sz="4200" dirty="0">
                <a:solidFill>
                  <a:srgbClr val="92D050"/>
                </a:solidFill>
              </a:rPr>
              <a:t>l2.vakid</a:t>
            </a:r>
            <a:endParaRPr lang="nl-BE" sz="4200" dirty="0">
              <a:solidFill>
                <a:srgbClr val="92D050"/>
              </a:solidFill>
            </a:endParaRPr>
          </a:p>
          <a:p>
            <a:pPr marL="1280160" lvl="3" indent="0">
              <a:buNone/>
            </a:pPr>
            <a:r>
              <a:rPr lang="nl-BE" sz="4200" dirty="0">
                <a:solidFill>
                  <a:srgbClr val="92D050"/>
                </a:solidFill>
              </a:rPr>
              <a:t>			AND </a:t>
            </a:r>
            <a:r>
              <a:rPr lang="en-BE" sz="4200" dirty="0">
                <a:solidFill>
                  <a:srgbClr val="92D050"/>
                </a:solidFill>
              </a:rPr>
              <a:t>l</a:t>
            </a:r>
            <a:r>
              <a:rPr lang="nl-BE" sz="4200" dirty="0">
                <a:solidFill>
                  <a:srgbClr val="92D050"/>
                </a:solidFill>
              </a:rPr>
              <a:t>3.</a:t>
            </a:r>
            <a:r>
              <a:rPr lang="en-BE" sz="4200" dirty="0">
                <a:solidFill>
                  <a:srgbClr val="92D050"/>
                </a:solidFill>
              </a:rPr>
              <a:t>vakid </a:t>
            </a:r>
            <a:r>
              <a:rPr lang="nl-BE" sz="4200" dirty="0">
                <a:solidFill>
                  <a:srgbClr val="92D050"/>
                </a:solidFill>
              </a:rPr>
              <a:t>&lt;&gt; </a:t>
            </a:r>
            <a:r>
              <a:rPr lang="en-BE" sz="4200" dirty="0">
                <a:solidFill>
                  <a:srgbClr val="92D050"/>
                </a:solidFill>
              </a:rPr>
              <a:t>l</a:t>
            </a:r>
            <a:r>
              <a:rPr lang="nl-BE" sz="4200" dirty="0">
                <a:solidFill>
                  <a:srgbClr val="92D050"/>
                </a:solidFill>
              </a:rPr>
              <a:t>1.</a:t>
            </a:r>
            <a:r>
              <a:rPr lang="en-BE" sz="4200" dirty="0">
                <a:solidFill>
                  <a:srgbClr val="92D050"/>
                </a:solidFill>
              </a:rPr>
              <a:t>vakid</a:t>
            </a:r>
            <a:r>
              <a:rPr lang="nl-BE" sz="4200" dirty="0">
                <a:solidFill>
                  <a:srgbClr val="92D050"/>
                </a:solidFill>
              </a:rPr>
              <a:t> )</a:t>
            </a:r>
            <a:r>
              <a:rPr lang="en-BE" sz="4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en-BE" sz="4200" dirty="0"/>
              <a:t>;</a:t>
            </a:r>
            <a:endParaRPr lang="x-none" sz="4200" dirty="0">
              <a:solidFill>
                <a:srgbClr val="92D050"/>
              </a:solidFill>
            </a:endParaRPr>
          </a:p>
          <a:p>
            <a:pPr marL="2194560" lvl="5" indent="0">
              <a:buNone/>
            </a:pPr>
            <a:endParaRPr lang="nl-BE" sz="10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2000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663430"/>
            <a:ext cx="97487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dirty="0"/>
              <a:t>G</a:t>
            </a:r>
            <a:r>
              <a:rPr lang="en-BE" sz="2600" dirty="0"/>
              <a:t>eef alle werknemers terug die </a:t>
            </a:r>
            <a:r>
              <a:rPr lang="en-BE" sz="2600" b="1" dirty="0"/>
              <a:t>exact</a:t>
            </a:r>
            <a:r>
              <a:rPr lang="en-BE" sz="2600" dirty="0"/>
              <a:t> 2 vakken geven</a:t>
            </a:r>
            <a:r>
              <a:rPr lang="nl-BE" sz="2600" dirty="0"/>
              <a:t>.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30264" y="3424742"/>
            <a:ext cx="3143655" cy="14465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FF0000"/>
                </a:solidFill>
              </a:rPr>
              <a:t>Outside query g</a:t>
            </a:r>
            <a:r>
              <a:rPr lang="en-BE" sz="2200" b="1" dirty="0">
                <a:solidFill>
                  <a:srgbClr val="FF0000"/>
                </a:solidFill>
              </a:rPr>
              <a:t>eeft alle lesgevers terug die exact 2 verschillende vakken geven.</a:t>
            </a:r>
            <a:endParaRPr lang="en-GB" sz="2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83039" y="297675"/>
            <a:ext cx="2956559" cy="28623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Dit is een gecorreleerde subquery</a:t>
            </a:r>
            <a:r>
              <a:rPr lang="nl-B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v</a:t>
            </a:r>
            <a:r>
              <a:rPr lang="en-B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oor elke werknemer (en lesgever) </a:t>
            </a:r>
            <a:r>
              <a:rPr lang="nl-BE" b="1" dirty="0">
                <a:solidFill>
                  <a:srgbClr val="FFC000"/>
                </a:solidFill>
              </a:rPr>
              <a:t>l1.werknemersid </a:t>
            </a:r>
            <a:r>
              <a:rPr lang="en-B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de outside query, wordt er gecontroleerd of er een tweede vak </a:t>
            </a:r>
            <a:r>
              <a:rPr lang="nl-B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en-B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nl-B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nl-BE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vakid</a:t>
            </a:r>
            <a:r>
              <a:rPr lang="en-B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bestaat dat verschilt van </a:t>
            </a:r>
            <a:r>
              <a:rPr lang="nl-BE" b="1" dirty="0">
                <a:solidFill>
                  <a:srgbClr val="FFC000"/>
                </a:solidFill>
              </a:rPr>
              <a:t>l1.vakid</a:t>
            </a:r>
            <a:r>
              <a:rPr lang="en-BE" b="1" dirty="0">
                <a:solidFill>
                  <a:srgbClr val="FFC000"/>
                </a:solidFill>
              </a:rPr>
              <a:t> </a:t>
            </a:r>
            <a:r>
              <a:rPr lang="en-B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maar wel wordt gegeven door </a:t>
            </a:r>
            <a:r>
              <a:rPr lang="nl-BE" b="1" dirty="0">
                <a:solidFill>
                  <a:srgbClr val="FFC000"/>
                </a:solidFill>
              </a:rPr>
              <a:t>l1.werknemersid</a:t>
            </a:r>
            <a:r>
              <a:rPr lang="en-BE" b="1" dirty="0">
                <a:solidFill>
                  <a:srgbClr val="FFC000"/>
                </a:solidFill>
              </a:rPr>
              <a:t>.</a:t>
            </a:r>
            <a:endParaRPr lang="nl-BE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876309" y="2468658"/>
            <a:ext cx="1206730" cy="10119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1566872" y="3111957"/>
            <a:ext cx="958119" cy="2833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" name="TextBox 19"/>
          <p:cNvSpPr txBox="1"/>
          <p:nvPr/>
        </p:nvSpPr>
        <p:spPr>
          <a:xfrm>
            <a:off x="9343957" y="3624909"/>
            <a:ext cx="2817779" cy="31393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b="1" dirty="0">
                <a:solidFill>
                  <a:srgbClr val="92D050"/>
                </a:solidFill>
              </a:rPr>
              <a:t>Dit is opnieuw een gecorreleerde subquery.</a:t>
            </a:r>
          </a:p>
          <a:p>
            <a:r>
              <a:rPr lang="en-BE" b="1" dirty="0">
                <a:solidFill>
                  <a:srgbClr val="92D050"/>
                </a:solidFill>
              </a:rPr>
              <a:t>Voor elke werknemer (en lesgever)</a:t>
            </a:r>
            <a:r>
              <a:rPr lang="en-B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BE" b="1" dirty="0">
                <a:solidFill>
                  <a:srgbClr val="FFC000"/>
                </a:solidFill>
              </a:rPr>
              <a:t>l1</a:t>
            </a:r>
            <a:r>
              <a:rPr lang="nl-BE" b="1" dirty="0">
                <a:solidFill>
                  <a:srgbClr val="FFC000"/>
                </a:solidFill>
              </a:rPr>
              <a:t>.</a:t>
            </a:r>
            <a:r>
              <a:rPr lang="nl-BE" b="1" dirty="0" err="1">
                <a:solidFill>
                  <a:srgbClr val="FFC000"/>
                </a:solidFill>
              </a:rPr>
              <a:t>werknemersid</a:t>
            </a:r>
            <a:r>
              <a:rPr lang="nl-BE" b="1" dirty="0">
                <a:solidFill>
                  <a:srgbClr val="FFC000"/>
                </a:solidFill>
              </a:rPr>
              <a:t> </a:t>
            </a:r>
            <a:r>
              <a:rPr lang="en-BE" b="1" dirty="0">
                <a:solidFill>
                  <a:srgbClr val="92D050"/>
                </a:solidFill>
              </a:rPr>
              <a:t>in de outside query, wordt er gecontroleerd of er een derde vak </a:t>
            </a:r>
            <a:r>
              <a:rPr lang="nl-BE" b="1" dirty="0">
                <a:solidFill>
                  <a:srgbClr val="92D050"/>
                </a:solidFill>
              </a:rPr>
              <a:t>l3.vakid</a:t>
            </a:r>
            <a:r>
              <a:rPr lang="en-BE" b="1" dirty="0">
                <a:solidFill>
                  <a:srgbClr val="92D050"/>
                </a:solidFill>
              </a:rPr>
              <a:t> bestaat dat verschilt van </a:t>
            </a:r>
            <a:r>
              <a:rPr lang="nl-BE" b="1" dirty="0">
                <a:solidFill>
                  <a:srgbClr val="FFC000"/>
                </a:solidFill>
              </a:rPr>
              <a:t>l1.vakid </a:t>
            </a:r>
            <a:r>
              <a:rPr lang="nl-BE" b="1" dirty="0">
                <a:solidFill>
                  <a:srgbClr val="92D050"/>
                </a:solidFill>
              </a:rPr>
              <a:t>en van</a:t>
            </a:r>
            <a:r>
              <a:rPr lang="nl-BE" b="1" dirty="0">
                <a:solidFill>
                  <a:srgbClr val="FFC000"/>
                </a:solidFill>
              </a:rPr>
              <a:t> </a:t>
            </a:r>
            <a:r>
              <a:rPr lang="nl-B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l2.vakid</a:t>
            </a:r>
            <a:r>
              <a:rPr lang="nl-BE" b="1" dirty="0">
                <a:solidFill>
                  <a:srgbClr val="92D050"/>
                </a:solidFill>
              </a:rPr>
              <a:t> </a:t>
            </a:r>
            <a:r>
              <a:rPr lang="en-BE" b="1" dirty="0">
                <a:solidFill>
                  <a:srgbClr val="92D050"/>
                </a:solidFill>
              </a:rPr>
              <a:t>maar wel wordt gegeven door </a:t>
            </a:r>
            <a:r>
              <a:rPr lang="nl-BE" b="1" dirty="0">
                <a:solidFill>
                  <a:srgbClr val="FFC000"/>
                </a:solidFill>
              </a:rPr>
              <a:t>l1.werknemersid</a:t>
            </a:r>
            <a:r>
              <a:rPr lang="en-BE" b="1" dirty="0">
                <a:solidFill>
                  <a:srgbClr val="FFC000"/>
                </a:solidFill>
              </a:rPr>
              <a:t>.</a:t>
            </a:r>
            <a:endParaRPr lang="en-BE" b="1" dirty="0">
              <a:solidFill>
                <a:srgbClr val="92D050"/>
              </a:solidFill>
            </a:endParaRP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798882" y="4748645"/>
            <a:ext cx="1545075" cy="51159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SQL - </a:t>
            </a:r>
            <a:r>
              <a:rPr lang="fr-BE" dirty="0" err="1"/>
              <a:t>Subqueries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04983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err="1"/>
              <a:t>Subquery</a:t>
            </a:r>
            <a:r>
              <a:rPr lang="fr-BE" dirty="0"/>
              <a:t> in SELECT</a:t>
            </a:r>
            <a:endParaRPr lang="fr-BE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Word</a:t>
            </a:r>
            <a:r>
              <a:rPr lang="nl-BE" dirty="0"/>
              <a:t>t</a:t>
            </a:r>
            <a:r>
              <a:rPr lang="en-BE" dirty="0"/>
              <a:t> meestal gebruikt wanneer je een aggregatiefunctie (bv. min, max, count, sum... zie reeks 4) wil uitvoeren, maar je deze aggregatiefunctie niet wil uitvoeren in de outside query.</a:t>
            </a:r>
          </a:p>
          <a:p>
            <a:r>
              <a:rPr lang="fr-BE" dirty="0"/>
              <a:t>L</a:t>
            </a:r>
            <a:r>
              <a:rPr lang="en-BE" dirty="0"/>
              <a:t>et op: </a:t>
            </a:r>
            <a:r>
              <a:rPr lang="nl-BE" dirty="0"/>
              <a:t>de resultatentabel </a:t>
            </a:r>
            <a:r>
              <a:rPr lang="en-BE" dirty="0"/>
              <a:t>van de subquery </a:t>
            </a:r>
            <a:r>
              <a:rPr lang="nl-BE" dirty="0"/>
              <a:t>mag uit slechts 1 rij bestaan, voor elke rij uit de </a:t>
            </a:r>
            <a:r>
              <a:rPr lang="nl-BE" dirty="0" err="1"/>
              <a:t>outside</a:t>
            </a:r>
            <a:r>
              <a:rPr lang="nl-BE" dirty="0"/>
              <a:t> query.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4871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899920" y="3293663"/>
            <a:ext cx="8839416" cy="31274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err="1"/>
              <a:t>Subquery</a:t>
            </a:r>
            <a:r>
              <a:rPr lang="fr-BE" dirty="0"/>
              <a:t> in SELECT: </a:t>
            </a:r>
            <a:r>
              <a:rPr lang="en-BE" dirty="0"/>
              <a:t>voorbeeld</a:t>
            </a:r>
            <a:endParaRPr lang="fr-BE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778213" y="3572531"/>
            <a:ext cx="12110936" cy="2101175"/>
          </a:xfrm>
        </p:spPr>
        <p:txBody>
          <a:bodyPr>
            <a:normAutofit fontScale="25000" lnSpcReduction="20000"/>
          </a:bodyPr>
          <a:lstStyle/>
          <a:p>
            <a:pPr marL="2194560" lvl="5" indent="0">
              <a:buNone/>
            </a:pPr>
            <a:endParaRPr lang="nl-BE" sz="2800" dirty="0"/>
          </a:p>
          <a:p>
            <a:pPr marL="2194560" lvl="5" indent="0">
              <a:buNone/>
            </a:pPr>
            <a:endParaRPr lang="nl-BE" sz="2800" dirty="0"/>
          </a:p>
          <a:p>
            <a:pPr marL="1828800" lvl="4" indent="0">
              <a:buNone/>
            </a:pPr>
            <a:r>
              <a:rPr lang="en-GB" sz="11000" dirty="0"/>
              <a:t>SELECT </a:t>
            </a:r>
            <a:r>
              <a:rPr lang="en-BE" sz="11000" dirty="0"/>
              <a:t>w</a:t>
            </a:r>
            <a:r>
              <a:rPr lang="en-GB" sz="11000" dirty="0"/>
              <a:t>.</a:t>
            </a:r>
            <a:r>
              <a:rPr lang="en-BE" sz="11000" dirty="0"/>
              <a:t>werknemersid</a:t>
            </a:r>
            <a:r>
              <a:rPr lang="en-GB" sz="11000" dirty="0"/>
              <a:t>, </a:t>
            </a:r>
            <a:r>
              <a:rPr lang="en-BE" sz="11000" dirty="0"/>
              <a:t>w</a:t>
            </a:r>
            <a:r>
              <a:rPr lang="en-GB" sz="11000" dirty="0"/>
              <a:t>.</a:t>
            </a:r>
            <a:r>
              <a:rPr lang="en-BE" sz="11000" dirty="0"/>
              <a:t>voornaam</a:t>
            </a:r>
            <a:r>
              <a:rPr lang="en-GB" sz="11000" dirty="0"/>
              <a:t>, </a:t>
            </a:r>
            <a:r>
              <a:rPr lang="en-BE" sz="11000" dirty="0"/>
              <a:t>w.achternaam</a:t>
            </a:r>
            <a:r>
              <a:rPr lang="en-GB" sz="11000" dirty="0"/>
              <a:t>, (</a:t>
            </a:r>
          </a:p>
          <a:p>
            <a:pPr marL="1828800" lvl="4" indent="0">
              <a:buNone/>
            </a:pPr>
            <a:r>
              <a:rPr lang="en-GB" sz="11000" dirty="0"/>
              <a:t>		SELECT COUNT(</a:t>
            </a:r>
            <a:r>
              <a:rPr lang="en-BE" sz="11000" dirty="0"/>
              <a:t>vakid</a:t>
            </a:r>
            <a:r>
              <a:rPr lang="en-GB" sz="11000" dirty="0"/>
              <a:t>) </a:t>
            </a:r>
          </a:p>
          <a:p>
            <a:pPr marL="1828800" lvl="4" indent="0">
              <a:buNone/>
            </a:pPr>
            <a:r>
              <a:rPr lang="en-GB" sz="11000" dirty="0"/>
              <a:t>		FROM </a:t>
            </a:r>
            <a:r>
              <a:rPr lang="nl-BE" sz="11000" dirty="0"/>
              <a:t>l</a:t>
            </a:r>
            <a:r>
              <a:rPr lang="en-BE" sz="11000" dirty="0"/>
              <a:t>esgever l</a:t>
            </a:r>
            <a:endParaRPr lang="en-GB" sz="11000" dirty="0"/>
          </a:p>
          <a:p>
            <a:pPr marL="1828800" lvl="4" indent="0">
              <a:buNone/>
            </a:pPr>
            <a:r>
              <a:rPr lang="en-GB" sz="11000" dirty="0"/>
              <a:t>		WHERE </a:t>
            </a:r>
            <a:r>
              <a:rPr lang="en-BE" sz="11000" dirty="0"/>
              <a:t>l.werknemersid</a:t>
            </a:r>
            <a:r>
              <a:rPr lang="en-GB" sz="11000" dirty="0"/>
              <a:t> = </a:t>
            </a:r>
            <a:r>
              <a:rPr lang="en-BE" sz="11000" dirty="0">
                <a:solidFill>
                  <a:srgbClr val="FFC000"/>
                </a:solidFill>
              </a:rPr>
              <a:t>w.werknemersid</a:t>
            </a:r>
            <a:endParaRPr lang="en-GB" sz="11000" dirty="0"/>
          </a:p>
          <a:p>
            <a:pPr marL="1828800" lvl="4" indent="0">
              <a:buNone/>
            </a:pPr>
            <a:r>
              <a:rPr lang="en-GB" sz="11000" dirty="0"/>
              <a:t>		) AS </a:t>
            </a:r>
            <a:r>
              <a:rPr lang="en-BE" sz="11000" dirty="0"/>
              <a:t>aantal_vakken</a:t>
            </a:r>
            <a:r>
              <a:rPr lang="en-GB" sz="11000" dirty="0"/>
              <a:t> </a:t>
            </a:r>
          </a:p>
          <a:p>
            <a:pPr marL="1828800" lvl="4" indent="0">
              <a:buNone/>
            </a:pPr>
            <a:r>
              <a:rPr lang="en-GB" sz="11000" dirty="0"/>
              <a:t>	FROM </a:t>
            </a:r>
            <a:r>
              <a:rPr lang="en-BE" sz="11000" dirty="0"/>
              <a:t>werknemer w</a:t>
            </a:r>
            <a:r>
              <a:rPr lang="en-GB" sz="11000" dirty="0"/>
              <a:t>;</a:t>
            </a:r>
          </a:p>
          <a:p>
            <a:endParaRPr lang="en-US" sz="12000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663430"/>
            <a:ext cx="97487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600" dirty="0"/>
              <a:t>G</a:t>
            </a:r>
            <a:r>
              <a:rPr lang="en-BE" sz="2600" dirty="0"/>
              <a:t>eef alle werknemers terug samen met het aantal vakken dat ze geven.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7108705" y="5885315"/>
            <a:ext cx="3297613" cy="446276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sz="2300" b="1" dirty="0">
                <a:solidFill>
                  <a:srgbClr val="FFC000"/>
                </a:solidFill>
              </a:rPr>
              <a:t>Gecorreleerde subquery</a:t>
            </a:r>
            <a:r>
              <a:rPr lang="nl-BE" sz="2300" b="1" dirty="0">
                <a:solidFill>
                  <a:srgbClr val="FFC000"/>
                </a:solidFill>
              </a:rPr>
              <a:t>!</a:t>
            </a:r>
            <a:endParaRPr lang="en-GB" sz="2300" b="1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117840" y="5364480"/>
            <a:ext cx="142240" cy="4672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4514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Herhaling: evaluatievolgorde</a:t>
            </a:r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1507788" y="1690688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Query</a:t>
            </a:r>
            <a:endParaRPr lang="fr-BE" dirty="0"/>
          </a:p>
        </p:txBody>
      </p:sp>
      <p:sp>
        <p:nvSpPr>
          <p:cNvPr id="7" name="TextBox 6"/>
          <p:cNvSpPr txBox="1"/>
          <p:nvPr/>
        </p:nvSpPr>
        <p:spPr>
          <a:xfrm>
            <a:off x="1507788" y="2478789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FROM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1507788" y="3266890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WHERE</a:t>
            </a:r>
            <a:endParaRPr lang="fr-BE" dirty="0"/>
          </a:p>
        </p:txBody>
      </p:sp>
      <p:sp>
        <p:nvSpPr>
          <p:cNvPr id="9" name="TextBox 8"/>
          <p:cNvSpPr txBox="1"/>
          <p:nvPr/>
        </p:nvSpPr>
        <p:spPr>
          <a:xfrm>
            <a:off x="1507788" y="4058234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SELECT</a:t>
            </a:r>
            <a:endParaRPr lang="fr-BE" dirty="0"/>
          </a:p>
        </p:txBody>
      </p:sp>
      <p:sp>
        <p:nvSpPr>
          <p:cNvPr id="10" name="TextBox 9"/>
          <p:cNvSpPr txBox="1"/>
          <p:nvPr/>
        </p:nvSpPr>
        <p:spPr>
          <a:xfrm>
            <a:off x="1507788" y="4849578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ORDER BY</a:t>
            </a:r>
            <a:endParaRPr lang="fr-BE" dirty="0"/>
          </a:p>
        </p:txBody>
      </p:sp>
      <p:sp>
        <p:nvSpPr>
          <p:cNvPr id="11" name="TextBox 10"/>
          <p:cNvSpPr txBox="1"/>
          <p:nvPr/>
        </p:nvSpPr>
        <p:spPr>
          <a:xfrm>
            <a:off x="1507788" y="5640922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Resultaat</a:t>
            </a:r>
            <a:endParaRPr lang="fr-BE" dirty="0"/>
          </a:p>
        </p:txBody>
      </p: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2811294" y="2060020"/>
            <a:ext cx="0" cy="41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2811294" y="2848121"/>
            <a:ext cx="0" cy="41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2811294" y="3636222"/>
            <a:ext cx="0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0" idx="0"/>
          </p:cNvCxnSpPr>
          <p:nvPr/>
        </p:nvCxnSpPr>
        <p:spPr>
          <a:xfrm>
            <a:off x="2811294" y="4427566"/>
            <a:ext cx="0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1" idx="0"/>
          </p:cNvCxnSpPr>
          <p:nvPr/>
        </p:nvCxnSpPr>
        <p:spPr>
          <a:xfrm>
            <a:off x="2811294" y="5218910"/>
            <a:ext cx="0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27</a:t>
            </a:fld>
            <a:endParaRPr lang="fr-BE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435813" y="4058234"/>
            <a:ext cx="6642371" cy="2173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BE" sz="2400"/>
              <a:t>Betekenis: als je een kolom hernoemt in de SELECT-clausule, kan je niet aan de hand van zijn alias naar deze kolom refereren in de WHERE-clausule, aangezien de WHERE-clausule intern door PostgreSQL voor de SELECT-clausule wordt geëvalueerd.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43956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Wat is een subquery</a:t>
            </a:r>
            <a:r>
              <a:rPr lang="nl-BE" dirty="0"/>
              <a:t>?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90382" cy="4930775"/>
          </a:xfrm>
        </p:spPr>
        <p:txBody>
          <a:bodyPr>
            <a:normAutofit/>
          </a:bodyPr>
          <a:lstStyle/>
          <a:p>
            <a:r>
              <a:rPr lang="en-BE" dirty="0"/>
              <a:t>Queries kunnen gedefinieerd worden binnen andere queries</a:t>
            </a:r>
            <a:r>
              <a:rPr lang="nl-BE" dirty="0"/>
              <a:t>. </a:t>
            </a:r>
          </a:p>
          <a:p>
            <a:r>
              <a:rPr lang="en-BE" dirty="0"/>
              <a:t>Queries die gedefinieerd worden binnen andere queries worden </a:t>
            </a:r>
            <a:r>
              <a:rPr lang="nl-BE" i="1" dirty="0" err="1"/>
              <a:t>subqueries</a:t>
            </a:r>
            <a:r>
              <a:rPr lang="nl-BE" i="1" dirty="0"/>
              <a:t> </a:t>
            </a:r>
            <a:r>
              <a:rPr lang="nl-BE" dirty="0"/>
              <a:t>(o</a:t>
            </a:r>
            <a:r>
              <a:rPr lang="en-BE" dirty="0"/>
              <a:t>f</a:t>
            </a:r>
            <a:r>
              <a:rPr lang="nl-BE" dirty="0"/>
              <a:t> </a:t>
            </a:r>
            <a:r>
              <a:rPr lang="nl-BE" i="1" dirty="0" err="1"/>
              <a:t>inner</a:t>
            </a:r>
            <a:r>
              <a:rPr lang="nl-BE" i="1" dirty="0"/>
              <a:t> </a:t>
            </a:r>
            <a:r>
              <a:rPr lang="nl-BE" i="1" dirty="0" err="1"/>
              <a:t>queries</a:t>
            </a:r>
            <a:r>
              <a:rPr lang="nl-BE" dirty="0"/>
              <a:t>)</a:t>
            </a:r>
            <a:r>
              <a:rPr lang="en-BE" dirty="0"/>
              <a:t> genoemd</a:t>
            </a:r>
            <a:r>
              <a:rPr lang="nl-BE" dirty="0"/>
              <a:t>.</a:t>
            </a:r>
          </a:p>
          <a:p>
            <a:r>
              <a:rPr lang="en-BE" dirty="0"/>
              <a:t>De</a:t>
            </a:r>
            <a:r>
              <a:rPr lang="nl-BE" dirty="0"/>
              <a:t> </a:t>
            </a:r>
            <a:r>
              <a:rPr lang="en-BE" dirty="0"/>
              <a:t>hoofdquery wordt ook de </a:t>
            </a:r>
            <a:r>
              <a:rPr lang="nl-BE" i="1" dirty="0" err="1"/>
              <a:t>outside</a:t>
            </a:r>
            <a:r>
              <a:rPr lang="en-BE" i="1" dirty="0"/>
              <a:t> </a:t>
            </a:r>
            <a:r>
              <a:rPr lang="en-BE" dirty="0"/>
              <a:t>(of </a:t>
            </a:r>
            <a:r>
              <a:rPr lang="en-BE" i="1" dirty="0"/>
              <a:t>outer)</a:t>
            </a:r>
            <a:r>
              <a:rPr lang="nl-BE" i="1" dirty="0"/>
              <a:t> query</a:t>
            </a:r>
            <a:r>
              <a:rPr lang="en-BE" i="1" dirty="0"/>
              <a:t> </a:t>
            </a:r>
            <a:r>
              <a:rPr lang="en-BE" dirty="0"/>
              <a:t>genoemd</a:t>
            </a:r>
            <a:r>
              <a:rPr lang="nl-BE" i="1" dirty="0"/>
              <a:t>.</a:t>
            </a:r>
          </a:p>
          <a:p>
            <a:r>
              <a:rPr lang="en-BE" dirty="0"/>
              <a:t>Queries kunnen gedefinieerd worden in verschillende clausules van de outside query</a:t>
            </a:r>
            <a:r>
              <a:rPr lang="nl-BE" dirty="0"/>
              <a:t>:</a:t>
            </a:r>
          </a:p>
          <a:p>
            <a:pPr lvl="1">
              <a:buFontTx/>
              <a:buChar char="-"/>
            </a:pPr>
            <a:r>
              <a:rPr lang="nl-BE" dirty="0"/>
              <a:t>SELECT</a:t>
            </a:r>
          </a:p>
          <a:p>
            <a:pPr lvl="1">
              <a:buFontTx/>
              <a:buChar char="-"/>
            </a:pPr>
            <a:r>
              <a:rPr lang="nl-BE" dirty="0"/>
              <a:t>FROM</a:t>
            </a:r>
          </a:p>
          <a:p>
            <a:pPr lvl="1">
              <a:buFontTx/>
              <a:buChar char="-"/>
            </a:pPr>
            <a:r>
              <a:rPr lang="nl-BE" dirty="0"/>
              <a:t>WHERE</a:t>
            </a:r>
            <a:endParaRPr lang="nl-BE" i="1" dirty="0"/>
          </a:p>
          <a:p>
            <a:r>
              <a:rPr lang="nl-BE" dirty="0" err="1"/>
              <a:t>PostgreSQL</a:t>
            </a:r>
            <a:r>
              <a:rPr lang="nl-BE" dirty="0"/>
              <a:t> </a:t>
            </a:r>
            <a:r>
              <a:rPr lang="nl-BE" dirty="0" err="1"/>
              <a:t>documentati</a:t>
            </a:r>
            <a:r>
              <a:rPr lang="en-BE" dirty="0"/>
              <a:t>e:</a:t>
            </a:r>
            <a:r>
              <a:rPr lang="nl-BE" i="1" dirty="0"/>
              <a:t> </a:t>
            </a:r>
            <a:r>
              <a:rPr lang="fr-BE" dirty="0">
                <a:hlinkClick r:id="rId2"/>
              </a:rPr>
              <a:t>https://www.postgresql.org/docs/current/functions-subquery.html</a:t>
            </a:r>
            <a:endParaRPr lang="nl-BE" dirty="0">
              <a:latin typeface="Berlin Sans FB" panose="020E0602020502020306" pitchFamily="34" charset="0"/>
            </a:endParaRPr>
          </a:p>
          <a:p>
            <a:endParaRPr lang="nl-BE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SQL - </a:t>
            </a:r>
            <a:r>
              <a:rPr lang="fr-BE" dirty="0" err="1"/>
              <a:t>Subqueries</a:t>
            </a:r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45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Subquery</a:t>
            </a:r>
            <a:r>
              <a:rPr lang="fr-BE" dirty="0"/>
              <a:t>: </a:t>
            </a:r>
            <a:r>
              <a:rPr lang="en-BE" dirty="0"/>
              <a:t>voorbeeld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52951"/>
            <a:ext cx="10790382" cy="4351338"/>
          </a:xfrm>
        </p:spPr>
        <p:txBody>
          <a:bodyPr>
            <a:normAutofit/>
          </a:bodyPr>
          <a:lstStyle/>
          <a:p>
            <a:pPr marL="2743200" lvl="6" indent="0">
              <a:buNone/>
            </a:pPr>
            <a:endParaRPr lang="nl-BE" sz="3200" dirty="0"/>
          </a:p>
          <a:p>
            <a:pPr marL="2743200" lvl="6" indent="0">
              <a:buNone/>
            </a:pPr>
            <a:endParaRPr lang="nl-BE" sz="3200" dirty="0"/>
          </a:p>
          <a:p>
            <a:pPr marL="2743200" lvl="6" indent="0">
              <a:buNone/>
            </a:pPr>
            <a:r>
              <a:rPr lang="nl-BE" sz="3200" dirty="0"/>
              <a:t>SELECT * FROM </a:t>
            </a:r>
            <a:r>
              <a:rPr lang="en-BE" sz="3200" dirty="0"/>
              <a:t>werknemer</a:t>
            </a:r>
            <a:r>
              <a:rPr lang="nl-BE" sz="3200" dirty="0"/>
              <a:t> </a:t>
            </a:r>
          </a:p>
          <a:p>
            <a:pPr marL="2743200" lvl="6" indent="0">
              <a:buNone/>
            </a:pPr>
            <a:r>
              <a:rPr lang="nl-BE" sz="3200" dirty="0"/>
              <a:t>WHERE </a:t>
            </a:r>
            <a:r>
              <a:rPr lang="en-BE" sz="3200" dirty="0"/>
              <a:t>werknemersid</a:t>
            </a:r>
            <a:r>
              <a:rPr lang="nl-BE" sz="3200" dirty="0"/>
              <a:t> </a:t>
            </a:r>
            <a:r>
              <a:rPr lang="nl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</a:p>
          <a:p>
            <a:pPr marL="2743200" lvl="6" indent="0">
              <a:buNone/>
            </a:pPr>
            <a:r>
              <a:rPr lang="nl-BE" sz="3200" dirty="0">
                <a:solidFill>
                  <a:srgbClr val="FF0000"/>
                </a:solidFill>
              </a:rPr>
              <a:t>(SELECT </a:t>
            </a:r>
            <a:r>
              <a:rPr lang="en-BE" sz="3200" dirty="0">
                <a:solidFill>
                  <a:srgbClr val="FF0000"/>
                </a:solidFill>
              </a:rPr>
              <a:t>werknemersid</a:t>
            </a:r>
            <a:r>
              <a:rPr lang="nl-BE" sz="3200" dirty="0">
                <a:solidFill>
                  <a:srgbClr val="FF0000"/>
                </a:solidFill>
              </a:rPr>
              <a:t> FROM </a:t>
            </a:r>
            <a:r>
              <a:rPr lang="en-BE" sz="3200" dirty="0">
                <a:solidFill>
                  <a:srgbClr val="FF0000"/>
                </a:solidFill>
              </a:rPr>
              <a:t>lesgever</a:t>
            </a:r>
            <a:r>
              <a:rPr lang="nl-BE" sz="3200" dirty="0">
                <a:solidFill>
                  <a:srgbClr val="FF0000"/>
                </a:solidFill>
              </a:rPr>
              <a:t>)</a:t>
            </a:r>
            <a:r>
              <a:rPr lang="en-BE" sz="3200" dirty="0"/>
              <a:t>;</a:t>
            </a:r>
            <a:endParaRPr lang="nl-BE" sz="3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8104" y="4855962"/>
            <a:ext cx="3192936" cy="5539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 sz="30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nl-BE" dirty="0" err="1"/>
              <a:t>Subquery</a:t>
            </a:r>
            <a:r>
              <a:rPr lang="en-BE" dirty="0"/>
              <a:t> </a:t>
            </a:r>
            <a:r>
              <a:rPr lang="nl-BE" dirty="0"/>
              <a:t>operator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945120" y="5233482"/>
            <a:ext cx="907050" cy="28339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" name="TextBox 5"/>
          <p:cNvSpPr txBox="1"/>
          <p:nvPr/>
        </p:nvSpPr>
        <p:spPr>
          <a:xfrm>
            <a:off x="695528" y="5763878"/>
            <a:ext cx="1697477" cy="55399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3000" b="1" dirty="0" err="1">
                <a:solidFill>
                  <a:srgbClr val="FF0000"/>
                </a:solidFill>
              </a:rPr>
              <a:t>Subquery</a:t>
            </a:r>
            <a:endParaRPr lang="en-GB" sz="30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36196" y="6040877"/>
            <a:ext cx="7295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5009" y="3771057"/>
            <a:ext cx="2469204" cy="553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3000" b="1" dirty="0" err="1">
                <a:solidFill>
                  <a:schemeClr val="tx1"/>
                </a:solidFill>
              </a:rPr>
              <a:t>Outside</a:t>
            </a:r>
            <a:r>
              <a:rPr lang="nl-BE" sz="3000" b="1" dirty="0">
                <a:solidFill>
                  <a:schemeClr val="tx1"/>
                </a:solidFill>
              </a:rPr>
              <a:t> query</a:t>
            </a:r>
            <a:endParaRPr lang="en-GB" sz="3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90670" y="4192622"/>
            <a:ext cx="984901" cy="496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1" y="2066289"/>
            <a:ext cx="10948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dirty="0"/>
              <a:t>Deze query geeft een </a:t>
            </a:r>
            <a:r>
              <a:rPr lang="en-US" sz="2800" dirty="0" err="1"/>
              <a:t>overzicht</a:t>
            </a:r>
            <a:r>
              <a:rPr lang="en-US" sz="2800" dirty="0"/>
              <a:t> </a:t>
            </a:r>
            <a:r>
              <a:rPr lang="en-US" sz="2800" dirty="0" err="1"/>
              <a:t>terug</a:t>
            </a:r>
            <a:r>
              <a:rPr lang="en-US" sz="2800" dirty="0"/>
              <a:t> </a:t>
            </a:r>
            <a:r>
              <a:rPr lang="en-BE" sz="2800" dirty="0"/>
              <a:t>van alle werknemers die ook lesgever zijn van een vak.</a:t>
            </a:r>
            <a:endParaRPr lang="en-US" sz="2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4213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Subquery</a:t>
            </a:r>
            <a:r>
              <a:rPr lang="fr-BE" dirty="0"/>
              <a:t>: </a:t>
            </a:r>
            <a:r>
              <a:rPr lang="en-BE" dirty="0"/>
              <a:t>voorbeeld</a:t>
            </a:r>
            <a:endParaRPr lang="fr-BE" dirty="0"/>
          </a:p>
        </p:txBody>
      </p:sp>
      <p:sp>
        <p:nvSpPr>
          <p:cNvPr id="4" name="TextBox 3"/>
          <p:cNvSpPr txBox="1"/>
          <p:nvPr/>
        </p:nvSpPr>
        <p:spPr>
          <a:xfrm>
            <a:off x="8938104" y="4855962"/>
            <a:ext cx="3182776" cy="5539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nl-BE" sz="3000" dirty="0" err="1"/>
              <a:t>Subquery</a:t>
            </a:r>
            <a:r>
              <a:rPr lang="en-BE" sz="3000" dirty="0"/>
              <a:t> </a:t>
            </a:r>
            <a:r>
              <a:rPr lang="nl-BE" sz="3000" dirty="0"/>
              <a:t>operator</a:t>
            </a:r>
            <a:endParaRPr lang="en-GB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695528" y="5763878"/>
            <a:ext cx="1697477" cy="55399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3000" b="1" dirty="0" err="1">
                <a:solidFill>
                  <a:srgbClr val="FF0000"/>
                </a:solidFill>
              </a:rPr>
              <a:t>Subquery</a:t>
            </a:r>
            <a:endParaRPr lang="en-GB" sz="30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36196" y="6040877"/>
            <a:ext cx="7295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5009" y="3771057"/>
            <a:ext cx="2469204" cy="553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3000" b="1" dirty="0" err="1">
                <a:solidFill>
                  <a:schemeClr val="tx1"/>
                </a:solidFill>
              </a:rPr>
              <a:t>Outside</a:t>
            </a:r>
            <a:r>
              <a:rPr lang="nl-BE" sz="3000" b="1" dirty="0">
                <a:solidFill>
                  <a:schemeClr val="tx1"/>
                </a:solidFill>
              </a:rPr>
              <a:t> query</a:t>
            </a:r>
            <a:endParaRPr lang="en-GB" sz="3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90670" y="4192622"/>
            <a:ext cx="984901" cy="496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1" y="2066289"/>
            <a:ext cx="10948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dirty="0"/>
              <a:t>Het resultaat van de subquery </a:t>
            </a:r>
            <a:r>
              <a:rPr lang="nl-BE" sz="2800" dirty="0"/>
              <a:t>(</a:t>
            </a:r>
            <a:r>
              <a:rPr lang="en-BE" sz="2800" dirty="0"/>
              <a:t>een tabel bestaande uit een kolom </a:t>
            </a:r>
            <a:r>
              <a:rPr lang="nl-BE" sz="2800" dirty="0"/>
              <a:t>‘</a:t>
            </a:r>
            <a:r>
              <a:rPr lang="en-BE" sz="2800" dirty="0"/>
              <a:t>werknemersid</a:t>
            </a:r>
            <a:r>
              <a:rPr lang="nl-BE" sz="2800" dirty="0"/>
              <a:t>’) </a:t>
            </a:r>
            <a:r>
              <a:rPr lang="en-BE" sz="2800" dirty="0"/>
              <a:t>wordt gebruikt </a:t>
            </a:r>
            <a:r>
              <a:rPr lang="en-US" sz="2800" dirty="0"/>
              <a:t>om </a:t>
            </a:r>
            <a:r>
              <a:rPr lang="en-US" sz="2800" dirty="0" err="1"/>
              <a:t>rijen</a:t>
            </a:r>
            <a:r>
              <a:rPr lang="en-US" sz="2800" dirty="0"/>
              <a:t>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filteren</a:t>
            </a:r>
            <a:r>
              <a:rPr lang="en-US" sz="2800" dirty="0"/>
              <a:t> </a:t>
            </a:r>
            <a:r>
              <a:rPr lang="en-BE" sz="2800" dirty="0"/>
              <a:t>in de outside query</a:t>
            </a:r>
            <a:r>
              <a:rPr lang="nl-BE" sz="2800" dirty="0"/>
              <a:t>.</a:t>
            </a:r>
            <a:endParaRPr lang="en-US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945120" y="5233482"/>
            <a:ext cx="907050" cy="28339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38200" y="3752951"/>
            <a:ext cx="10790382" cy="4351338"/>
          </a:xfrm>
        </p:spPr>
        <p:txBody>
          <a:bodyPr>
            <a:normAutofit/>
          </a:bodyPr>
          <a:lstStyle/>
          <a:p>
            <a:pPr marL="2743200" lvl="6" indent="0">
              <a:buNone/>
            </a:pPr>
            <a:endParaRPr lang="nl-BE" sz="3200" dirty="0"/>
          </a:p>
          <a:p>
            <a:pPr marL="2743200" lvl="6" indent="0">
              <a:buNone/>
            </a:pPr>
            <a:endParaRPr lang="nl-BE" sz="3200" dirty="0"/>
          </a:p>
          <a:p>
            <a:pPr marL="2743200" lvl="6" indent="0">
              <a:buNone/>
            </a:pPr>
            <a:r>
              <a:rPr lang="nl-BE" sz="3200" dirty="0"/>
              <a:t>SELECT * FROM </a:t>
            </a:r>
            <a:r>
              <a:rPr lang="en-BE" sz="3200" dirty="0"/>
              <a:t>werknemer</a:t>
            </a:r>
            <a:r>
              <a:rPr lang="nl-BE" sz="3200" dirty="0"/>
              <a:t> </a:t>
            </a:r>
          </a:p>
          <a:p>
            <a:pPr marL="2743200" lvl="6" indent="0">
              <a:buNone/>
            </a:pPr>
            <a:r>
              <a:rPr lang="nl-BE" sz="3200" dirty="0"/>
              <a:t>WHERE </a:t>
            </a:r>
            <a:r>
              <a:rPr lang="en-BE" sz="3200" dirty="0"/>
              <a:t>werknemersid</a:t>
            </a:r>
            <a:r>
              <a:rPr lang="nl-BE" sz="3200" dirty="0"/>
              <a:t> </a:t>
            </a:r>
            <a:r>
              <a:rPr lang="nl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</a:p>
          <a:p>
            <a:pPr marL="2743200" lvl="6" indent="0">
              <a:buNone/>
            </a:pPr>
            <a:r>
              <a:rPr lang="nl-BE" sz="3200" dirty="0">
                <a:solidFill>
                  <a:srgbClr val="FF0000"/>
                </a:solidFill>
              </a:rPr>
              <a:t>(SELECT </a:t>
            </a:r>
            <a:r>
              <a:rPr lang="en-BE" sz="3200" dirty="0">
                <a:solidFill>
                  <a:srgbClr val="FF0000"/>
                </a:solidFill>
              </a:rPr>
              <a:t>werknemersid</a:t>
            </a:r>
            <a:r>
              <a:rPr lang="nl-BE" sz="3200" dirty="0">
                <a:solidFill>
                  <a:srgbClr val="FF0000"/>
                </a:solidFill>
              </a:rPr>
              <a:t> FROM </a:t>
            </a:r>
            <a:r>
              <a:rPr lang="en-BE" sz="3200" dirty="0">
                <a:solidFill>
                  <a:srgbClr val="FF0000"/>
                </a:solidFill>
              </a:rPr>
              <a:t>lesgever</a:t>
            </a:r>
            <a:r>
              <a:rPr lang="nl-BE" sz="3200" dirty="0">
                <a:solidFill>
                  <a:srgbClr val="FF0000"/>
                </a:solidFill>
              </a:rPr>
              <a:t>)</a:t>
            </a:r>
            <a:r>
              <a:rPr lang="en-BE" sz="3200" dirty="0"/>
              <a:t>;</a:t>
            </a:r>
            <a:endParaRPr lang="nl-BE" sz="3200" dirty="0">
              <a:solidFill>
                <a:srgbClr val="FF0000"/>
              </a:solidFill>
            </a:endParaRPr>
          </a:p>
          <a:p>
            <a:pPr marL="2743200" lvl="6" indent="0">
              <a:buNone/>
            </a:pPr>
            <a:endParaRPr lang="nl-BE" sz="3200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166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Subquery</a:t>
            </a:r>
            <a:r>
              <a:rPr lang="fr-BE" dirty="0"/>
              <a:t> in FROM </a:t>
            </a:r>
            <a:r>
              <a:rPr lang="fr-BE" i="1" dirty="0"/>
              <a:t>(</a:t>
            </a:r>
            <a:r>
              <a:rPr lang="fr-BE" i="1" dirty="0" err="1"/>
              <a:t>inline</a:t>
            </a:r>
            <a:r>
              <a:rPr lang="fr-BE" i="1" dirty="0"/>
              <a:t> </a:t>
            </a:r>
            <a:r>
              <a:rPr lang="fr-BE" i="1" dirty="0" err="1"/>
              <a:t>views</a:t>
            </a:r>
            <a:r>
              <a:rPr lang="fr-BE" i="1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15897"/>
            <a:ext cx="10321636" cy="4351338"/>
          </a:xfrm>
        </p:spPr>
        <p:txBody>
          <a:bodyPr>
            <a:normAutofit/>
          </a:bodyPr>
          <a:lstStyle/>
          <a:p>
            <a:r>
              <a:rPr lang="en-BE" dirty="0"/>
              <a:t>De subquery geeft een </a:t>
            </a:r>
            <a:r>
              <a:rPr lang="en-US" dirty="0" err="1"/>
              <a:t>tussenresultaat</a:t>
            </a:r>
            <a:r>
              <a:rPr lang="en-US" dirty="0"/>
              <a:t> in de </a:t>
            </a:r>
            <a:r>
              <a:rPr lang="en-US" dirty="0" err="1"/>
              <a:t>vorm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BE" dirty="0"/>
              <a:t> terug die gebruikt kan worden </a:t>
            </a:r>
            <a:r>
              <a:rPr lang="en-US" dirty="0"/>
              <a:t>zoa</a:t>
            </a:r>
            <a:r>
              <a:rPr lang="en-BE" dirty="0"/>
              <a:t>als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BE" dirty="0"/>
              <a:t>‘normale’ tabel in de outside query.</a:t>
            </a:r>
          </a:p>
          <a:p>
            <a:r>
              <a:rPr lang="nl-BE" dirty="0"/>
              <a:t>E</a:t>
            </a:r>
            <a:r>
              <a:rPr lang="en-BE" dirty="0"/>
              <a:t>en subquery die gebruikt wordt in de FROM-clausule moet </a:t>
            </a:r>
            <a:r>
              <a:rPr lang="en-BE" i="1" dirty="0"/>
              <a:t>altijd</a:t>
            </a:r>
            <a:r>
              <a:rPr lang="en-BE" dirty="0"/>
              <a:t> een alias hebben/hernoemd worden.</a:t>
            </a:r>
            <a:endParaRPr lang="nl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973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38200" y="2677819"/>
            <a:ext cx="11204643" cy="397861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Subquery</a:t>
            </a:r>
            <a:r>
              <a:rPr lang="fr-BE" dirty="0"/>
              <a:t> in FROM: </a:t>
            </a:r>
            <a:r>
              <a:rPr lang="en-BE" dirty="0"/>
              <a:t>voorbeeld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4983" y="1690688"/>
            <a:ext cx="11477017" cy="5555064"/>
          </a:xfrm>
        </p:spPr>
        <p:txBody>
          <a:bodyPr>
            <a:normAutofit/>
          </a:bodyPr>
          <a:lstStyle/>
          <a:p>
            <a:r>
              <a:rPr lang="nl-BE" dirty="0"/>
              <a:t>G</a:t>
            </a:r>
            <a:r>
              <a:rPr lang="en-BE" dirty="0"/>
              <a:t>eef een tabel terug die bestaat uit alle professoren die het vak ‘Databanken’ geven.</a:t>
            </a:r>
          </a:p>
          <a:p>
            <a:endParaRPr lang="nl-BE" sz="500" dirty="0"/>
          </a:p>
          <a:p>
            <a:pPr marL="365760" lvl="1" indent="0">
              <a:buNone/>
            </a:pPr>
            <a:r>
              <a:rPr lang="nl-BE" sz="2900" dirty="0"/>
              <a:t>SELECT p</a:t>
            </a:r>
            <a:r>
              <a:rPr lang="en-BE" sz="2900" dirty="0"/>
              <a:t>rof.werknemersid</a:t>
            </a:r>
            <a:r>
              <a:rPr lang="nl-BE" sz="2900" dirty="0"/>
              <a:t>, prof.</a:t>
            </a:r>
            <a:r>
              <a:rPr lang="en-BE" sz="2900" dirty="0"/>
              <a:t>voornaam</a:t>
            </a:r>
            <a:r>
              <a:rPr lang="nl-BE" sz="2900" dirty="0"/>
              <a:t>, prof.</a:t>
            </a:r>
            <a:r>
              <a:rPr lang="en-BE" sz="2900" dirty="0"/>
              <a:t>achternaam</a:t>
            </a:r>
            <a:endParaRPr lang="nl-BE" sz="2900" dirty="0"/>
          </a:p>
          <a:p>
            <a:pPr marL="365760" lvl="1" indent="0">
              <a:buNone/>
            </a:pPr>
            <a:r>
              <a:rPr lang="nl-BE" sz="2900" dirty="0"/>
              <a:t>FROM ( </a:t>
            </a:r>
            <a:r>
              <a:rPr lang="nl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* FROM </a:t>
            </a:r>
            <a:r>
              <a:rPr lang="en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werknemer</a:t>
            </a:r>
            <a:r>
              <a:rPr lang="nl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</a:t>
            </a:r>
            <a:r>
              <a:rPr lang="en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functie</a:t>
            </a:r>
            <a:r>
              <a:rPr lang="nl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‘professor’</a:t>
            </a:r>
            <a:r>
              <a:rPr lang="en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nl-BE" sz="2900" dirty="0"/>
              <a:t>)</a:t>
            </a:r>
            <a:r>
              <a:rPr lang="nl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65760" lvl="1" indent="0">
              <a:buNone/>
            </a:pPr>
            <a:r>
              <a:rPr lang="nl-BE" sz="2900" dirty="0">
                <a:solidFill>
                  <a:srgbClr val="FF0000"/>
                </a:solidFill>
              </a:rPr>
              <a:t>AS prof</a:t>
            </a:r>
          </a:p>
          <a:p>
            <a:pPr marL="365760" lvl="1" indent="0">
              <a:buNone/>
            </a:pPr>
            <a:endParaRPr lang="nl-BE" sz="29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nl-BE" sz="2900" dirty="0"/>
          </a:p>
          <a:p>
            <a:pPr marL="365760" lvl="1" indent="0">
              <a:buNone/>
            </a:pPr>
            <a:r>
              <a:rPr lang="nl-BE" sz="2900" dirty="0"/>
              <a:t>INNER JOIN </a:t>
            </a:r>
            <a:r>
              <a:rPr lang="en-BE" sz="2900" dirty="0"/>
              <a:t>lesgever </a:t>
            </a:r>
            <a:r>
              <a:rPr lang="nl-BE" sz="2900" dirty="0"/>
              <a:t>USING (</a:t>
            </a:r>
            <a:r>
              <a:rPr lang="en-BE" sz="2900" dirty="0"/>
              <a:t>werknemersid</a:t>
            </a:r>
            <a:r>
              <a:rPr lang="nl-BE" sz="2900" dirty="0"/>
              <a:t>)</a:t>
            </a:r>
          </a:p>
          <a:p>
            <a:pPr marL="365760" lvl="1" indent="0">
              <a:buNone/>
            </a:pPr>
            <a:r>
              <a:rPr lang="nl-BE" sz="2900" dirty="0"/>
              <a:t>INNER JOIN </a:t>
            </a:r>
            <a:r>
              <a:rPr lang="en-BE" sz="2900" dirty="0"/>
              <a:t>vak</a:t>
            </a:r>
            <a:r>
              <a:rPr lang="nl-BE" sz="2900" dirty="0"/>
              <a:t> </a:t>
            </a:r>
            <a:r>
              <a:rPr lang="en-BE" sz="2900" dirty="0"/>
              <a:t>USING (vakid)</a:t>
            </a:r>
            <a:r>
              <a:rPr lang="nl-BE" sz="2900" dirty="0"/>
              <a:t>		 	</a:t>
            </a:r>
          </a:p>
          <a:p>
            <a:pPr marL="365760" lvl="1" indent="0">
              <a:buNone/>
            </a:pPr>
            <a:r>
              <a:rPr lang="nl-BE" sz="2900" dirty="0"/>
              <a:t>WHERE </a:t>
            </a:r>
            <a:r>
              <a:rPr lang="en-BE" sz="2900" dirty="0"/>
              <a:t>naam</a:t>
            </a:r>
            <a:r>
              <a:rPr lang="nl-BE" sz="2900" dirty="0"/>
              <a:t> = ‘</a:t>
            </a:r>
            <a:r>
              <a:rPr lang="nl-BE" sz="2900" dirty="0" err="1"/>
              <a:t>Databa</a:t>
            </a:r>
            <a:r>
              <a:rPr lang="en-BE" sz="2900" dirty="0"/>
              <a:t>nken</a:t>
            </a:r>
            <a:r>
              <a:rPr lang="nl-BE" sz="2900" dirty="0"/>
              <a:t>’;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5242" y="4307763"/>
            <a:ext cx="3385226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Subquery</a:t>
            </a:r>
            <a:r>
              <a:rPr lang="nl-B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B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die alle professoren teruggeeft</a:t>
            </a:r>
            <a:r>
              <a:rPr lang="nl-B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686800" y="3899426"/>
            <a:ext cx="807395" cy="2855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3304971" y="3875031"/>
            <a:ext cx="1828801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Alias </a:t>
            </a:r>
            <a:r>
              <a:rPr lang="en-BE" sz="2400" b="1" dirty="0">
                <a:solidFill>
                  <a:srgbClr val="FF0000"/>
                </a:solidFill>
              </a:rPr>
              <a:t>voor</a:t>
            </a:r>
            <a:r>
              <a:rPr lang="en-GB" sz="2400" b="1" dirty="0">
                <a:solidFill>
                  <a:srgbClr val="FF0000"/>
                </a:solidFill>
              </a:rPr>
              <a:t> </a:t>
            </a:r>
            <a:r>
              <a:rPr lang="en-BE" sz="2400" b="1" dirty="0">
                <a:solidFill>
                  <a:srgbClr val="FF0000"/>
                </a:solidFill>
              </a:rPr>
              <a:t>de</a:t>
            </a:r>
            <a:r>
              <a:rPr lang="en-GB" sz="2400" b="1" dirty="0">
                <a:solidFill>
                  <a:srgbClr val="FF0000"/>
                </a:solidFill>
              </a:rPr>
              <a:t> subquery!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93813" y="4029991"/>
            <a:ext cx="787941" cy="1549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38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Subquery</a:t>
            </a:r>
            <a:r>
              <a:rPr lang="fr-BE" dirty="0"/>
              <a:t> in WHERE </a:t>
            </a:r>
            <a:r>
              <a:rPr lang="fr-BE" i="1" dirty="0"/>
              <a:t>(</a:t>
            </a:r>
            <a:r>
              <a:rPr lang="en-BE" i="1" dirty="0"/>
              <a:t>geneste</a:t>
            </a:r>
            <a:r>
              <a:rPr lang="fr-BE" i="1" dirty="0"/>
              <a:t> </a:t>
            </a:r>
            <a:r>
              <a:rPr lang="fr-BE" i="1" dirty="0" err="1"/>
              <a:t>queries</a:t>
            </a:r>
            <a:r>
              <a:rPr lang="fr-BE" i="1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15897"/>
            <a:ext cx="10280515" cy="4351338"/>
          </a:xfrm>
        </p:spPr>
        <p:txBody>
          <a:bodyPr>
            <a:normAutofit lnSpcReduction="10000"/>
          </a:bodyPr>
          <a:lstStyle/>
          <a:p>
            <a:r>
              <a:rPr lang="en-BE" dirty="0"/>
              <a:t>Kunnen gebruikt worden in combinatie met</a:t>
            </a:r>
            <a:r>
              <a:rPr lang="en-US" dirty="0"/>
              <a:t> de</a:t>
            </a:r>
            <a:r>
              <a:rPr lang="en-BE" dirty="0"/>
              <a:t> ‘standaard’ vergelijkingsoperatoren </a:t>
            </a:r>
            <a:r>
              <a:rPr lang="nl-BE" dirty="0"/>
              <a:t>(bv. =, &lt;, &gt;… zie reeks 1)</a:t>
            </a:r>
            <a:r>
              <a:rPr lang="en-BE" dirty="0"/>
              <a:t>.</a:t>
            </a:r>
            <a:endParaRPr lang="nl-BE" dirty="0"/>
          </a:p>
          <a:p>
            <a:pPr lvl="1">
              <a:buFontTx/>
              <a:buChar char="-"/>
            </a:pPr>
            <a:r>
              <a:rPr lang="en-BE" sz="2600" dirty="0"/>
              <a:t>In dit geval moet de subquery een tabel teruggeven die bestaat uit exact 1 kolom en 1 rij (exact 1 waarde om mee te vergelijken).</a:t>
            </a:r>
          </a:p>
          <a:p>
            <a:pPr lvl="1">
              <a:buFontTx/>
              <a:buChar char="-"/>
            </a:pPr>
            <a:r>
              <a:rPr lang="en-BE" sz="2600" dirty="0"/>
              <a:t>Dit type subquery wordt een </a:t>
            </a:r>
            <a:r>
              <a:rPr lang="nl-BE" sz="2600" i="1" dirty="0"/>
              <a:t>scala</a:t>
            </a:r>
            <a:r>
              <a:rPr lang="en-BE" sz="2600" i="1" dirty="0"/>
              <a:t>i</a:t>
            </a:r>
            <a:r>
              <a:rPr lang="nl-BE" sz="2600" i="1" dirty="0"/>
              <a:t>r</a:t>
            </a:r>
            <a:r>
              <a:rPr lang="en-BE" sz="2600" i="1" dirty="0"/>
              <a:t>e</a:t>
            </a:r>
            <a:r>
              <a:rPr lang="nl-BE" sz="2600" i="1" dirty="0"/>
              <a:t> </a:t>
            </a:r>
            <a:r>
              <a:rPr lang="nl-BE" sz="2600" i="1" dirty="0" err="1"/>
              <a:t>subquery</a:t>
            </a:r>
            <a:r>
              <a:rPr lang="en-BE" sz="2600" i="1" dirty="0"/>
              <a:t> </a:t>
            </a:r>
            <a:r>
              <a:rPr lang="en-BE" sz="2600" dirty="0"/>
              <a:t>genoemd</a:t>
            </a:r>
            <a:r>
              <a:rPr lang="en-BE" sz="2600" i="1" dirty="0"/>
              <a:t>.</a:t>
            </a:r>
            <a:endParaRPr lang="nl-BE" sz="2600" dirty="0"/>
          </a:p>
          <a:p>
            <a:pPr marL="0" indent="0">
              <a:buNone/>
            </a:pPr>
            <a:endParaRPr lang="nl-BE" dirty="0"/>
          </a:p>
          <a:p>
            <a:r>
              <a:rPr lang="en-BE" dirty="0"/>
              <a:t>Kunnen gebruikt worden in combinatie met subquery operatoren</a:t>
            </a:r>
            <a:r>
              <a:rPr lang="nl-BE" dirty="0"/>
              <a:t>:</a:t>
            </a:r>
          </a:p>
          <a:p>
            <a:pPr lvl="1">
              <a:buFontTx/>
              <a:buChar char="-"/>
            </a:pPr>
            <a:r>
              <a:rPr lang="nl-BE" dirty="0"/>
              <a:t>(NOT) IN</a:t>
            </a:r>
          </a:p>
          <a:p>
            <a:pPr lvl="1">
              <a:buFontTx/>
              <a:buChar char="-"/>
            </a:pPr>
            <a:r>
              <a:rPr lang="nl-BE" dirty="0"/>
              <a:t>(NOT) EXISTS</a:t>
            </a:r>
          </a:p>
          <a:p>
            <a:pPr lvl="1">
              <a:buFontTx/>
              <a:buChar char="-"/>
            </a:pPr>
            <a:r>
              <a:rPr lang="nl-BE" dirty="0"/>
              <a:t>ANY</a:t>
            </a:r>
          </a:p>
          <a:p>
            <a:pPr lvl="1">
              <a:buFontTx/>
              <a:buChar char="-"/>
            </a:pPr>
            <a:r>
              <a:rPr lang="nl-BE" dirty="0"/>
              <a:t>ALL</a:t>
            </a:r>
          </a:p>
          <a:p>
            <a:pPr lvl="1">
              <a:buFontTx/>
              <a:buChar char="-"/>
            </a:pPr>
            <a:endParaRPr lang="nl-BE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182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err="1"/>
              <a:t>Subquery</a:t>
            </a:r>
            <a:r>
              <a:rPr lang="fr-BE" dirty="0"/>
              <a:t> in WHERE: </a:t>
            </a:r>
            <a:r>
              <a:rPr lang="en-BE" dirty="0"/>
              <a:t>scalaire subqueries</a:t>
            </a:r>
            <a:endParaRPr lang="fr-BE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BE" dirty="0"/>
              <a:t>Een scalaire subquery is een query die resulteert in een tabel met exact 1 kolom en 1 rij (dus </a:t>
            </a:r>
            <a:r>
              <a:rPr lang="en-US" dirty="0"/>
              <a:t>exact </a:t>
            </a:r>
            <a:r>
              <a:rPr lang="en-BE" dirty="0"/>
              <a:t>1 waarde).</a:t>
            </a:r>
            <a:endParaRPr lang="nl-BE" dirty="0"/>
          </a:p>
          <a:p>
            <a:endParaRPr lang="nl-BE" dirty="0"/>
          </a:p>
          <a:p>
            <a:r>
              <a:rPr lang="en-BE" dirty="0"/>
              <a:t>Een scalaire subquery kan gebruikt worden in combinatie met de ‘standaard’ vergelijkingsoperatoren </a:t>
            </a:r>
            <a:r>
              <a:rPr lang="nl-BE" dirty="0"/>
              <a:t>(=, &gt;, &lt;, &lt;&gt;, (I)LIKE…</a:t>
            </a:r>
            <a:r>
              <a:rPr lang="en-BE" dirty="0"/>
              <a:t> zie reeks 1</a:t>
            </a:r>
            <a:r>
              <a:rPr lang="nl-BE" dirty="0"/>
              <a:t>)</a:t>
            </a:r>
            <a:r>
              <a:rPr lang="en-BE" dirty="0"/>
              <a:t>.</a:t>
            </a:r>
            <a:endParaRPr lang="nl-BE" dirty="0"/>
          </a:p>
          <a:p>
            <a:endParaRPr lang="nl-BE" dirty="0"/>
          </a:p>
          <a:p>
            <a:r>
              <a:rPr lang="en-BE" dirty="0"/>
              <a:t>Een scalaire subquery kan zowel in de SELECT-clausule als in de WHERE-clausule gebruikt worden.</a:t>
            </a:r>
          </a:p>
          <a:p>
            <a:pPr marL="0" indent="0">
              <a:buNone/>
            </a:pPr>
            <a:endParaRPr lang="nl-BE" dirty="0"/>
          </a:p>
          <a:p>
            <a:r>
              <a:rPr lang="en-BE" dirty="0"/>
              <a:t>Als een subquery geen rijen teruggeeft, dan zal het resultaat</a:t>
            </a:r>
            <a:r>
              <a:rPr lang="en-US" dirty="0"/>
              <a:t>, </a:t>
            </a:r>
            <a:r>
              <a:rPr lang="en-BE" dirty="0"/>
              <a:t>in combinatie met een operator</a:t>
            </a:r>
            <a:r>
              <a:rPr lang="en-US" dirty="0"/>
              <a:t>, </a:t>
            </a:r>
            <a:r>
              <a:rPr lang="en-BE" dirty="0"/>
              <a:t>een NULL-waarde zijn.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116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2551</Words>
  <Application>Microsoft Office PowerPoint</Application>
  <PresentationFormat>Breedbeeld</PresentationFormat>
  <Paragraphs>352</Paragraphs>
  <Slides>27</Slides>
  <Notes>21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2" baseType="lpstr">
      <vt:lpstr>Arial</vt:lpstr>
      <vt:lpstr>Berlin Sans FB</vt:lpstr>
      <vt:lpstr>Calibri</vt:lpstr>
      <vt:lpstr>Calibri Light</vt:lpstr>
      <vt:lpstr>Office Theme</vt:lpstr>
      <vt:lpstr>SQL reeks 3</vt:lpstr>
      <vt:lpstr>Voorbeeld databankschema</vt:lpstr>
      <vt:lpstr>Wat is een subquery?</vt:lpstr>
      <vt:lpstr>Subquery: voorbeeld</vt:lpstr>
      <vt:lpstr>Subquery: voorbeeld</vt:lpstr>
      <vt:lpstr>Subquery in FROM (inline views)</vt:lpstr>
      <vt:lpstr>Subquery in FROM: voorbeeld</vt:lpstr>
      <vt:lpstr>Subquery in WHERE (geneste queries)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Herhaling: evaluatievolgorde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series 1</dc:title>
  <dc:creator>tboeckli</dc:creator>
  <cp:lastModifiedBy>Toon Boeckling</cp:lastModifiedBy>
  <cp:revision>674</cp:revision>
  <dcterms:created xsi:type="dcterms:W3CDTF">2021-02-12T08:46:18Z</dcterms:created>
  <dcterms:modified xsi:type="dcterms:W3CDTF">2023-11-14T08:23:12Z</dcterms:modified>
</cp:coreProperties>
</file>