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23" r:id="rId2"/>
    <p:sldId id="319" r:id="rId3"/>
    <p:sldId id="324" r:id="rId4"/>
    <p:sldId id="328" r:id="rId5"/>
    <p:sldId id="329" r:id="rId6"/>
    <p:sldId id="330" r:id="rId7"/>
    <p:sldId id="332" r:id="rId8"/>
    <p:sldId id="333" r:id="rId9"/>
    <p:sldId id="334" r:id="rId10"/>
    <p:sldId id="335" r:id="rId1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Databankbeheersysteem</a:t>
            </a:r>
          </a:p>
        </p:txBody>
      </p:sp>
    </p:spTree>
    <p:extLst>
      <p:ext uri="{BB962C8B-B14F-4D97-AF65-F5344CB8AC3E}">
        <p14:creationId xmlns:p14="http://schemas.microsoft.com/office/powerpoint/2010/main" val="379731041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smtClean="0"/>
              <a:t>Data-onafhankelijkheid</a:t>
            </a:r>
            <a:endParaRPr lang="nl-BE" sz="1400" dirty="0"/>
          </a:p>
        </p:txBody>
      </p:sp>
      <p:sp>
        <p:nvSpPr>
          <p:cNvPr id="3" name="Rectangle 2"/>
          <p:cNvSpPr/>
          <p:nvPr/>
        </p:nvSpPr>
        <p:spPr>
          <a:xfrm>
            <a:off x="2411760" y="4149080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Interne laag</a:t>
            </a:r>
            <a:endParaRPr lang="nl-BE" sz="3600" dirty="0"/>
          </a:p>
        </p:txBody>
      </p:sp>
      <p:sp>
        <p:nvSpPr>
          <p:cNvPr id="14" name="Rectangle 13"/>
          <p:cNvSpPr/>
          <p:nvPr/>
        </p:nvSpPr>
        <p:spPr>
          <a:xfrm>
            <a:off x="2429379" y="2852936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Logische laag</a:t>
            </a:r>
            <a:endParaRPr lang="nl-BE" sz="3600" dirty="0"/>
          </a:p>
        </p:txBody>
      </p:sp>
      <p:sp>
        <p:nvSpPr>
          <p:cNvPr id="7" name="Rectangle 6"/>
          <p:cNvSpPr/>
          <p:nvPr/>
        </p:nvSpPr>
        <p:spPr>
          <a:xfrm>
            <a:off x="2411760" y="1556792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Externe laag</a:t>
            </a:r>
            <a:endParaRPr lang="nl-BE" sz="3600" dirty="0"/>
          </a:p>
        </p:txBody>
      </p:sp>
      <p:sp>
        <p:nvSpPr>
          <p:cNvPr id="8" name="Rectangle 7"/>
          <p:cNvSpPr/>
          <p:nvPr/>
        </p:nvSpPr>
        <p:spPr>
          <a:xfrm>
            <a:off x="2411760" y="5373216"/>
            <a:ext cx="51845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Besturingssysteem</a:t>
            </a:r>
            <a:endParaRPr lang="nl-BE" sz="3600" dirty="0"/>
          </a:p>
        </p:txBody>
      </p:sp>
      <p:sp>
        <p:nvSpPr>
          <p:cNvPr id="5" name="Up-Down Arrow 4"/>
          <p:cNvSpPr/>
          <p:nvPr/>
        </p:nvSpPr>
        <p:spPr>
          <a:xfrm>
            <a:off x="3347864" y="2060848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Up-Down Arrow 9"/>
          <p:cNvSpPr/>
          <p:nvPr/>
        </p:nvSpPr>
        <p:spPr>
          <a:xfrm>
            <a:off x="6372200" y="2564904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Up-Down Arrow 10"/>
          <p:cNvSpPr/>
          <p:nvPr/>
        </p:nvSpPr>
        <p:spPr>
          <a:xfrm>
            <a:off x="4752020" y="2348880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Up-Down Arrow 11"/>
          <p:cNvSpPr/>
          <p:nvPr/>
        </p:nvSpPr>
        <p:spPr>
          <a:xfrm>
            <a:off x="4644008" y="3573016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TextBox 8"/>
          <p:cNvSpPr txBox="1"/>
          <p:nvPr/>
        </p:nvSpPr>
        <p:spPr>
          <a:xfrm rot="594929">
            <a:off x="98138" y="3069672"/>
            <a:ext cx="2578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Fysieke </a:t>
            </a:r>
          </a:p>
          <a:p>
            <a:r>
              <a:rPr lang="nl-BE" sz="2000" dirty="0" smtClean="0"/>
              <a:t>data-onafhankelijkheid</a:t>
            </a:r>
            <a:endParaRPr lang="nl-BE" sz="2000" dirty="0"/>
          </a:p>
        </p:txBody>
      </p:sp>
      <p:sp>
        <p:nvSpPr>
          <p:cNvPr id="18" name="TextBox 17"/>
          <p:cNvSpPr txBox="1"/>
          <p:nvPr/>
        </p:nvSpPr>
        <p:spPr>
          <a:xfrm rot="594929">
            <a:off x="98138" y="1820302"/>
            <a:ext cx="25787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Logische </a:t>
            </a:r>
          </a:p>
          <a:p>
            <a:r>
              <a:rPr lang="nl-BE" sz="2000" dirty="0" smtClean="0"/>
              <a:t>data-onafhankelijkheid</a:t>
            </a:r>
            <a:endParaRPr lang="nl-BE" sz="2000" dirty="0"/>
          </a:p>
        </p:txBody>
      </p:sp>
      <p:pic>
        <p:nvPicPr>
          <p:cNvPr id="1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501317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436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Functionaliteit</a:t>
            </a:r>
          </a:p>
          <a:p>
            <a:r>
              <a:rPr lang="nl-BE" sz="1400" dirty="0" smtClean="0"/>
              <a:t>Hoofdfunctionaliteit</a:t>
            </a:r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2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46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1508903" cy="16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jpeg;base64,/9j/4AAQSkZJRgABAQAAAQABAAD/2wCEAAkGBxISEhQUExMWFRQVFxgYGBgXFRcZFxgZFhcXGBgZGBQZHiggGBomGxUWITEhJSkvLi4uGB8zODMuNygtLisBCgoKDg0OGxAQGywkHyQsLTQsLCwsLCwsLTQsLiwsLiwsNC8sNCwyLCwsNDQ0LC8sLDUsLCwsLCwuNC4sLDQsNP/AABEIAMkA+wMBIgACEQEDEQH/xAAbAAEAAgMBAQAAAAAAAAAAAAAABQYDBAcCAf/EAEIQAAEDAQUFBQUFBgQHAAAAAAEAAgMRBAUSITEGQVFhcRMiMoGRQlKhwfAUYnKx0QcjgpKz4TOiwvEkQ1NjssPS/8QAGgEBAAMBAQEAAAAAAAAAAAAAAAIDBAUBBv/EADARAAICAQMCAgkEAwEAAAAAAAABAgMRBCExEkFR8AUTIjJhcYGxwZGh0eEzQvEU/9oADAMBAAIRAxEAPwDuKIiAIiIAiIgCIiAIiIAiL4SgPqIiAIiIAiIgCIiAIiIAiIgCIiAIiIAiIgCIiAIiIAiIgCIiAIiIAvMkgaCXEADMkmgHUr0uW7VWyd88jJXd1jzRo8OHVppvOEg11XqWTxvBZ722zjbVsA7R3vHJg6b3fAc1U7ZbZp3VlkJOraZBp+6BodM9VD3janxmNkbMckrsDBuLsqDmTXJTclgljo2UNEgAJDTUZitFYkkReToWz94/aIGvPjHdeOD265bgcnDk4KSVJ2WtnZygV7ktGnk/2D51LedW8FdlW1gkgiIvD0IiIAiIgCIiAIiIAiIgCIiAIiIAiIgCIiAIiIAiIgC0Lde8cWtXEbmivqdAsV7W0juNNCdTwroORKrs8le6zmK0qSd7QD4iPeJoN/OSieNlru28WTtxMrlkQcnA8wq7tzdmINnaM291/QnunyJp/FyWhZI5LPJ2rXfiaXOIcOBNQ0HmG5c1cYpY7REaZseCCN4rkQeBCYwxycyszaEbiwhzTwpoQdxGefJazL5fM4mGMyipBlkkDI3OGuF1C6TPKoaRzXnbmzPiidFUtLpWQucNzJHgF3mKeqtmy0cEMQLAC6rmilMLGsyDQ7QZCpOutdEnZGCzJ4R4kQNntr2uDJ4jEHkBkjXY48Z0b2gALHHdiArXJdIui2drGCfEO6/8Q5bqgg9CFQb8nNrMwa4ysa3AcLXNhDXal0wPfex1Tl4daalTuylrcGwuf/zY4w/k8tFD/MS3+IcFGM1OPUgi3KKv6dzQ3CSK10NDlTeOqlVXNsYi5rGtfgJDwHAAlp7tHAHIkc8lTqHit74/6XVLM0YrivB+O0tc4uDI2vGIk0J7Svl3Qoq+b3lZFjjkdiqKd4kElwbx0zS63EPtorU/Zo214kmUV+Ki7fE8Nja5+ISWiANFB3QZoxhxAAu3nPPmsfU8QWfOTRjeWxbr5vJ7ZXNa4jCBppUgHP1W3steL7RAXv3SSsByzEcjmVy5tKqtvkeZpZcTQwPkxAglzg3JhBBoKBudRnUaUzkv2U24zXcwlmHC+Vo71cffLnP0FKvc7LPTVX0ybslvsV2RSgti4IiLWZwiIgCIiAIiIAi17VbY4xV72t35n5L1ZbUyVodG4Oad4NfopkYMyIiALTgvSF8jow8dow0cw1a4c8JoSNCCMiCDvW4o29rkinIeRhmYCGStAxtrqK+0072nLzoQBJIqJNtFPZH9jaaMca9nIf8ABlAG6vhI3trUcTqt25NuI3uEVqaLPMaUJNYZK6FkumfPjQEqHrFwy6NE5RcorOC3IiKZSVzaOyubikBOF1A4jVugPwGXNa1ljDQMu8QBTgBo0HgOO/M71apIw4FpFQRQjiCq5brO6J4Goce6TwGZHX+ymmeGpKcRo0BxzzOg6BatjvQ2aXxY2k0e0YchxHBwyy4fD1bp9WNo1gqXv0pyH69AM60jbLZmNlGIPjoCWA5F2KpOhoBnm3KmROlVLk8Jzba54rZBWtWSNDS4ajOrHjgQ75BU66bI5rxHbYppo250i70DzXuvdG1wcDUOq1wIqVb7JbeyJjkB7F+R+6TvFPrfuK8zQlpqdWmhpoWneOWjuig4J7MM92uUzM7JsfZQkUcDhBc33GsaSGtOhJNaVFBXEMjIxm06OB/uOXHzK9tYspjJGWozHX6y81I8Ji7LQXsz8Te67qN/mCD5qL2pOcX8f+lZbHLhe13svo13me4fJxI/i5KP20lo+D+P/Qses2qf0+5oo99EZd7Rith/7dn/AKkv6Ba1qYHS2fHk2N4lIB/6IdKK8qsCWOYf8XzbZf60p/ILQv60BoGerSzr2jHR/wDsXM9Y8w892bOn3vPYXm132V4rRzo3Cp3ktw19Srf+zWyiO7bMB7TXP69o9zx8HBUjai04LPUGpAB592rzl0YV0+47L2Vmgj9yKNv8rAPktWhy8sp1OyRvIiLomQIiIAiwWq1MjFXGnAbz0CiprY+Tf2bOvepzdu+tVFywSUWyRtV4sZl4ne63M+fBRlttUpFXuELOAPePnr+Sirdf0VnBEYBd7x+Q3rn1/bUueTVxJVUrC2NZP39fsLGuDc67yczxVb2Ntz7Pa22iHJskjGTRitJIpCGB4Fc5GSVJ35jQPKr/AGck7qmtF03YDYtzcEstWsDg9rd7nDMO5N069FGtvqJWJdJ0xERaTMEREBp3rdcNpjMU8bZIzudx3EHVp5jNczvz9ntoszXfYz9ps1STZpT3m11MTss+lDycusIoyipcltV0637LOMbKbWWizu7OPFI1uRssxwzMpqInHxU90fyhdP2f2ls9sb+6dR48UbspG8at39RULDtLslZbcP3rKSDwysykFNM/aA4GtN1Fzi/tnbXY3dpJimYzNtqiymZTTtBXvDqf4tyrxKHHBs6qtTztLx88/f5nZVitNnbI0tcMviDxHNc42e/aK5gDbX+8ZoJ4xpykZqD5A8jqrlNtFEWgwubJXQg1aOvPkoW6uqqHXN4RnlpLYyxj69itNu10MzmvLjQB9fZqHOIeBv1qeZPBZpLG6XxHDSuANNaHTtHH8m/Q+2uZ0jsTyXct1N4AW7A6orxzUND6Rr1SfTs12Z5fRKvki43vb3CBiZkQPcPtMFM92XllkDmZasDm1NWFvw4jiM/SnBbdts2MAg0e3Np+R5FRTcQHfFe+cRNAI6ip7o1GQrn7ROYzPR5MpO2Yezw0/CdP08ltsChLLN2RDXeEZA8Ad3IZAjpTep5rV4weAwVLT4XA/HxD5+ZVR20vUdrAwvaXxiRr8xWv7sgkDQlpa6nNWi+rT2NnllGsbHPb+IA0HQnI8iVwJ9ltE7JLWASwOd3j4pCD+8d0BqeteCz6iHXW0W0vEsl/sdvr2pB8TrMB5fanb/wrDtDJikibxkb8C0qq3ZbyGxDc5zSeNWi0NH9QqdnlD54AdMdf8rv0XGmsNfBflnQibm0o7R8MXvyNbTk5zIj/AFfguyuIAXL7uuOWa1wzuGGKFzXgu1eauNGjXURmpy6roJlJOf8Asuloq2oZfcx6iScsGZ9qoRwrn9bltKMcAVs2e0DB3jm3I/LrUUWxrBQjaUZbb0p3Y8z73sj9StW8bxqDU4W8N568uSqF77RNaCAQAqJ244LoVeJNWu3tZVzjif8AH+wVVvvanIiuW4DT+6q157QOeSG/XVaNnsEkrhWpJOQGZPQBUuTZdhI9W69ZJjQVWzcuz8s7w1rS9x3D5nQDmVd9mv2dPNHT/u2+6KF567m/E8l0a7ruigZgiYGjfTU8ydSeqnGtvnYrlYkVzZjYmOz0fLR8m5vsN/8Ao8z/AHVuRFojFLgocm+QiIvTwIiIAiIgCIofaG34G4GnvOGfJv8AfT1VGovjRW7JdvOCdcHOSiimbXbOWaWQuswET88Rb/hvPDBp5jI8DqqK82mwyVoWjhq1w5cfrRdGxrXtbmOaWvaHNO4ioXycfSVspvrinF9vD5f2d6r2F0kbcm1MU4AfRj/8p893n6qw/aBGKk0bzXN78uRrHY4CR90/I7/P1WtZ70kw4Hk5bjXLotNWjSsjfppY+D+xOVUbFg6yJquAFaa1G/frwS22cnvM8YGnvDh14H8tRTtlNoAHCJ5yOTCd33enBXyPNfU02qyOTg30Sql0yIb7EcFJHCoJIA8IacsOfiH5ZAblJ3Ra6UjdXTuk1qQNxrnVZLS2jSaHIE5Cpy4Deq5K+W0Owso3DR2uh3EO1Plxz53cmctV9WMzWeaJvifG4N/FTu+VaLlmxM4ZNJY3ijJsUkQd7MjR+9iI3VAxU5PXULrtpcMElO0A1GjuY/RV3avZizzyiRkhima8Odg1r7/dILH0Otc94zqo4PTnN4XLJFaBZ4mucQ6rABUlh7QjPgK4STvaV0TZ3ZURFsk5D5Bo0HuNr/5H4fAqRu6xsiFG4ifae9xc934nHXfloFvV3fXmqI6aCll7lrtk1g22v+t6941qhy+4loKjNa7cyJhc4igzzNB5n6+SrFn2oie2R7ZMXe35YQGgAAcPEfMqrbc22eW0PgFWxsp54mg1+NK8lWn2eCIEdoWuIocPerT3hv8AlXyWK/URz0Lk01VP3mT+0G1pJLWmv1vVcghntLwAHOJ0a0Ek9AFkukQ1je5rntLu8M26GhGKmR/Vdy2Pnsbo6WVjYzTvNp3+pcc3jnX00WeD65dOcFs30xzgo+zv7M5XUdORE33RRzz8m/HoujXPcVnsopFGAd7jm89XH8hkpJFujBRMspthERTIBERAEREAREQBERAFT9oge3dXg2nSg+dVcFH3tdomApk8aH5Hkuf6T0s9RR0w5Tz8/gX6axVzyymFq8iEFbdpszozheKH4Hod6xhq+Mn1QbjJYZ2E01lEFejBipwChLZY2u1Hnv8AVS9rkJkeCKUNPhkfMUPmtKYrrUtxSJRK7arE8GgBdwoM+XdHyXQtmrznjhDbQ0F4yFHVJbux5eLpVaFjsojGI+Mj0HDllqfowV87YRQOwNHaP4DTzH61PJd7T9UVl8mPV3+tXS1x3Ohtvz7g9SvcEsBOLAGuzz011zHzXObPtRNl2kQbvp3SAMqVIaM8z6Kx3XfcUuVcLuBy+G7yqtEb8vGTFKrHYmLysuI4mSuaaEUrpXe1w8J9VRLPa5bHORISampNfGCfFXj81a7wxhpLd279FS70twlFHajQ7wf05K5WeJU4HR7FbWvaHNNQc8luNf8AW9ct2bv0wPwP8B15cxyXRoLRiANctx3eqtyQwb4cou/doo7KMJLe1cCWtc4NAA9t7j4WfE6AFeLbeuEEMFXe8dB0G9UK8rqZI90ktZHO1c81J9Mh8l4z1GhfG10dXEH7TM/J0sjSI2jc2GDc0c6HjWqqBlJNaH8grU+7I26NA6Bak9mbwWaUe7LkzWuV8rDSRrmslq6MkENcW904ScnZAA04BdC2TmOOrXlpArlrXd9eSpt6WmSCV0bSCxjYmOjcA6MujjY1xLD7WIO7woRxU3cduYXh7QWl26tW9M8x8VzdZW2m4vDNdMtsM7Tcl6CdpBykb4hu5OHI/BSa55ZLaYnslqWgeIjOrTqKb+PkF0GMmgrStN2nktXo/Uyuq9v3lzun9djJqK1CW3B6REW4oCIiAIiIAiIgCIiAIiIDFaLO14wuAI+tOCr9tuFzSSw4m8PaH6hWVFl1Oip1CxYt/HuW13Tr4OaXndZe4OBwuAIpTI8M/VV6U4HUeKUIqCukbUkwjtg3EwkCQUrSuQdRQFsu+C1syNDqM8x+F2/oV89OqWls6Jbrt44/P38DqV3dcMoo+2F+mKHunvP7o5fVD/KFz26Se0x6ludTn3jvz1NanqrT+0S5LREWuLS6JtavANG6eMezvz05qrXafF5fNd2FkbKuqLyYmmp4LFY7VnU511z1UtY7Pid3TnqCNVVopVJ3TbnskaWAuNfCBUkcgN6i4JpE1Jo6NddocRgf4gMuYVS2tu7s5cbfDJn0dv8AXX1VwI7gdhIcKE1yI5HyyWC/7IJIjyo4fP5q2xNRK1yUix2NkuEPJbhOopUtOo8jn5ldHsULGRNawktAFM6/7qiSR9m0u93Py3qZuK9aUaT3TpyJ+S90t6ksMhdVjdExbGqJtLFNT0plmoyZorV3hGZ4nkOZ081sk8LJTCLlJRXLIOdix2ewkuY57XCLN5cWkNcxh79DodMPUgKwbTwxWeyNc9oFokIphyAAzcMOhAqG1pWtc8lSrx2nMz4WyERxwswNazFgqTUucCTQnKv4Qs/Wm8G2eknGPWnlef2MVvJke951e5zj1cST+ayXM8teG86j5ra+yOcKgZcTp1Wzc91Yp489HBxpwbmf0WDUWQ6XlntUZZ4LlNLSPNdD2flLrNCTr2ba+Qp8lzO831dhC6fckOCzwt3hja9aZrP6HjhyfiNY9kbqIi7pzwiIgCIiAIiIAiIgCIiAIiIDxNE17S1wBa4UIOhBVJtFzCzlzGVpiJHQ5gc+Hkryou+oKgO4ZHpuPr+ayaymNle6LqJuMirNtvsyDENK7/VVy9thrHNifD+6efcoAesZyr0orJb7MolwLdCR8Qvm5Qsql7Dx5/f65OmumS3OTXldstnfSVjmZkAuBAdTgSpzZS8Wxv3CuR4+qvTrwJBDmh7d+hHmCo1t22Bzw/sWtINaNq1p6sGXwW+r0lKK9uH6blUtPnhkv9uGTsqUoacChFYR+D/SvAslnIo0lvQ5fGq3HRjDhB3UCtl6Vpmt8r5ohHTyiU69Ix2UlchhOfVVey9t3WNBwuqdd2WXx86q/Xnc0j2YW4TUiufA1035gZLRiuGVrq4czTOrTx5rPp9XXGPKLZ1Nme7raWx0ldkBk47xzGZWOG9oRMwyE9m04q4a972SW60BzpvW1Dd0hqHNLW51zGeSrN62GQvcI45HNyoRG+lCAdaLof8As61hNYJ6KiKtbl4P+DX22v37RM5zT3G91n4RvPM5k9VT2itSdB9AKxjZi1Pc0GItaTm5zmgNBOpFa5chVT1h2Ps8ZaZZS/CcWFowgn7xNSR6KM9XXDvl/DcuufViK4RjuSyyCGOOhc+lae6CagcgAaKy3fZRZwSTikdlloBwHEr2ycaMaGN3mmf6lTF0XPJP4GlrD4pHanjh/QeZXLfXfLCXPZcv+imUlBZZrXBdhtEwBHdGbzwbw6nT14Lpq1Lsu5kDMDBzJOrjxJW2u9o9N6mGHy+f4OZdb6yXwCIi1lIREQBERAEREAREQBERAEREAXl7AQQcwcivSICrW6zFrix38J4j9VC2yzq9W+xtlbhOR3HeCqramFjsEoodztxHGq4us0yT347P8M3025+ZBuskbtThfx4/3WheFjLBUkOHMV+OqnLXZFE2iNwBGdPgufLMdpL6mqLzwyGNOY6H5IJXjwyetVsSQLC6NSTTLD4bdON9fMLyb0tH0ELV8wr3ph4I9PLr2n5+hXkW2Y8fRZWR556LI2OiewuEhgxxtedardis3FIuaztzIAzJyAGpJ0AHFVSk3we4RuXVd5mkbG3eczwaNT9b6Lp0ELWNDWijWgADkFE7NXL9nZV2cr/F90e6D+fHyCml3dBpnVDMvefnBydTapywuEERFvMwREQBERAEREAREQBERAEREAREQBERAFr22xslbheKjdxHMFbCLyUVJYZ6m1uim2+65oKlvfj6adRu6hRrpY369089PVdEUVeFwQy1NMDuLcvUaFcy3QSX+J7eD/DNUNQv9v1RR57u3jMcs1Hy2MjcrPatlp2GsTg4cjhPocviou0Q2pnijf1LCR6jJc2ymcOYtfujZC1PhpkI6zLx2K35LQ/ezPoV5jsVokNGQvPRhp/McgqlGTeEW9SXJoPFF4DgNVNxbI21xzjDebnsp6Ak/BTV27ACoNokxfcjqB5vOZHQDqtVektn2/XYhLU1x7lPsgfK4MiY57joGj4ngOZyXQdltl+wpLMQ6bcB4Y68OLufpxNgsdijhbhjY1jeDRT14nmVnXT0+hhW+p7swXaqU1hbIIiLcZQiIgCIiAIiIAiIgCI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10" descr="data:image/jpeg;base64,/9j/4AAQSkZJRgABAQAAAQABAAD/2wCEAAkGBxISEhQUExMWFRQVFxgYGBgXFRcZFxgZFhcXGBgZGBQZHiggGBomGxUWITEhJSkvLi4uGB8zODMuNygtLisBCgoKDg0OGxAQGywkHyQsLTQsLCwsLCwsLTQsLiwsLiwsNC8sNCwyLCwsNDQ0LC8sLDUsLCwsLCwuNC4sLDQsNP/AABEIAMkA+wMBIgACEQEDEQH/xAAbAAEAAgMBAQAAAAAAAAAAAAAABQYDBAcCAf/EAEIQAAEDAQUFBQUFBgQHAAAAAAEAAgMRBAUSITEGQVFhcRMiMoGRQlKhwfAUYnKx0QcjgpKz4TOiwvEkQ1NjssPS/8QAGgEBAAMBAQEAAAAAAAAAAAAAAAIDBAUBBv/EADARAAICAQMCAgkEAwEAAAAAAAABAgMRBCExEkFR8AUTIjJhcYGxwZGh0eEzQvEU/9oADAMBAAIRAxEAPwDuKIiAIiIAiIgCIiAIiIAiL4SgPqIiAIiIAiIgCIiAIiIAiIgCIiAIiIAiIgCIiAIiIAiIgCIiAIiIAvMkgaCXEADMkmgHUr0uW7VWyd88jJXd1jzRo8OHVppvOEg11XqWTxvBZ722zjbVsA7R3vHJg6b3fAc1U7ZbZp3VlkJOraZBp+6BodM9VD3janxmNkbMckrsDBuLsqDmTXJTclgljo2UNEgAJDTUZitFYkkReToWz94/aIGvPjHdeOD265bgcnDk4KSVJ2WtnZygV7ktGnk/2D51LedW8FdlW1gkgiIvD0IiIAiIgCIiAIiIAiIgCIiAIiIAiIgCIiAIiIAiIgC0Lde8cWtXEbmivqdAsV7W0juNNCdTwroORKrs8le6zmK0qSd7QD4iPeJoN/OSieNlru28WTtxMrlkQcnA8wq7tzdmINnaM291/QnunyJp/FyWhZI5LPJ2rXfiaXOIcOBNQ0HmG5c1cYpY7REaZseCCN4rkQeBCYwxycyszaEbiwhzTwpoQdxGefJazL5fM4mGMyipBlkkDI3OGuF1C6TPKoaRzXnbmzPiidFUtLpWQucNzJHgF3mKeqtmy0cEMQLAC6rmilMLGsyDQ7QZCpOutdEnZGCzJ4R4kQNntr2uDJ4jEHkBkjXY48Z0b2gALHHdiArXJdIui2drGCfEO6/8Q5bqgg9CFQb8nNrMwa4ysa3AcLXNhDXal0wPfex1Tl4daalTuylrcGwuf/zY4w/k8tFD/MS3+IcFGM1OPUgi3KKv6dzQ3CSK10NDlTeOqlVXNsYi5rGtfgJDwHAAlp7tHAHIkc8lTqHit74/6XVLM0YrivB+O0tc4uDI2vGIk0J7Svl3Qoq+b3lZFjjkdiqKd4kElwbx0zS63EPtorU/Zo214kmUV+Ki7fE8Nja5+ISWiANFB3QZoxhxAAu3nPPmsfU8QWfOTRjeWxbr5vJ7ZXNa4jCBppUgHP1W3steL7RAXv3SSsByzEcjmVy5tKqtvkeZpZcTQwPkxAglzg3JhBBoKBudRnUaUzkv2U24zXcwlmHC+Vo71cffLnP0FKvc7LPTVX0ybslvsV2RSgti4IiLWZwiIgCIiAIiIAi17VbY4xV72t35n5L1ZbUyVodG4Oad4NfopkYMyIiALTgvSF8jow8dow0cw1a4c8JoSNCCMiCDvW4o29rkinIeRhmYCGStAxtrqK+0072nLzoQBJIqJNtFPZH9jaaMca9nIf8ABlAG6vhI3trUcTqt25NuI3uEVqaLPMaUJNYZK6FkumfPjQEqHrFwy6NE5RcorOC3IiKZSVzaOyubikBOF1A4jVugPwGXNa1ljDQMu8QBTgBo0HgOO/M71apIw4FpFQRQjiCq5brO6J4Goce6TwGZHX+ymmeGpKcRo0BxzzOg6BatjvQ2aXxY2k0e0YchxHBwyy4fD1bp9WNo1gqXv0pyH69AM60jbLZmNlGIPjoCWA5F2KpOhoBnm3KmROlVLk8Jzba54rZBWtWSNDS4ajOrHjgQ75BU66bI5rxHbYppo250i70DzXuvdG1wcDUOq1wIqVb7JbeyJjkB7F+R+6TvFPrfuK8zQlpqdWmhpoWneOWjuig4J7MM92uUzM7JsfZQkUcDhBc33GsaSGtOhJNaVFBXEMjIxm06OB/uOXHzK9tYspjJGWozHX6y81I8Ji7LQXsz8Te67qN/mCD5qL2pOcX8f+lZbHLhe13svo13me4fJxI/i5KP20lo+D+P/Qses2qf0+5oo99EZd7Rith/7dn/AKkv6Ba1qYHS2fHk2N4lIB/6IdKK8qsCWOYf8XzbZf60p/ILQv60BoGerSzr2jHR/wDsXM9Y8w892bOn3vPYXm132V4rRzo3Cp3ktw19Srf+zWyiO7bMB7TXP69o9zx8HBUjai04LPUGpAB592rzl0YV0+47L2Vmgj9yKNv8rAPktWhy8sp1OyRvIiLomQIiIAiwWq1MjFXGnAbz0CiprY+Tf2bOvepzdu+tVFywSUWyRtV4sZl4ne63M+fBRlttUpFXuELOAPePnr+Sirdf0VnBEYBd7x+Q3rn1/bUueTVxJVUrC2NZP39fsLGuDc67yczxVb2Ntz7Pa22iHJskjGTRitJIpCGB4Fc5GSVJ35jQPKr/AGck7qmtF03YDYtzcEstWsDg9rd7nDMO5N069FGtvqJWJdJ0xERaTMEREBp3rdcNpjMU8bZIzudx3EHVp5jNczvz9ntoszXfYz9ps1STZpT3m11MTss+lDycusIoyipcltV0637LOMbKbWWizu7OPFI1uRssxwzMpqInHxU90fyhdP2f2ls9sb+6dR48UbspG8at39RULDtLslZbcP3rKSDwysykFNM/aA4GtN1Fzi/tnbXY3dpJimYzNtqiymZTTtBXvDqf4tyrxKHHBs6qtTztLx88/f5nZVitNnbI0tcMviDxHNc42e/aK5gDbX+8ZoJ4xpykZqD5A8jqrlNtFEWgwubJXQg1aOvPkoW6uqqHXN4RnlpLYyxj69itNu10MzmvLjQB9fZqHOIeBv1qeZPBZpLG6XxHDSuANNaHTtHH8m/Q+2uZ0jsTyXct1N4AW7A6orxzUND6Rr1SfTs12Z5fRKvki43vb3CBiZkQPcPtMFM92XllkDmZasDm1NWFvw4jiM/SnBbdts2MAg0e3Np+R5FRTcQHfFe+cRNAI6ip7o1GQrn7ROYzPR5MpO2Yezw0/CdP08ltsChLLN2RDXeEZA8Ad3IZAjpTep5rV4weAwVLT4XA/HxD5+ZVR20vUdrAwvaXxiRr8xWv7sgkDQlpa6nNWi+rT2NnllGsbHPb+IA0HQnI8iVwJ9ltE7JLWASwOd3j4pCD+8d0BqeteCz6iHXW0W0vEsl/sdvr2pB8TrMB5fanb/wrDtDJikibxkb8C0qq3ZbyGxDc5zSeNWi0NH9QqdnlD54AdMdf8rv0XGmsNfBflnQibm0o7R8MXvyNbTk5zIj/AFfguyuIAXL7uuOWa1wzuGGKFzXgu1eauNGjXURmpy6roJlJOf8Asuloq2oZfcx6iScsGZ9qoRwrn9bltKMcAVs2e0DB3jm3I/LrUUWxrBQjaUZbb0p3Y8z73sj9StW8bxqDU4W8N568uSqF77RNaCAQAqJ244LoVeJNWu3tZVzjif8AH+wVVvvanIiuW4DT+6q157QOeSG/XVaNnsEkrhWpJOQGZPQBUuTZdhI9W69ZJjQVWzcuz8s7w1rS9x3D5nQDmVd9mv2dPNHT/u2+6KF567m/E8l0a7ruigZgiYGjfTU8ydSeqnGtvnYrlYkVzZjYmOz0fLR8m5vsN/8Ao8z/AHVuRFojFLgocm+QiIvTwIiIAiIgCIofaG34G4GnvOGfJv8AfT1VGovjRW7JdvOCdcHOSiimbXbOWaWQuswET88Rb/hvPDBp5jI8DqqK82mwyVoWjhq1w5cfrRdGxrXtbmOaWvaHNO4ioXycfSVspvrinF9vD5f2d6r2F0kbcm1MU4AfRj/8p893n6qw/aBGKk0bzXN78uRrHY4CR90/I7/P1WtZ70kw4Hk5bjXLotNWjSsjfppY+D+xOVUbFg6yJquAFaa1G/frwS22cnvM8YGnvDh14H8tRTtlNoAHCJ5yOTCd33enBXyPNfU02qyOTg30Sql0yIb7EcFJHCoJIA8IacsOfiH5ZAblJ3Ra6UjdXTuk1qQNxrnVZLS2jSaHIE5Cpy4Deq5K+W0Owso3DR2uh3EO1Plxz53cmctV9WMzWeaJvifG4N/FTu+VaLlmxM4ZNJY3ijJsUkQd7MjR+9iI3VAxU5PXULrtpcMElO0A1GjuY/RV3avZizzyiRkhima8Odg1r7/dILH0Otc94zqo4PTnN4XLJFaBZ4mucQ6rABUlh7QjPgK4STvaV0TZ3ZURFsk5D5Bo0HuNr/5H4fAqRu6xsiFG4ifae9xc934nHXfloFvV3fXmqI6aCll7lrtk1g22v+t6941qhy+4loKjNa7cyJhc4igzzNB5n6+SrFn2oie2R7ZMXe35YQGgAAcPEfMqrbc22eW0PgFWxsp54mg1+NK8lWn2eCIEdoWuIocPerT3hv8AlXyWK/URz0Lk01VP3mT+0G1pJLWmv1vVcghntLwAHOJ0a0Ek9AFkukQ1je5rntLu8M26GhGKmR/Vdy2Pnsbo6WVjYzTvNp3+pcc3jnX00WeD65dOcFs30xzgo+zv7M5XUdORE33RRzz8m/HoujXPcVnsopFGAd7jm89XH8hkpJFujBRMspthERTIBERAEREAREQBERAFT9oge3dXg2nSg+dVcFH3tdomApk8aH5Hkuf6T0s9RR0w5Tz8/gX6axVzyymFq8iEFbdpszozheKH4Hod6xhq+Mn1QbjJYZ2E01lEFejBipwChLZY2u1Hnv8AVS9rkJkeCKUNPhkfMUPmtKYrrUtxSJRK7arE8GgBdwoM+XdHyXQtmrznjhDbQ0F4yFHVJbux5eLpVaFjsojGI+Mj0HDllqfowV87YRQOwNHaP4DTzH61PJd7T9UVl8mPV3+tXS1x3Ohtvz7g9SvcEsBOLAGuzz011zHzXObPtRNl2kQbvp3SAMqVIaM8z6Kx3XfcUuVcLuBy+G7yqtEb8vGTFKrHYmLysuI4mSuaaEUrpXe1w8J9VRLPa5bHORISampNfGCfFXj81a7wxhpLd279FS70twlFHajQ7wf05K5WeJU4HR7FbWvaHNNQc8luNf8AW9ct2bv0wPwP8B15cxyXRoLRiANctx3eqtyQwb4cou/doo7KMJLe1cCWtc4NAA9t7j4WfE6AFeLbeuEEMFXe8dB0G9UK8rqZI90ktZHO1c81J9Mh8l4z1GhfG10dXEH7TM/J0sjSI2jc2GDc0c6HjWqqBlJNaH8grU+7I26NA6Bak9mbwWaUe7LkzWuV8rDSRrmslq6MkENcW904ScnZAA04BdC2TmOOrXlpArlrXd9eSpt6WmSCV0bSCxjYmOjcA6MujjY1xLD7WIO7woRxU3cduYXh7QWl26tW9M8x8VzdZW2m4vDNdMtsM7Tcl6CdpBykb4hu5OHI/BSa55ZLaYnslqWgeIjOrTqKb+PkF0GMmgrStN2nktXo/Uyuq9v3lzun9djJqK1CW3B6REW4oCIiAIiIAiIgCIiAIiIDFaLO14wuAI+tOCr9tuFzSSw4m8PaH6hWVFl1Oip1CxYt/HuW13Tr4OaXndZe4OBwuAIpTI8M/VV6U4HUeKUIqCukbUkwjtg3EwkCQUrSuQdRQFsu+C1syNDqM8x+F2/oV89OqWls6Jbrt44/P38DqV3dcMoo+2F+mKHunvP7o5fVD/KFz26Se0x6ludTn3jvz1NanqrT+0S5LREWuLS6JtavANG6eMezvz05qrXafF5fNd2FkbKuqLyYmmp4LFY7VnU511z1UtY7Pid3TnqCNVVopVJ3TbnskaWAuNfCBUkcgN6i4JpE1Jo6NddocRgf4gMuYVS2tu7s5cbfDJn0dv8AXX1VwI7gdhIcKE1yI5HyyWC/7IJIjyo4fP5q2xNRK1yUix2NkuEPJbhOopUtOo8jn5ldHsULGRNawktAFM6/7qiSR9m0u93Py3qZuK9aUaT3TpyJ+S90t6ksMhdVjdExbGqJtLFNT0plmoyZorV3hGZ4nkOZ081sk8LJTCLlJRXLIOdix2ewkuY57XCLN5cWkNcxh79DodMPUgKwbTwxWeyNc9oFokIphyAAzcMOhAqG1pWtc8lSrx2nMz4WyERxwswNazFgqTUucCTQnKv4Qs/Wm8G2eknGPWnlef2MVvJke951e5zj1cST+ayXM8teG86j5ra+yOcKgZcTp1Wzc91Yp489HBxpwbmf0WDUWQ6XlntUZZ4LlNLSPNdD2flLrNCTr2ba+Qp8lzO831dhC6fckOCzwt3hja9aZrP6HjhyfiNY9kbqIi7pzwiIgCIiAIiIAiIgCIiAIiIDxNE17S1wBa4UIOhBVJtFzCzlzGVpiJHQ5gc+Hkryou+oKgO4ZHpuPr+ayaymNle6LqJuMirNtvsyDENK7/VVy9thrHNifD+6efcoAesZyr0orJb7MolwLdCR8Qvm5Qsql7Dx5/f65OmumS3OTXldstnfSVjmZkAuBAdTgSpzZS8Wxv3CuR4+qvTrwJBDmh7d+hHmCo1t22Bzw/sWtINaNq1p6sGXwW+r0lKK9uH6blUtPnhkv9uGTsqUoacChFYR+D/SvAslnIo0lvQ5fGq3HRjDhB3UCtl6Vpmt8r5ohHTyiU69Ix2UlchhOfVVey9t3WNBwuqdd2WXx86q/Xnc0j2YW4TUiufA1035gZLRiuGVrq4czTOrTx5rPp9XXGPKLZ1Nme7raWx0ldkBk47xzGZWOG9oRMwyE9m04q4a972SW60BzpvW1Dd0hqHNLW51zGeSrN62GQvcI45HNyoRG+lCAdaLof8As61hNYJ6KiKtbl4P+DX22v37RM5zT3G91n4RvPM5k9VT2itSdB9AKxjZi1Pc0GItaTm5zmgNBOpFa5chVT1h2Ps8ZaZZS/CcWFowgn7xNSR6KM9XXDvl/DcuufViK4RjuSyyCGOOhc+lae6CagcgAaKy3fZRZwSTikdlloBwHEr2ycaMaGN3mmf6lTF0XPJP4GlrD4pHanjh/QeZXLfXfLCXPZcv+imUlBZZrXBdhtEwBHdGbzwbw6nT14Lpq1Lsu5kDMDBzJOrjxJW2u9o9N6mGHy+f4OZdb6yXwCIi1lIREQBERAEREAREQBERAEREAXl7AQQcwcivSICrW6zFrix38J4j9VC2yzq9W+xtlbhOR3HeCqramFjsEoodztxHGq4us0yT347P8M3025+ZBuskbtThfx4/3WheFjLBUkOHMV+OqnLXZFE2iNwBGdPgufLMdpL6mqLzwyGNOY6H5IJXjwyetVsSQLC6NSTTLD4bdON9fMLyb0tH0ELV8wr3ph4I9PLr2n5+hXkW2Y8fRZWR556LI2OiewuEhgxxtedardis3FIuaztzIAzJyAGpJ0AHFVSk3we4RuXVd5mkbG3eczwaNT9b6Lp0ELWNDWijWgADkFE7NXL9nZV2cr/F90e6D+fHyCml3dBpnVDMvefnBydTapywuEERFvMwREQBERAEREAREQBERAEREAREQBERAFr22xslbheKjdxHMFbCLyUVJYZ6m1uim2+65oKlvfj6adRu6hRrpY369089PVdEUVeFwQy1NMDuLcvUaFcy3QSX+J7eD/DNUNQv9v1RR57u3jMcs1Hy2MjcrPatlp2GsTg4cjhPocviou0Q2pnijf1LCR6jJc2ymcOYtfujZC1PhpkI6zLx2K35LQ/ezPoV5jsVokNGQvPRhp/McgqlGTeEW9SXJoPFF4DgNVNxbI21xzjDebnsp6Ak/BTV27ACoNokxfcjqB5vOZHQDqtVektn2/XYhLU1x7lPsgfK4MiY57joGj4ngOZyXQdltl+wpLMQ6bcB4Y68OLufpxNgsdijhbhjY1jeDRT14nmVnXT0+hhW+p7swXaqU1hbIIiLcZQiIgCIiAIiIAiIgCI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52" name="Picture 12" descr="http://utahpropertyinvestors.com/wp-content/uploads/2013/01/construction-lit_inset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778651"/>
            <a:ext cx="2316986" cy="18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4" name="Picture 14" descr="http://drdianehamilton.files.wordpress.com/2010/12/istock_000010827673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3020759"/>
            <a:ext cx="1981666" cy="1320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www.incidentdatabase.org/Images/databasedesign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73" y="3037887"/>
            <a:ext cx="2435651" cy="178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200245" y="4911551"/>
            <a:ext cx="1289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Ontwerp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995936" y="5634635"/>
            <a:ext cx="1617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Constructie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6717139" y="4460919"/>
            <a:ext cx="17623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Manipulatie </a:t>
            </a:r>
          </a:p>
          <a:p>
            <a:pPr algn="ctr"/>
            <a:r>
              <a:rPr lang="nl-BE" sz="2400" dirty="0" smtClean="0"/>
              <a:t>&amp;</a:t>
            </a:r>
          </a:p>
          <a:p>
            <a:pPr algn="ctr"/>
            <a:r>
              <a:rPr lang="nl-BE" sz="2400" dirty="0" smtClean="0"/>
              <a:t>Bevraging</a:t>
            </a:r>
            <a:endParaRPr lang="nl-BE" sz="2400" dirty="0"/>
          </a:p>
        </p:txBody>
      </p:sp>
      <p:sp>
        <p:nvSpPr>
          <p:cNvPr id="9" name="Right Arrow 8"/>
          <p:cNvSpPr/>
          <p:nvPr/>
        </p:nvSpPr>
        <p:spPr>
          <a:xfrm rot="8821970">
            <a:off x="3567419" y="2954234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ight Arrow 18"/>
          <p:cNvSpPr/>
          <p:nvPr/>
        </p:nvSpPr>
        <p:spPr>
          <a:xfrm rot="5179518">
            <a:off x="4639546" y="3313043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ight Arrow 19"/>
          <p:cNvSpPr/>
          <p:nvPr/>
        </p:nvSpPr>
        <p:spPr>
          <a:xfrm rot="1648444">
            <a:off x="5533093" y="2962450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9523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Functionaliteit</a:t>
            </a:r>
          </a:p>
          <a:p>
            <a:r>
              <a:rPr lang="nl-BE" sz="1400" dirty="0" smtClean="0"/>
              <a:t>Andere functionaliteit</a:t>
            </a:r>
          </a:p>
        </p:txBody>
      </p:sp>
      <p:sp>
        <p:nvSpPr>
          <p:cNvPr id="3" name="AutoShape 4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5" name="AutoShape 6" descr="data:image/jpeg;base64,/9j/4AAQSkZJRgABAQAAAQABAAD/2wCEAAkGBxQHEBUTEhASFRUWFxgYFhgVGB0ZFxwgFxwdHSIYFBUbHCohGRopGxUUITEhJSkrLi8uFx8zODMsOCgtLiwBCgoKDg0OGxAQGzQkICY0LDIuLyw0LSwwNCw3MiwsLC8sNCwyLCwvLDQsLDQsNCwsLCwsLCwsLCwsLCwsLCwsLP/AABEIAGYB7wMBEQACEQEDEQH/xAAcAAEAAgMBAQEAAAAAAAAAAAAABgcEBQgDAgH/xABHEAABAwEDBgkHCwMDBQAAAAABAAIDEQQFBgcSITFBYRciUVRxgZKh0RMUFlNykbEjMjM1QlJzk7LB0hViooKD8UNEY+Lw/8QAGwEBAAIDAQEAAAAAAAAAAAAAAAMEAgUGBwH/xAA5EQACAQEDCAcHBAIDAAAAAAAAAQIDBAUREhMhMUFRU5EGFmFxobHRFSIyUoHh8BQ0QsEzkiNi8f/aAAwDAQACEQMRAD8AvFAEAQBAEAQBAEAQBAEAQBAEAQBAEAQBAEAQBAEAQBAEAQBAEAQBAEAQBAEAQBAEAQBAEAQBAEAQBAEAQBAEAQBAEAQBAEAQBAEAQBAEAQBAEAQBAEAQBAEAQBAEAQBAEAQBAEAQBAEAQBAEAQBAEAQBAEAQBAEAQBAEAQBAEAQBAEAQBAEAQBAEAQBAEAQBAEAQBAEAQBAEAQBAEAQBAEAQBARvEWN7LcJLXvL5B/04+M4e0a0b1mqjnVjHQbOx3TabUsqKwjvehfTayHWnK64n5Oxtp/fISfcG6O9Quu9iN1DowsPeqaexfc8eFyXmkXbPgmfluM+rNPiPkhwuS80i7Z8Ez8tw6s0+I+SHC5LzSLtnwTPy3DqzT4j5IcLkvNIu2fBM/LcOrNPiPkjPu7K2x5pPZXNH3o3B3+JA+K+qvvRXrdGZpY0p496w9fIndy33BfbM+CVrxtGpw9pp0hTxmpajn7TZK1mlk1Y4eX0ZsVkVzRYzv12HLKZ2sa8h7W0caDjbwo6k3FYov3bY1a6+abw0MgPC5LzSLtnwUOfluOh6s0+I+SHC5LzSLtnwTPy3DqzT4j5IcLkvNIu2fBM/LcOrNPiPkhwuS80i7Z8Ez8tw6s0+I+SHC5LzSLtnwTPy3DqzT4j5I9rNlddnfKWNubtzHmvUC3T3Iq72own0YWHuVNPavuTvDmJ7PiNpML+MPnMdoe3pG0bxUKeFRS1HP2y769klhUWjY1qZulmUggCAICF45x23DbhFEwSTEVNTxWA6s6mkk8mjRprqrDUq5LwRu7rueVsWcm8I+L7vUj9w5VnyShtrhjDHEDPizhm12ua5xqOWhHWo413/ACNja+jcVByoSeK2PDTywLTa4OFQag6laOT1H6gCAIDytVpZY2F8j2sa0VLnGgHSSvjaSxZnCnKpJRgsW9iIJe+VWz2UlsET5yPtV8mzqJBceyoXXWxG/s/RyvNY1ZKPi/TxNKcrkvNI+2fBYZ+W4vdWafEfI/OFyXmkXbPgmfluHVmnxHyQ4XJeaRds+CZ+W4dWafEfJDhcl5pF2z4Jn5bh1Zp8R8kZty5SbTfM7IY7HFnPNK5zqAbXHRqAqV9VaTeGBBabhoWek6s6jwXYuRNMX307D9kdO1geWlooTQcZwH7qapPJjiaS77IrVXVJvDHHyIDDlZlkcB5rHpIHzzt6lBn5bjoJdGqai3nHyRbCtHIhAEAQBAEAQERv/KHZLnJYHGZ40FsVCB7Tyae6pUUq0Vo1m4slyWq0LKayVvfpr8iKy5XXk8WxsA3yEnuaFFn5bjbx6MQw01Hy+58cLkvNIu2fBM/LcferNPiPkhwuS80i7Z8Ez8tw6s0+I+SHC5LzSLtnwTPy3DqzT4j5IcLkvNIu27wTPy3DqzT4j5Isi77e8WQT2prYiGF72gkhgArpJ25uvfoU6k8nGWg5irRhn81QeUscE97/APSPuxTaHSUEMbNLAI5BIT8r8xskzQWRPdqpRwBIBKwzjNirvoKGLk3r0rDZrwi9LS34rRsJPdN4NvOISNBbUua5rvnNcwlrmu3hwIUkZZSxNXXoujNwent3p6U/qjMWRCEAQBAEAQBAEAQFbZS8bOsJNkszqPp8rINba/YYdjqazsry6q9Wp/FHT3JdMaqVorLRsW/tfZ592uqI43Whwa0Oc5x0AAlxJ5ANJKrnXSlGEcXoSJldmTC2WwBz/JQg7HuJd2WggdZUiozZpK/SGy03hHGXdq8fQ2PBJNzqLsuWWYlvK3Walw3zQ4JJudRdlyZiW8dZqXDfNDgkm51F2XJmJbx1mpcN80fjskk+y1Q+5yZiW8+rpNS2wfgR2/sD2u42l74w9g1viOc0e0KAgbyKKOUJR1o2Vkvey2l5MXg9z0fbxNNdd4yXVK2WF5Y9uoj4EbRuKxTweKLtehTrwdOosUy+cF4nZiaDPoGyNoJWch5R/adNOsbFcpzy0ef3ld8rHVyXpi9T/NqNXlc+rT+JH+6xr/CW+j37xdzKUs0PnD2sBpnODa9Jp+6qnczlkRctxYXBHNzqLsuU2YlvOb6zUuG+aHBJNzqLsuTMS3jrNS4b5ocEk3Oouy5MxLeOs1LhvmhwSTc6i7LkzEt46zUuG+aNPiDJ5arljMvElY3S4x1zmjlLSNXRVYypSjpLtkvyzWiag8Yt6sdXMjV2XhJdcrZYnFr2GoP7EbQdRCjTa0o2lehCvTdOosUzonD16tvuzRzt0Z7dI5CNDm9TgQr0JZSxPNrXZpWatKlLZ5bPA2KyKwQGrxLfTLgsz5n6aCjW/ecdTR/9qBWM5ZKxLViskrVWVKO3X2Lazne32x94SvlkdnPe4ucd55OQbANyot46Wek0qUaUFTgsEtB5zwus5zXtLTQGjhQ0cAQaHlBB60MozjNYxeK/EW7knxN59F5pK75SIVjJ+0wfZ6W/CnIVYoz/AIs42/7vzVT9RBaJa+x/fz7yw1YOcCAxrxtzLtifLK7NYwVcfAbTspvXxtJYsko0Z1pqnBYtlCYuxVLiWWriWxNPycddA3u5Xb/cqUpuTxZ6Fd1207HDBaZPW/zYYdx4etF/OpBEXAfOdqYPacdFd2tfIxctRNardQsqxqyw7NvIl8GSa0uHHtEDTyDOd30ClzEjTS6S0E/dg3yR6cEk3Oouy5MxLeY9ZqXDfNDgkm51F2XJmJbx1mpcN80OCSbnUXZcmYlvHWalw3zRL8CYLGGM973tklfoDgKAN5BXlOk9AUtOnk6Waa9b1dtyYxWEVs7RlV+q5faj/W1fK/wchcP72P18mUfZPpGe034qqd5U+B9zOnlsDysIAgCAIAgKgyj44da3ustmeWxtJbI9poXka2tP3Bq39GurVqNvBajsrluiMIqvWWMnqW7t7/Lv1QGxWOS3vEcTHPedTWip/wCN6hS2I6GrVhSi5zeC7Sa2DJXa7QKyPhirsJLnDpzRTvUqozZo6vSOzReEE5eC8dPgZfBJNzqLsuX3MS3kPWalw3zQ4JJudRdlyZiW8dZqXDfNDgkm51F2XJmJbx1mpcN80bTDWTE3baWSzzMkazjBrQdLhqzq7Br6QFlGi08WVLb0gz1F06UWm9vZtJ7e9hF5WeWEmnlGOZXkzgRXvU0o5UWjn7PWdGrGotjTIXNZZHTiaSzWjzlr4iGsjz4XeSaWmkucGBrq5wLs1zSBoNNMLTxxa0m7jUgqWbhOOQ1LS3hJYvHVhjitTSxTRLcO2F9ghpJTyj3ySvDfmh0ry8tadoGdSu2lVNBNLSai11o1amMNSSS7kksfrrNmsiqEAQBAEAQBAEBrsRXmLnsss5pxGEgHUXamjrcQOtYzlkxbLNks7tFeNJbX4bfA5vnldO5z3ElziXOJ1kk1JPWqJ6ZGKjFRjqRdmTbCjbmgbPI0GeVtanWxp1NHIaaT7titUqeCynrOFvq8pWiq6cX7kfF7/QmqmNIEAQBAEB+EVQFMZUcKtuaRtohaGxSmjmjU1+vi8gIBNNlDuCqVYZLxWo7e4rxlaIOjUeMo7d69UanJ3e5ui3xGtGSERvGyj9APU7NPvWNOWTJMuXxZVXsst8dK+mvwLKyufVp/Ej/dT1/hOY6PfvF3Mpm6vp4vxGfqCqnbWj/FLufkdNLYHloQBAEB+EVQHNuI7Oyy2ydkdMxsrw2moAOOgdGrqVBrBtHp1inKdnhKetpY8i1sjUhfYXg6mzOA62sNPeT71ZofCcj0kilaotbYrzZPVMc+NSAorKRib+vWnMY6sMRLWU1OO1/7DcN6p1J5T7Dvrlu/9LRypL3pa+xbF69vcfGTrDXpBac57awxUdJXU47GddKncDyhfKcMqXYfb5vD9LRwi/floXZvf5tJtlYwz59CLVG3jxCjwNrOXpbr6CeRTVofyRo7gvDNVMxN6Jau/wC/mVNdtufdkzJonUexwc0/seUEVBHISq2LWlHX16MK1N056mdE4evhl+2dk8epw0ja1w1tPQf2KvRllLE82tdlnZqzpT2eK2M2SyKxVmWe+CDFZWnRTysm/SQ0H3PNOhVq8tKidZ0asq96u+5eb/rxIPhO4jiK1MhBIb857h9lo1kb9IA3kKGMcp4G+vC2KyUHVevUl2/mk6Cu6wR3ZE2KJgYxooAPiTtJ1knSVeSSWCPOq1adabqVHi2ZK+kQQBAEAQERyq/VcvtR/raoa/wcjcXD+9j9fJlH2T6RntN+KqneVPgfczp5bA8rCAIAgCAjmUG+Dctgke00e+kbDtBftG8NDj1KOrLCOg2V0WVWi1RjLUtL+n30FARRmVwa0VJIAA1knQAFSPRJSUU29R0BgvDDMNwAUBlcAZX7Sfug/dGz3q7TpqC7Tzq8rwnbKuP8VqX995IlIa4IAgCAIAgCAIAgCAIAgCAIAgCAh2Vh5bdjwNr4we0D8QFDX+Dkbq4EnbY9z8ilrqiE88TXanSMaeguAKqncWiTjSlJa0n5HTQFFsDy0IAgCAIAgCAimVGMSXXOTTimMjp8o0fAkdairLGBt7jk1boYbcfJlERvMTg4awQR1Kod/KKkmmXZlZNbs/3I/wB1ar/AcL0f/e/RlN3V9PF+Iz9QVU7a0f4pdz8joy+L0ZdERlkDywfOLGl1BykDTTer0pKKxZ5pZ7PKvNU4YYvVi8COcJlg9ZJ+W5R5+Bs/YFt+Vc0OEywesk/LcmfgPYFt+Vc0OEywesk/LcmfgPYFt+Vc0ajEOVOJsZbZGvdIRQPeM1rd9Nbju0LGVdYe6XLJ0dquaddpLctLZUriZTU1JJ6SSfiVXOw0RXYdBYEuY3HYY43ijzV8g5HP00O8DNb1K5SjkxwPOr1tStNqlOOrUu5euskCkNcQTKnif+lQebxu+VmBqRrazUT0nSB18igrTwWSjf3Fd+fq56a92Pi/tr5FOWOyvtsjY42lz3uDWgcpVbsR2tWpGnBzm8EtZ0Pha42YeszIW0JGl7vvOOt37DcArsIZKwPN7dbJWqs6svoty2L82m2c0PFCKg6wVmU08NKKBx9hw4dtRa0fJSVdEd21nS0n3EKlOGS8D0O6bf8Aq6GL+JaH6/XzxM7Jnib+iWjyUjqQzEA11NdqDtw2HqOxfaU8l9jIL7u/9TRzkF70fFbV/a+5eKuHBlD5UpTJekwP2RGB0eTa74uKp1fjZ6BcUUrDBrbj5tf0SLIlEC+1O2hsQHQS8n9I9yzoLS2a3pPJ5NNd/wDRaysnIhAEAQBAEBEcqv1XL7Uf62qGv8HI3Fw/vY/XyZR9k+kZ7Tfiqp3lT4H3M6eWwPKwgCAIAgK3y1yEWezt2GRx9zf/AGKr2jYdN0ZSzs32LzKljkMTg5pIcCCCDQgjaDsKrnYSipLB6jY+kNr55afzX/yWWVLeVv0Nm4cf9V6D0htfPLT+a/8AkmVLeP0Nm4cf9V6D0htfPLT+a/8AkvmVLeP0Nm4cf9V6D0htfPLT+a/+SZUt4/Q2bhx/1XoPSG188tP5r/5L7lS3j9DZuHH/AFXoSzJ1Fa8QWnOfa7V5GKjn/Kvo47GfO27dwPKFnTypS1mnvmVmstHCNOOXLVoWje9XLtLlVs4oIAgCAIAgCAIAgCAICO5QbAbxu2drRVwaHj/bIcQBykAjrUVZYwZsrorKjbISerHDnoOf43mMhwNCCCDvCqHojSawZ0hhy9235Zo5mH5w4w5HDW09Bqr0JZSxPMrZZpWatKlLZ5bGbJZFYIAgCAIAgK7yxX02CztsrSM+UhzxyMYaivS8CnslV68tGSdJ0csjlWdd6o6F3v7eaKww7YDedrhiArnyNB6Aak9kEqBLFpHVW2sqNnnUexPns8S3srn1afxI/wB1Zr/Ccb0e/eLuZTV1fTxfiM/UFVO2tH+KXc/I6ZIzta2B5aVVjzJ35LOtFiZo0l8I2cpiHJ/b7uQVqlLDTE626r8xwo2l90vX157ysVAdUZFhsMl4PzIo3PfQnNaKnRyBEsdRHVrQpRyqjwW9m5suCbfajQWSQb30YPe4hZKEnsKVS97HBYuovpp8ixcF5Om3O9s9pc2SVuljR9Gw/e0/OcNh1DpoVPTpYaWc1eV+ytEXSorJi9b2v0Xn4E+U5zxhXzebLngfPIeKwV3k7GjeTQdaxlJRWLJ7NZ52irGlDW/zE51vm833xO+eQ8Z5ruA2NG4Cg6lSbbeLPSbNZ4WelGlDUvzEnOArEzDtnN52mKRzSc2PMaCWg6DIQSNBPFB8VJTwistmgvatK11lYqMktrx2vd9Nf/hJeFSxfdtHYb/NS5+JrOrlr3x5v0HCpYvu2jsN/mmfiOrlr3x5v0NFjLGdgxJZXRZs4eONE4sGhw5TnfNOo9NdiwqVIyWBfu26rZZK6qYrDU1js5a9pWKgOqLtyX4m/rNn8jI6s0IA0nS5moO3kaj1HarVGeKwes4S/Lv/AE9XOQXuy8HtX9r7EPyxWA2e2slpxZYxp/uZoP8AiWe9RVlhPE3XRyspWZ09sX4P74mPkpvoXXbfJvIDJwGVOoOBq2vTVzelwXylLJlp2kt/2R1rNlx1x0/Tb6/Qu9XDhAgCAIAgCAiOVX6rl9qP9bVDX+Dkbi4f3sfr5Mo+yfSM9pvxVU7yp8D7mdPLYHlYQBAEAQEHyvWA2qwB4H0UjXHodVp73N9yhrrGOO433R6soWrJf8k19df9FMWZzWPaXtzmhwLm1pUV0io1VCqnbzUnFqLwex9pddiwFdlujbJHCXMe0OafKyaj/qVlUabWK82cLUvm8Kc3CcsGteheh78G93+od+bJ/JfcxD8bMPb1u+fwXoODe7/UO/Nk/kmYh+Nj29bvn8F6Dg3u/wBQ782T+SZiH42Pb1u+fwXoODe7/UO/Nk/kmYh+Nj29bvn8F6G+ua54bki8lAzMZUnWSSTtJOknUOoKSMVFYI19ptVW0zy6rxZnrIrhAEAQBAEAQBAEAQBAfhFUBQuP8MOw7aCWtPkJCTGdgrpMZ5CNnKKb1SnDIfYeg3ReKtdHCT99a/X82mLhLFc2GJCWceN3z4ydB3g/Zdv96+Qm4vFEt4XbStkcJaJLU/zWi1rsyj2G2tGdKYnbWyNP6hUH3qyq0XrORrXFbKb0RylvX5iZ/prYOeRd/gvudhvIPZNs4bHprYOeRd/gmdhvHsm2cNj01sHPIu/wTOw3j2TbOGwcbWAf95F3+CZ2G8eybZw2R6/8qMFmaW2VpmfscQWxjea8Z3QB1rCVdfxNjZOjtabxrvJXN+i/NBU15W+S85XSyvLnuNST8ANgHIqzbelnYUKEKMFTprBItHJNhc2RptkraOe2kQOsNOt56dFN1eVWKMP5M5PpBeKqP9PTehfF37vp59xtcrn1afxI/wB1lX+Eq9Hv3i7mUzdX08X4jP1BVTtrR/il3PyOmlsDy0ICv8e4AbemdPZWhs2tzNTZOjYH9x28qgqUsdMTobpvp0MKVbTHY9q+3kVDx7FJ9uORh3tc0jvBCrHZ+5Uhsaf1TRbWBcobbwzYLW4Nl0Bsmpr9ztjX9x3alZp1cdEjjr1uN0satBYx2ravVeRYinOcCApfKpib+qT+bxu+ShPGpqc/UT0N0jpruVSrPKeCO3uG78zSz0170tXYvvr5GhwXh44jtTY9IjbxpXcjRsB5TqHv2LCEcp4GwvO3KyUHP+T0Lv8AsX8+xRyRGEsb5MtzM2mjNpSlOSiu4LDA88VWannE/exxx7Skb5wBa7JO9kMD5YweI8U0g6RXTrGo7wqcqck8Eju7NfdmqUoyqSUZbV2mD6E2/mcn+PivmRPcT+17FxF4j0Jt/M5P8fFMie4e17FxF4njbcKWywRukkssjWN0ucaUG80K+OMlpaM6V5WWrNQhNNsxbivZ9yWhk8eth0jY4HW07iETaeKJrXZoWmk6U9T8HsZdGIrujxzdzXQkZxHlISdjhoLHcm1p5D0K1NKpDFHD2OvO7bW1UXZLu3rzRRlogdZXuY9pa5pIcDoII2FVDvoTjOKlF4pljYSynGysEVsDngaGyt0up/5G/a9oadx1qaFZrRI5m8Oj+XJzs2j/AKvV9PQm0WOrBKKi1sHtBwPuIU2dhvNFK57bF4Zt+B9+mtg55F3+CZ2G8+eybZw2PTWwc8i7/BM7DePZNs4bHprYOeRd/gmdhvHsm2cNj01sHPIu/wAEzsN49k2zhs12VCQTXTI5pqCYiNmgvbsKxr/ByLNxxcbfFP8A7eTKRszs17SdQcCfeqp3dRYxaW4v/wBNbBzyLv8ABXM7Deed+ybZw2PTWwc8i7/BM7DePZNs4bHprYOeRd/gmdhvHsm2cNj01sHPIu/wTOw3j2TbOGx6a2DnkXf4JnYbx7JtnDZ9NxBYb8rZxaI5DKHNzBWpBBrs5KplwloxPjsVrs3/ADODjk6cSkcU3BJh20OieCW6TG/Y5uw9OwjYepVJRcXgzurBbYWuiqkde1bn+ajaYLxvLhriOHlICallaFpOsxnZ0ajuWUKjh3FW87op2z317s9+/v8AUs+w5QrBa21No8mfuyNII66Ee4qwq0GcrVuS203hkY935iZPprYOeRd/gvudhvIvZNs4bHprYOeRd/gmdhvHsm2cNj01sHPIu/wTOw3j2TbOGx6a2DnkXf4JnYbx7JtnDZtLsvSK9mF8EgkaDSorSvJUjeFlGSlpRUr2epQlk1FgzMWRCEAQBAEAQBAEAQBAEBi3nd0d6xOimYHsdrB+IOw7wvkoqSwZLRr1KM1UpvBoqbEWS+eyEush8szY1xDZB76Nd06DuVWVGS1aTr7H0iozWTXWS9+teq/NJDbTctospo+zTt6Y3Dvoo2mtaN3C10JrGM0/qjw8xl9VJ2T4L4SZ6n8y5oeYy+qk7J8EGep/MuaHmMvqpOyfBBnqfzLmh5jL6qTsnwQZ6n8y5o2F34Xtl4mkdlmO9zSxvadQd6+qMnqRWrXjZaSxnUX0ePgsSxsJZMm2JwltjmyOGkRt0xg8ryfn7NFAOlTwo7ZHNXh0glVTp2dZK37fpu8+4sYaFYOaIblYjMt3ENaSfKM0AVO3YFDX+E3VwSUbWm3hoZT92WKRs8RMUn0jPsn7w3KrtOzr1qbpS95ant7DpJbA8yCAICJY3wTHiNpkZSO0AaHbHU+zJ/LWN+pRVKWVpWs3F13tOyPJlphu3dq9NpS1sueexPdHJBIHNNCM0n3EaCN4VRprQ0dvTtdGpFTjJYPtLAwLjWaw5sFsjldHqZKWuLmbn6OM3frG8apqdVrQznb1umlUxq2dpS2rFYPu3PwfnK8f4gddNlpAHOlmFGFgzs0HW+o3HRvI5FLVnkx0bTUXTYo16/8Ay6Ix147Xu9SjxYJXH6GUk/2O8FUO8z9JfyXNF74Ew4MOWUNcB5V/GlO/Y0HkaNHTU7VcpQyVp1nn96292uu5L4VoXr9fREkUhrQgCAIDznhbaGuY8BzXAhwOog6CChlGTi1KOho5/wAV4ZkuO1Piax7mfOjcATVp1VI2jSD0KjKLi8D0SwXhTtNBTbSeprt/NJJsld8yXZKbNKyQRSmrCWmjX+7QHaB0gcpWdGWDw3mqv6y061PP02sqOvtX28ia4wwTDiUZ9fJzAaJAK13SN+0N+sdymqUlLTtNHd17VbH7vxR3em7yKovfA1tusmtndI370PHB6gM4dYCrunJbDr7PfFkrLRPB7paPt4mldd0rDQwyg72O8FgXlXpPSpLmj58xl9VJ2T4Ifc9T+Zc0PMZfVSdk+CDPU/mXNDzGX1UnZPggz1P5lzRLcnOE3XtafKTRuEUNHEOBGc7Y3TrGip6KbVJThlPTqNPfN5RoUcim/elu2La/T7FnY9ut973fLFEKv4rmjlzHA0G+gNFYqxco4I5W6rRCz2qM56tPisChn3dNGSDBKCNYLHA9YoqZ6CrRSaxUlzR8+Yy+qk7J8EPuep/MuaHmMvqpOyfBBnqfzLmh5jL6qTsnwQZ6n8y5oeYy+qk7J8EGep/MuaHmMvqpOyfBBnqfzLmi3slWF/6ZCbTK2kso4oI0tZ+xdoPQBvVmjDBZTONv68M9UzMH7sdfa/t6ksv+44b/AIjFOyo1tI0OafvMOw93KpZQUlgzT2S11bLUzlN+j7ypL/yaWq7iTABPHszdDx7TCdP+mvQFVlRku07GyX/Z6qwq+4+3Vz9SKTXTPAaPs8zT/dG4fEKPSbaNpoy0xmn9UefmMvqpOyfBDPPU/mXNDzGX1UnZPggz1P5lzQ8xl9VJ2T4IM9T+Zc0Zl0XDPek7IWxvBe6lXNIDRtcTyAVK+pNvBEFottGhSlUclo7fA6Eui7WXRAyGIUawUHKeVx3k1J6VdjFRWCPObRXnXqyqT1szFkQh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EAQBAf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6" name="AutoShape 2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pic>
        <p:nvPicPr>
          <p:cNvPr id="10246" name="Picture 6" descr="https://encrypted-tbn3.gstatic.com/images?q=tbn:ANd9GcR-kU0rTSIm5QQ-EHGHmbXYvrCvQOa6asMp5lG99H5owzX_kJC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1556792"/>
            <a:ext cx="1508903" cy="16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 descr="data:image/jpeg;base64,/9j/4AAQSkZJRgABAQAAAQABAAD/2wCEAAkGBxISEhQUExMWFRQVFxgYGBgXFRcZFxgZFhcXGBgZGBQZHiggGBomGxUWITEhJSkvLi4uGB8zODMuNygtLisBCgoKDg0OGxAQGywkHyQsLTQsLCwsLCwsLTQsLiwsLiwsNC8sNCwyLCwsNDQ0LC8sLDUsLCwsLCwuNC4sLDQsNP/AABEIAMkA+wMBIgACEQEDEQH/xAAbAAEAAgMBAQAAAAAAAAAAAAAABQYDBAcCAf/EAEIQAAEDAQUFBQUFBgQHAAAAAAEAAgMRBAUSITEGQVFhcRMiMoGRQlKhwfAUYnKx0QcjgpKz4TOiwvEkQ1NjssPS/8QAGgEBAAMBAQEAAAAAAAAAAAAAAAIDBAUBBv/EADARAAICAQMCAgkEAwEAAAAAAAABAgMRBCExEkFR8AUTIjJhcYGxwZGh0eEzQvEU/9oADAMBAAIRAxEAPwDuKIiAIiIAiIgCIiAIiIAiL4SgPqIiAIiIAiIgCIiAIiIAiIgCIiAIiIAiIgCIiAIiIAiIgCIiAIiIAvMkgaCXEADMkmgHUr0uW7VWyd88jJXd1jzRo8OHVppvOEg11XqWTxvBZ722zjbVsA7R3vHJg6b3fAc1U7ZbZp3VlkJOraZBp+6BodM9VD3janxmNkbMckrsDBuLsqDmTXJTclgljo2UNEgAJDTUZitFYkkReToWz94/aIGvPjHdeOD265bgcnDk4KSVJ2WtnZygV7ktGnk/2D51LedW8FdlW1gkgiIvD0IiIAiIgCIiAIiIAiIgCIiAIiIAiIgCIiAIiIAiIgC0Lde8cWtXEbmivqdAsV7W0juNNCdTwroORKrs8le6zmK0qSd7QD4iPeJoN/OSieNlru28WTtxMrlkQcnA8wq7tzdmINnaM291/QnunyJp/FyWhZI5LPJ2rXfiaXOIcOBNQ0HmG5c1cYpY7REaZseCCN4rkQeBCYwxycyszaEbiwhzTwpoQdxGefJazL5fM4mGMyipBlkkDI3OGuF1C6TPKoaRzXnbmzPiidFUtLpWQucNzJHgF3mKeqtmy0cEMQLAC6rmilMLGsyDQ7QZCpOutdEnZGCzJ4R4kQNntr2uDJ4jEHkBkjXY48Z0b2gALHHdiArXJdIui2drGCfEO6/8Q5bqgg9CFQb8nNrMwa4ysa3AcLXNhDXal0wPfex1Tl4daalTuylrcGwuf/zY4w/k8tFD/MS3+IcFGM1OPUgi3KKv6dzQ3CSK10NDlTeOqlVXNsYi5rGtfgJDwHAAlp7tHAHIkc8lTqHit74/6XVLM0YrivB+O0tc4uDI2vGIk0J7Svl3Qoq+b3lZFjjkdiqKd4kElwbx0zS63EPtorU/Zo214kmUV+Ki7fE8Nja5+ISWiANFB3QZoxhxAAu3nPPmsfU8QWfOTRjeWxbr5vJ7ZXNa4jCBppUgHP1W3steL7RAXv3SSsByzEcjmVy5tKqtvkeZpZcTQwPkxAglzg3JhBBoKBudRnUaUzkv2U24zXcwlmHC+Vo71cffLnP0FKvc7LPTVX0ybslvsV2RSgti4IiLWZwiIgCIiAIiIAi17VbY4xV72t35n5L1ZbUyVodG4Oad4NfopkYMyIiALTgvSF8jow8dow0cw1a4c8JoSNCCMiCDvW4o29rkinIeRhmYCGStAxtrqK+0072nLzoQBJIqJNtFPZH9jaaMca9nIf8ABlAG6vhI3trUcTqt25NuI3uEVqaLPMaUJNYZK6FkumfPjQEqHrFwy6NE5RcorOC3IiKZSVzaOyubikBOF1A4jVugPwGXNa1ljDQMu8QBTgBo0HgOO/M71apIw4FpFQRQjiCq5brO6J4Goce6TwGZHX+ymmeGpKcRo0BxzzOg6BatjvQ2aXxY2k0e0YchxHBwyy4fD1bp9WNo1gqXv0pyH69AM60jbLZmNlGIPjoCWA5F2KpOhoBnm3KmROlVLk8Jzba54rZBWtWSNDS4ajOrHjgQ75BU66bI5rxHbYppo250i70DzXuvdG1wcDUOq1wIqVb7JbeyJjkB7F+R+6TvFPrfuK8zQlpqdWmhpoWneOWjuig4J7MM92uUzM7JsfZQkUcDhBc33GsaSGtOhJNaVFBXEMjIxm06OB/uOXHzK9tYspjJGWozHX6y81I8Ji7LQXsz8Te67qN/mCD5qL2pOcX8f+lZbHLhe13svo13me4fJxI/i5KP20lo+D+P/Qses2qf0+5oo99EZd7Rith/7dn/AKkv6Ba1qYHS2fHk2N4lIB/6IdKK8qsCWOYf8XzbZf60p/ILQv60BoGerSzr2jHR/wDsXM9Y8w892bOn3vPYXm132V4rRzo3Cp3ktw19Srf+zWyiO7bMB7TXP69o9zx8HBUjai04LPUGpAB592rzl0YV0+47L2Vmgj9yKNv8rAPktWhy8sp1OyRvIiLomQIiIAiwWq1MjFXGnAbz0CiprY+Tf2bOvepzdu+tVFywSUWyRtV4sZl4ne63M+fBRlttUpFXuELOAPePnr+Sirdf0VnBEYBd7x+Q3rn1/bUueTVxJVUrC2NZP39fsLGuDc67yczxVb2Ntz7Pa22iHJskjGTRitJIpCGB4Fc5GSVJ35jQPKr/AGck7qmtF03YDYtzcEstWsDg9rd7nDMO5N069FGtvqJWJdJ0xERaTMEREBp3rdcNpjMU8bZIzudx3EHVp5jNczvz9ntoszXfYz9ps1STZpT3m11MTss+lDycusIoyipcltV0637LOMbKbWWizu7OPFI1uRssxwzMpqInHxU90fyhdP2f2ls9sb+6dR48UbspG8at39RULDtLslZbcP3rKSDwysykFNM/aA4GtN1Fzi/tnbXY3dpJimYzNtqiymZTTtBXvDqf4tyrxKHHBs6qtTztLx88/f5nZVitNnbI0tcMviDxHNc42e/aK5gDbX+8ZoJ4xpykZqD5A8jqrlNtFEWgwubJXQg1aOvPkoW6uqqHXN4RnlpLYyxj69itNu10MzmvLjQB9fZqHOIeBv1qeZPBZpLG6XxHDSuANNaHTtHH8m/Q+2uZ0jsTyXct1N4AW7A6orxzUND6Rr1SfTs12Z5fRKvki43vb3CBiZkQPcPtMFM92XllkDmZasDm1NWFvw4jiM/SnBbdts2MAg0e3Np+R5FRTcQHfFe+cRNAI6ip7o1GQrn7ROYzPR5MpO2Yezw0/CdP08ltsChLLN2RDXeEZA8Ad3IZAjpTep5rV4weAwVLT4XA/HxD5+ZVR20vUdrAwvaXxiRr8xWv7sgkDQlpa6nNWi+rT2NnllGsbHPb+IA0HQnI8iVwJ9ltE7JLWASwOd3j4pCD+8d0BqeteCz6iHXW0W0vEsl/sdvr2pB8TrMB5fanb/wrDtDJikibxkb8C0qq3ZbyGxDc5zSeNWi0NH9QqdnlD54AdMdf8rv0XGmsNfBflnQibm0o7R8MXvyNbTk5zIj/AFfguyuIAXL7uuOWa1wzuGGKFzXgu1eauNGjXURmpy6roJlJOf8Asuloq2oZfcx6iScsGZ9qoRwrn9bltKMcAVs2e0DB3jm3I/LrUUWxrBQjaUZbb0p3Y8z73sj9StW8bxqDU4W8N568uSqF77RNaCAQAqJ244LoVeJNWu3tZVzjif8AH+wVVvvanIiuW4DT+6q157QOeSG/XVaNnsEkrhWpJOQGZPQBUuTZdhI9W69ZJjQVWzcuz8s7w1rS9x3D5nQDmVd9mv2dPNHT/u2+6KF567m/E8l0a7ruigZgiYGjfTU8ydSeqnGtvnYrlYkVzZjYmOz0fLR8m5vsN/8Ao8z/AHVuRFojFLgocm+QiIvTwIiIAiIgCIofaG34G4GnvOGfJv8AfT1VGovjRW7JdvOCdcHOSiimbXbOWaWQuswET88Rb/hvPDBp5jI8DqqK82mwyVoWjhq1w5cfrRdGxrXtbmOaWvaHNO4ioXycfSVspvrinF9vD5f2d6r2F0kbcm1MU4AfRj/8p893n6qw/aBGKk0bzXN78uRrHY4CR90/I7/P1WtZ70kw4Hk5bjXLotNWjSsjfppY+D+xOVUbFg6yJquAFaa1G/frwS22cnvM8YGnvDh14H8tRTtlNoAHCJ5yOTCd33enBXyPNfU02qyOTg30Sql0yIb7EcFJHCoJIA8IacsOfiH5ZAblJ3Ra6UjdXTuk1qQNxrnVZLS2jSaHIE5Cpy4Deq5K+W0Owso3DR2uh3EO1Plxz53cmctV9WMzWeaJvifG4N/FTu+VaLlmxM4ZNJY3ijJsUkQd7MjR+9iI3VAxU5PXULrtpcMElO0A1GjuY/RV3avZizzyiRkhima8Odg1r7/dILH0Otc94zqo4PTnN4XLJFaBZ4mucQ6rABUlh7QjPgK4STvaV0TZ3ZURFsk5D5Bo0HuNr/5H4fAqRu6xsiFG4ifae9xc934nHXfloFvV3fXmqI6aCll7lrtk1g22v+t6941qhy+4loKjNa7cyJhc4igzzNB5n6+SrFn2oie2R7ZMXe35YQGgAAcPEfMqrbc22eW0PgFWxsp54mg1+NK8lWn2eCIEdoWuIocPerT3hv8AlXyWK/URz0Lk01VP3mT+0G1pJLWmv1vVcghntLwAHOJ0a0Ek9AFkukQ1je5rntLu8M26GhGKmR/Vdy2Pnsbo6WVjYzTvNp3+pcc3jnX00WeD65dOcFs30xzgo+zv7M5XUdORE33RRzz8m/HoujXPcVnsopFGAd7jm89XH8hkpJFujBRMspthERTIBERAEREAREQBERAFT9oge3dXg2nSg+dVcFH3tdomApk8aH5Hkuf6T0s9RR0w5Tz8/gX6axVzyymFq8iEFbdpszozheKH4Hod6xhq+Mn1QbjJYZ2E01lEFejBipwChLZY2u1Hnv8AVS9rkJkeCKUNPhkfMUPmtKYrrUtxSJRK7arE8GgBdwoM+XdHyXQtmrznjhDbQ0F4yFHVJbux5eLpVaFjsojGI+Mj0HDllqfowV87YRQOwNHaP4DTzH61PJd7T9UVl8mPV3+tXS1x3Ohtvz7g9SvcEsBOLAGuzz011zHzXObPtRNl2kQbvp3SAMqVIaM8z6Kx3XfcUuVcLuBy+G7yqtEb8vGTFKrHYmLysuI4mSuaaEUrpXe1w8J9VRLPa5bHORISampNfGCfFXj81a7wxhpLd279FS70twlFHajQ7wf05K5WeJU4HR7FbWvaHNNQc8luNf8AW9ct2bv0wPwP8B15cxyXRoLRiANctx3eqtyQwb4cou/doo7KMJLe1cCWtc4NAA9t7j4WfE6AFeLbeuEEMFXe8dB0G9UK8rqZI90ktZHO1c81J9Mh8l4z1GhfG10dXEH7TM/J0sjSI2jc2GDc0c6HjWqqBlJNaH8grU+7I26NA6Bak9mbwWaUe7LkzWuV8rDSRrmslq6MkENcW904ScnZAA04BdC2TmOOrXlpArlrXd9eSpt6WmSCV0bSCxjYmOjcA6MujjY1xLD7WIO7woRxU3cduYXh7QWl26tW9M8x8VzdZW2m4vDNdMtsM7Tcl6CdpBykb4hu5OHI/BSa55ZLaYnslqWgeIjOrTqKb+PkF0GMmgrStN2nktXo/Uyuq9v3lzun9djJqK1CW3B6REW4oCIiAIiIAiIgCIiAIiIDFaLO14wuAI+tOCr9tuFzSSw4m8PaH6hWVFl1Oip1CxYt/HuW13Tr4OaXndZe4OBwuAIpTI8M/VV6U4HUeKUIqCukbUkwjtg3EwkCQUrSuQdRQFsu+C1syNDqM8x+F2/oV89OqWls6Jbrt44/P38DqV3dcMoo+2F+mKHunvP7o5fVD/KFz26Se0x6ludTn3jvz1NanqrT+0S5LREWuLS6JtavANG6eMezvz05qrXafF5fNd2FkbKuqLyYmmp4LFY7VnU511z1UtY7Pid3TnqCNVVopVJ3TbnskaWAuNfCBUkcgN6i4JpE1Jo6NddocRgf4gMuYVS2tu7s5cbfDJn0dv8AXX1VwI7gdhIcKE1yI5HyyWC/7IJIjyo4fP5q2xNRK1yUix2NkuEPJbhOopUtOo8jn5ldHsULGRNawktAFM6/7qiSR9m0u93Py3qZuK9aUaT3TpyJ+S90t6ksMhdVjdExbGqJtLFNT0plmoyZorV3hGZ4nkOZ081sk8LJTCLlJRXLIOdix2ewkuY57XCLN5cWkNcxh79DodMPUgKwbTwxWeyNc9oFokIphyAAzcMOhAqG1pWtc8lSrx2nMz4WyERxwswNazFgqTUucCTQnKv4Qs/Wm8G2eknGPWnlef2MVvJke951e5zj1cST+ayXM8teG86j5ra+yOcKgZcTp1Wzc91Yp489HBxpwbmf0WDUWQ6XlntUZZ4LlNLSPNdD2flLrNCTr2ba+Qp8lzO831dhC6fckOCzwt3hja9aZrP6HjhyfiNY9kbqIi7pzwiIgCIiAIiIAiIgCIiAIiIDxNE17S1wBa4UIOhBVJtFzCzlzGVpiJHQ5gc+Hkryou+oKgO4ZHpuPr+ayaymNle6LqJuMirNtvsyDENK7/VVy9thrHNifD+6efcoAesZyr0orJb7MolwLdCR8Qvm5Qsql7Dx5/f65OmumS3OTXldstnfSVjmZkAuBAdTgSpzZS8Wxv3CuR4+qvTrwJBDmh7d+hHmCo1t22Bzw/sWtINaNq1p6sGXwW+r0lKK9uH6blUtPnhkv9uGTsqUoacChFYR+D/SvAslnIo0lvQ5fGq3HRjDhB3UCtl6Vpmt8r5ohHTyiU69Ix2UlchhOfVVey9t3WNBwuqdd2WXx86q/Xnc0j2YW4TUiufA1035gZLRiuGVrq4czTOrTx5rPp9XXGPKLZ1Nme7raWx0ldkBk47xzGZWOG9oRMwyE9m04q4a972SW60BzpvW1Dd0hqHNLW51zGeSrN62GQvcI45HNyoRG+lCAdaLof8As61hNYJ6KiKtbl4P+DX22v37RM5zT3G91n4RvPM5k9VT2itSdB9AKxjZi1Pc0GItaTm5zmgNBOpFa5chVT1h2Ps8ZaZZS/CcWFowgn7xNSR6KM9XXDvl/DcuufViK4RjuSyyCGOOhc+lae6CagcgAaKy3fZRZwSTikdlloBwHEr2ycaMaGN3mmf6lTF0XPJP4GlrD4pHanjh/QeZXLfXfLCXPZcv+imUlBZZrXBdhtEwBHdGbzwbw6nT14Lpq1Lsu5kDMDBzJOrjxJW2u9o9N6mGHy+f4OZdb6yXwCIi1lIREQBERAEREAREQBERAEREAXl7AQQcwcivSICrW6zFrix38J4j9VC2yzq9W+xtlbhOR3HeCqramFjsEoodztxHGq4us0yT347P8M3025+ZBuskbtThfx4/3WheFjLBUkOHMV+OqnLXZFE2iNwBGdPgufLMdpL6mqLzwyGNOY6H5IJXjwyetVsSQLC6NSTTLD4bdON9fMLyb0tH0ELV8wr3ph4I9PLr2n5+hXkW2Y8fRZWR556LI2OiewuEhgxxtedardis3FIuaztzIAzJyAGpJ0AHFVSk3we4RuXVd5mkbG3eczwaNT9b6Lp0ELWNDWijWgADkFE7NXL9nZV2cr/F90e6D+fHyCml3dBpnVDMvefnBydTapywuEERFvMwREQBERAEREAREQBERAEREAREQBERAFr22xslbheKjdxHMFbCLyUVJYZ6m1uim2+65oKlvfj6adRu6hRrpY369089PVdEUVeFwQy1NMDuLcvUaFcy3QSX+J7eD/DNUNQv9v1RR57u3jMcs1Hy2MjcrPatlp2GsTg4cjhPocviou0Q2pnijf1LCR6jJc2ymcOYtfujZC1PhpkI6zLx2K35LQ/ezPoV5jsVokNGQvPRhp/McgqlGTeEW9SXJoPFF4DgNVNxbI21xzjDebnsp6Ak/BTV27ACoNokxfcjqB5vOZHQDqtVektn2/XYhLU1x7lPsgfK4MiY57joGj4ngOZyXQdltl+wpLMQ6bcB4Y68OLufpxNgsdijhbhjY1jeDRT14nmVnXT0+hhW+p7swXaqU1hbIIiLcZQiIgCIiAIiIAiIgCI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8" name="AutoShape 10" descr="data:image/jpeg;base64,/9j/4AAQSkZJRgABAQAAAQABAAD/2wCEAAkGBxISEhQUExMWFRQVFxgYGBgXFRcZFxgZFhcXGBgZGBQZHiggGBomGxUWITEhJSkvLi4uGB8zODMuNygtLisBCgoKDg0OGxAQGywkHyQsLTQsLCwsLCwsLTQsLiwsLiwsNC8sNCwyLCwsNDQ0LC8sLDUsLCwsLCwuNC4sLDQsNP/AABEIAMkA+wMBIgACEQEDEQH/xAAbAAEAAgMBAQAAAAAAAAAAAAAABQYDBAcCAf/EAEIQAAEDAQUFBQUFBgQHAAAAAAEAAgMRBAUSITEGQVFhcRMiMoGRQlKhwfAUYnKx0QcjgpKz4TOiwvEkQ1NjssPS/8QAGgEBAAMBAQEAAAAAAAAAAAAAAAIDBAUBBv/EADARAAICAQMCAgkEAwEAAAAAAAABAgMRBCExEkFR8AUTIjJhcYGxwZGh0eEzQvEU/9oADAMBAAIRAxEAPwDuKIiAIiIAiIgCIiAIiIAiL4SgPqIiAIiIAiIgCIiAIiIAiIgCIiAIiIAiIgCIiAIiIAiIgCIiAIiIAvMkgaCXEADMkmgHUr0uW7VWyd88jJXd1jzRo8OHVppvOEg11XqWTxvBZ722zjbVsA7R3vHJg6b3fAc1U7ZbZp3VlkJOraZBp+6BodM9VD3janxmNkbMckrsDBuLsqDmTXJTclgljo2UNEgAJDTUZitFYkkReToWz94/aIGvPjHdeOD265bgcnDk4KSVJ2WtnZygV7ktGnk/2D51LedW8FdlW1gkgiIvD0IiIAiIgCIiAIiIAiIgCIiAIiIAiIgCIiAIiIAiIgC0Lde8cWtXEbmivqdAsV7W0juNNCdTwroORKrs8le6zmK0qSd7QD4iPeJoN/OSieNlru28WTtxMrlkQcnA8wq7tzdmINnaM291/QnunyJp/FyWhZI5LPJ2rXfiaXOIcOBNQ0HmG5c1cYpY7REaZseCCN4rkQeBCYwxycyszaEbiwhzTwpoQdxGefJazL5fM4mGMyipBlkkDI3OGuF1C6TPKoaRzXnbmzPiidFUtLpWQucNzJHgF3mKeqtmy0cEMQLAC6rmilMLGsyDQ7QZCpOutdEnZGCzJ4R4kQNntr2uDJ4jEHkBkjXY48Z0b2gALHHdiArXJdIui2drGCfEO6/8Q5bqgg9CFQb8nNrMwa4ysa3AcLXNhDXal0wPfex1Tl4daalTuylrcGwuf/zY4w/k8tFD/MS3+IcFGM1OPUgi3KKv6dzQ3CSK10NDlTeOqlVXNsYi5rGtfgJDwHAAlp7tHAHIkc8lTqHit74/6XVLM0YrivB+O0tc4uDI2vGIk0J7Svl3Qoq+b3lZFjjkdiqKd4kElwbx0zS63EPtorU/Zo214kmUV+Ki7fE8Nja5+ISWiANFB3QZoxhxAAu3nPPmsfU8QWfOTRjeWxbr5vJ7ZXNa4jCBppUgHP1W3steL7RAXv3SSsByzEcjmVy5tKqtvkeZpZcTQwPkxAglzg3JhBBoKBudRnUaUzkv2U24zXcwlmHC+Vo71cffLnP0FKvc7LPTVX0ybslvsV2RSgti4IiLWZwiIgCIiAIiIAi17VbY4xV72t35n5L1ZbUyVodG4Oad4NfopkYMyIiALTgvSF8jow8dow0cw1a4c8JoSNCCMiCDvW4o29rkinIeRhmYCGStAxtrqK+0072nLzoQBJIqJNtFPZH9jaaMca9nIf8ABlAG6vhI3trUcTqt25NuI3uEVqaLPMaUJNYZK6FkumfPjQEqHrFwy6NE5RcorOC3IiKZSVzaOyubikBOF1A4jVugPwGXNa1ljDQMu8QBTgBo0HgOO/M71apIw4FpFQRQjiCq5brO6J4Goce6TwGZHX+ymmeGpKcRo0BxzzOg6BatjvQ2aXxY2k0e0YchxHBwyy4fD1bp9WNo1gqXv0pyH69AM60jbLZmNlGIPjoCWA5F2KpOhoBnm3KmROlVLk8Jzba54rZBWtWSNDS4ajOrHjgQ75BU66bI5rxHbYppo250i70DzXuvdG1wcDUOq1wIqVb7JbeyJjkB7F+R+6TvFPrfuK8zQlpqdWmhpoWneOWjuig4J7MM92uUzM7JsfZQkUcDhBc33GsaSGtOhJNaVFBXEMjIxm06OB/uOXHzK9tYspjJGWozHX6y81I8Ji7LQXsz8Te67qN/mCD5qL2pOcX8f+lZbHLhe13svo13me4fJxI/i5KP20lo+D+P/Qses2qf0+5oo99EZd7Rith/7dn/AKkv6Ba1qYHS2fHk2N4lIB/6IdKK8qsCWOYf8XzbZf60p/ILQv60BoGerSzr2jHR/wDsXM9Y8w892bOn3vPYXm132V4rRzo3Cp3ktw19Srf+zWyiO7bMB7TXP69o9zx8HBUjai04LPUGpAB592rzl0YV0+47L2Vmgj9yKNv8rAPktWhy8sp1OyRvIiLomQIiIAiwWq1MjFXGnAbz0CiprY+Tf2bOvepzdu+tVFywSUWyRtV4sZl4ne63M+fBRlttUpFXuELOAPePnr+Sirdf0VnBEYBd7x+Q3rn1/bUueTVxJVUrC2NZP39fsLGuDc67yczxVb2Ntz7Pa22iHJskjGTRitJIpCGB4Fc5GSVJ35jQPKr/AGck7qmtF03YDYtzcEstWsDg9rd7nDMO5N069FGtvqJWJdJ0xERaTMEREBp3rdcNpjMU8bZIzudx3EHVp5jNczvz9ntoszXfYz9ps1STZpT3m11MTss+lDycusIoyipcltV0637LOMbKbWWizu7OPFI1uRssxwzMpqInHxU90fyhdP2f2ls9sb+6dR48UbspG8at39RULDtLslZbcP3rKSDwysykFNM/aA4GtN1Fzi/tnbXY3dpJimYzNtqiymZTTtBXvDqf4tyrxKHHBs6qtTztLx88/f5nZVitNnbI0tcMviDxHNc42e/aK5gDbX+8ZoJ4xpykZqD5A8jqrlNtFEWgwubJXQg1aOvPkoW6uqqHXN4RnlpLYyxj69itNu10MzmvLjQB9fZqHOIeBv1qeZPBZpLG6XxHDSuANNaHTtHH8m/Q+2uZ0jsTyXct1N4AW7A6orxzUND6Rr1SfTs12Z5fRKvki43vb3CBiZkQPcPtMFM92XllkDmZasDm1NWFvw4jiM/SnBbdts2MAg0e3Np+R5FRTcQHfFe+cRNAI6ip7o1GQrn7ROYzPR5MpO2Yezw0/CdP08ltsChLLN2RDXeEZA8Ad3IZAjpTep5rV4weAwVLT4XA/HxD5+ZVR20vUdrAwvaXxiRr8xWv7sgkDQlpa6nNWi+rT2NnllGsbHPb+IA0HQnI8iVwJ9ltE7JLWASwOd3j4pCD+8d0BqeteCz6iHXW0W0vEsl/sdvr2pB8TrMB5fanb/wrDtDJikibxkb8C0qq3ZbyGxDc5zSeNWi0NH9QqdnlD54AdMdf8rv0XGmsNfBflnQibm0o7R8MXvyNbTk5zIj/AFfguyuIAXL7uuOWa1wzuGGKFzXgu1eauNGjXURmpy6roJlJOf8Asuloq2oZfcx6iScsGZ9qoRwrn9bltKMcAVs2e0DB3jm3I/LrUUWxrBQjaUZbb0p3Y8z73sj9StW8bxqDU4W8N568uSqF77RNaCAQAqJ244LoVeJNWu3tZVzjif8AH+wVVvvanIiuW4DT+6q157QOeSG/XVaNnsEkrhWpJOQGZPQBUuTZdhI9W69ZJjQVWzcuz8s7w1rS9x3D5nQDmVd9mv2dPNHT/u2+6KF567m/E8l0a7ruigZgiYGjfTU8ydSeqnGtvnYrlYkVzZjYmOz0fLR8m5vsN/8Ao8z/AHVuRFojFLgocm+QiIvTwIiIAiIgCIofaG34G4GnvOGfJv8AfT1VGovjRW7JdvOCdcHOSiimbXbOWaWQuswET88Rb/hvPDBp5jI8DqqK82mwyVoWjhq1w5cfrRdGxrXtbmOaWvaHNO4ioXycfSVspvrinF9vD5f2d6r2F0kbcm1MU4AfRj/8p893n6qw/aBGKk0bzXN78uRrHY4CR90/I7/P1WtZ70kw4Hk5bjXLotNWjSsjfppY+D+xOVUbFg6yJquAFaa1G/frwS22cnvM8YGnvDh14H8tRTtlNoAHCJ5yOTCd33enBXyPNfU02qyOTg30Sql0yIb7EcFJHCoJIA8IacsOfiH5ZAblJ3Ra6UjdXTuk1qQNxrnVZLS2jSaHIE5Cpy4Deq5K+W0Owso3DR2uh3EO1Plxz53cmctV9WMzWeaJvifG4N/FTu+VaLlmxM4ZNJY3ijJsUkQd7MjR+9iI3VAxU5PXULrtpcMElO0A1GjuY/RV3avZizzyiRkhima8Odg1r7/dILH0Otc94zqo4PTnN4XLJFaBZ4mucQ6rABUlh7QjPgK4STvaV0TZ3ZURFsk5D5Bo0HuNr/5H4fAqRu6xsiFG4ifae9xc934nHXfloFvV3fXmqI6aCll7lrtk1g22v+t6941qhy+4loKjNa7cyJhc4igzzNB5n6+SrFn2oie2R7ZMXe35YQGgAAcPEfMqrbc22eW0PgFWxsp54mg1+NK8lWn2eCIEdoWuIocPerT3hv8AlXyWK/URz0Lk01VP3mT+0G1pJLWmv1vVcghntLwAHOJ0a0Ek9AFkukQ1je5rntLu8M26GhGKmR/Vdy2Pnsbo6WVjYzTvNp3+pcc3jnX00WeD65dOcFs30xzgo+zv7M5XUdORE33RRzz8m/HoujXPcVnsopFGAd7jm89XH8hkpJFujBRMspthERTIBERAEREAREQBERAFT9oge3dXg2nSg+dVcFH3tdomApk8aH5Hkuf6T0s9RR0w5Tz8/gX6axVzyymFq8iEFbdpszozheKH4Hod6xhq+Mn1QbjJYZ2E01lEFejBipwChLZY2u1Hnv8AVS9rkJkeCKUNPhkfMUPmtKYrrUtxSJRK7arE8GgBdwoM+XdHyXQtmrznjhDbQ0F4yFHVJbux5eLpVaFjsojGI+Mj0HDllqfowV87YRQOwNHaP4DTzH61PJd7T9UVl8mPV3+tXS1x3Ohtvz7g9SvcEsBOLAGuzz011zHzXObPtRNl2kQbvp3SAMqVIaM8z6Kx3XfcUuVcLuBy+G7yqtEb8vGTFKrHYmLysuI4mSuaaEUrpXe1w8J9VRLPa5bHORISampNfGCfFXj81a7wxhpLd279FS70twlFHajQ7wf05K5WeJU4HR7FbWvaHNNQc8luNf8AW9ct2bv0wPwP8B15cxyXRoLRiANctx3eqtyQwb4cou/doo7KMJLe1cCWtc4NAA9t7j4WfE6AFeLbeuEEMFXe8dB0G9UK8rqZI90ktZHO1c81J9Mh8l4z1GhfG10dXEH7TM/J0sjSI2jc2GDc0c6HjWqqBlJNaH8grU+7I26NA6Bak9mbwWaUe7LkzWuV8rDSRrmslq6MkENcW904ScnZAA04BdC2TmOOrXlpArlrXd9eSpt6WmSCV0bSCxjYmOjcA6MujjY1xLD7WIO7woRxU3cduYXh7QWl26tW9M8x8VzdZW2m4vDNdMtsM7Tcl6CdpBykb4hu5OHI/BSa55ZLaYnslqWgeIjOrTqKb+PkF0GMmgrStN2nktXo/Uyuq9v3lzun9djJqK1CW3B6REW4oCIiAIiIAiIgCIiAIiIDFaLO14wuAI+tOCr9tuFzSSw4m8PaH6hWVFl1Oip1CxYt/HuW13Tr4OaXndZe4OBwuAIpTI8M/VV6U4HUeKUIqCukbUkwjtg3EwkCQUrSuQdRQFsu+C1syNDqM8x+F2/oV89OqWls6Jbrt44/P38DqV3dcMoo+2F+mKHunvP7o5fVD/KFz26Se0x6ludTn3jvz1NanqrT+0S5LREWuLS6JtavANG6eMezvz05qrXafF5fNd2FkbKuqLyYmmp4LFY7VnU511z1UtY7Pid3TnqCNVVopVJ3TbnskaWAuNfCBUkcgN6i4JpE1Jo6NddocRgf4gMuYVS2tu7s5cbfDJn0dv8AXX1VwI7gdhIcKE1yI5HyyWC/7IJIjyo4fP5q2xNRK1yUix2NkuEPJbhOopUtOo8jn5ldHsULGRNawktAFM6/7qiSR9m0u93Py3qZuK9aUaT3TpyJ+S90t6ksMhdVjdExbGqJtLFNT0plmoyZorV3hGZ4nkOZ081sk8LJTCLlJRXLIOdix2ewkuY57XCLN5cWkNcxh79DodMPUgKwbTwxWeyNc9oFokIphyAAzcMOhAqG1pWtc8lSrx2nMz4WyERxwswNazFgqTUucCTQnKv4Qs/Wm8G2eknGPWnlef2MVvJke951e5zj1cST+ayXM8teG86j5ra+yOcKgZcTp1Wzc91Yp489HBxpwbmf0WDUWQ6XlntUZZ4LlNLSPNdD2flLrNCTr2ba+Qp8lzO831dhC6fckOCzwt3hja9aZrP6HjhyfiNY9kbqIi7pzwiIgCIiAIiIAiIgCIiAIiIDxNE17S1wBa4UIOhBVJtFzCzlzGVpiJHQ5gc+Hkryou+oKgO4ZHpuPr+ayaymNle6LqJuMirNtvsyDENK7/VVy9thrHNifD+6efcoAesZyr0orJb7MolwLdCR8Qvm5Qsql7Dx5/f65OmumS3OTXldstnfSVjmZkAuBAdTgSpzZS8Wxv3CuR4+qvTrwJBDmh7d+hHmCo1t22Bzw/sWtINaNq1p6sGXwW+r0lKK9uH6blUtPnhkv9uGTsqUoacChFYR+D/SvAslnIo0lvQ5fGq3HRjDhB3UCtl6Vpmt8r5ohHTyiU69Ix2UlchhOfVVey9t3WNBwuqdd2WXx86q/Xnc0j2YW4TUiufA1035gZLRiuGVrq4czTOrTx5rPp9XXGPKLZ1Nme7raWx0ldkBk47xzGZWOG9oRMwyE9m04q4a972SW60BzpvW1Dd0hqHNLW51zGeSrN62GQvcI45HNyoRG+lCAdaLof8As61hNYJ6KiKtbl4P+DX22v37RM5zT3G91n4RvPM5k9VT2itSdB9AKxjZi1Pc0GItaTm5zmgNBOpFa5chVT1h2Ps8ZaZZS/CcWFowgn7xNSR6KM9XXDvl/DcuufViK4RjuSyyCGOOhc+lae6CagcgAaKy3fZRZwSTikdlloBwHEr2ycaMaGN3mmf6lTF0XPJP4GlrD4pHanjh/QeZXLfXfLCXPZcv+imUlBZZrXBdhtEwBHdGbzwbw6nT14Lpq1Lsu5kDMDBzJOrjxJW2u9o9N6mGHy+f4OZdb6yXwCIi1lIREQBERAEREAREQBERAEREAXl7AQQcwcivSICrW6zFrix38J4j9VC2yzq9W+xtlbhOR3HeCqramFjsEoodztxHGq4us0yT347P8M3025+ZBuskbtThfx4/3WheFjLBUkOHMV+OqnLXZFE2iNwBGdPgufLMdpL6mqLzwyGNOY6H5IJXjwyetVsSQLC6NSTTLD4bdON9fMLyb0tH0ELV8wr3ph4I9PLr2n5+hXkW2Y8fRZWR556LI2OiewuEhgxxtedardis3FIuaztzIAzJyAGpJ0AHFVSk3we4RuXVd5mkbG3eczwaNT9b6Lp0ELWNDWijWgADkFE7NXL9nZV2cr/F90e6D+fHyCml3dBpnVDMvefnBydTapywuEERFvMwREQBERAEREAREQBERAEREAREQBERAFr22xslbheKjdxHMFbCLyUVJYZ6m1uim2+65oKlvfj6adRu6hRrpY369089PVdEUVeFwQy1NMDuLcvUaFcy3QSX+J7eD/DNUNQv9v1RR57u3jMcs1Hy2MjcrPatlp2GsTg4cjhPocviou0Q2pnijf1LCR6jJc2ymcOYtfujZC1PhpkI6zLx2K35LQ/ezPoV5jsVokNGQvPRhp/McgqlGTeEW9SXJoPFF4DgNVNxbI21xzjDebnsp6Ak/BTV27ACoNokxfcjqB5vOZHQDqtVektn2/XYhLU1x7lPsgfK4MiY57joGj4ngOZyXQdltl+wpLMQ6bcB4Y68OLufpxNgsdijhbhjY1jeDRT14nmVnXT0+hhW+p7swXaqU1hbIIiLcZQiIgCIiAIiIAiIgCIiAIiIAiIgCIiAIiIAiIgCIiAIiIAiIgCIiAIiIAiIgCIiAIiIAiIgCIiAIiIAiIgCIiAIiIAiIgCIiAIiIAiIgCIiAIiIAiIgCIiAIiIAiIgCIiAIiID/2Q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6" name="TextBox 15"/>
          <p:cNvSpPr txBox="1"/>
          <p:nvPr/>
        </p:nvSpPr>
        <p:spPr>
          <a:xfrm>
            <a:off x="3707904" y="5756448"/>
            <a:ext cx="2294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 smtClean="0"/>
              <a:t>Backup</a:t>
            </a:r>
            <a:r>
              <a:rPr lang="nl-BE" sz="2400" dirty="0" smtClean="0"/>
              <a:t> &amp; herstel</a:t>
            </a:r>
            <a:endParaRPr lang="nl-BE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7092280" y="4797152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Delen</a:t>
            </a:r>
            <a:endParaRPr lang="nl-BE" sz="2400" dirty="0"/>
          </a:p>
        </p:txBody>
      </p:sp>
      <p:sp>
        <p:nvSpPr>
          <p:cNvPr id="9" name="Right Arrow 8"/>
          <p:cNvSpPr/>
          <p:nvPr/>
        </p:nvSpPr>
        <p:spPr>
          <a:xfrm rot="8821970">
            <a:off x="3567419" y="2954234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ight Arrow 18"/>
          <p:cNvSpPr/>
          <p:nvPr/>
        </p:nvSpPr>
        <p:spPr>
          <a:xfrm rot="5179518">
            <a:off x="4639546" y="3313043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ight Arrow 19"/>
          <p:cNvSpPr/>
          <p:nvPr/>
        </p:nvSpPr>
        <p:spPr>
          <a:xfrm rot="1648444">
            <a:off x="5533093" y="2962450"/>
            <a:ext cx="425761" cy="390351"/>
          </a:xfrm>
          <a:prstGeom prst="rightArrow">
            <a:avLst>
              <a:gd name="adj1" fmla="val 32817"/>
              <a:gd name="adj2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1687AF"/>
            </a:solidFill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21" name="Picture 20" descr="http://www.jhigh.co.uk/ComputingSG/CDP/splashScreens/multiUserDba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73" y="2627926"/>
            <a:ext cx="2694965" cy="20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6" descr="http://2.bp.blogspot.com/-EOCqXSY4nVU/Tc90g1n1XZI/AAAAAAAAADA/BLnKi21PV8U/s1600/Data-Recovery-Services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411" y="4077072"/>
            <a:ext cx="2494462" cy="159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14" descr="http://www.supercom.com.tr/img/uploads/veritaban%C4%B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33" y="2532340"/>
            <a:ext cx="3090607" cy="231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094086" y="4619849"/>
            <a:ext cx="15267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Beveiliging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947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  <a:endParaRPr lang="nl-BE" dirty="0"/>
          </a:p>
        </p:txBody>
      </p:sp>
      <p:sp>
        <p:nvSpPr>
          <p:cNvPr id="3" name="Rectangle 2"/>
          <p:cNvSpPr/>
          <p:nvPr/>
        </p:nvSpPr>
        <p:spPr>
          <a:xfrm>
            <a:off x="2411760" y="4149080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Interne laag</a:t>
            </a:r>
            <a:endParaRPr lang="nl-BE" sz="3600" dirty="0"/>
          </a:p>
        </p:txBody>
      </p:sp>
      <p:sp>
        <p:nvSpPr>
          <p:cNvPr id="14" name="Rectangle 13"/>
          <p:cNvSpPr/>
          <p:nvPr/>
        </p:nvSpPr>
        <p:spPr>
          <a:xfrm>
            <a:off x="2429379" y="2852936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Logische laag</a:t>
            </a:r>
            <a:endParaRPr lang="nl-BE" sz="3600" dirty="0"/>
          </a:p>
        </p:txBody>
      </p:sp>
      <p:sp>
        <p:nvSpPr>
          <p:cNvPr id="7" name="Rectangle 6"/>
          <p:cNvSpPr/>
          <p:nvPr/>
        </p:nvSpPr>
        <p:spPr>
          <a:xfrm>
            <a:off x="2411760" y="1556792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Externe laag</a:t>
            </a:r>
            <a:endParaRPr lang="nl-BE" sz="3600" dirty="0"/>
          </a:p>
        </p:txBody>
      </p:sp>
      <p:sp>
        <p:nvSpPr>
          <p:cNvPr id="8" name="Rectangle 7"/>
          <p:cNvSpPr/>
          <p:nvPr/>
        </p:nvSpPr>
        <p:spPr>
          <a:xfrm>
            <a:off x="2411760" y="5373216"/>
            <a:ext cx="51845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Besturingssysteem</a:t>
            </a:r>
            <a:endParaRPr lang="nl-BE" sz="3600" dirty="0"/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063974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0019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smtClean="0"/>
              <a:t>Interne laag</a:t>
            </a:r>
            <a:endParaRPr lang="nl-BE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637" y="4077072"/>
            <a:ext cx="2105851" cy="2520280"/>
            <a:chOff x="2411760" y="1556792"/>
            <a:chExt cx="5202195" cy="4824536"/>
          </a:xfrm>
        </p:grpSpPr>
        <p:sp>
          <p:nvSpPr>
            <p:cNvPr id="3" name="Rectangle 2"/>
            <p:cNvSpPr/>
            <p:nvPr/>
          </p:nvSpPr>
          <p:spPr>
            <a:xfrm>
              <a:off x="2411760" y="4149080"/>
              <a:ext cx="5184576" cy="1008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Interne laag</a:t>
              </a:r>
              <a:endParaRPr lang="nl-B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379" y="2852936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Logische laag</a:t>
              </a:r>
              <a:endParaRPr lang="nl-B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1556792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Externe laag</a:t>
              </a:r>
              <a:endParaRPr lang="nl-B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1760" y="5373216"/>
              <a:ext cx="5184576" cy="10081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Besturingssysteem</a:t>
              </a:r>
              <a:endParaRPr lang="nl-BE" dirty="0"/>
            </a:p>
          </p:txBody>
        </p:sp>
      </p:grp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82771" y="3347567"/>
            <a:ext cx="604867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GB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STORED_Schilderij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107;</a:t>
            </a:r>
          </a:p>
          <a:p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PREFIX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6,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0</a:t>
            </a:r>
            <a:endParaRPr lang="nl-NL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ID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 </a:t>
            </a: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Naam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9,INDEX=</a:t>
            </a:r>
            <a:r>
              <a:rPr lang="nl-NL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Schilderij_Naam</a:t>
            </a:r>
            <a:endParaRPr lang="en-GB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Artiest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30,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39</a:t>
            </a:r>
          </a:p>
          <a:p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</a:t>
            </a:r>
            <a:r>
              <a:rPr lang="en-GB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Periode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4,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69</a:t>
            </a:r>
            <a:endParaRPr lang="nl-NL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Waarde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4,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73</a:t>
            </a: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Eigenaar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77</a:t>
            </a:r>
            <a:endParaRPr lang="en-GB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en-GB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STORED_Artiest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64;</a:t>
            </a:r>
          </a:p>
          <a:p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PREFIX 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6,</a:t>
            </a:r>
            <a:r>
              <a:rPr lang="en-GB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0</a:t>
            </a:r>
            <a:endParaRPr lang="nl-NL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Naam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6,INDEX=</a:t>
            </a:r>
            <a:r>
              <a:rPr lang="nl-NL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Artiest_Naam</a:t>
            </a:r>
            <a:endParaRPr lang="nl-NL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Voornaam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20,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36</a:t>
            </a:r>
          </a:p>
          <a:p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Geboren 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4,</a:t>
            </a:r>
            <a:r>
              <a:rPr lang="nl-NL" sz="14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nl-NL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56</a:t>
            </a:r>
            <a:endParaRPr lang="en-GB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</a:t>
            </a:r>
            <a:r>
              <a:rPr lang="en-GB" sz="14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Gestorven</a:t>
            </a:r>
            <a:r>
              <a:rPr lang="en-GB" sz="14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GB" sz="14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BYTES=</a:t>
            </a:r>
            <a:r>
              <a:rPr lang="en-GB" sz="14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4,</a:t>
            </a:r>
            <a:r>
              <a:rPr lang="en-GB" sz="14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OFFSET=</a:t>
            </a:r>
            <a:r>
              <a:rPr lang="en-GB" sz="14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60</a:t>
            </a:r>
            <a:endParaRPr lang="en-GB" sz="14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  <p:sp>
        <p:nvSpPr>
          <p:cNvPr id="10" name="Text Box 223"/>
          <p:cNvSpPr txBox="1">
            <a:spLocks noChangeArrowheads="1"/>
          </p:cNvSpPr>
          <p:nvPr/>
        </p:nvSpPr>
        <p:spPr bwMode="auto">
          <a:xfrm>
            <a:off x="1114946" y="1801118"/>
            <a:ext cx="8270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Arial" charset="0"/>
              </a:rPr>
              <a:t>PREFIX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1" name="Text Box 224"/>
          <p:cNvSpPr txBox="1">
            <a:spLocks noChangeArrowheads="1"/>
          </p:cNvSpPr>
          <p:nvPr/>
        </p:nvSpPr>
        <p:spPr bwMode="auto">
          <a:xfrm>
            <a:off x="1754708" y="2090043"/>
            <a:ext cx="6572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Naam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2" name="Text Box 225"/>
          <p:cNvSpPr txBox="1">
            <a:spLocks noChangeArrowheads="1"/>
          </p:cNvSpPr>
          <p:nvPr/>
        </p:nvSpPr>
        <p:spPr bwMode="auto">
          <a:xfrm>
            <a:off x="4794771" y="2074168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Voornaam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3" name="Text Box 226"/>
          <p:cNvSpPr txBox="1">
            <a:spLocks noChangeArrowheads="1"/>
          </p:cNvSpPr>
          <p:nvPr/>
        </p:nvSpPr>
        <p:spPr bwMode="auto">
          <a:xfrm>
            <a:off x="6866458" y="1785243"/>
            <a:ext cx="8731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Geboren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5" name="Text Box 227"/>
          <p:cNvSpPr txBox="1">
            <a:spLocks noChangeArrowheads="1"/>
          </p:cNvSpPr>
          <p:nvPr/>
        </p:nvSpPr>
        <p:spPr bwMode="auto">
          <a:xfrm>
            <a:off x="7242696" y="2074168"/>
            <a:ext cx="10017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Gestorven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16" name="Group 261"/>
          <p:cNvGrpSpPr>
            <a:grpSpLocks noChangeAspect="1"/>
          </p:cNvGrpSpPr>
          <p:nvPr/>
        </p:nvGrpSpPr>
        <p:grpSpPr bwMode="auto">
          <a:xfrm>
            <a:off x="1107008" y="1947168"/>
            <a:ext cx="6561138" cy="1193800"/>
            <a:chOff x="612" y="712"/>
            <a:chExt cx="4133" cy="752"/>
          </a:xfrm>
        </p:grpSpPr>
        <p:sp>
          <p:nvSpPr>
            <p:cNvPr id="17" name="AutoShape 262"/>
            <p:cNvSpPr>
              <a:spLocks noChangeAspect="1" noChangeArrowheads="1" noTextEdit="1"/>
            </p:cNvSpPr>
            <p:nvPr/>
          </p:nvSpPr>
          <p:spPr bwMode="auto">
            <a:xfrm>
              <a:off x="612" y="712"/>
              <a:ext cx="4133" cy="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Rectangle 263"/>
            <p:cNvSpPr>
              <a:spLocks noChangeArrowheads="1"/>
            </p:cNvSpPr>
            <p:nvPr/>
          </p:nvSpPr>
          <p:spPr bwMode="auto">
            <a:xfrm>
              <a:off x="61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Rectangle 264"/>
            <p:cNvSpPr>
              <a:spLocks noChangeArrowheads="1"/>
            </p:cNvSpPr>
            <p:nvPr/>
          </p:nvSpPr>
          <p:spPr bwMode="auto">
            <a:xfrm>
              <a:off x="67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Rectangle 265"/>
            <p:cNvSpPr>
              <a:spLocks noChangeArrowheads="1"/>
            </p:cNvSpPr>
            <p:nvPr/>
          </p:nvSpPr>
          <p:spPr bwMode="auto">
            <a:xfrm>
              <a:off x="74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Rectangle 266"/>
            <p:cNvSpPr>
              <a:spLocks noChangeArrowheads="1"/>
            </p:cNvSpPr>
            <p:nvPr/>
          </p:nvSpPr>
          <p:spPr bwMode="auto">
            <a:xfrm>
              <a:off x="810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Rectangle 267"/>
            <p:cNvSpPr>
              <a:spLocks noChangeArrowheads="1"/>
            </p:cNvSpPr>
            <p:nvPr/>
          </p:nvSpPr>
          <p:spPr bwMode="auto">
            <a:xfrm>
              <a:off x="87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Rectangle 268"/>
            <p:cNvSpPr>
              <a:spLocks noChangeArrowheads="1"/>
            </p:cNvSpPr>
            <p:nvPr/>
          </p:nvSpPr>
          <p:spPr bwMode="auto">
            <a:xfrm>
              <a:off x="93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Rectangle 269"/>
            <p:cNvSpPr>
              <a:spLocks noChangeArrowheads="1"/>
            </p:cNvSpPr>
            <p:nvPr/>
          </p:nvSpPr>
          <p:spPr bwMode="auto">
            <a:xfrm>
              <a:off x="100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Rectangle 270"/>
            <p:cNvSpPr>
              <a:spLocks noChangeArrowheads="1"/>
            </p:cNvSpPr>
            <p:nvPr/>
          </p:nvSpPr>
          <p:spPr bwMode="auto">
            <a:xfrm>
              <a:off x="1068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Rectangle 271"/>
            <p:cNvSpPr>
              <a:spLocks noChangeArrowheads="1"/>
            </p:cNvSpPr>
            <p:nvPr/>
          </p:nvSpPr>
          <p:spPr bwMode="auto">
            <a:xfrm>
              <a:off x="112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Rectangle 272"/>
            <p:cNvSpPr>
              <a:spLocks noChangeArrowheads="1"/>
            </p:cNvSpPr>
            <p:nvPr/>
          </p:nvSpPr>
          <p:spPr bwMode="auto">
            <a:xfrm>
              <a:off x="119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Rectangle 273"/>
            <p:cNvSpPr>
              <a:spLocks noChangeArrowheads="1"/>
            </p:cNvSpPr>
            <p:nvPr/>
          </p:nvSpPr>
          <p:spPr bwMode="auto">
            <a:xfrm>
              <a:off x="126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Rectangle 274"/>
            <p:cNvSpPr>
              <a:spLocks noChangeArrowheads="1"/>
            </p:cNvSpPr>
            <p:nvPr/>
          </p:nvSpPr>
          <p:spPr bwMode="auto">
            <a:xfrm>
              <a:off x="1326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Rectangle 275"/>
            <p:cNvSpPr>
              <a:spLocks noChangeArrowheads="1"/>
            </p:cNvSpPr>
            <p:nvPr/>
          </p:nvSpPr>
          <p:spPr bwMode="auto">
            <a:xfrm>
              <a:off x="138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Rectangle 276"/>
            <p:cNvSpPr>
              <a:spLocks noChangeArrowheads="1"/>
            </p:cNvSpPr>
            <p:nvPr/>
          </p:nvSpPr>
          <p:spPr bwMode="auto">
            <a:xfrm>
              <a:off x="145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Rectangle 277"/>
            <p:cNvSpPr>
              <a:spLocks noChangeArrowheads="1"/>
            </p:cNvSpPr>
            <p:nvPr/>
          </p:nvSpPr>
          <p:spPr bwMode="auto">
            <a:xfrm>
              <a:off x="1518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Rectangle 278"/>
            <p:cNvSpPr>
              <a:spLocks noChangeArrowheads="1"/>
            </p:cNvSpPr>
            <p:nvPr/>
          </p:nvSpPr>
          <p:spPr bwMode="auto">
            <a:xfrm>
              <a:off x="157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Rectangle 279"/>
            <p:cNvSpPr>
              <a:spLocks noChangeArrowheads="1"/>
            </p:cNvSpPr>
            <p:nvPr/>
          </p:nvSpPr>
          <p:spPr bwMode="auto">
            <a:xfrm>
              <a:off x="164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Rectangle 280"/>
            <p:cNvSpPr>
              <a:spLocks noChangeArrowheads="1"/>
            </p:cNvSpPr>
            <p:nvPr/>
          </p:nvSpPr>
          <p:spPr bwMode="auto">
            <a:xfrm>
              <a:off x="171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Rectangle 281"/>
            <p:cNvSpPr>
              <a:spLocks noChangeArrowheads="1"/>
            </p:cNvSpPr>
            <p:nvPr/>
          </p:nvSpPr>
          <p:spPr bwMode="auto">
            <a:xfrm>
              <a:off x="1776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Rectangle 282"/>
            <p:cNvSpPr>
              <a:spLocks noChangeArrowheads="1"/>
            </p:cNvSpPr>
            <p:nvPr/>
          </p:nvSpPr>
          <p:spPr bwMode="auto">
            <a:xfrm>
              <a:off x="183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8" name="Rectangle 283"/>
            <p:cNvSpPr>
              <a:spLocks noChangeArrowheads="1"/>
            </p:cNvSpPr>
            <p:nvPr/>
          </p:nvSpPr>
          <p:spPr bwMode="auto">
            <a:xfrm>
              <a:off x="190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9" name="Rectangle 284"/>
            <p:cNvSpPr>
              <a:spLocks noChangeArrowheads="1"/>
            </p:cNvSpPr>
            <p:nvPr/>
          </p:nvSpPr>
          <p:spPr bwMode="auto">
            <a:xfrm>
              <a:off x="196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0" name="Rectangle 285"/>
            <p:cNvSpPr>
              <a:spLocks noChangeArrowheads="1"/>
            </p:cNvSpPr>
            <p:nvPr/>
          </p:nvSpPr>
          <p:spPr bwMode="auto">
            <a:xfrm>
              <a:off x="2034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Rectangle 286"/>
            <p:cNvSpPr>
              <a:spLocks noChangeArrowheads="1"/>
            </p:cNvSpPr>
            <p:nvPr/>
          </p:nvSpPr>
          <p:spPr bwMode="auto">
            <a:xfrm>
              <a:off x="209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Rectangle 287"/>
            <p:cNvSpPr>
              <a:spLocks noChangeArrowheads="1"/>
            </p:cNvSpPr>
            <p:nvPr/>
          </p:nvSpPr>
          <p:spPr bwMode="auto">
            <a:xfrm>
              <a:off x="216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Rectangle 288"/>
            <p:cNvSpPr>
              <a:spLocks noChangeArrowheads="1"/>
            </p:cNvSpPr>
            <p:nvPr/>
          </p:nvSpPr>
          <p:spPr bwMode="auto">
            <a:xfrm>
              <a:off x="222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Rectangle 289"/>
            <p:cNvSpPr>
              <a:spLocks noChangeArrowheads="1"/>
            </p:cNvSpPr>
            <p:nvPr/>
          </p:nvSpPr>
          <p:spPr bwMode="auto">
            <a:xfrm>
              <a:off x="2292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Rectangle 290"/>
            <p:cNvSpPr>
              <a:spLocks noChangeArrowheads="1"/>
            </p:cNvSpPr>
            <p:nvPr/>
          </p:nvSpPr>
          <p:spPr bwMode="auto">
            <a:xfrm>
              <a:off x="235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Rectangle 291"/>
            <p:cNvSpPr>
              <a:spLocks noChangeArrowheads="1"/>
            </p:cNvSpPr>
            <p:nvPr/>
          </p:nvSpPr>
          <p:spPr bwMode="auto">
            <a:xfrm>
              <a:off x="241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Rectangle 292"/>
            <p:cNvSpPr>
              <a:spLocks noChangeArrowheads="1"/>
            </p:cNvSpPr>
            <p:nvPr/>
          </p:nvSpPr>
          <p:spPr bwMode="auto">
            <a:xfrm>
              <a:off x="248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Rectangle 293"/>
            <p:cNvSpPr>
              <a:spLocks noChangeArrowheads="1"/>
            </p:cNvSpPr>
            <p:nvPr/>
          </p:nvSpPr>
          <p:spPr bwMode="auto">
            <a:xfrm>
              <a:off x="2550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Rectangle 294"/>
            <p:cNvSpPr>
              <a:spLocks noChangeArrowheads="1"/>
            </p:cNvSpPr>
            <p:nvPr/>
          </p:nvSpPr>
          <p:spPr bwMode="auto">
            <a:xfrm>
              <a:off x="261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Rectangle 295"/>
            <p:cNvSpPr>
              <a:spLocks noChangeArrowheads="1"/>
            </p:cNvSpPr>
            <p:nvPr/>
          </p:nvSpPr>
          <p:spPr bwMode="auto">
            <a:xfrm>
              <a:off x="267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Rectangle 296"/>
            <p:cNvSpPr>
              <a:spLocks noChangeArrowheads="1"/>
            </p:cNvSpPr>
            <p:nvPr/>
          </p:nvSpPr>
          <p:spPr bwMode="auto">
            <a:xfrm>
              <a:off x="274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" name="Rectangle 297"/>
            <p:cNvSpPr>
              <a:spLocks noChangeArrowheads="1"/>
            </p:cNvSpPr>
            <p:nvPr/>
          </p:nvSpPr>
          <p:spPr bwMode="auto">
            <a:xfrm>
              <a:off x="2808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3" name="Rectangle 298"/>
            <p:cNvSpPr>
              <a:spLocks noChangeArrowheads="1"/>
            </p:cNvSpPr>
            <p:nvPr/>
          </p:nvSpPr>
          <p:spPr bwMode="auto">
            <a:xfrm>
              <a:off x="286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4" name="Rectangle 299"/>
            <p:cNvSpPr>
              <a:spLocks noChangeArrowheads="1"/>
            </p:cNvSpPr>
            <p:nvPr/>
          </p:nvSpPr>
          <p:spPr bwMode="auto">
            <a:xfrm>
              <a:off x="293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5" name="Rectangle 300"/>
            <p:cNvSpPr>
              <a:spLocks noChangeArrowheads="1"/>
            </p:cNvSpPr>
            <p:nvPr/>
          </p:nvSpPr>
          <p:spPr bwMode="auto">
            <a:xfrm>
              <a:off x="300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Rectangle 301"/>
            <p:cNvSpPr>
              <a:spLocks noChangeArrowheads="1"/>
            </p:cNvSpPr>
            <p:nvPr/>
          </p:nvSpPr>
          <p:spPr bwMode="auto">
            <a:xfrm>
              <a:off x="3066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Rectangle 302"/>
            <p:cNvSpPr>
              <a:spLocks noChangeArrowheads="1"/>
            </p:cNvSpPr>
            <p:nvPr/>
          </p:nvSpPr>
          <p:spPr bwMode="auto">
            <a:xfrm>
              <a:off x="312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8" name="Rectangle 303"/>
            <p:cNvSpPr>
              <a:spLocks noChangeArrowheads="1"/>
            </p:cNvSpPr>
            <p:nvPr/>
          </p:nvSpPr>
          <p:spPr bwMode="auto">
            <a:xfrm>
              <a:off x="319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9" name="Rectangle 304"/>
            <p:cNvSpPr>
              <a:spLocks noChangeArrowheads="1"/>
            </p:cNvSpPr>
            <p:nvPr/>
          </p:nvSpPr>
          <p:spPr bwMode="auto">
            <a:xfrm>
              <a:off x="325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0" name="Rectangle 305"/>
            <p:cNvSpPr>
              <a:spLocks noChangeArrowheads="1"/>
            </p:cNvSpPr>
            <p:nvPr/>
          </p:nvSpPr>
          <p:spPr bwMode="auto">
            <a:xfrm>
              <a:off x="3324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" name="Rectangle 306"/>
            <p:cNvSpPr>
              <a:spLocks noChangeArrowheads="1"/>
            </p:cNvSpPr>
            <p:nvPr/>
          </p:nvSpPr>
          <p:spPr bwMode="auto">
            <a:xfrm>
              <a:off x="338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2" name="Rectangle 307"/>
            <p:cNvSpPr>
              <a:spLocks noChangeArrowheads="1"/>
            </p:cNvSpPr>
            <p:nvPr/>
          </p:nvSpPr>
          <p:spPr bwMode="auto">
            <a:xfrm>
              <a:off x="345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3" name="Rectangle 308"/>
            <p:cNvSpPr>
              <a:spLocks noChangeArrowheads="1"/>
            </p:cNvSpPr>
            <p:nvPr/>
          </p:nvSpPr>
          <p:spPr bwMode="auto">
            <a:xfrm>
              <a:off x="3516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4" name="Rectangle 309"/>
            <p:cNvSpPr>
              <a:spLocks noChangeArrowheads="1"/>
            </p:cNvSpPr>
            <p:nvPr/>
          </p:nvSpPr>
          <p:spPr bwMode="auto">
            <a:xfrm>
              <a:off x="357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5" name="Rectangle 310"/>
            <p:cNvSpPr>
              <a:spLocks noChangeArrowheads="1"/>
            </p:cNvSpPr>
            <p:nvPr/>
          </p:nvSpPr>
          <p:spPr bwMode="auto">
            <a:xfrm>
              <a:off x="364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6" name="Rectangle 311"/>
            <p:cNvSpPr>
              <a:spLocks noChangeArrowheads="1"/>
            </p:cNvSpPr>
            <p:nvPr/>
          </p:nvSpPr>
          <p:spPr bwMode="auto">
            <a:xfrm>
              <a:off x="370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7" name="Rectangle 312"/>
            <p:cNvSpPr>
              <a:spLocks noChangeArrowheads="1"/>
            </p:cNvSpPr>
            <p:nvPr/>
          </p:nvSpPr>
          <p:spPr bwMode="auto">
            <a:xfrm>
              <a:off x="3774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8" name="Rectangle 313"/>
            <p:cNvSpPr>
              <a:spLocks noChangeArrowheads="1"/>
            </p:cNvSpPr>
            <p:nvPr/>
          </p:nvSpPr>
          <p:spPr bwMode="auto">
            <a:xfrm>
              <a:off x="383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9" name="Rectangle 314"/>
            <p:cNvSpPr>
              <a:spLocks noChangeArrowheads="1"/>
            </p:cNvSpPr>
            <p:nvPr/>
          </p:nvSpPr>
          <p:spPr bwMode="auto">
            <a:xfrm>
              <a:off x="390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0" name="Rectangle 315"/>
            <p:cNvSpPr>
              <a:spLocks noChangeArrowheads="1"/>
            </p:cNvSpPr>
            <p:nvPr/>
          </p:nvSpPr>
          <p:spPr bwMode="auto">
            <a:xfrm>
              <a:off x="396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1" name="Rectangle 316"/>
            <p:cNvSpPr>
              <a:spLocks noChangeArrowheads="1"/>
            </p:cNvSpPr>
            <p:nvPr/>
          </p:nvSpPr>
          <p:spPr bwMode="auto">
            <a:xfrm>
              <a:off x="4032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2" name="Rectangle 317"/>
            <p:cNvSpPr>
              <a:spLocks noChangeArrowheads="1"/>
            </p:cNvSpPr>
            <p:nvPr/>
          </p:nvSpPr>
          <p:spPr bwMode="auto">
            <a:xfrm>
              <a:off x="409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3" name="Rectangle 318"/>
            <p:cNvSpPr>
              <a:spLocks noChangeArrowheads="1"/>
            </p:cNvSpPr>
            <p:nvPr/>
          </p:nvSpPr>
          <p:spPr bwMode="auto">
            <a:xfrm>
              <a:off x="415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4" name="Rectangle 319"/>
            <p:cNvSpPr>
              <a:spLocks noChangeArrowheads="1"/>
            </p:cNvSpPr>
            <p:nvPr/>
          </p:nvSpPr>
          <p:spPr bwMode="auto">
            <a:xfrm>
              <a:off x="422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5" name="Rectangle 320"/>
            <p:cNvSpPr>
              <a:spLocks noChangeArrowheads="1"/>
            </p:cNvSpPr>
            <p:nvPr/>
          </p:nvSpPr>
          <p:spPr bwMode="auto">
            <a:xfrm>
              <a:off x="4290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6" name="Rectangle 321"/>
            <p:cNvSpPr>
              <a:spLocks noChangeArrowheads="1"/>
            </p:cNvSpPr>
            <p:nvPr/>
          </p:nvSpPr>
          <p:spPr bwMode="auto">
            <a:xfrm>
              <a:off x="4350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7" name="Rectangle 322"/>
            <p:cNvSpPr>
              <a:spLocks noChangeArrowheads="1"/>
            </p:cNvSpPr>
            <p:nvPr/>
          </p:nvSpPr>
          <p:spPr bwMode="auto">
            <a:xfrm>
              <a:off x="4416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8" name="Rectangle 323"/>
            <p:cNvSpPr>
              <a:spLocks noChangeArrowheads="1"/>
            </p:cNvSpPr>
            <p:nvPr/>
          </p:nvSpPr>
          <p:spPr bwMode="auto">
            <a:xfrm>
              <a:off x="4482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79" name="Rectangle 324"/>
            <p:cNvSpPr>
              <a:spLocks noChangeArrowheads="1"/>
            </p:cNvSpPr>
            <p:nvPr/>
          </p:nvSpPr>
          <p:spPr bwMode="auto">
            <a:xfrm>
              <a:off x="4548" y="1132"/>
              <a:ext cx="60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0" name="Rectangle 325"/>
            <p:cNvSpPr>
              <a:spLocks noChangeArrowheads="1"/>
            </p:cNvSpPr>
            <p:nvPr/>
          </p:nvSpPr>
          <p:spPr bwMode="auto">
            <a:xfrm>
              <a:off x="4608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1" name="Rectangle 326"/>
            <p:cNvSpPr>
              <a:spLocks noChangeArrowheads="1"/>
            </p:cNvSpPr>
            <p:nvPr/>
          </p:nvSpPr>
          <p:spPr bwMode="auto">
            <a:xfrm>
              <a:off x="4674" y="1132"/>
              <a:ext cx="66" cy="17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" name="Rectangle 327"/>
            <p:cNvSpPr>
              <a:spLocks noChangeArrowheads="1"/>
            </p:cNvSpPr>
            <p:nvPr/>
          </p:nvSpPr>
          <p:spPr bwMode="auto">
            <a:xfrm>
              <a:off x="612" y="1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  <a:latin typeface="Arial" charset="0"/>
                </a:rPr>
                <a:t>1</a:t>
              </a:r>
              <a:endParaRPr lang="nl-NL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3" name="Rectangle 328"/>
            <p:cNvSpPr>
              <a:spLocks noChangeArrowheads="1"/>
            </p:cNvSpPr>
            <p:nvPr/>
          </p:nvSpPr>
          <p:spPr bwMode="auto">
            <a:xfrm>
              <a:off x="4202" y="133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  <a:latin typeface="Arial" charset="0"/>
                </a:rPr>
                <a:t>57</a:t>
              </a:r>
              <a:endParaRPr lang="nl-NL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4" name="Rectangle 329"/>
            <p:cNvSpPr>
              <a:spLocks noChangeArrowheads="1"/>
            </p:cNvSpPr>
            <p:nvPr/>
          </p:nvSpPr>
          <p:spPr bwMode="auto">
            <a:xfrm>
              <a:off x="2895" y="133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  <a:latin typeface="Arial" charset="0"/>
                </a:rPr>
                <a:t>37</a:t>
              </a:r>
              <a:endParaRPr lang="nl-NL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Rectangle 330"/>
            <p:cNvSpPr>
              <a:spLocks noChangeArrowheads="1"/>
            </p:cNvSpPr>
            <p:nvPr/>
          </p:nvSpPr>
          <p:spPr bwMode="auto">
            <a:xfrm>
              <a:off x="4462" y="1330"/>
              <a:ext cx="124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  <a:latin typeface="Arial" charset="0"/>
                </a:rPr>
                <a:t>61</a:t>
              </a:r>
              <a:endParaRPr lang="nl-NL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Line 331"/>
            <p:cNvSpPr>
              <a:spLocks noChangeShapeType="1"/>
            </p:cNvSpPr>
            <p:nvPr/>
          </p:nvSpPr>
          <p:spPr bwMode="auto">
            <a:xfrm>
              <a:off x="648" y="736"/>
              <a:ext cx="1" cy="3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Freeform 332"/>
            <p:cNvSpPr>
              <a:spLocks/>
            </p:cNvSpPr>
            <p:nvPr/>
          </p:nvSpPr>
          <p:spPr bwMode="auto">
            <a:xfrm>
              <a:off x="622" y="1066"/>
              <a:ext cx="49" cy="57"/>
            </a:xfrm>
            <a:custGeom>
              <a:avLst/>
              <a:gdLst>
                <a:gd name="T0" fmla="*/ 25 w 49"/>
                <a:gd name="T1" fmla="*/ 57 h 57"/>
                <a:gd name="T2" fmla="*/ 25 w 49"/>
                <a:gd name="T3" fmla="*/ 57 h 57"/>
                <a:gd name="T4" fmla="*/ 49 w 49"/>
                <a:gd name="T5" fmla="*/ 0 h 57"/>
                <a:gd name="T6" fmla="*/ 49 w 49"/>
                <a:gd name="T7" fmla="*/ 0 h 57"/>
                <a:gd name="T8" fmla="*/ 46 w 49"/>
                <a:gd name="T9" fmla="*/ 1 h 57"/>
                <a:gd name="T10" fmla="*/ 43 w 49"/>
                <a:gd name="T11" fmla="*/ 2 h 57"/>
                <a:gd name="T12" fmla="*/ 40 w 49"/>
                <a:gd name="T13" fmla="*/ 4 h 57"/>
                <a:gd name="T14" fmla="*/ 37 w 49"/>
                <a:gd name="T15" fmla="*/ 4 h 57"/>
                <a:gd name="T16" fmla="*/ 34 w 49"/>
                <a:gd name="T17" fmla="*/ 5 h 57"/>
                <a:gd name="T18" fmla="*/ 31 w 49"/>
                <a:gd name="T19" fmla="*/ 6 h 57"/>
                <a:gd name="T20" fmla="*/ 28 w 49"/>
                <a:gd name="T21" fmla="*/ 6 h 57"/>
                <a:gd name="T22" fmla="*/ 25 w 49"/>
                <a:gd name="T23" fmla="*/ 6 h 57"/>
                <a:gd name="T24" fmla="*/ 21 w 49"/>
                <a:gd name="T25" fmla="*/ 6 h 57"/>
                <a:gd name="T26" fmla="*/ 18 w 49"/>
                <a:gd name="T27" fmla="*/ 6 h 57"/>
                <a:gd name="T28" fmla="*/ 15 w 49"/>
                <a:gd name="T29" fmla="*/ 5 h 57"/>
                <a:gd name="T30" fmla="*/ 12 w 49"/>
                <a:gd name="T31" fmla="*/ 4 h 57"/>
                <a:gd name="T32" fmla="*/ 9 w 49"/>
                <a:gd name="T33" fmla="*/ 4 h 57"/>
                <a:gd name="T34" fmla="*/ 6 w 49"/>
                <a:gd name="T35" fmla="*/ 2 h 57"/>
                <a:gd name="T36" fmla="*/ 3 w 49"/>
                <a:gd name="T37" fmla="*/ 1 h 57"/>
                <a:gd name="T38" fmla="*/ 0 w 49"/>
                <a:gd name="T39" fmla="*/ 0 h 57"/>
                <a:gd name="T40" fmla="*/ 25 w 49"/>
                <a:gd name="T41" fmla="*/ 57 h 57"/>
                <a:gd name="T42" fmla="*/ 25 w 4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7">
                  <a:moveTo>
                    <a:pt x="25" y="57"/>
                  </a:moveTo>
                  <a:lnTo>
                    <a:pt x="25" y="5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2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5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1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2" y="4"/>
                  </a:lnTo>
                  <a:lnTo>
                    <a:pt x="9" y="4"/>
                  </a:lnTo>
                  <a:lnTo>
                    <a:pt x="6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8" name="Line 333"/>
            <p:cNvSpPr>
              <a:spLocks noChangeShapeType="1"/>
            </p:cNvSpPr>
            <p:nvPr/>
          </p:nvSpPr>
          <p:spPr bwMode="auto">
            <a:xfrm>
              <a:off x="4254" y="712"/>
              <a:ext cx="1" cy="37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9" name="Freeform 334"/>
            <p:cNvSpPr>
              <a:spLocks/>
            </p:cNvSpPr>
            <p:nvPr/>
          </p:nvSpPr>
          <p:spPr bwMode="auto">
            <a:xfrm>
              <a:off x="4231" y="1063"/>
              <a:ext cx="50" cy="57"/>
            </a:xfrm>
            <a:custGeom>
              <a:avLst/>
              <a:gdLst>
                <a:gd name="T0" fmla="*/ 25 w 50"/>
                <a:gd name="T1" fmla="*/ 57 h 57"/>
                <a:gd name="T2" fmla="*/ 25 w 50"/>
                <a:gd name="T3" fmla="*/ 57 h 57"/>
                <a:gd name="T4" fmla="*/ 50 w 50"/>
                <a:gd name="T5" fmla="*/ 0 h 57"/>
                <a:gd name="T6" fmla="*/ 50 w 50"/>
                <a:gd name="T7" fmla="*/ 0 h 57"/>
                <a:gd name="T8" fmla="*/ 46 w 50"/>
                <a:gd name="T9" fmla="*/ 2 h 57"/>
                <a:gd name="T10" fmla="*/ 43 w 50"/>
                <a:gd name="T11" fmla="*/ 3 h 57"/>
                <a:gd name="T12" fmla="*/ 40 w 50"/>
                <a:gd name="T13" fmla="*/ 4 h 57"/>
                <a:gd name="T14" fmla="*/ 37 w 50"/>
                <a:gd name="T15" fmla="*/ 5 h 57"/>
                <a:gd name="T16" fmla="*/ 34 w 50"/>
                <a:gd name="T17" fmla="*/ 5 h 57"/>
                <a:gd name="T18" fmla="*/ 31 w 50"/>
                <a:gd name="T19" fmla="*/ 6 h 57"/>
                <a:gd name="T20" fmla="*/ 28 w 50"/>
                <a:gd name="T21" fmla="*/ 6 h 57"/>
                <a:gd name="T22" fmla="*/ 25 w 50"/>
                <a:gd name="T23" fmla="*/ 6 h 57"/>
                <a:gd name="T24" fmla="*/ 22 w 50"/>
                <a:gd name="T25" fmla="*/ 6 h 57"/>
                <a:gd name="T26" fmla="*/ 19 w 50"/>
                <a:gd name="T27" fmla="*/ 6 h 57"/>
                <a:gd name="T28" fmla="*/ 15 w 50"/>
                <a:gd name="T29" fmla="*/ 5 h 57"/>
                <a:gd name="T30" fmla="*/ 12 w 50"/>
                <a:gd name="T31" fmla="*/ 5 h 57"/>
                <a:gd name="T32" fmla="*/ 9 w 50"/>
                <a:gd name="T33" fmla="*/ 4 h 57"/>
                <a:gd name="T34" fmla="*/ 6 w 50"/>
                <a:gd name="T35" fmla="*/ 3 h 57"/>
                <a:gd name="T36" fmla="*/ 3 w 50"/>
                <a:gd name="T37" fmla="*/ 2 h 57"/>
                <a:gd name="T38" fmla="*/ 0 w 50"/>
                <a:gd name="T39" fmla="*/ 0 h 57"/>
                <a:gd name="T40" fmla="*/ 25 w 50"/>
                <a:gd name="T41" fmla="*/ 57 h 57"/>
                <a:gd name="T42" fmla="*/ 25 w 50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7">
                  <a:moveTo>
                    <a:pt x="25" y="57"/>
                  </a:moveTo>
                  <a:lnTo>
                    <a:pt x="25" y="57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0" y="4"/>
                  </a:lnTo>
                  <a:lnTo>
                    <a:pt x="37" y="5"/>
                  </a:lnTo>
                  <a:lnTo>
                    <a:pt x="34" y="5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5" y="5"/>
                  </a:lnTo>
                  <a:lnTo>
                    <a:pt x="12" y="5"/>
                  </a:lnTo>
                  <a:lnTo>
                    <a:pt x="9" y="4"/>
                  </a:lnTo>
                  <a:lnTo>
                    <a:pt x="6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0" name="Line 335"/>
            <p:cNvSpPr>
              <a:spLocks noChangeShapeType="1"/>
            </p:cNvSpPr>
            <p:nvPr/>
          </p:nvSpPr>
          <p:spPr bwMode="auto">
            <a:xfrm>
              <a:off x="2964" y="898"/>
              <a:ext cx="1" cy="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1" name="Freeform 336"/>
            <p:cNvSpPr>
              <a:spLocks/>
            </p:cNvSpPr>
            <p:nvPr/>
          </p:nvSpPr>
          <p:spPr bwMode="auto">
            <a:xfrm>
              <a:off x="2939" y="1067"/>
              <a:ext cx="50" cy="57"/>
            </a:xfrm>
            <a:custGeom>
              <a:avLst/>
              <a:gdLst>
                <a:gd name="T0" fmla="*/ 25 w 50"/>
                <a:gd name="T1" fmla="*/ 57 h 57"/>
                <a:gd name="T2" fmla="*/ 25 w 50"/>
                <a:gd name="T3" fmla="*/ 57 h 57"/>
                <a:gd name="T4" fmla="*/ 50 w 50"/>
                <a:gd name="T5" fmla="*/ 0 h 57"/>
                <a:gd name="T6" fmla="*/ 50 w 50"/>
                <a:gd name="T7" fmla="*/ 0 h 57"/>
                <a:gd name="T8" fmla="*/ 47 w 50"/>
                <a:gd name="T9" fmla="*/ 1 h 57"/>
                <a:gd name="T10" fmla="*/ 44 w 50"/>
                <a:gd name="T11" fmla="*/ 3 h 57"/>
                <a:gd name="T12" fmla="*/ 41 w 50"/>
                <a:gd name="T13" fmla="*/ 4 h 57"/>
                <a:gd name="T14" fmla="*/ 38 w 50"/>
                <a:gd name="T15" fmla="*/ 4 h 57"/>
                <a:gd name="T16" fmla="*/ 35 w 50"/>
                <a:gd name="T17" fmla="*/ 5 h 57"/>
                <a:gd name="T18" fmla="*/ 31 w 50"/>
                <a:gd name="T19" fmla="*/ 6 h 57"/>
                <a:gd name="T20" fmla="*/ 28 w 50"/>
                <a:gd name="T21" fmla="*/ 6 h 57"/>
                <a:gd name="T22" fmla="*/ 25 w 50"/>
                <a:gd name="T23" fmla="*/ 6 h 57"/>
                <a:gd name="T24" fmla="*/ 22 w 50"/>
                <a:gd name="T25" fmla="*/ 6 h 57"/>
                <a:gd name="T26" fmla="*/ 19 w 50"/>
                <a:gd name="T27" fmla="*/ 6 h 57"/>
                <a:gd name="T28" fmla="*/ 16 w 50"/>
                <a:gd name="T29" fmla="*/ 5 h 57"/>
                <a:gd name="T30" fmla="*/ 13 w 50"/>
                <a:gd name="T31" fmla="*/ 4 h 57"/>
                <a:gd name="T32" fmla="*/ 10 w 50"/>
                <a:gd name="T33" fmla="*/ 4 h 57"/>
                <a:gd name="T34" fmla="*/ 7 w 50"/>
                <a:gd name="T35" fmla="*/ 3 h 57"/>
                <a:gd name="T36" fmla="*/ 4 w 50"/>
                <a:gd name="T37" fmla="*/ 1 h 57"/>
                <a:gd name="T38" fmla="*/ 0 w 50"/>
                <a:gd name="T39" fmla="*/ 0 h 57"/>
                <a:gd name="T40" fmla="*/ 25 w 50"/>
                <a:gd name="T41" fmla="*/ 57 h 57"/>
                <a:gd name="T42" fmla="*/ 25 w 50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0" h="57">
                  <a:moveTo>
                    <a:pt x="25" y="57"/>
                  </a:moveTo>
                  <a:lnTo>
                    <a:pt x="25" y="57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7" y="1"/>
                  </a:lnTo>
                  <a:lnTo>
                    <a:pt x="44" y="3"/>
                  </a:lnTo>
                  <a:lnTo>
                    <a:pt x="41" y="4"/>
                  </a:lnTo>
                  <a:lnTo>
                    <a:pt x="38" y="4"/>
                  </a:lnTo>
                  <a:lnTo>
                    <a:pt x="35" y="5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9" y="6"/>
                  </a:lnTo>
                  <a:lnTo>
                    <a:pt x="16" y="5"/>
                  </a:lnTo>
                  <a:lnTo>
                    <a:pt x="13" y="4"/>
                  </a:lnTo>
                  <a:lnTo>
                    <a:pt x="10" y="4"/>
                  </a:lnTo>
                  <a:lnTo>
                    <a:pt x="7" y="3"/>
                  </a:lnTo>
                  <a:lnTo>
                    <a:pt x="4" y="1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2" name="Line 337"/>
            <p:cNvSpPr>
              <a:spLocks noChangeShapeType="1"/>
            </p:cNvSpPr>
            <p:nvPr/>
          </p:nvSpPr>
          <p:spPr bwMode="auto">
            <a:xfrm>
              <a:off x="4512" y="892"/>
              <a:ext cx="1" cy="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3" name="Freeform 338"/>
            <p:cNvSpPr>
              <a:spLocks/>
            </p:cNvSpPr>
            <p:nvPr/>
          </p:nvSpPr>
          <p:spPr bwMode="auto">
            <a:xfrm>
              <a:off x="4486" y="1062"/>
              <a:ext cx="49" cy="57"/>
            </a:xfrm>
            <a:custGeom>
              <a:avLst/>
              <a:gdLst>
                <a:gd name="T0" fmla="*/ 25 w 49"/>
                <a:gd name="T1" fmla="*/ 57 h 57"/>
                <a:gd name="T2" fmla="*/ 25 w 49"/>
                <a:gd name="T3" fmla="*/ 57 h 57"/>
                <a:gd name="T4" fmla="*/ 49 w 49"/>
                <a:gd name="T5" fmla="*/ 0 h 57"/>
                <a:gd name="T6" fmla="*/ 49 w 49"/>
                <a:gd name="T7" fmla="*/ 0 h 57"/>
                <a:gd name="T8" fmla="*/ 46 w 49"/>
                <a:gd name="T9" fmla="*/ 2 h 57"/>
                <a:gd name="T10" fmla="*/ 43 w 49"/>
                <a:gd name="T11" fmla="*/ 3 h 57"/>
                <a:gd name="T12" fmla="*/ 40 w 49"/>
                <a:gd name="T13" fmla="*/ 4 h 57"/>
                <a:gd name="T14" fmla="*/ 37 w 49"/>
                <a:gd name="T15" fmla="*/ 5 h 57"/>
                <a:gd name="T16" fmla="*/ 34 w 49"/>
                <a:gd name="T17" fmla="*/ 6 h 57"/>
                <a:gd name="T18" fmla="*/ 31 w 49"/>
                <a:gd name="T19" fmla="*/ 6 h 57"/>
                <a:gd name="T20" fmla="*/ 28 w 49"/>
                <a:gd name="T21" fmla="*/ 6 h 57"/>
                <a:gd name="T22" fmla="*/ 25 w 49"/>
                <a:gd name="T23" fmla="*/ 6 h 57"/>
                <a:gd name="T24" fmla="*/ 22 w 49"/>
                <a:gd name="T25" fmla="*/ 6 h 57"/>
                <a:gd name="T26" fmla="*/ 18 w 49"/>
                <a:gd name="T27" fmla="*/ 6 h 57"/>
                <a:gd name="T28" fmla="*/ 15 w 49"/>
                <a:gd name="T29" fmla="*/ 6 h 57"/>
                <a:gd name="T30" fmla="*/ 12 w 49"/>
                <a:gd name="T31" fmla="*/ 5 h 57"/>
                <a:gd name="T32" fmla="*/ 9 w 49"/>
                <a:gd name="T33" fmla="*/ 4 h 57"/>
                <a:gd name="T34" fmla="*/ 6 w 49"/>
                <a:gd name="T35" fmla="*/ 3 h 57"/>
                <a:gd name="T36" fmla="*/ 3 w 49"/>
                <a:gd name="T37" fmla="*/ 2 h 57"/>
                <a:gd name="T38" fmla="*/ 0 w 49"/>
                <a:gd name="T39" fmla="*/ 0 h 57"/>
                <a:gd name="T40" fmla="*/ 25 w 49"/>
                <a:gd name="T41" fmla="*/ 57 h 57"/>
                <a:gd name="T42" fmla="*/ 25 w 4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7">
                  <a:moveTo>
                    <a:pt x="25" y="57"/>
                  </a:moveTo>
                  <a:lnTo>
                    <a:pt x="25" y="5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6" y="2"/>
                  </a:lnTo>
                  <a:lnTo>
                    <a:pt x="43" y="3"/>
                  </a:lnTo>
                  <a:lnTo>
                    <a:pt x="40" y="4"/>
                  </a:lnTo>
                  <a:lnTo>
                    <a:pt x="37" y="5"/>
                  </a:lnTo>
                  <a:lnTo>
                    <a:pt x="34" y="6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5" y="6"/>
                  </a:lnTo>
                  <a:lnTo>
                    <a:pt x="12" y="5"/>
                  </a:lnTo>
                  <a:lnTo>
                    <a:pt x="9" y="4"/>
                  </a:lnTo>
                  <a:lnTo>
                    <a:pt x="6" y="3"/>
                  </a:lnTo>
                  <a:lnTo>
                    <a:pt x="3" y="2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4" name="Rectangle 339"/>
            <p:cNvSpPr>
              <a:spLocks noChangeArrowheads="1"/>
            </p:cNvSpPr>
            <p:nvPr/>
          </p:nvSpPr>
          <p:spPr bwMode="auto">
            <a:xfrm>
              <a:off x="612" y="1132"/>
              <a:ext cx="66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5" name="Rectangle 340"/>
            <p:cNvSpPr>
              <a:spLocks noChangeArrowheads="1"/>
            </p:cNvSpPr>
            <p:nvPr/>
          </p:nvSpPr>
          <p:spPr bwMode="auto">
            <a:xfrm>
              <a:off x="678" y="1132"/>
              <a:ext cx="66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6" name="Rectangle 341"/>
            <p:cNvSpPr>
              <a:spLocks noChangeArrowheads="1"/>
            </p:cNvSpPr>
            <p:nvPr/>
          </p:nvSpPr>
          <p:spPr bwMode="auto">
            <a:xfrm>
              <a:off x="744" y="1132"/>
              <a:ext cx="66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7" name="Rectangle 342"/>
            <p:cNvSpPr>
              <a:spLocks noChangeArrowheads="1"/>
            </p:cNvSpPr>
            <p:nvPr/>
          </p:nvSpPr>
          <p:spPr bwMode="auto">
            <a:xfrm>
              <a:off x="810" y="1132"/>
              <a:ext cx="60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8" name="Rectangle 343"/>
            <p:cNvSpPr>
              <a:spLocks noChangeArrowheads="1"/>
            </p:cNvSpPr>
            <p:nvPr/>
          </p:nvSpPr>
          <p:spPr bwMode="auto">
            <a:xfrm>
              <a:off x="870" y="1132"/>
              <a:ext cx="66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99" name="Rectangle 344"/>
            <p:cNvSpPr>
              <a:spLocks noChangeArrowheads="1"/>
            </p:cNvSpPr>
            <p:nvPr/>
          </p:nvSpPr>
          <p:spPr bwMode="auto">
            <a:xfrm>
              <a:off x="936" y="1132"/>
              <a:ext cx="66" cy="174"/>
            </a:xfrm>
            <a:prstGeom prst="rect">
              <a:avLst/>
            </a:prstGeom>
            <a:solidFill>
              <a:srgbClr val="BBE0E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0" name="Rectangle 345"/>
            <p:cNvSpPr>
              <a:spLocks noChangeArrowheads="1"/>
            </p:cNvSpPr>
            <p:nvPr/>
          </p:nvSpPr>
          <p:spPr bwMode="auto">
            <a:xfrm>
              <a:off x="1002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1" name="Rectangle 346"/>
            <p:cNvSpPr>
              <a:spLocks noChangeArrowheads="1"/>
            </p:cNvSpPr>
            <p:nvPr/>
          </p:nvSpPr>
          <p:spPr bwMode="auto">
            <a:xfrm>
              <a:off x="1068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2" name="Rectangle 347"/>
            <p:cNvSpPr>
              <a:spLocks noChangeArrowheads="1"/>
            </p:cNvSpPr>
            <p:nvPr/>
          </p:nvSpPr>
          <p:spPr bwMode="auto">
            <a:xfrm>
              <a:off x="1128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3" name="Rectangle 348"/>
            <p:cNvSpPr>
              <a:spLocks noChangeArrowheads="1"/>
            </p:cNvSpPr>
            <p:nvPr/>
          </p:nvSpPr>
          <p:spPr bwMode="auto">
            <a:xfrm>
              <a:off x="1194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4" name="Rectangle 349"/>
            <p:cNvSpPr>
              <a:spLocks noChangeArrowheads="1"/>
            </p:cNvSpPr>
            <p:nvPr/>
          </p:nvSpPr>
          <p:spPr bwMode="auto">
            <a:xfrm>
              <a:off x="1260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5" name="Rectangle 350"/>
            <p:cNvSpPr>
              <a:spLocks noChangeArrowheads="1"/>
            </p:cNvSpPr>
            <p:nvPr/>
          </p:nvSpPr>
          <p:spPr bwMode="auto">
            <a:xfrm>
              <a:off x="1326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6" name="Rectangle 351"/>
            <p:cNvSpPr>
              <a:spLocks noChangeArrowheads="1"/>
            </p:cNvSpPr>
            <p:nvPr/>
          </p:nvSpPr>
          <p:spPr bwMode="auto">
            <a:xfrm>
              <a:off x="1386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7" name="Rectangle 352"/>
            <p:cNvSpPr>
              <a:spLocks noChangeArrowheads="1"/>
            </p:cNvSpPr>
            <p:nvPr/>
          </p:nvSpPr>
          <p:spPr bwMode="auto">
            <a:xfrm>
              <a:off x="1452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8" name="Rectangle 353"/>
            <p:cNvSpPr>
              <a:spLocks noChangeArrowheads="1"/>
            </p:cNvSpPr>
            <p:nvPr/>
          </p:nvSpPr>
          <p:spPr bwMode="auto">
            <a:xfrm>
              <a:off x="1518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09" name="Rectangle 354"/>
            <p:cNvSpPr>
              <a:spLocks noChangeArrowheads="1"/>
            </p:cNvSpPr>
            <p:nvPr/>
          </p:nvSpPr>
          <p:spPr bwMode="auto">
            <a:xfrm>
              <a:off x="1578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0" name="Rectangle 355"/>
            <p:cNvSpPr>
              <a:spLocks noChangeArrowheads="1"/>
            </p:cNvSpPr>
            <p:nvPr/>
          </p:nvSpPr>
          <p:spPr bwMode="auto">
            <a:xfrm>
              <a:off x="1644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1" name="Rectangle 356"/>
            <p:cNvSpPr>
              <a:spLocks noChangeArrowheads="1"/>
            </p:cNvSpPr>
            <p:nvPr/>
          </p:nvSpPr>
          <p:spPr bwMode="auto">
            <a:xfrm>
              <a:off x="1710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2" name="Rectangle 357"/>
            <p:cNvSpPr>
              <a:spLocks noChangeArrowheads="1"/>
            </p:cNvSpPr>
            <p:nvPr/>
          </p:nvSpPr>
          <p:spPr bwMode="auto">
            <a:xfrm>
              <a:off x="1776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3" name="Rectangle 358"/>
            <p:cNvSpPr>
              <a:spLocks noChangeArrowheads="1"/>
            </p:cNvSpPr>
            <p:nvPr/>
          </p:nvSpPr>
          <p:spPr bwMode="auto">
            <a:xfrm>
              <a:off x="1836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4" name="Rectangle 359"/>
            <p:cNvSpPr>
              <a:spLocks noChangeArrowheads="1"/>
            </p:cNvSpPr>
            <p:nvPr/>
          </p:nvSpPr>
          <p:spPr bwMode="auto">
            <a:xfrm>
              <a:off x="1902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5" name="Rectangle 360"/>
            <p:cNvSpPr>
              <a:spLocks noChangeArrowheads="1"/>
            </p:cNvSpPr>
            <p:nvPr/>
          </p:nvSpPr>
          <p:spPr bwMode="auto">
            <a:xfrm>
              <a:off x="1968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6" name="Rectangle 361"/>
            <p:cNvSpPr>
              <a:spLocks noChangeArrowheads="1"/>
            </p:cNvSpPr>
            <p:nvPr/>
          </p:nvSpPr>
          <p:spPr bwMode="auto">
            <a:xfrm>
              <a:off x="2034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7" name="Rectangle 362"/>
            <p:cNvSpPr>
              <a:spLocks noChangeArrowheads="1"/>
            </p:cNvSpPr>
            <p:nvPr/>
          </p:nvSpPr>
          <p:spPr bwMode="auto">
            <a:xfrm>
              <a:off x="2094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8" name="Rectangle 363"/>
            <p:cNvSpPr>
              <a:spLocks noChangeArrowheads="1"/>
            </p:cNvSpPr>
            <p:nvPr/>
          </p:nvSpPr>
          <p:spPr bwMode="auto">
            <a:xfrm>
              <a:off x="2160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19" name="Rectangle 364"/>
            <p:cNvSpPr>
              <a:spLocks noChangeArrowheads="1"/>
            </p:cNvSpPr>
            <p:nvPr/>
          </p:nvSpPr>
          <p:spPr bwMode="auto">
            <a:xfrm>
              <a:off x="2226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0" name="Rectangle 365"/>
            <p:cNvSpPr>
              <a:spLocks noChangeArrowheads="1"/>
            </p:cNvSpPr>
            <p:nvPr/>
          </p:nvSpPr>
          <p:spPr bwMode="auto">
            <a:xfrm>
              <a:off x="2292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1" name="Rectangle 366"/>
            <p:cNvSpPr>
              <a:spLocks noChangeArrowheads="1"/>
            </p:cNvSpPr>
            <p:nvPr/>
          </p:nvSpPr>
          <p:spPr bwMode="auto">
            <a:xfrm>
              <a:off x="2352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2" name="Rectangle 367"/>
            <p:cNvSpPr>
              <a:spLocks noChangeArrowheads="1"/>
            </p:cNvSpPr>
            <p:nvPr/>
          </p:nvSpPr>
          <p:spPr bwMode="auto">
            <a:xfrm>
              <a:off x="2418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3" name="Rectangle 368"/>
            <p:cNvSpPr>
              <a:spLocks noChangeArrowheads="1"/>
            </p:cNvSpPr>
            <p:nvPr/>
          </p:nvSpPr>
          <p:spPr bwMode="auto">
            <a:xfrm>
              <a:off x="2484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4" name="Rectangle 369"/>
            <p:cNvSpPr>
              <a:spLocks noChangeArrowheads="1"/>
            </p:cNvSpPr>
            <p:nvPr/>
          </p:nvSpPr>
          <p:spPr bwMode="auto">
            <a:xfrm>
              <a:off x="2550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5" name="Rectangle 370"/>
            <p:cNvSpPr>
              <a:spLocks noChangeArrowheads="1"/>
            </p:cNvSpPr>
            <p:nvPr/>
          </p:nvSpPr>
          <p:spPr bwMode="auto">
            <a:xfrm>
              <a:off x="2610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6" name="Rectangle 371"/>
            <p:cNvSpPr>
              <a:spLocks noChangeArrowheads="1"/>
            </p:cNvSpPr>
            <p:nvPr/>
          </p:nvSpPr>
          <p:spPr bwMode="auto">
            <a:xfrm>
              <a:off x="2676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7" name="Rectangle 372"/>
            <p:cNvSpPr>
              <a:spLocks noChangeArrowheads="1"/>
            </p:cNvSpPr>
            <p:nvPr/>
          </p:nvSpPr>
          <p:spPr bwMode="auto">
            <a:xfrm>
              <a:off x="2742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8" name="Rectangle 373"/>
            <p:cNvSpPr>
              <a:spLocks noChangeArrowheads="1"/>
            </p:cNvSpPr>
            <p:nvPr/>
          </p:nvSpPr>
          <p:spPr bwMode="auto">
            <a:xfrm>
              <a:off x="2808" y="1132"/>
              <a:ext cx="60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29" name="Rectangle 374"/>
            <p:cNvSpPr>
              <a:spLocks noChangeArrowheads="1"/>
            </p:cNvSpPr>
            <p:nvPr/>
          </p:nvSpPr>
          <p:spPr bwMode="auto">
            <a:xfrm>
              <a:off x="2868" y="1132"/>
              <a:ext cx="66" cy="174"/>
            </a:xfrm>
            <a:prstGeom prst="rect">
              <a:avLst/>
            </a:prstGeom>
            <a:solidFill>
              <a:srgbClr val="FFCC99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0" name="Rectangle 375"/>
            <p:cNvSpPr>
              <a:spLocks noChangeArrowheads="1"/>
            </p:cNvSpPr>
            <p:nvPr/>
          </p:nvSpPr>
          <p:spPr bwMode="auto">
            <a:xfrm>
              <a:off x="2934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1" name="Rectangle 376"/>
            <p:cNvSpPr>
              <a:spLocks noChangeArrowheads="1"/>
            </p:cNvSpPr>
            <p:nvPr/>
          </p:nvSpPr>
          <p:spPr bwMode="auto">
            <a:xfrm>
              <a:off x="3000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2" name="Rectangle 377"/>
            <p:cNvSpPr>
              <a:spLocks noChangeArrowheads="1"/>
            </p:cNvSpPr>
            <p:nvPr/>
          </p:nvSpPr>
          <p:spPr bwMode="auto">
            <a:xfrm>
              <a:off x="3066" y="1132"/>
              <a:ext cx="60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3" name="Rectangle 378"/>
            <p:cNvSpPr>
              <a:spLocks noChangeArrowheads="1"/>
            </p:cNvSpPr>
            <p:nvPr/>
          </p:nvSpPr>
          <p:spPr bwMode="auto">
            <a:xfrm>
              <a:off x="3126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4" name="Rectangle 379"/>
            <p:cNvSpPr>
              <a:spLocks noChangeArrowheads="1"/>
            </p:cNvSpPr>
            <p:nvPr/>
          </p:nvSpPr>
          <p:spPr bwMode="auto">
            <a:xfrm>
              <a:off x="3192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5" name="Rectangle 380"/>
            <p:cNvSpPr>
              <a:spLocks noChangeArrowheads="1"/>
            </p:cNvSpPr>
            <p:nvPr/>
          </p:nvSpPr>
          <p:spPr bwMode="auto">
            <a:xfrm>
              <a:off x="3258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6" name="Rectangle 381"/>
            <p:cNvSpPr>
              <a:spLocks noChangeArrowheads="1"/>
            </p:cNvSpPr>
            <p:nvPr/>
          </p:nvSpPr>
          <p:spPr bwMode="auto">
            <a:xfrm>
              <a:off x="3324" y="1132"/>
              <a:ext cx="60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7" name="Rectangle 382"/>
            <p:cNvSpPr>
              <a:spLocks noChangeArrowheads="1"/>
            </p:cNvSpPr>
            <p:nvPr/>
          </p:nvSpPr>
          <p:spPr bwMode="auto">
            <a:xfrm>
              <a:off x="3384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8" name="Rectangle 383"/>
            <p:cNvSpPr>
              <a:spLocks noChangeArrowheads="1"/>
            </p:cNvSpPr>
            <p:nvPr/>
          </p:nvSpPr>
          <p:spPr bwMode="auto">
            <a:xfrm>
              <a:off x="3450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39" name="Rectangle 384"/>
            <p:cNvSpPr>
              <a:spLocks noChangeArrowheads="1"/>
            </p:cNvSpPr>
            <p:nvPr/>
          </p:nvSpPr>
          <p:spPr bwMode="auto">
            <a:xfrm>
              <a:off x="3516" y="1132"/>
              <a:ext cx="60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0" name="Rectangle 385"/>
            <p:cNvSpPr>
              <a:spLocks noChangeArrowheads="1"/>
            </p:cNvSpPr>
            <p:nvPr/>
          </p:nvSpPr>
          <p:spPr bwMode="auto">
            <a:xfrm>
              <a:off x="3576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1" name="Rectangle 386"/>
            <p:cNvSpPr>
              <a:spLocks noChangeArrowheads="1"/>
            </p:cNvSpPr>
            <p:nvPr/>
          </p:nvSpPr>
          <p:spPr bwMode="auto">
            <a:xfrm>
              <a:off x="3642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2" name="Rectangle 387"/>
            <p:cNvSpPr>
              <a:spLocks noChangeArrowheads="1"/>
            </p:cNvSpPr>
            <p:nvPr/>
          </p:nvSpPr>
          <p:spPr bwMode="auto">
            <a:xfrm>
              <a:off x="3708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3" name="Rectangle 388"/>
            <p:cNvSpPr>
              <a:spLocks noChangeArrowheads="1"/>
            </p:cNvSpPr>
            <p:nvPr/>
          </p:nvSpPr>
          <p:spPr bwMode="auto">
            <a:xfrm>
              <a:off x="3774" y="1132"/>
              <a:ext cx="60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4" name="Rectangle 389"/>
            <p:cNvSpPr>
              <a:spLocks noChangeArrowheads="1"/>
            </p:cNvSpPr>
            <p:nvPr/>
          </p:nvSpPr>
          <p:spPr bwMode="auto">
            <a:xfrm>
              <a:off x="3834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5" name="Rectangle 390"/>
            <p:cNvSpPr>
              <a:spLocks noChangeArrowheads="1"/>
            </p:cNvSpPr>
            <p:nvPr/>
          </p:nvSpPr>
          <p:spPr bwMode="auto">
            <a:xfrm>
              <a:off x="3900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6" name="Rectangle 391"/>
            <p:cNvSpPr>
              <a:spLocks noChangeArrowheads="1"/>
            </p:cNvSpPr>
            <p:nvPr/>
          </p:nvSpPr>
          <p:spPr bwMode="auto">
            <a:xfrm>
              <a:off x="3966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7" name="Rectangle 392"/>
            <p:cNvSpPr>
              <a:spLocks noChangeArrowheads="1"/>
            </p:cNvSpPr>
            <p:nvPr/>
          </p:nvSpPr>
          <p:spPr bwMode="auto">
            <a:xfrm>
              <a:off x="4032" y="1132"/>
              <a:ext cx="60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8" name="Rectangle 393"/>
            <p:cNvSpPr>
              <a:spLocks noChangeArrowheads="1"/>
            </p:cNvSpPr>
            <p:nvPr/>
          </p:nvSpPr>
          <p:spPr bwMode="auto">
            <a:xfrm>
              <a:off x="4092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49" name="Rectangle 394"/>
            <p:cNvSpPr>
              <a:spLocks noChangeArrowheads="1"/>
            </p:cNvSpPr>
            <p:nvPr/>
          </p:nvSpPr>
          <p:spPr bwMode="auto">
            <a:xfrm>
              <a:off x="4158" y="1132"/>
              <a:ext cx="66" cy="174"/>
            </a:xfrm>
            <a:prstGeom prst="rect">
              <a:avLst/>
            </a:prstGeom>
            <a:solidFill>
              <a:srgbClr val="BEEBB3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0" name="Rectangle 395"/>
            <p:cNvSpPr>
              <a:spLocks noChangeArrowheads="1"/>
            </p:cNvSpPr>
            <p:nvPr/>
          </p:nvSpPr>
          <p:spPr bwMode="auto">
            <a:xfrm>
              <a:off x="4224" y="1132"/>
              <a:ext cx="66" cy="174"/>
            </a:xfrm>
            <a:prstGeom prst="rect">
              <a:avLst/>
            </a:prstGeom>
            <a:solidFill>
              <a:srgbClr val="FFCC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1" name="Rectangle 396"/>
            <p:cNvSpPr>
              <a:spLocks noChangeArrowheads="1"/>
            </p:cNvSpPr>
            <p:nvPr/>
          </p:nvSpPr>
          <p:spPr bwMode="auto">
            <a:xfrm>
              <a:off x="4290" y="1132"/>
              <a:ext cx="60" cy="174"/>
            </a:xfrm>
            <a:prstGeom prst="rect">
              <a:avLst/>
            </a:prstGeom>
            <a:solidFill>
              <a:srgbClr val="FFCC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2" name="Rectangle 397"/>
            <p:cNvSpPr>
              <a:spLocks noChangeArrowheads="1"/>
            </p:cNvSpPr>
            <p:nvPr/>
          </p:nvSpPr>
          <p:spPr bwMode="auto">
            <a:xfrm>
              <a:off x="4350" y="1132"/>
              <a:ext cx="66" cy="174"/>
            </a:xfrm>
            <a:prstGeom prst="rect">
              <a:avLst/>
            </a:prstGeom>
            <a:solidFill>
              <a:srgbClr val="FFCC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3" name="Rectangle 398"/>
            <p:cNvSpPr>
              <a:spLocks noChangeArrowheads="1"/>
            </p:cNvSpPr>
            <p:nvPr/>
          </p:nvSpPr>
          <p:spPr bwMode="auto">
            <a:xfrm>
              <a:off x="4416" y="1132"/>
              <a:ext cx="66" cy="174"/>
            </a:xfrm>
            <a:prstGeom prst="rect">
              <a:avLst/>
            </a:prstGeom>
            <a:solidFill>
              <a:srgbClr val="FFCC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4" name="Rectangle 399"/>
            <p:cNvSpPr>
              <a:spLocks noChangeArrowheads="1"/>
            </p:cNvSpPr>
            <p:nvPr/>
          </p:nvSpPr>
          <p:spPr bwMode="auto">
            <a:xfrm>
              <a:off x="4482" y="1132"/>
              <a:ext cx="66" cy="174"/>
            </a:xfrm>
            <a:prstGeom prst="rect">
              <a:avLst/>
            </a:prstGeom>
            <a:solidFill>
              <a:srgbClr val="D2D2D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5" name="Rectangle 400"/>
            <p:cNvSpPr>
              <a:spLocks noChangeArrowheads="1"/>
            </p:cNvSpPr>
            <p:nvPr/>
          </p:nvSpPr>
          <p:spPr bwMode="auto">
            <a:xfrm>
              <a:off x="4548" y="1132"/>
              <a:ext cx="60" cy="174"/>
            </a:xfrm>
            <a:prstGeom prst="rect">
              <a:avLst/>
            </a:prstGeom>
            <a:solidFill>
              <a:srgbClr val="D2D2D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6" name="Rectangle 401"/>
            <p:cNvSpPr>
              <a:spLocks noChangeArrowheads="1"/>
            </p:cNvSpPr>
            <p:nvPr/>
          </p:nvSpPr>
          <p:spPr bwMode="auto">
            <a:xfrm>
              <a:off x="4608" y="1132"/>
              <a:ext cx="66" cy="174"/>
            </a:xfrm>
            <a:prstGeom prst="rect">
              <a:avLst/>
            </a:prstGeom>
            <a:solidFill>
              <a:srgbClr val="D2D2D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7" name="Rectangle 402"/>
            <p:cNvSpPr>
              <a:spLocks noChangeArrowheads="1"/>
            </p:cNvSpPr>
            <p:nvPr/>
          </p:nvSpPr>
          <p:spPr bwMode="auto">
            <a:xfrm>
              <a:off x="4674" y="1132"/>
              <a:ext cx="66" cy="174"/>
            </a:xfrm>
            <a:prstGeom prst="rect">
              <a:avLst/>
            </a:prstGeom>
            <a:solidFill>
              <a:srgbClr val="D2D2D2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158" name="Rectangle 403"/>
            <p:cNvSpPr>
              <a:spLocks noChangeArrowheads="1"/>
            </p:cNvSpPr>
            <p:nvPr/>
          </p:nvSpPr>
          <p:spPr bwMode="auto">
            <a:xfrm>
              <a:off x="1003" y="1330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nl-NL" sz="1400">
                  <a:solidFill>
                    <a:srgbClr val="000000"/>
                  </a:solidFill>
                  <a:latin typeface="Arial" charset="0"/>
                </a:rPr>
                <a:t>7</a:t>
              </a:r>
              <a:endParaRPr lang="nl-NL" sz="180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59" name="Line 404"/>
            <p:cNvSpPr>
              <a:spLocks noChangeShapeType="1"/>
            </p:cNvSpPr>
            <p:nvPr/>
          </p:nvSpPr>
          <p:spPr bwMode="auto">
            <a:xfrm>
              <a:off x="1038" y="898"/>
              <a:ext cx="1" cy="19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0" name="Freeform 405"/>
            <p:cNvSpPr>
              <a:spLocks/>
            </p:cNvSpPr>
            <p:nvPr/>
          </p:nvSpPr>
          <p:spPr bwMode="auto">
            <a:xfrm>
              <a:off x="1011" y="1066"/>
              <a:ext cx="49" cy="57"/>
            </a:xfrm>
            <a:custGeom>
              <a:avLst/>
              <a:gdLst>
                <a:gd name="T0" fmla="*/ 25 w 49"/>
                <a:gd name="T1" fmla="*/ 57 h 57"/>
                <a:gd name="T2" fmla="*/ 25 w 49"/>
                <a:gd name="T3" fmla="*/ 57 h 57"/>
                <a:gd name="T4" fmla="*/ 49 w 49"/>
                <a:gd name="T5" fmla="*/ 0 h 57"/>
                <a:gd name="T6" fmla="*/ 49 w 49"/>
                <a:gd name="T7" fmla="*/ 0 h 57"/>
                <a:gd name="T8" fmla="*/ 46 w 49"/>
                <a:gd name="T9" fmla="*/ 1 h 57"/>
                <a:gd name="T10" fmla="*/ 43 w 49"/>
                <a:gd name="T11" fmla="*/ 2 h 57"/>
                <a:gd name="T12" fmla="*/ 40 w 49"/>
                <a:gd name="T13" fmla="*/ 4 h 57"/>
                <a:gd name="T14" fmla="*/ 37 w 49"/>
                <a:gd name="T15" fmla="*/ 4 h 57"/>
                <a:gd name="T16" fmla="*/ 34 w 49"/>
                <a:gd name="T17" fmla="*/ 5 h 57"/>
                <a:gd name="T18" fmla="*/ 31 w 49"/>
                <a:gd name="T19" fmla="*/ 6 h 57"/>
                <a:gd name="T20" fmla="*/ 28 w 49"/>
                <a:gd name="T21" fmla="*/ 6 h 57"/>
                <a:gd name="T22" fmla="*/ 25 w 49"/>
                <a:gd name="T23" fmla="*/ 6 h 57"/>
                <a:gd name="T24" fmla="*/ 22 w 49"/>
                <a:gd name="T25" fmla="*/ 6 h 57"/>
                <a:gd name="T26" fmla="*/ 18 w 49"/>
                <a:gd name="T27" fmla="*/ 6 h 57"/>
                <a:gd name="T28" fmla="*/ 15 w 49"/>
                <a:gd name="T29" fmla="*/ 5 h 57"/>
                <a:gd name="T30" fmla="*/ 12 w 49"/>
                <a:gd name="T31" fmla="*/ 4 h 57"/>
                <a:gd name="T32" fmla="*/ 9 w 49"/>
                <a:gd name="T33" fmla="*/ 4 h 57"/>
                <a:gd name="T34" fmla="*/ 6 w 49"/>
                <a:gd name="T35" fmla="*/ 2 h 57"/>
                <a:gd name="T36" fmla="*/ 3 w 49"/>
                <a:gd name="T37" fmla="*/ 1 h 57"/>
                <a:gd name="T38" fmla="*/ 0 w 49"/>
                <a:gd name="T39" fmla="*/ 0 h 57"/>
                <a:gd name="T40" fmla="*/ 25 w 49"/>
                <a:gd name="T41" fmla="*/ 57 h 57"/>
                <a:gd name="T42" fmla="*/ 25 w 49"/>
                <a:gd name="T43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9" h="57">
                  <a:moveTo>
                    <a:pt x="25" y="57"/>
                  </a:moveTo>
                  <a:lnTo>
                    <a:pt x="25" y="57"/>
                  </a:lnTo>
                  <a:lnTo>
                    <a:pt x="49" y="0"/>
                  </a:lnTo>
                  <a:lnTo>
                    <a:pt x="49" y="0"/>
                  </a:lnTo>
                  <a:lnTo>
                    <a:pt x="46" y="1"/>
                  </a:lnTo>
                  <a:lnTo>
                    <a:pt x="43" y="2"/>
                  </a:lnTo>
                  <a:lnTo>
                    <a:pt x="40" y="4"/>
                  </a:lnTo>
                  <a:lnTo>
                    <a:pt x="37" y="4"/>
                  </a:lnTo>
                  <a:lnTo>
                    <a:pt x="34" y="5"/>
                  </a:lnTo>
                  <a:lnTo>
                    <a:pt x="31" y="6"/>
                  </a:lnTo>
                  <a:lnTo>
                    <a:pt x="28" y="6"/>
                  </a:lnTo>
                  <a:lnTo>
                    <a:pt x="25" y="6"/>
                  </a:lnTo>
                  <a:lnTo>
                    <a:pt x="22" y="6"/>
                  </a:lnTo>
                  <a:lnTo>
                    <a:pt x="18" y="6"/>
                  </a:lnTo>
                  <a:lnTo>
                    <a:pt x="15" y="5"/>
                  </a:lnTo>
                  <a:lnTo>
                    <a:pt x="12" y="4"/>
                  </a:lnTo>
                  <a:lnTo>
                    <a:pt x="9" y="4"/>
                  </a:lnTo>
                  <a:lnTo>
                    <a:pt x="6" y="2"/>
                  </a:lnTo>
                  <a:lnTo>
                    <a:pt x="3" y="1"/>
                  </a:lnTo>
                  <a:lnTo>
                    <a:pt x="0" y="0"/>
                  </a:lnTo>
                  <a:lnTo>
                    <a:pt x="25" y="57"/>
                  </a:lnTo>
                  <a:lnTo>
                    <a:pt x="25" y="5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161" name="Text Box 406"/>
          <p:cNvSpPr txBox="1">
            <a:spLocks noChangeArrowheads="1"/>
          </p:cNvSpPr>
          <p:nvPr/>
        </p:nvSpPr>
        <p:spPr bwMode="auto">
          <a:xfrm>
            <a:off x="1037158" y="2637731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A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2" name="Text Box 407"/>
          <p:cNvSpPr txBox="1">
            <a:spLocks noChangeArrowheads="1"/>
          </p:cNvSpPr>
          <p:nvPr/>
        </p:nvSpPr>
        <p:spPr bwMode="auto">
          <a:xfrm>
            <a:off x="1133996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0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3" name="Text Box 408"/>
          <p:cNvSpPr txBox="1">
            <a:spLocks noChangeArrowheads="1"/>
          </p:cNvSpPr>
          <p:nvPr/>
        </p:nvSpPr>
        <p:spPr bwMode="auto">
          <a:xfrm>
            <a:off x="1251471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1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4" name="Text Box 409"/>
          <p:cNvSpPr txBox="1">
            <a:spLocks noChangeArrowheads="1"/>
          </p:cNvSpPr>
          <p:nvPr/>
        </p:nvSpPr>
        <p:spPr bwMode="auto">
          <a:xfrm>
            <a:off x="1638821" y="2640906"/>
            <a:ext cx="276225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D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5" name="Text Box 410"/>
          <p:cNvSpPr txBox="1">
            <a:spLocks noChangeArrowheads="1"/>
          </p:cNvSpPr>
          <p:nvPr/>
        </p:nvSpPr>
        <p:spPr bwMode="auto">
          <a:xfrm>
            <a:off x="1754708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e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6" name="Text Box 411"/>
          <p:cNvSpPr txBox="1">
            <a:spLocks noChangeArrowheads="1"/>
          </p:cNvSpPr>
          <p:nvPr/>
        </p:nvSpPr>
        <p:spPr bwMode="auto">
          <a:xfrm>
            <a:off x="1854721" y="2640906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g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7" name="Text Box 412"/>
          <p:cNvSpPr txBox="1">
            <a:spLocks noChangeArrowheads="1"/>
          </p:cNvSpPr>
          <p:nvPr/>
        </p:nvSpPr>
        <p:spPr bwMode="auto">
          <a:xfrm>
            <a:off x="1970608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a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8" name="Text Box 413"/>
          <p:cNvSpPr txBox="1">
            <a:spLocks noChangeArrowheads="1"/>
          </p:cNvSpPr>
          <p:nvPr/>
        </p:nvSpPr>
        <p:spPr bwMode="auto">
          <a:xfrm>
            <a:off x="2070621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s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69" name="Text Box 414"/>
          <p:cNvSpPr txBox="1">
            <a:spLocks noChangeArrowheads="1"/>
          </p:cNvSpPr>
          <p:nvPr/>
        </p:nvSpPr>
        <p:spPr bwMode="auto">
          <a:xfrm>
            <a:off x="4707458" y="2640906"/>
            <a:ext cx="26828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E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0" name="Text Box 415"/>
          <p:cNvSpPr txBox="1">
            <a:spLocks noChangeArrowheads="1"/>
          </p:cNvSpPr>
          <p:nvPr/>
        </p:nvSpPr>
        <p:spPr bwMode="auto">
          <a:xfrm>
            <a:off x="4820171" y="2640906"/>
            <a:ext cx="261937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d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1" name="Text Box 416"/>
          <p:cNvSpPr txBox="1">
            <a:spLocks noChangeArrowheads="1"/>
          </p:cNvSpPr>
          <p:nvPr/>
        </p:nvSpPr>
        <p:spPr bwMode="auto">
          <a:xfrm>
            <a:off x="4923358" y="2640906"/>
            <a:ext cx="261938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g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2" name="Text Box 417"/>
          <p:cNvSpPr txBox="1">
            <a:spLocks noChangeArrowheads="1"/>
          </p:cNvSpPr>
          <p:nvPr/>
        </p:nvSpPr>
        <p:spPr bwMode="auto">
          <a:xfrm>
            <a:off x="5023371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a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3" name="Text Box 418"/>
          <p:cNvSpPr txBox="1">
            <a:spLocks noChangeArrowheads="1"/>
          </p:cNvSpPr>
          <p:nvPr/>
        </p:nvSpPr>
        <p:spPr bwMode="auto">
          <a:xfrm>
            <a:off x="5139258" y="2640906"/>
            <a:ext cx="23336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r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4" name="Text Box 419"/>
          <p:cNvSpPr txBox="1">
            <a:spLocks noChangeArrowheads="1"/>
          </p:cNvSpPr>
          <p:nvPr/>
        </p:nvSpPr>
        <p:spPr bwMode="auto">
          <a:xfrm>
            <a:off x="6764858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1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5" name="Text Box 420"/>
          <p:cNvSpPr txBox="1">
            <a:spLocks noChangeArrowheads="1"/>
          </p:cNvSpPr>
          <p:nvPr/>
        </p:nvSpPr>
        <p:spPr bwMode="auto">
          <a:xfrm>
            <a:off x="6868046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8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6" name="Text Box 421"/>
          <p:cNvSpPr txBox="1">
            <a:spLocks noChangeArrowheads="1"/>
          </p:cNvSpPr>
          <p:nvPr/>
        </p:nvSpPr>
        <p:spPr bwMode="auto">
          <a:xfrm>
            <a:off x="6980758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3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7" name="Text Box 422"/>
          <p:cNvSpPr txBox="1">
            <a:spLocks noChangeArrowheads="1"/>
          </p:cNvSpPr>
          <p:nvPr/>
        </p:nvSpPr>
        <p:spPr bwMode="auto">
          <a:xfrm>
            <a:off x="7083946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4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8" name="Text Box 423"/>
          <p:cNvSpPr txBox="1">
            <a:spLocks noChangeArrowheads="1"/>
          </p:cNvSpPr>
          <p:nvPr/>
        </p:nvSpPr>
        <p:spPr bwMode="auto">
          <a:xfrm>
            <a:off x="7196658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1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79" name="Text Box 424"/>
          <p:cNvSpPr txBox="1">
            <a:spLocks noChangeArrowheads="1"/>
          </p:cNvSpPr>
          <p:nvPr/>
        </p:nvSpPr>
        <p:spPr bwMode="auto">
          <a:xfrm>
            <a:off x="7268096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9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0" name="Text Box 425"/>
          <p:cNvSpPr txBox="1">
            <a:spLocks noChangeArrowheads="1"/>
          </p:cNvSpPr>
          <p:nvPr/>
        </p:nvSpPr>
        <p:spPr bwMode="auto">
          <a:xfrm>
            <a:off x="7371283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1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1" name="Text Box 426"/>
          <p:cNvSpPr txBox="1">
            <a:spLocks noChangeArrowheads="1"/>
          </p:cNvSpPr>
          <p:nvPr/>
        </p:nvSpPr>
        <p:spPr bwMode="auto">
          <a:xfrm>
            <a:off x="7483996" y="2640906"/>
            <a:ext cx="2540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000" b="1">
                <a:solidFill>
                  <a:srgbClr val="000000"/>
                </a:solidFill>
                <a:latin typeface="Arial" charset="0"/>
              </a:rPr>
              <a:t>7</a:t>
            </a:r>
            <a:endParaRPr lang="nl-NL" sz="1000" b="1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2699792" y="1187946"/>
            <a:ext cx="331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Records met vaste lengte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2401114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smtClean="0"/>
              <a:t>Interne laag</a:t>
            </a:r>
            <a:endParaRPr lang="nl-BE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637" y="4077072"/>
            <a:ext cx="2105851" cy="2520280"/>
            <a:chOff x="2411760" y="1556792"/>
            <a:chExt cx="5202195" cy="4824536"/>
          </a:xfrm>
        </p:grpSpPr>
        <p:sp>
          <p:nvSpPr>
            <p:cNvPr id="3" name="Rectangle 2"/>
            <p:cNvSpPr/>
            <p:nvPr/>
          </p:nvSpPr>
          <p:spPr>
            <a:xfrm>
              <a:off x="2411760" y="4149080"/>
              <a:ext cx="5184576" cy="1008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Interne laag</a:t>
              </a:r>
              <a:endParaRPr lang="nl-B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379" y="2852936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Logische laag</a:t>
              </a:r>
              <a:endParaRPr lang="nl-B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1556792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Externe laag</a:t>
              </a:r>
              <a:endParaRPr lang="nl-B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1760" y="5373216"/>
              <a:ext cx="5184576" cy="10081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Besturingssysteem</a:t>
              </a:r>
              <a:endParaRPr lang="nl-BE" dirty="0"/>
            </a:p>
          </p:txBody>
        </p:sp>
      </p:grpSp>
      <p:sp>
        <p:nvSpPr>
          <p:cNvPr id="182" name="Rectangle 217"/>
          <p:cNvSpPr>
            <a:spLocks noChangeArrowheads="1"/>
          </p:cNvSpPr>
          <p:nvPr/>
        </p:nvSpPr>
        <p:spPr bwMode="auto">
          <a:xfrm>
            <a:off x="3916611" y="2349996"/>
            <a:ext cx="576262" cy="287338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3" name="Rectangle 218"/>
          <p:cNvSpPr>
            <a:spLocks noChangeArrowheads="1"/>
          </p:cNvSpPr>
          <p:nvPr/>
        </p:nvSpPr>
        <p:spPr bwMode="auto">
          <a:xfrm>
            <a:off x="3053011" y="2349996"/>
            <a:ext cx="792162" cy="287338"/>
          </a:xfrm>
          <a:prstGeom prst="rect">
            <a:avLst/>
          </a:prstGeom>
          <a:solidFill>
            <a:srgbClr val="FFFF99"/>
          </a:solidFill>
          <a:ln w="9525">
            <a:solidFill>
              <a:srgbClr val="FFFF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4" name="Rectangle 219"/>
          <p:cNvSpPr>
            <a:spLocks noChangeArrowheads="1"/>
          </p:cNvSpPr>
          <p:nvPr/>
        </p:nvSpPr>
        <p:spPr bwMode="auto">
          <a:xfrm>
            <a:off x="2116386" y="2349996"/>
            <a:ext cx="865187" cy="287338"/>
          </a:xfrm>
          <a:prstGeom prst="rect">
            <a:avLst/>
          </a:prstGeom>
          <a:solidFill>
            <a:srgbClr val="BEEBB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5" name="Rectangle 220"/>
          <p:cNvSpPr>
            <a:spLocks noChangeArrowheads="1"/>
          </p:cNvSpPr>
          <p:nvPr/>
        </p:nvSpPr>
        <p:spPr bwMode="auto">
          <a:xfrm>
            <a:off x="1181348" y="2349996"/>
            <a:ext cx="863600" cy="287338"/>
          </a:xfrm>
          <a:prstGeom prst="rect">
            <a:avLst/>
          </a:prstGeom>
          <a:solidFill>
            <a:srgbClr val="FF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6" name="Rectangle 221"/>
          <p:cNvSpPr>
            <a:spLocks noChangeArrowheads="1"/>
          </p:cNvSpPr>
          <p:nvPr/>
        </p:nvSpPr>
        <p:spPr bwMode="auto">
          <a:xfrm>
            <a:off x="460623" y="2349996"/>
            <a:ext cx="647700" cy="287338"/>
          </a:xfrm>
          <a:prstGeom prst="rect">
            <a:avLst/>
          </a:prstGeom>
          <a:solidFill>
            <a:srgbClr val="BBE0E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7" name="Rectangle 222"/>
          <p:cNvSpPr>
            <a:spLocks noChangeArrowheads="1"/>
          </p:cNvSpPr>
          <p:nvPr/>
        </p:nvSpPr>
        <p:spPr bwMode="auto">
          <a:xfrm>
            <a:off x="4565898" y="2349996"/>
            <a:ext cx="719138" cy="287338"/>
          </a:xfrm>
          <a:prstGeom prst="rect">
            <a:avLst/>
          </a:prstGeom>
          <a:solidFill>
            <a:srgbClr val="D2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8" name="Rectangle 230"/>
          <p:cNvSpPr>
            <a:spLocks noChangeArrowheads="1"/>
          </p:cNvSpPr>
          <p:nvPr/>
        </p:nvSpPr>
        <p:spPr bwMode="auto">
          <a:xfrm>
            <a:off x="460623" y="2349996"/>
            <a:ext cx="4897438" cy="287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89" name="Rectangle 231"/>
          <p:cNvSpPr>
            <a:spLocks noChangeArrowheads="1"/>
          </p:cNvSpPr>
          <p:nvPr/>
        </p:nvSpPr>
        <p:spPr bwMode="auto">
          <a:xfrm>
            <a:off x="1109911" y="2349996"/>
            <a:ext cx="71437" cy="287338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0" name="Text Box 232"/>
          <p:cNvSpPr txBox="1">
            <a:spLocks noChangeArrowheads="1"/>
          </p:cNvSpPr>
          <p:nvPr/>
        </p:nvSpPr>
        <p:spPr bwMode="auto">
          <a:xfrm>
            <a:off x="395536" y="2332534"/>
            <a:ext cx="7858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0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=A01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1" name="Text Box 233"/>
          <p:cNvSpPr txBox="1">
            <a:spLocks noChangeArrowheads="1"/>
          </p:cNvSpPr>
          <p:nvPr/>
        </p:nvSpPr>
        <p:spPr bwMode="auto">
          <a:xfrm>
            <a:off x="1133723" y="2332534"/>
            <a:ext cx="982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1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=Degas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2" name="Rectangle 234"/>
          <p:cNvSpPr>
            <a:spLocks noChangeArrowheads="1"/>
          </p:cNvSpPr>
          <p:nvPr/>
        </p:nvSpPr>
        <p:spPr bwMode="auto">
          <a:xfrm>
            <a:off x="2044948" y="2349996"/>
            <a:ext cx="71438" cy="287338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3" name="Text Box 235"/>
          <p:cNvSpPr txBox="1">
            <a:spLocks noChangeArrowheads="1"/>
          </p:cNvSpPr>
          <p:nvPr/>
        </p:nvSpPr>
        <p:spPr bwMode="auto">
          <a:xfrm>
            <a:off x="2044948" y="2332534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=Edgar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4" name="Rectangle 236"/>
          <p:cNvSpPr>
            <a:spLocks noChangeArrowheads="1"/>
          </p:cNvSpPr>
          <p:nvPr/>
        </p:nvSpPr>
        <p:spPr bwMode="auto">
          <a:xfrm>
            <a:off x="2981573" y="2349996"/>
            <a:ext cx="71438" cy="287338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5" name="Text Box 237"/>
          <p:cNvSpPr txBox="1">
            <a:spLocks noChangeArrowheads="1"/>
          </p:cNvSpPr>
          <p:nvPr/>
        </p:nvSpPr>
        <p:spPr bwMode="auto">
          <a:xfrm>
            <a:off x="2981573" y="2332534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3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=Lezen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6" name="Rectangle 238"/>
          <p:cNvSpPr>
            <a:spLocks noChangeArrowheads="1"/>
          </p:cNvSpPr>
          <p:nvPr/>
        </p:nvSpPr>
        <p:spPr bwMode="auto">
          <a:xfrm>
            <a:off x="3845173" y="2349996"/>
            <a:ext cx="71438" cy="287338"/>
          </a:xfrm>
          <a:prstGeom prst="rect">
            <a:avLst/>
          </a:prstGeom>
          <a:solidFill>
            <a:srgbClr val="D2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197" name="Line 239"/>
          <p:cNvSpPr>
            <a:spLocks noChangeShapeType="1"/>
          </p:cNvSpPr>
          <p:nvPr/>
        </p:nvSpPr>
        <p:spPr bwMode="auto">
          <a:xfrm>
            <a:off x="3845173" y="2349996"/>
            <a:ext cx="71438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98" name="Text Box 240"/>
          <p:cNvSpPr txBox="1">
            <a:spLocks noChangeArrowheads="1"/>
          </p:cNvSpPr>
          <p:nvPr/>
        </p:nvSpPr>
        <p:spPr bwMode="auto">
          <a:xfrm>
            <a:off x="3845173" y="2332534"/>
            <a:ext cx="736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Reizen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99" name="Rectangle 241"/>
          <p:cNvSpPr>
            <a:spLocks noChangeArrowheads="1"/>
          </p:cNvSpPr>
          <p:nvPr/>
        </p:nvSpPr>
        <p:spPr bwMode="auto">
          <a:xfrm>
            <a:off x="5285036" y="2349996"/>
            <a:ext cx="71437" cy="287338"/>
          </a:xfrm>
          <a:prstGeom prst="rect">
            <a:avLst/>
          </a:prstGeom>
          <a:solidFill>
            <a:srgbClr val="D2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0" name="Line 242"/>
          <p:cNvSpPr>
            <a:spLocks noChangeShapeType="1"/>
          </p:cNvSpPr>
          <p:nvPr/>
        </p:nvSpPr>
        <p:spPr bwMode="auto">
          <a:xfrm>
            <a:off x="5285036" y="2349996"/>
            <a:ext cx="71437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1" name="Rectangle 243"/>
          <p:cNvSpPr>
            <a:spLocks noChangeArrowheads="1"/>
          </p:cNvSpPr>
          <p:nvPr/>
        </p:nvSpPr>
        <p:spPr bwMode="auto">
          <a:xfrm>
            <a:off x="4492873" y="2349996"/>
            <a:ext cx="71438" cy="287338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2" name="Text Box 244"/>
          <p:cNvSpPr txBox="1">
            <a:spLocks noChangeArrowheads="1"/>
          </p:cNvSpPr>
          <p:nvPr/>
        </p:nvSpPr>
        <p:spPr bwMode="auto">
          <a:xfrm>
            <a:off x="4492873" y="2332534"/>
            <a:ext cx="86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5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=1917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03" name="Line 245"/>
          <p:cNvSpPr>
            <a:spLocks noChangeShapeType="1"/>
          </p:cNvSpPr>
          <p:nvPr/>
        </p:nvSpPr>
        <p:spPr bwMode="auto">
          <a:xfrm flipH="1">
            <a:off x="5285036" y="2349996"/>
            <a:ext cx="73025" cy="2873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4" name="Rectangle 246"/>
          <p:cNvSpPr>
            <a:spLocks noChangeArrowheads="1"/>
          </p:cNvSpPr>
          <p:nvPr/>
        </p:nvSpPr>
        <p:spPr bwMode="auto">
          <a:xfrm>
            <a:off x="4637336" y="2780209"/>
            <a:ext cx="144462" cy="360362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5" name="Rectangle 247"/>
          <p:cNvSpPr>
            <a:spLocks noChangeArrowheads="1"/>
          </p:cNvSpPr>
          <p:nvPr/>
        </p:nvSpPr>
        <p:spPr bwMode="auto">
          <a:xfrm>
            <a:off x="4637336" y="3285034"/>
            <a:ext cx="144462" cy="360362"/>
          </a:xfrm>
          <a:prstGeom prst="rect">
            <a:avLst/>
          </a:prstGeom>
          <a:solidFill>
            <a:srgbClr val="D2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6" name="Rectangle 248"/>
          <p:cNvSpPr>
            <a:spLocks noChangeArrowheads="1"/>
          </p:cNvSpPr>
          <p:nvPr/>
        </p:nvSpPr>
        <p:spPr bwMode="auto">
          <a:xfrm>
            <a:off x="4637336" y="3788271"/>
            <a:ext cx="144462" cy="360363"/>
          </a:xfrm>
          <a:prstGeom prst="rect">
            <a:avLst/>
          </a:prstGeom>
          <a:solidFill>
            <a:srgbClr val="D2D2D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07" name="Line 249"/>
          <p:cNvSpPr>
            <a:spLocks noChangeShapeType="1"/>
          </p:cNvSpPr>
          <p:nvPr/>
        </p:nvSpPr>
        <p:spPr bwMode="auto">
          <a:xfrm>
            <a:off x="4637336" y="3285034"/>
            <a:ext cx="144462" cy="3603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8" name="Line 250"/>
          <p:cNvSpPr>
            <a:spLocks noChangeShapeType="1"/>
          </p:cNvSpPr>
          <p:nvPr/>
        </p:nvSpPr>
        <p:spPr bwMode="auto">
          <a:xfrm>
            <a:off x="4637336" y="3788271"/>
            <a:ext cx="1444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09" name="Line 251"/>
          <p:cNvSpPr>
            <a:spLocks noChangeShapeType="1"/>
          </p:cNvSpPr>
          <p:nvPr/>
        </p:nvSpPr>
        <p:spPr bwMode="auto">
          <a:xfrm flipV="1">
            <a:off x="4637336" y="3788271"/>
            <a:ext cx="144462" cy="360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10" name="Text Box 252"/>
          <p:cNvSpPr txBox="1">
            <a:spLocks noChangeArrowheads="1"/>
          </p:cNvSpPr>
          <p:nvPr/>
        </p:nvSpPr>
        <p:spPr bwMode="auto">
          <a:xfrm>
            <a:off x="1189286" y="2637334"/>
            <a:ext cx="11128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0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=PREFIX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1" name="Text Box 253"/>
          <p:cNvSpPr txBox="1">
            <a:spLocks noChangeArrowheads="1"/>
          </p:cNvSpPr>
          <p:nvPr/>
        </p:nvSpPr>
        <p:spPr bwMode="auto">
          <a:xfrm>
            <a:off x="1189286" y="2908796"/>
            <a:ext cx="9429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 dirty="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 dirty="0">
                <a:solidFill>
                  <a:srgbClr val="000000"/>
                </a:solidFill>
                <a:latin typeface="Arial" charset="0"/>
              </a:rPr>
              <a:t>1</a:t>
            </a:r>
            <a:r>
              <a:rPr lang="nl-BE" sz="1400" dirty="0">
                <a:solidFill>
                  <a:srgbClr val="000000"/>
                </a:solidFill>
                <a:latin typeface="Arial" charset="0"/>
              </a:rPr>
              <a:t>=Naam</a:t>
            </a:r>
            <a:endParaRPr lang="nl-NL" sz="14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2" name="Text Box 254"/>
          <p:cNvSpPr txBox="1">
            <a:spLocks noChangeArrowheads="1"/>
          </p:cNvSpPr>
          <p:nvPr/>
        </p:nvSpPr>
        <p:spPr bwMode="auto">
          <a:xfrm>
            <a:off x="1189286" y="3178671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2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=Voornaam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3" name="Text Box 255"/>
          <p:cNvSpPr txBox="1">
            <a:spLocks noChangeArrowheads="1"/>
          </p:cNvSpPr>
          <p:nvPr/>
        </p:nvSpPr>
        <p:spPr bwMode="auto">
          <a:xfrm>
            <a:off x="1189286" y="3448546"/>
            <a:ext cx="982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3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=Hobby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4" name="Text Box 256"/>
          <p:cNvSpPr txBox="1">
            <a:spLocks noChangeArrowheads="1"/>
          </p:cNvSpPr>
          <p:nvPr/>
        </p:nvSpPr>
        <p:spPr bwMode="auto">
          <a:xfrm>
            <a:off x="1189286" y="3718421"/>
            <a:ext cx="1158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4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=Geboren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5" name="Text Box 257"/>
          <p:cNvSpPr txBox="1">
            <a:spLocks noChangeArrowheads="1"/>
          </p:cNvSpPr>
          <p:nvPr/>
        </p:nvSpPr>
        <p:spPr bwMode="auto">
          <a:xfrm>
            <a:off x="1189286" y="3988296"/>
            <a:ext cx="1287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400">
                <a:solidFill>
                  <a:srgbClr val="000000"/>
                </a:solidFill>
                <a:latin typeface="Arial" charset="0"/>
              </a:rPr>
              <a:t>V</a:t>
            </a:r>
            <a:r>
              <a:rPr lang="nl-BE" sz="1400" baseline="-25000">
                <a:solidFill>
                  <a:srgbClr val="000000"/>
                </a:solidFill>
                <a:latin typeface="Arial" charset="0"/>
              </a:rPr>
              <a:t>5</a:t>
            </a:r>
            <a:r>
              <a:rPr lang="nl-BE" sz="1400">
                <a:solidFill>
                  <a:srgbClr val="000000"/>
                </a:solidFill>
                <a:latin typeface="Arial" charset="0"/>
              </a:rPr>
              <a:t>=Gestorven</a:t>
            </a:r>
            <a:endParaRPr lang="nl-NL" sz="1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6" name="Text Box 258"/>
          <p:cNvSpPr txBox="1">
            <a:spLocks noChangeArrowheads="1"/>
          </p:cNvSpPr>
          <p:nvPr/>
        </p:nvSpPr>
        <p:spPr bwMode="auto">
          <a:xfrm>
            <a:off x="4802436" y="2804021"/>
            <a:ext cx="1362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latin typeface="Arial" charset="0"/>
              </a:rPr>
              <a:t>= </a:t>
            </a:r>
            <a:r>
              <a:rPr lang="nl-BE" sz="1600" dirty="0" err="1">
                <a:solidFill>
                  <a:srgbClr val="000000"/>
                </a:solidFill>
                <a:latin typeface="Arial" charset="0"/>
              </a:rPr>
              <a:t>Einde_veld</a:t>
            </a:r>
            <a:endParaRPr lang="nl-NL" sz="160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7" name="Text Box 259"/>
          <p:cNvSpPr txBox="1">
            <a:spLocks noChangeArrowheads="1"/>
          </p:cNvSpPr>
          <p:nvPr/>
        </p:nvSpPr>
        <p:spPr bwMode="auto">
          <a:xfrm>
            <a:off x="4802436" y="3285034"/>
            <a:ext cx="165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600">
                <a:solidFill>
                  <a:srgbClr val="000000"/>
                </a:solidFill>
                <a:latin typeface="Arial" charset="0"/>
              </a:rPr>
              <a:t>= Einde_waarde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8" name="Text Box 260"/>
          <p:cNvSpPr txBox="1">
            <a:spLocks noChangeArrowheads="1"/>
          </p:cNvSpPr>
          <p:nvPr/>
        </p:nvSpPr>
        <p:spPr bwMode="auto">
          <a:xfrm>
            <a:off x="4802436" y="3788271"/>
            <a:ext cx="156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BE" sz="1600">
                <a:solidFill>
                  <a:srgbClr val="000000"/>
                </a:solidFill>
                <a:latin typeface="Arial" charset="0"/>
              </a:rPr>
              <a:t>= Einde_record</a:t>
            </a:r>
            <a:endParaRPr lang="nl-NL" sz="16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2624417" y="1187946"/>
            <a:ext cx="38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Records met variabele lengte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889462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smtClean="0"/>
              <a:t>Logische laag</a:t>
            </a:r>
            <a:endParaRPr lang="nl-BE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637" y="4077072"/>
            <a:ext cx="2105851" cy="2520280"/>
            <a:chOff x="2411760" y="1556792"/>
            <a:chExt cx="5202195" cy="4824536"/>
          </a:xfrm>
        </p:grpSpPr>
        <p:sp>
          <p:nvSpPr>
            <p:cNvPr id="3" name="Rectangle 2"/>
            <p:cNvSpPr/>
            <p:nvPr/>
          </p:nvSpPr>
          <p:spPr>
            <a:xfrm>
              <a:off x="2411760" y="4149080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Interne laag</a:t>
              </a:r>
              <a:endParaRPr lang="nl-B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379" y="2852936"/>
              <a:ext cx="5184576" cy="1008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Logische laag</a:t>
              </a:r>
              <a:endParaRPr lang="nl-B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1556792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Externe laag</a:t>
              </a:r>
              <a:endParaRPr lang="nl-B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1760" y="5373216"/>
              <a:ext cx="5184576" cy="10081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Besturingssysteem</a:t>
              </a:r>
              <a:endParaRPr lang="nl-BE" dirty="0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2624417" y="1304667"/>
            <a:ext cx="3312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Records met vaste lengte</a:t>
            </a:r>
            <a:endParaRPr lang="nl-BE" sz="2400" dirty="0"/>
          </a:p>
        </p:txBody>
      </p:sp>
      <p:sp>
        <p:nvSpPr>
          <p:cNvPr id="47" name="Text Box 428"/>
          <p:cNvSpPr txBox="1">
            <a:spLocks noChangeArrowheads="1"/>
          </p:cNvSpPr>
          <p:nvPr/>
        </p:nvSpPr>
        <p:spPr bwMode="auto">
          <a:xfrm>
            <a:off x="803018" y="1961545"/>
            <a:ext cx="7945446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RECORDTYPE 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 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ID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CHAR(3)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(30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 </a:t>
            </a:r>
            <a:r>
              <a:rPr lang="nl-NL" sz="1600" i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</a:t>
            </a:r>
            <a:r>
              <a:rPr lang="nl-NL" sz="1600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(30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</a:t>
            </a:r>
            <a:b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</a:b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         </a:t>
            </a:r>
            <a:r>
              <a:rPr lang="nl-NL" sz="1600" i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Periode</a:t>
            </a:r>
            <a:r>
              <a:rPr lang="nl-NL" sz="1600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INTEGER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Waarde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REAL</a:t>
            </a:r>
            <a:r>
              <a:rPr lang="nl-NL" sz="1600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Eigenaar</a:t>
            </a:r>
            <a:r>
              <a:rPr lang="nl-NL" sz="1600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(30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endParaRPr lang="nl-NL" sz="16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RECORDTYPE 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Artiest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(30)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Voornaam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(20)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endParaRPr lang="nl-NL" sz="16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       </a:t>
            </a:r>
            <a:r>
              <a:rPr lang="nl-NL" sz="16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Geboren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INTEGER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Gestorven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INTEGER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endParaRPr lang="nl-NL" sz="16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RECORDTYPE 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Eigenaar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(30)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Plaats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(20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6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Land</a:t>
            </a:r>
            <a:r>
              <a:rPr lang="nl-NL" sz="1600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CHAR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(20</a:t>
            </a:r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600" dirty="0"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endParaRPr lang="en-US" sz="1600" dirty="0"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627784" y="4304709"/>
            <a:ext cx="3808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Records met variabele lengte</a:t>
            </a:r>
            <a:endParaRPr lang="nl-BE" sz="2400" dirty="0"/>
          </a:p>
        </p:txBody>
      </p:sp>
      <p:sp>
        <p:nvSpPr>
          <p:cNvPr id="49" name="Text Box 429"/>
          <p:cNvSpPr txBox="1">
            <a:spLocks noChangeArrowheads="1"/>
          </p:cNvSpPr>
          <p:nvPr/>
        </p:nvSpPr>
        <p:spPr bwMode="auto">
          <a:xfrm>
            <a:off x="803018" y="4944070"/>
            <a:ext cx="620625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RECORDTYPE</a:t>
            </a:r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Artiest 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VARCHAR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Voornaam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VARCHAR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 </a:t>
            </a:r>
            <a:endParaRPr lang="nl-NL" sz="1600" dirty="0" smtClean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nl-NL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      </a:t>
            </a:r>
            <a:r>
              <a:rPr lang="en-US" sz="1600" i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Hobby</a:t>
            </a:r>
            <a:r>
              <a:rPr lang="en-US" sz="1600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en-US" sz="1600" b="1" dirty="0" err="1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SET</a:t>
            </a:r>
            <a:r>
              <a:rPr lang="en-US" sz="1600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VARCHAR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);</a:t>
            </a:r>
            <a:r>
              <a:rPr lang="en-US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</a:p>
          <a:p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       </a:t>
            </a:r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OPTIONAL</a:t>
            </a:r>
            <a:r>
              <a:rPr lang="en-US" sz="16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US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Geboren</a:t>
            </a:r>
            <a:r>
              <a:rPr lang="en-US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en-US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INTEGER</a:t>
            </a: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 </a:t>
            </a:r>
            <a:endParaRPr lang="en-US" sz="1600" dirty="0" smtClean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en-US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               </a:t>
            </a:r>
            <a:r>
              <a:rPr lang="nl-NL" sz="16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OPTIONAL</a:t>
            </a:r>
            <a:r>
              <a:rPr lang="nl-NL" sz="1600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6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Gestorven</a:t>
            </a:r>
            <a:r>
              <a:rPr lang="nl-NL" sz="1600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:</a:t>
            </a:r>
            <a:r>
              <a:rPr lang="nl-NL" sz="1600" b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INTEGER</a:t>
            </a:r>
            <a:r>
              <a:rPr lang="nl-NL" sz="16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endParaRPr lang="en-US" sz="1600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287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smtClean="0"/>
              <a:t>Externe laag</a:t>
            </a:r>
            <a:endParaRPr lang="nl-BE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6858637" y="4077072"/>
            <a:ext cx="2105851" cy="2520280"/>
            <a:chOff x="2411760" y="1556792"/>
            <a:chExt cx="5202195" cy="4824536"/>
          </a:xfrm>
        </p:grpSpPr>
        <p:sp>
          <p:nvSpPr>
            <p:cNvPr id="3" name="Rectangle 2"/>
            <p:cNvSpPr/>
            <p:nvPr/>
          </p:nvSpPr>
          <p:spPr>
            <a:xfrm>
              <a:off x="2411760" y="4149080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Interne laag</a:t>
              </a:r>
              <a:endParaRPr lang="nl-BE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429379" y="2852936"/>
              <a:ext cx="5184576" cy="1008112"/>
            </a:xfrm>
            <a:prstGeom prst="rect">
              <a:avLst/>
            </a:prstGeom>
            <a:solidFill>
              <a:srgbClr val="1687AF"/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Logische laag</a:t>
              </a:r>
              <a:endParaRPr lang="nl-BE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11760" y="1556792"/>
              <a:ext cx="5184576" cy="100811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Externe laag</a:t>
              </a:r>
              <a:endParaRPr lang="nl-BE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11760" y="5373216"/>
              <a:ext cx="5184576" cy="100811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>
              <a:outerShdw blurRad="184150" dist="241300" dir="11520000" sx="110000" sy="110000" algn="ctr">
                <a:srgbClr val="000000">
                  <a:alpha val="18000"/>
                </a:srgbClr>
              </a:outerShdw>
            </a:effectLst>
            <a:scene3d>
              <a:camera prst="isometricOffAxis2Left"/>
              <a:lightRig rig="flood" dir="t">
                <a:rot lat="0" lon="0" rev="13800000"/>
              </a:lightRig>
            </a:scene3d>
            <a:sp3d extrusionH="107950" prstMaterial="plastic">
              <a:bevelT w="82550" h="63500" prst="divot"/>
              <a:bevelB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BE" dirty="0" smtClean="0"/>
                <a:t>Besturingssysteem</a:t>
              </a:r>
              <a:endParaRPr lang="nl-BE" dirty="0"/>
            </a:p>
          </p:txBody>
        </p:sp>
      </p:grpSp>
      <p:sp>
        <p:nvSpPr>
          <p:cNvPr id="219" name="TextBox 218"/>
          <p:cNvSpPr txBox="1"/>
          <p:nvPr/>
        </p:nvSpPr>
        <p:spPr>
          <a:xfrm>
            <a:off x="634290" y="1313594"/>
            <a:ext cx="19934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dirty="0" smtClean="0"/>
              <a:t>View 1</a:t>
            </a:r>
          </a:p>
          <a:p>
            <a:r>
              <a:rPr lang="nl-BE" sz="2400" dirty="0" smtClean="0"/>
              <a:t>In Cobol-code:</a:t>
            </a:r>
            <a:endParaRPr lang="nl-BE" sz="2400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07504" y="2182898"/>
            <a:ext cx="33123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l-NL" sz="1800" b="1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01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Tentoonstellingsitem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.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02 </a:t>
            </a:r>
            <a:r>
              <a:rPr lang="nl-NL" sz="18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ItemNaam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PIC X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.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 02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PIC X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30</a:t>
            </a:r>
            <a:r>
              <a:rPr lang="nl-NL" sz="1800" b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)</a:t>
            </a:r>
            <a:r>
              <a:rPr lang="nl-NL" sz="1800" b="1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.</a:t>
            </a:r>
            <a:endParaRPr lang="nl-NL" sz="1800" i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139952" y="2079182"/>
            <a:ext cx="331236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nl-NL" sz="1800" b="1" i="1" dirty="0" smtClean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class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Schilderij 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{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String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String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}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class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Schilder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{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String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Naam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String </a:t>
            </a:r>
            <a:r>
              <a:rPr lang="nl-NL" sz="1800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Voornaam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</a:p>
          <a:p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   int </a:t>
            </a:r>
            <a:r>
              <a:rPr lang="nl-NL" sz="1800" i="1" dirty="0" err="1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LeeftijdBijSterfte</a:t>
            </a:r>
            <a:r>
              <a:rPr lang="nl-NL" sz="1800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( )</a:t>
            </a:r>
            <a:r>
              <a:rPr lang="nl-NL" sz="1800" b="1" i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;</a:t>
            </a:r>
            <a:r>
              <a:rPr lang="nl-NL" sz="1800" b="1" dirty="0">
                <a:solidFill>
                  <a:srgbClr val="000000"/>
                </a:solidFill>
                <a:latin typeface="Arial" pitchFamily="34" charset="0"/>
                <a:ea typeface="OpenSymbol" pitchFamily="2" charset="0"/>
                <a:cs typeface="Arial" pitchFamily="34" charset="0"/>
              </a:rPr>
              <a:t>} </a:t>
            </a:r>
            <a:endParaRPr lang="en-US" sz="1800" b="1" dirty="0">
              <a:solidFill>
                <a:srgbClr val="000000"/>
              </a:solidFill>
              <a:latin typeface="Arial" pitchFamily="34" charset="0"/>
              <a:ea typeface="OpenSymbol" pitchFamily="2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03866" y="1268760"/>
            <a:ext cx="17963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sz="2400" dirty="0" smtClean="0"/>
              <a:t>View 2</a:t>
            </a:r>
          </a:p>
          <a:p>
            <a:r>
              <a:rPr lang="nl-BE" sz="2400" dirty="0" smtClean="0"/>
              <a:t>In Java-code:</a:t>
            </a:r>
            <a:endParaRPr lang="nl-BE" sz="2400" dirty="0"/>
          </a:p>
        </p:txBody>
      </p:sp>
      <p:pic>
        <p:nvPicPr>
          <p:cNvPr id="1028" name="Picture 4" descr="http://blog.thefoundationstone.org/wp-content/uploads/2011/08/different-view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38" y="4005064"/>
            <a:ext cx="4215101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05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/>
              <a:t>Databankbeheersysteem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3-lagen architectuur</a:t>
            </a:r>
          </a:p>
          <a:p>
            <a:r>
              <a:rPr lang="nl-BE" sz="1400" dirty="0" err="1" smtClean="0"/>
              <a:t>Mappings</a:t>
            </a:r>
            <a:endParaRPr lang="nl-BE" sz="1400" dirty="0"/>
          </a:p>
        </p:txBody>
      </p:sp>
      <p:sp>
        <p:nvSpPr>
          <p:cNvPr id="3" name="Rectangle 2"/>
          <p:cNvSpPr/>
          <p:nvPr/>
        </p:nvSpPr>
        <p:spPr>
          <a:xfrm>
            <a:off x="2411760" y="4149080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Interne laag</a:t>
            </a:r>
            <a:endParaRPr lang="nl-BE" sz="3600" dirty="0"/>
          </a:p>
        </p:txBody>
      </p:sp>
      <p:sp>
        <p:nvSpPr>
          <p:cNvPr id="14" name="Rectangle 13"/>
          <p:cNvSpPr/>
          <p:nvPr/>
        </p:nvSpPr>
        <p:spPr>
          <a:xfrm>
            <a:off x="2429379" y="2852936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Logische laag</a:t>
            </a:r>
            <a:endParaRPr lang="nl-BE" sz="3600" dirty="0"/>
          </a:p>
        </p:txBody>
      </p:sp>
      <p:sp>
        <p:nvSpPr>
          <p:cNvPr id="7" name="Rectangle 6"/>
          <p:cNvSpPr/>
          <p:nvPr/>
        </p:nvSpPr>
        <p:spPr>
          <a:xfrm>
            <a:off x="2411760" y="1556792"/>
            <a:ext cx="5184576" cy="1008112"/>
          </a:xfrm>
          <a:prstGeom prst="rect">
            <a:avLst/>
          </a:prstGeom>
          <a:solidFill>
            <a:srgbClr val="1687AF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Externe laag</a:t>
            </a:r>
            <a:endParaRPr lang="nl-BE" sz="3600" dirty="0"/>
          </a:p>
        </p:txBody>
      </p:sp>
      <p:sp>
        <p:nvSpPr>
          <p:cNvPr id="8" name="Rectangle 7"/>
          <p:cNvSpPr/>
          <p:nvPr/>
        </p:nvSpPr>
        <p:spPr>
          <a:xfrm>
            <a:off x="2411760" y="5373216"/>
            <a:ext cx="5184576" cy="100811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isometricOffAxis2Lef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dirty="0" smtClean="0"/>
              <a:t>Besturingssysteem</a:t>
            </a:r>
            <a:endParaRPr lang="nl-BE" sz="3600" dirty="0"/>
          </a:p>
        </p:txBody>
      </p:sp>
      <p:sp>
        <p:nvSpPr>
          <p:cNvPr id="5" name="Up-Down Arrow 4"/>
          <p:cNvSpPr/>
          <p:nvPr/>
        </p:nvSpPr>
        <p:spPr>
          <a:xfrm>
            <a:off x="3347864" y="2060848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Up-Down Arrow 9"/>
          <p:cNvSpPr/>
          <p:nvPr/>
        </p:nvSpPr>
        <p:spPr>
          <a:xfrm>
            <a:off x="6372200" y="2564904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Up-Down Arrow 10"/>
          <p:cNvSpPr/>
          <p:nvPr/>
        </p:nvSpPr>
        <p:spPr>
          <a:xfrm>
            <a:off x="4752020" y="2348880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Up-Down Arrow 11"/>
          <p:cNvSpPr/>
          <p:nvPr/>
        </p:nvSpPr>
        <p:spPr>
          <a:xfrm>
            <a:off x="4644008" y="3573016"/>
            <a:ext cx="504056" cy="792088"/>
          </a:xfrm>
          <a:prstGeom prst="up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608960" y="1523913"/>
            <a:ext cx="2610140" cy="456447"/>
            <a:chOff x="3608960" y="1523913"/>
            <a:chExt cx="2610140" cy="456447"/>
          </a:xfrm>
        </p:grpSpPr>
        <p:sp>
          <p:nvSpPr>
            <p:cNvPr id="15" name="Up-Down Arrow 14"/>
            <p:cNvSpPr/>
            <p:nvPr/>
          </p:nvSpPr>
          <p:spPr>
            <a:xfrm rot="16725808">
              <a:off x="3807017" y="13258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Up-Down Arrow 15"/>
            <p:cNvSpPr/>
            <p:nvPr/>
          </p:nvSpPr>
          <p:spPr>
            <a:xfrm rot="16725808">
              <a:off x="4887154" y="1478256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Up-Down Arrow 16"/>
            <p:cNvSpPr/>
            <p:nvPr/>
          </p:nvSpPr>
          <p:spPr>
            <a:xfrm rot="16725808">
              <a:off x="5859246" y="1620505"/>
              <a:ext cx="161798" cy="557911"/>
            </a:xfrm>
            <a:prstGeom prst="up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glow rad="228600">
                <a:schemeClr val="accent2">
                  <a:satMod val="175000"/>
                  <a:alpha val="40000"/>
                </a:schemeClr>
              </a:glow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20987320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3827</TotalTime>
  <Words>288</Words>
  <Application>Microsoft Office PowerPoint</Application>
  <PresentationFormat>On-screen Show (4:3)</PresentationFormat>
  <Paragraphs>153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OpenSymbol</vt:lpstr>
      <vt:lpstr>Office Theme</vt:lpstr>
      <vt:lpstr>PowerPoint Presentation</vt:lpstr>
      <vt:lpstr>Databankbeheersysteem</vt:lpstr>
      <vt:lpstr>Databankbeheersysteem</vt:lpstr>
      <vt:lpstr>Databankbeheersysteem</vt:lpstr>
      <vt:lpstr>Databankbeheersysteem</vt:lpstr>
      <vt:lpstr>Databankbeheersysteem</vt:lpstr>
      <vt:lpstr>Databankbeheersysteem</vt:lpstr>
      <vt:lpstr>Databankbeheersysteem</vt:lpstr>
      <vt:lpstr>Databankbeheersysteem</vt:lpstr>
      <vt:lpstr>Databankbeheersysteem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349</cp:revision>
  <dcterms:created xsi:type="dcterms:W3CDTF">2010-12-03T08:14:05Z</dcterms:created>
  <dcterms:modified xsi:type="dcterms:W3CDTF">2020-08-16T08:45:52Z</dcterms:modified>
</cp:coreProperties>
</file>