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900" r:id="rId2"/>
    <p:sldId id="964" r:id="rId3"/>
    <p:sldId id="696" r:id="rId4"/>
    <p:sldId id="966" r:id="rId5"/>
    <p:sldId id="967" r:id="rId6"/>
    <p:sldId id="968" r:id="rId7"/>
    <p:sldId id="969" r:id="rId8"/>
    <p:sldId id="971" r:id="rId9"/>
    <p:sldId id="970" r:id="rId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7AF"/>
    <a:srgbClr val="7D9D9D"/>
    <a:srgbClr val="993300"/>
    <a:srgbClr val="FFFF99"/>
    <a:srgbClr val="CC6600"/>
    <a:srgbClr val="3333B2"/>
    <a:srgbClr val="00FF00"/>
    <a:srgbClr val="D60093"/>
    <a:srgbClr val="F0EA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3" autoAdjust="0"/>
    <p:restoredTop sz="88241" autoAdjust="0"/>
  </p:normalViewPr>
  <p:slideViewPr>
    <p:cSldViewPr snapToGrid="0">
      <p:cViewPr varScale="1">
        <p:scale>
          <a:sx n="69" d="100"/>
          <a:sy n="69" d="100"/>
        </p:scale>
        <p:origin x="132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16/09/2020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16/09/2020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16/09/2020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16/09/2020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pk-graphicdesign.com/wp-content/uploads/2011/02/site-dow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73136"/>
            <a:ext cx="9144001" cy="589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Inleiding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3103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657475"/>
            <a:ext cx="6192688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Transacties en OLTP</a:t>
            </a:r>
          </a:p>
        </p:txBody>
      </p:sp>
    </p:spTree>
    <p:extLst>
      <p:ext uri="{BB962C8B-B14F-4D97-AF65-F5344CB8AC3E}">
        <p14:creationId xmlns:p14="http://schemas.microsoft.com/office/powerpoint/2010/main" val="9006928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Transacties en OLTP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Basisconcepten</a:t>
            </a:r>
          </a:p>
          <a:p>
            <a:r>
              <a:rPr lang="nl-BE" sz="1400" dirty="0" smtClean="0"/>
              <a:t>Transactie</a:t>
            </a:r>
            <a:endParaRPr lang="nl-BE" sz="1400" dirty="0"/>
          </a:p>
        </p:txBody>
      </p:sp>
      <p:pic>
        <p:nvPicPr>
          <p:cNvPr id="1028" name="Picture 4" descr="http://blog.lubans.org/media/2/20110922-wor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218" y="1223951"/>
            <a:ext cx="2865856" cy="286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16"/>
          <p:cNvSpPr txBox="1">
            <a:spLocks noChangeArrowheads="1"/>
          </p:cNvSpPr>
          <p:nvPr/>
        </p:nvSpPr>
        <p:spPr bwMode="auto">
          <a:xfrm>
            <a:off x="691859" y="4398634"/>
            <a:ext cx="769014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 smtClean="0">
                <a:solidFill>
                  <a:schemeClr val="tx2"/>
                </a:solidFill>
              </a:rPr>
              <a:t>Een hoeveelheid werk (één of meerdere instructies) waarvan het </a:t>
            </a:r>
            <a:r>
              <a:rPr lang="nl-BE" altLang="nl-BE" sz="2400" b="0" dirty="0" err="1" smtClean="0">
                <a:solidFill>
                  <a:schemeClr val="tx2"/>
                </a:solidFill>
              </a:rPr>
              <a:t>dbms</a:t>
            </a:r>
            <a:r>
              <a:rPr lang="nl-BE" altLang="nl-BE" sz="2400" b="0" dirty="0" smtClean="0">
                <a:solidFill>
                  <a:schemeClr val="tx2"/>
                </a:solidFill>
              </a:rPr>
              <a:t> garandeert dat het ofwel volledig met succes wordt uitgevoerd, ofwel helemaal niet wordt uitgevoerd.</a:t>
            </a:r>
            <a:endParaRPr lang="nl-NL" altLang="nl-BE" sz="2400" b="0" dirty="0">
              <a:solidFill>
                <a:schemeClr val="tx2"/>
              </a:solidFill>
            </a:endParaRPr>
          </a:p>
        </p:txBody>
      </p:sp>
      <p:sp>
        <p:nvSpPr>
          <p:cNvPr id="9" name="Text Box 220"/>
          <p:cNvSpPr txBox="1">
            <a:spLocks noChangeArrowheads="1"/>
          </p:cNvSpPr>
          <p:nvPr/>
        </p:nvSpPr>
        <p:spPr bwMode="auto">
          <a:xfrm rot="20583175">
            <a:off x="732480" y="3094298"/>
            <a:ext cx="2467535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600" dirty="0" smtClean="0">
                <a:solidFill>
                  <a:schemeClr val="accent6"/>
                </a:solidFill>
              </a:rPr>
              <a:t>Transactie</a:t>
            </a:r>
            <a:endParaRPr lang="nl-NL" altLang="nl-BE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98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Transacties en OLTP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Basisconcepten</a:t>
            </a:r>
          </a:p>
          <a:p>
            <a:r>
              <a:rPr lang="nl-BE" sz="1400" dirty="0" smtClean="0"/>
              <a:t>Transactie</a:t>
            </a:r>
            <a:endParaRPr lang="nl-BE" sz="1400" dirty="0"/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550989" y="3198813"/>
            <a:ext cx="2389188" cy="415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12" name="Line 36"/>
          <p:cNvSpPr>
            <a:spLocks noChangeShapeType="1"/>
          </p:cNvSpPr>
          <p:nvPr/>
        </p:nvSpPr>
        <p:spPr bwMode="auto">
          <a:xfrm flipV="1">
            <a:off x="1538289" y="3641725"/>
            <a:ext cx="0" cy="647700"/>
          </a:xfrm>
          <a:prstGeom prst="line">
            <a:avLst/>
          </a:prstGeom>
          <a:noFill/>
          <a:ln w="762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457201" y="3792538"/>
            <a:ext cx="1081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/>
              <a:t>consistente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/>
              <a:t>toestand</a:t>
            </a:r>
            <a:endParaRPr lang="nl-NL" altLang="nl-BE" sz="1400" b="0"/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2157414" y="322103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/>
              <a:t>transactie</a:t>
            </a:r>
            <a:endParaRPr lang="nl-NL" altLang="nl-BE" sz="1800" b="0"/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1179514" y="4224338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/>
              <a:t>begin</a:t>
            </a:r>
            <a:endParaRPr lang="nl-NL" altLang="nl-BE" sz="1800" b="0"/>
          </a:p>
        </p:txBody>
      </p:sp>
      <p:sp>
        <p:nvSpPr>
          <p:cNvPr id="16" name="Line 40"/>
          <p:cNvSpPr>
            <a:spLocks noChangeShapeType="1"/>
          </p:cNvSpPr>
          <p:nvPr/>
        </p:nvSpPr>
        <p:spPr bwMode="auto">
          <a:xfrm flipV="1">
            <a:off x="3938589" y="3629025"/>
            <a:ext cx="0" cy="635000"/>
          </a:xfrm>
          <a:prstGeom prst="line">
            <a:avLst/>
          </a:prstGeom>
          <a:noFill/>
          <a:ln w="762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" name="Text Box 41"/>
          <p:cNvSpPr txBox="1">
            <a:spLocks noChangeArrowheads="1"/>
          </p:cNvSpPr>
          <p:nvPr/>
        </p:nvSpPr>
        <p:spPr bwMode="auto">
          <a:xfrm>
            <a:off x="2844801" y="3767138"/>
            <a:ext cx="1081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/>
              <a:t>consistente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/>
              <a:t>toestand</a:t>
            </a:r>
            <a:endParaRPr lang="nl-NL" altLang="nl-BE" sz="1400" b="0"/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3579814" y="4211638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/>
              <a:t>einde</a:t>
            </a:r>
            <a:endParaRPr lang="nl-NL" altLang="nl-BE" sz="1800" b="0"/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2208214" y="2751138"/>
            <a:ext cx="1111250" cy="3667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/>
              <a:t>COMMIT</a:t>
            </a:r>
            <a:endParaRPr lang="nl-NL" altLang="nl-BE" sz="1800" dirty="0"/>
          </a:p>
        </p:txBody>
      </p:sp>
      <p:sp>
        <p:nvSpPr>
          <p:cNvPr id="20" name="Rectangle 44"/>
          <p:cNvSpPr>
            <a:spLocks noChangeArrowheads="1"/>
          </p:cNvSpPr>
          <p:nvPr/>
        </p:nvSpPr>
        <p:spPr bwMode="auto">
          <a:xfrm>
            <a:off x="5792789" y="3198813"/>
            <a:ext cx="2389188" cy="415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 flipV="1">
            <a:off x="5792789" y="3641725"/>
            <a:ext cx="0" cy="635000"/>
          </a:xfrm>
          <a:prstGeom prst="line">
            <a:avLst/>
          </a:prstGeom>
          <a:noFill/>
          <a:ln w="762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4686301" y="3767138"/>
            <a:ext cx="1081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/>
              <a:t>consistente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/>
              <a:t>toestand</a:t>
            </a:r>
            <a:endParaRPr lang="nl-NL" altLang="nl-BE" sz="1400" b="0"/>
          </a:p>
        </p:txBody>
      </p:sp>
      <p:sp>
        <p:nvSpPr>
          <p:cNvPr id="23" name="Text Box 47"/>
          <p:cNvSpPr txBox="1">
            <a:spLocks noChangeArrowheads="1"/>
          </p:cNvSpPr>
          <p:nvPr/>
        </p:nvSpPr>
        <p:spPr bwMode="auto">
          <a:xfrm>
            <a:off x="6399214" y="322103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/>
              <a:t>transactie</a:t>
            </a:r>
            <a:endParaRPr lang="nl-NL" altLang="nl-BE" sz="1800" b="0"/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4999039" y="4237038"/>
            <a:ext cx="156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/>
              <a:t>begin = einde</a:t>
            </a:r>
            <a:endParaRPr lang="nl-NL" altLang="nl-BE" sz="1800" b="0"/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6348414" y="2751138"/>
            <a:ext cx="1479892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/>
              <a:t>ROLLBACK</a:t>
            </a:r>
            <a:endParaRPr lang="nl-NL" altLang="nl-BE" sz="1800"/>
          </a:p>
        </p:txBody>
      </p:sp>
      <p:sp>
        <p:nvSpPr>
          <p:cNvPr id="27" name="AutoShape 51"/>
          <p:cNvSpPr>
            <a:spLocks noChangeArrowheads="1"/>
          </p:cNvSpPr>
          <p:nvPr/>
        </p:nvSpPr>
        <p:spPr bwMode="auto">
          <a:xfrm>
            <a:off x="7824789" y="3146425"/>
            <a:ext cx="850900" cy="571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28" name="AutoShape 52"/>
          <p:cNvSpPr>
            <a:spLocks noChangeArrowheads="1"/>
          </p:cNvSpPr>
          <p:nvPr/>
        </p:nvSpPr>
        <p:spPr bwMode="auto">
          <a:xfrm>
            <a:off x="7519989" y="3387725"/>
            <a:ext cx="850900" cy="571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7615239" y="2998788"/>
            <a:ext cx="742950" cy="762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NL" altLang="nl-BE" sz="4400" b="0" dirty="0">
                <a:solidFill>
                  <a:schemeClr val="accent1">
                    <a:lumMod val="75000"/>
                  </a:schemeClr>
                </a:solidFill>
                <a:sym typeface="Webdings" pitchFamily="18" charset="2"/>
              </a:rPr>
              <a:t></a:t>
            </a:r>
          </a:p>
        </p:txBody>
      </p:sp>
      <p:sp>
        <p:nvSpPr>
          <p:cNvPr id="31" name="Freeform 55"/>
          <p:cNvSpPr>
            <a:spLocks/>
          </p:cNvSpPr>
          <p:nvPr/>
        </p:nvSpPr>
        <p:spPr bwMode="auto">
          <a:xfrm>
            <a:off x="5894389" y="3692525"/>
            <a:ext cx="1943100" cy="395287"/>
          </a:xfrm>
          <a:custGeom>
            <a:avLst/>
            <a:gdLst>
              <a:gd name="T0" fmla="*/ 1224 w 1224"/>
              <a:gd name="T1" fmla="*/ 0 h 249"/>
              <a:gd name="T2" fmla="*/ 584 w 1224"/>
              <a:gd name="T3" fmla="*/ 248 h 249"/>
              <a:gd name="T4" fmla="*/ 0 w 1224"/>
              <a:gd name="T5" fmla="*/ 8 h 249"/>
              <a:gd name="T6" fmla="*/ 0 60000 65536"/>
              <a:gd name="T7" fmla="*/ 0 60000 65536"/>
              <a:gd name="T8" fmla="*/ 0 60000 65536"/>
              <a:gd name="T9" fmla="*/ 0 w 1224"/>
              <a:gd name="T10" fmla="*/ 0 h 249"/>
              <a:gd name="T11" fmla="*/ 1224 w 1224"/>
              <a:gd name="T12" fmla="*/ 249 h 2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4" h="249">
                <a:moveTo>
                  <a:pt x="1224" y="0"/>
                </a:moveTo>
                <a:cubicBezTo>
                  <a:pt x="1006" y="123"/>
                  <a:pt x="788" y="247"/>
                  <a:pt x="584" y="248"/>
                </a:cubicBezTo>
                <a:cubicBezTo>
                  <a:pt x="380" y="249"/>
                  <a:pt x="190" y="128"/>
                  <a:pt x="0" y="8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7796214" y="3487738"/>
            <a:ext cx="922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/>
              <a:t>probleem</a:t>
            </a:r>
            <a:endParaRPr lang="nl-NL" altLang="nl-BE" sz="1400" b="0"/>
          </a:p>
        </p:txBody>
      </p:sp>
    </p:spTree>
    <p:extLst>
      <p:ext uri="{BB962C8B-B14F-4D97-AF65-F5344CB8AC3E}">
        <p14:creationId xmlns:p14="http://schemas.microsoft.com/office/powerpoint/2010/main" val="2724142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Transacties en OLTP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Basisconcepten</a:t>
            </a:r>
          </a:p>
          <a:p>
            <a:r>
              <a:rPr lang="nl-BE" sz="1400" dirty="0" smtClean="0"/>
              <a:t>Transactie</a:t>
            </a:r>
            <a:endParaRPr lang="nl-BE" sz="1400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04862" y="1594777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 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Eigenschappen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</a:br>
            <a:endParaRPr lang="en-GB" altLang="nl-BE" sz="1100" b="0" dirty="0">
              <a:solidFill>
                <a:schemeClr val="tx2"/>
              </a:solidFill>
              <a:effectLst/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1" dirty="0" err="1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tomair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endParaRPr lang="en-GB" altLang="nl-BE" sz="1600" dirty="0" smtClean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/>
            <a:r>
              <a:rPr lang="en-GB" altLang="nl-BE" sz="24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1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en-GB" altLang="nl-BE" sz="2400" dirty="0" smtClean="0">
                <a:solidFill>
                  <a:schemeClr val="tx2"/>
                </a:solidFill>
                <a:latin typeface="+mn-lt"/>
              </a:rPr>
              <a:t>onsistent</a:t>
            </a:r>
            <a:r>
              <a:rPr lang="en-GB" altLang="nl-BE" sz="3600" dirty="0">
                <a:solidFill>
                  <a:schemeClr val="tx2"/>
                </a:solidFill>
              </a:rPr>
              <a:t/>
            </a:r>
            <a:br>
              <a:rPr lang="en-GB" altLang="nl-BE" sz="3600" dirty="0">
                <a:solidFill>
                  <a:schemeClr val="tx2"/>
                </a:solidFill>
              </a:rPr>
            </a:br>
            <a:r>
              <a:rPr lang="en-GB" altLang="nl-BE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altLang="nl-BE" sz="1600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/>
            <a:r>
              <a:rPr lang="en-GB" altLang="nl-BE" sz="24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1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solatie</a:t>
            </a:r>
            <a:r>
              <a:rPr lang="en-GB" altLang="nl-BE" sz="140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400" dirty="0">
                <a:solidFill>
                  <a:schemeClr val="tx2"/>
                </a:solidFill>
                <a:latin typeface="+mn-lt"/>
              </a:rPr>
            </a:br>
            <a:endParaRPr lang="en-GB" altLang="nl-BE" sz="16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nl-BE" sz="24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1" dirty="0" err="1" smtClean="0">
                <a:solidFill>
                  <a:srgbClr val="FF0000"/>
                </a:solidFill>
                <a:latin typeface="+mn-lt"/>
              </a:rPr>
              <a:t>D</a:t>
            </a:r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uurzaam</a:t>
            </a:r>
            <a:r>
              <a:rPr lang="en-GB" altLang="nl-BE" sz="2400" dirty="0">
                <a:solidFill>
                  <a:schemeClr val="tx2"/>
                </a:solidFill>
              </a:rPr>
              <a:t/>
            </a:r>
            <a:br>
              <a:rPr lang="en-GB" altLang="nl-BE" sz="2400" dirty="0">
                <a:solidFill>
                  <a:schemeClr val="tx2"/>
                </a:solidFill>
              </a:rPr>
            </a:br>
            <a:r>
              <a:rPr lang="en-GB" altLang="nl-BE" sz="1000" dirty="0">
                <a:solidFill>
                  <a:schemeClr val="tx2"/>
                </a:solidFill>
              </a:rPr>
              <a:t> </a:t>
            </a:r>
            <a:r>
              <a:rPr lang="en-GB" altLang="nl-BE" sz="2400" dirty="0">
                <a:solidFill>
                  <a:schemeClr val="tx2"/>
                </a:solidFill>
              </a:rPr>
              <a:t/>
            </a:r>
            <a:br>
              <a:rPr lang="en-GB" altLang="nl-BE" sz="2400" dirty="0">
                <a:solidFill>
                  <a:schemeClr val="tx2"/>
                </a:solidFill>
              </a:rPr>
            </a:b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6" descr="http://www.gujaratflangeindia.com/Admin/ProductCategory/machin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70" y="3322770"/>
            <a:ext cx="5022168" cy="309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laxcrossfit.com/wp-content/uploads/2011/03/I+LOVE+ACID+IloveACI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8222">
            <a:off x="1495421" y="4876336"/>
            <a:ext cx="1316867" cy="131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61" y="5630863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69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6311" y="3160713"/>
            <a:ext cx="7258013" cy="3434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Transacties en OLTP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Werken met transacties</a:t>
            </a:r>
            <a:endParaRPr lang="nl-BE" sz="1400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04862" y="1594777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Impliciete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endParaRPr lang="en-GB" altLang="nl-BE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Expliciete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</a:br>
            <a:endParaRPr lang="en-GB" altLang="nl-BE" sz="1100" b="0" dirty="0">
              <a:solidFill>
                <a:schemeClr val="tx2"/>
              </a:solidFill>
              <a:effectLst/>
              <a:latin typeface="+mn-lt"/>
            </a:endParaRPr>
          </a:p>
          <a:p>
            <a:pPr lvl="1">
              <a:lnSpc>
                <a:spcPct val="100000"/>
              </a:lnSpc>
            </a:pP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1243" y="3160713"/>
            <a:ext cx="764063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</a:rPr>
              <a:t>                                </a:t>
            </a:r>
            <a:r>
              <a:rPr lang="nl-BE" altLang="nl-BE" sz="1400" dirty="0">
                <a:solidFill>
                  <a:schemeClr val="accent6">
                    <a:lumMod val="75000"/>
                  </a:schemeClr>
                </a:solidFill>
              </a:rPr>
              <a:t>START TRANSACTION</a:t>
            </a:r>
            <a:r>
              <a:rPr lang="nl-BE" altLang="nl-BE" sz="1400" b="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</a:rPr>
              <a:t>                                DELETE FROM </a:t>
            </a:r>
            <a:r>
              <a:rPr lang="nl-BE" altLang="nl-BE" sz="1400" b="0" i="1" dirty="0">
                <a:solidFill>
                  <a:srgbClr val="000000"/>
                </a:solidFill>
              </a:rPr>
              <a:t>Schilderij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</a:rPr>
              <a:t>                                   WHERE </a:t>
            </a:r>
            <a:r>
              <a:rPr lang="nl-BE" altLang="nl-BE" sz="1400" b="0" i="1" dirty="0">
                <a:solidFill>
                  <a:srgbClr val="000000"/>
                </a:solidFill>
              </a:rPr>
              <a:t>S_ID =</a:t>
            </a:r>
            <a:r>
              <a:rPr lang="nl-BE" altLang="nl-BE" sz="1400" dirty="0">
                <a:solidFill>
                  <a:srgbClr val="000000"/>
                </a:solidFill>
              </a:rPr>
              <a:t> </a:t>
            </a:r>
            <a:r>
              <a:rPr lang="nl-BE" altLang="nl-BE" sz="1400" b="0" dirty="0">
                <a:solidFill>
                  <a:srgbClr val="000000"/>
                </a:solidFill>
              </a:rPr>
              <a:t>‘S04’;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</a:rPr>
              <a:t>                                IF </a:t>
            </a:r>
            <a:r>
              <a:rPr lang="nl-BE" altLang="nl-BE" sz="1400" b="0" i="1" dirty="0" err="1">
                <a:solidFill>
                  <a:srgbClr val="000000"/>
                </a:solidFill>
              </a:rPr>
              <a:t>fout_opgetreden</a:t>
            </a:r>
            <a:r>
              <a:rPr lang="nl-BE" altLang="nl-BE" sz="1400" b="0" dirty="0">
                <a:solidFill>
                  <a:srgbClr val="000000"/>
                </a:solidFill>
              </a:rPr>
              <a:t> </a:t>
            </a:r>
            <a:r>
              <a:rPr lang="nl-BE" altLang="nl-BE" sz="1400" dirty="0">
                <a:solidFill>
                  <a:srgbClr val="000000"/>
                </a:solidFill>
              </a:rPr>
              <a:t>THEN GO TO </a:t>
            </a:r>
            <a:r>
              <a:rPr lang="nl-BE" altLang="nl-BE" sz="1400" b="0" i="1" dirty="0" err="1">
                <a:solidFill>
                  <a:srgbClr val="000000"/>
                </a:solidFill>
              </a:rPr>
              <a:t>Maak_ongedaan</a:t>
            </a:r>
            <a:r>
              <a:rPr lang="nl-BE" altLang="nl-BE" sz="1400" b="0" i="1" dirty="0">
                <a:solidFill>
                  <a:srgbClr val="000000"/>
                </a:solidFill>
              </a:rPr>
              <a:t>; </a:t>
            </a:r>
            <a:r>
              <a:rPr lang="nl-BE" altLang="nl-BE" sz="1400" dirty="0">
                <a:solidFill>
                  <a:srgbClr val="000000"/>
                </a:solidFill>
              </a:rPr>
              <a:t>ENDIF</a:t>
            </a:r>
            <a:r>
              <a:rPr lang="nl-BE" altLang="nl-BE" sz="1400" b="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</a:rPr>
              <a:t>                                INSERT INTO </a:t>
            </a:r>
            <a:r>
              <a:rPr lang="nl-BE" altLang="nl-BE" sz="1400" b="0" i="1" dirty="0">
                <a:solidFill>
                  <a:srgbClr val="000000"/>
                </a:solidFill>
              </a:rPr>
              <a:t>Schilderij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</a:rPr>
              <a:t>                                  VALUES </a:t>
            </a:r>
            <a:r>
              <a:rPr lang="nl-BE" altLang="nl-BE" sz="1400" b="0" dirty="0">
                <a:solidFill>
                  <a:srgbClr val="000000"/>
                </a:solidFill>
              </a:rPr>
              <a:t>(‘S11’, ‘De intrede van Christus te Brussel’, ‘A03’, </a:t>
            </a:r>
            <a:br>
              <a:rPr lang="nl-BE" altLang="nl-BE" sz="1400" b="0" dirty="0">
                <a:solidFill>
                  <a:srgbClr val="000000"/>
                </a:solidFill>
              </a:rPr>
            </a:br>
            <a:r>
              <a:rPr lang="nl-BE" altLang="nl-BE" sz="1400" b="0" dirty="0">
                <a:solidFill>
                  <a:srgbClr val="000000"/>
                </a:solidFill>
              </a:rPr>
              <a:t>                                                                                                1888, 140000, ‘KMSK’);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</a:rPr>
              <a:t>                               IF </a:t>
            </a:r>
            <a:r>
              <a:rPr lang="nl-BE" altLang="nl-BE" sz="1400" b="0" i="1" dirty="0" err="1">
                <a:solidFill>
                  <a:srgbClr val="000000"/>
                </a:solidFill>
              </a:rPr>
              <a:t>fout_opgetreden</a:t>
            </a:r>
            <a:r>
              <a:rPr lang="nl-BE" altLang="nl-BE" sz="1400" b="0" dirty="0">
                <a:solidFill>
                  <a:srgbClr val="000000"/>
                </a:solidFill>
              </a:rPr>
              <a:t> </a:t>
            </a:r>
            <a:r>
              <a:rPr lang="nl-BE" altLang="nl-BE" sz="1400" dirty="0">
                <a:solidFill>
                  <a:srgbClr val="000000"/>
                </a:solidFill>
              </a:rPr>
              <a:t>THEN GO TO </a:t>
            </a:r>
            <a:r>
              <a:rPr lang="nl-BE" altLang="nl-BE" sz="1400" b="0" i="1" dirty="0" err="1">
                <a:solidFill>
                  <a:srgbClr val="000000"/>
                </a:solidFill>
              </a:rPr>
              <a:t>Maak_ongedaan</a:t>
            </a:r>
            <a:r>
              <a:rPr lang="nl-BE" altLang="nl-BE" sz="1400" b="0" i="1" dirty="0">
                <a:solidFill>
                  <a:srgbClr val="000000"/>
                </a:solidFill>
              </a:rPr>
              <a:t>; </a:t>
            </a:r>
            <a:r>
              <a:rPr lang="nl-BE" altLang="nl-BE" sz="1400" dirty="0">
                <a:solidFill>
                  <a:srgbClr val="000000"/>
                </a:solidFill>
              </a:rPr>
              <a:t>ENDIF</a:t>
            </a:r>
            <a:r>
              <a:rPr lang="nl-BE" altLang="nl-BE" sz="1400" b="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</a:rPr>
              <a:t>                               INSERT INTO </a:t>
            </a:r>
            <a:r>
              <a:rPr lang="nl-BE" altLang="nl-BE" sz="1400" b="0" i="1" dirty="0">
                <a:solidFill>
                  <a:srgbClr val="000000"/>
                </a:solidFill>
              </a:rPr>
              <a:t>Schilderij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</a:rPr>
              <a:t>                                  VALUES </a:t>
            </a:r>
            <a:r>
              <a:rPr lang="nl-BE" altLang="nl-BE" sz="1400" b="0" dirty="0">
                <a:solidFill>
                  <a:srgbClr val="000000"/>
                </a:solidFill>
              </a:rPr>
              <a:t>(‘S08’, ‘De intrige’, ‘A03’, 1890, 40000, ‘KMSK’);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</a:rPr>
              <a:t>                               IF </a:t>
            </a:r>
            <a:r>
              <a:rPr lang="nl-BE" altLang="nl-BE" sz="1400" b="0" i="1" dirty="0" err="1">
                <a:solidFill>
                  <a:srgbClr val="000000"/>
                </a:solidFill>
              </a:rPr>
              <a:t>fout_opgetreden</a:t>
            </a:r>
            <a:r>
              <a:rPr lang="nl-BE" altLang="nl-BE" sz="1400" b="0" dirty="0">
                <a:solidFill>
                  <a:srgbClr val="000000"/>
                </a:solidFill>
              </a:rPr>
              <a:t> </a:t>
            </a:r>
            <a:r>
              <a:rPr lang="nl-BE" altLang="nl-BE" sz="1400" dirty="0">
                <a:solidFill>
                  <a:srgbClr val="000000"/>
                </a:solidFill>
              </a:rPr>
              <a:t>THEN GO TO </a:t>
            </a:r>
            <a:r>
              <a:rPr lang="nl-BE" altLang="nl-BE" sz="1400" b="0" i="1" dirty="0" err="1">
                <a:solidFill>
                  <a:srgbClr val="000000"/>
                </a:solidFill>
              </a:rPr>
              <a:t>Maak_ongedaan</a:t>
            </a:r>
            <a:r>
              <a:rPr lang="nl-BE" altLang="nl-BE" sz="1400" b="0" i="1" dirty="0">
                <a:solidFill>
                  <a:srgbClr val="000000"/>
                </a:solidFill>
              </a:rPr>
              <a:t>; </a:t>
            </a:r>
            <a:r>
              <a:rPr lang="nl-BE" altLang="nl-BE" sz="1400" dirty="0">
                <a:solidFill>
                  <a:srgbClr val="000000"/>
                </a:solidFill>
              </a:rPr>
              <a:t>ENDIF</a:t>
            </a:r>
            <a:r>
              <a:rPr lang="nl-BE" altLang="nl-BE" sz="1400" b="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</a:rPr>
              <a:t>                               </a:t>
            </a:r>
            <a:r>
              <a:rPr lang="nl-BE" altLang="nl-BE" sz="1400" dirty="0">
                <a:solidFill>
                  <a:schemeClr val="accent6">
                    <a:lumMod val="75000"/>
                  </a:schemeClr>
                </a:solidFill>
              </a:rPr>
              <a:t>COMMIT WORK</a:t>
            </a:r>
            <a:r>
              <a:rPr lang="nl-BE" altLang="nl-BE" sz="1400" b="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</a:rPr>
              <a:t>                               GO TO </a:t>
            </a:r>
            <a:r>
              <a:rPr lang="nl-BE" altLang="nl-BE" sz="1400" b="0" i="1" dirty="0">
                <a:solidFill>
                  <a:srgbClr val="000000"/>
                </a:solidFill>
              </a:rPr>
              <a:t>Einde;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i="1" dirty="0" err="1">
                <a:solidFill>
                  <a:srgbClr val="000000"/>
                </a:solidFill>
              </a:rPr>
              <a:t>Maak_ongedaan</a:t>
            </a:r>
            <a:r>
              <a:rPr lang="nl-BE" altLang="nl-BE" sz="1400" b="0" i="1" dirty="0">
                <a:solidFill>
                  <a:srgbClr val="000000"/>
                </a:solidFill>
              </a:rPr>
              <a:t>:   </a:t>
            </a:r>
            <a:r>
              <a:rPr lang="nl-BE" altLang="nl-BE" sz="1400" dirty="0">
                <a:solidFill>
                  <a:schemeClr val="accent6">
                    <a:lumMod val="75000"/>
                  </a:schemeClr>
                </a:solidFill>
              </a:rPr>
              <a:t>ROLLBACK WORK</a:t>
            </a:r>
            <a:r>
              <a:rPr lang="nl-BE" altLang="nl-BE" sz="1400" b="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i="1" dirty="0">
                <a:solidFill>
                  <a:srgbClr val="000000"/>
                </a:solidFill>
              </a:rPr>
              <a:t>Einde:</a:t>
            </a:r>
            <a:r>
              <a:rPr lang="nl-BE" altLang="nl-BE" sz="1400" dirty="0">
                <a:solidFill>
                  <a:srgbClr val="000000"/>
                </a:solidFill>
              </a:rPr>
              <a:t>                     RETURN</a:t>
            </a:r>
            <a:r>
              <a:rPr lang="nl-BE" altLang="nl-BE" sz="1400" b="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37" y="2734281"/>
            <a:ext cx="2647949" cy="55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GB" altLang="nl-BE" sz="2400" b="1" dirty="0" err="1" smtClean="0">
                <a:solidFill>
                  <a:schemeClr val="tx2"/>
                </a:solidFill>
                <a:latin typeface="+mn-lt"/>
              </a:rPr>
              <a:t>Voorbeeld</a:t>
            </a:r>
            <a:endParaRPr lang="en-GB" altLang="nl-BE" b="1" dirty="0">
              <a:effectLst/>
            </a:endParaRPr>
          </a:p>
        </p:txBody>
      </p:sp>
      <p:pic>
        <p:nvPicPr>
          <p:cNvPr id="10" name="Picture 2" descr="http://www.berudil.com/wp-content/uploads/2013/09/Work-in-Prog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61" y="718477"/>
            <a:ext cx="2825646" cy="282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996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7048537" y="5738019"/>
            <a:ext cx="60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lg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Transacties en OLTP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Synchronisatiepunten</a:t>
            </a:r>
            <a:endParaRPr lang="nl-BE" sz="1400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50887" y="2074996"/>
            <a:ext cx="8153400" cy="130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Synchronisatiepunten</a:t>
            </a:r>
            <a:endParaRPr lang="en-GB" altLang="nl-BE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(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bij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expliciete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)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</a:br>
            <a:endParaRPr lang="en-GB" altLang="nl-BE" sz="1100" b="0" dirty="0">
              <a:solidFill>
                <a:schemeClr val="tx2"/>
              </a:solidFill>
              <a:effectLst/>
              <a:latin typeface="+mn-lt"/>
            </a:endParaRPr>
          </a:p>
          <a:p>
            <a:pPr lvl="1">
              <a:lnSpc>
                <a:spcPct val="100000"/>
              </a:lnSpc>
            </a:pP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http://www.berudil.com/wp-content/uploads/2013/09/Work-in-Prog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61" y="718477"/>
            <a:ext cx="2825646" cy="282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660437" y="3806467"/>
            <a:ext cx="6705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oval" w="lg" len="lg"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nl-BE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340637" y="5268119"/>
            <a:ext cx="563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nl-NL" altLang="nl-BE" sz="2000" b="0"/>
              <a:t>tijd</a:t>
            </a:r>
            <a:endParaRPr lang="nl-NL" altLang="nl-BE" sz="2400" b="0">
              <a:solidFill>
                <a:schemeClr val="accent2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59481" y="3173777"/>
            <a:ext cx="229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nl-NL" altLang="nl-BE" sz="2000" b="0" dirty="0"/>
              <a:t>begin code</a:t>
            </a:r>
            <a:endParaRPr lang="nl-NL" altLang="nl-BE" sz="2400" b="0" dirty="0">
              <a:solidFill>
                <a:schemeClr val="accent2"/>
              </a:solidFill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7366037" y="3806467"/>
            <a:ext cx="533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nl-BE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812837" y="4760119"/>
            <a:ext cx="533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nl-BE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7366037" y="4760119"/>
            <a:ext cx="533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nl-BE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812837" y="5750719"/>
            <a:ext cx="533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nl-BE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V="1">
            <a:off x="1346237" y="4760119"/>
            <a:ext cx="1092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nl-BE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V="1">
            <a:off x="1346237" y="5738019"/>
            <a:ext cx="5651500" cy="127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lg"/>
            <a:tailEnd type="oval" w="lg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nl-BE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6980425" y="5693943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nl-NL" altLang="nl-BE" sz="2000" b="0" dirty="0"/>
              <a:t>einde code</a:t>
            </a:r>
            <a:endParaRPr lang="nl-NL" altLang="nl-BE" sz="2400" b="0" dirty="0">
              <a:solidFill>
                <a:schemeClr val="accent2"/>
              </a:solidFill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483586" y="3971568"/>
            <a:ext cx="523875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nl-NL" altLang="nl-BE" sz="2400" dirty="0">
                <a:solidFill>
                  <a:schemeClr val="accent6">
                    <a:lumMod val="75000"/>
                  </a:schemeClr>
                </a:solidFill>
              </a:rPr>
              <a:t>s1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39787" y="6277769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nl-NL" altLang="nl-BE" sz="20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nl-NL" altLang="nl-BE" sz="2000" b="0" dirty="0">
                <a:solidFill>
                  <a:schemeClr val="accent6">
                    <a:lumMod val="75000"/>
                  </a:schemeClr>
                </a:solidFill>
              </a:rPr>
              <a:t> : synchronisatiepunt</a:t>
            </a:r>
            <a:r>
              <a:rPr lang="nl-NL" altLang="nl-BE" sz="2400" b="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969818" y="3554055"/>
            <a:ext cx="3061308" cy="415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 flipV="1">
            <a:off x="1001111" y="3819168"/>
            <a:ext cx="0" cy="4191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533997" y="3577002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/>
              <a:t>transactie 1</a:t>
            </a:r>
            <a:endParaRPr lang="nl-NL" altLang="nl-BE" sz="1800" b="0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010636" y="4020781"/>
            <a:ext cx="26300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START TRANSACTION</a:t>
            </a:r>
            <a:endParaRPr lang="nl-NL" altLang="nl-BE" sz="1800" b="0" dirty="0"/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2044737" y="4533107"/>
            <a:ext cx="3443288" cy="415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2943262" y="4555332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/>
              <a:t>transactie </a:t>
            </a:r>
            <a:r>
              <a:rPr lang="nl-BE" altLang="nl-BE" sz="1800" b="0" dirty="0" smtClean="0"/>
              <a:t>3</a:t>
            </a:r>
            <a:endParaRPr lang="nl-NL" altLang="nl-BE" sz="1800" b="0" dirty="0"/>
          </a:p>
        </p:txBody>
      </p:sp>
      <p:sp>
        <p:nvSpPr>
          <p:cNvPr id="35" name="AutoShape 28"/>
          <p:cNvSpPr>
            <a:spLocks noChangeArrowheads="1"/>
          </p:cNvSpPr>
          <p:nvPr/>
        </p:nvSpPr>
        <p:spPr bwMode="auto">
          <a:xfrm>
            <a:off x="5003837" y="4417219"/>
            <a:ext cx="850900" cy="571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36" name="AutoShape 29"/>
          <p:cNvSpPr>
            <a:spLocks noChangeArrowheads="1"/>
          </p:cNvSpPr>
          <p:nvPr/>
        </p:nvSpPr>
        <p:spPr bwMode="auto">
          <a:xfrm>
            <a:off x="4660937" y="4722019"/>
            <a:ext cx="850900" cy="571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4746662" y="4333082"/>
            <a:ext cx="742950" cy="762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NL" altLang="nl-BE" sz="4400" b="0" dirty="0">
                <a:solidFill>
                  <a:schemeClr val="accent1">
                    <a:lumMod val="75000"/>
                  </a:schemeClr>
                </a:solidFill>
                <a:sym typeface="Webdings" pitchFamily="18" charset="2"/>
              </a:rPr>
              <a:t></a:t>
            </a: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>
            <a:off x="5219737" y="4760119"/>
            <a:ext cx="2209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nl-BE"/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V="1">
            <a:off x="5257837" y="4760119"/>
            <a:ext cx="0" cy="4191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5267362" y="4961732"/>
            <a:ext cx="2198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ROLLBACK WORK</a:t>
            </a:r>
            <a:endParaRPr lang="nl-NL" altLang="nl-BE" sz="1800" b="0" dirty="0"/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2159037" y="5498307"/>
            <a:ext cx="3557588" cy="415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44" name="Line 37"/>
          <p:cNvSpPr>
            <a:spLocks noChangeShapeType="1"/>
          </p:cNvSpPr>
          <p:nvPr/>
        </p:nvSpPr>
        <p:spPr bwMode="auto">
          <a:xfrm flipV="1">
            <a:off x="2159037" y="5763419"/>
            <a:ext cx="0" cy="4191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5" name="Text Box 38"/>
          <p:cNvSpPr txBox="1">
            <a:spLocks noChangeArrowheads="1"/>
          </p:cNvSpPr>
          <p:nvPr/>
        </p:nvSpPr>
        <p:spPr bwMode="auto">
          <a:xfrm>
            <a:off x="3451262" y="5520532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/>
              <a:t>transactie </a:t>
            </a:r>
            <a:r>
              <a:rPr lang="nl-BE" altLang="nl-BE" sz="1800" b="0" dirty="0" smtClean="0"/>
              <a:t>4</a:t>
            </a:r>
            <a:endParaRPr lang="nl-NL" altLang="nl-BE" sz="1800" b="0" dirty="0"/>
          </a:p>
        </p:txBody>
      </p: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2168562" y="5965032"/>
            <a:ext cx="26300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START TRANSACTION</a:t>
            </a:r>
            <a:endParaRPr lang="nl-NL" altLang="nl-BE" sz="1800" b="0" dirty="0"/>
          </a:p>
        </p:txBody>
      </p:sp>
      <p:sp>
        <p:nvSpPr>
          <p:cNvPr id="47" name="Line 40"/>
          <p:cNvSpPr>
            <a:spLocks noChangeShapeType="1"/>
          </p:cNvSpPr>
          <p:nvPr/>
        </p:nvSpPr>
        <p:spPr bwMode="auto">
          <a:xfrm flipV="1">
            <a:off x="5715037" y="5750719"/>
            <a:ext cx="0" cy="4191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5724562" y="5952332"/>
            <a:ext cx="1898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COMMIT WORK</a:t>
            </a:r>
            <a:endParaRPr lang="nl-NL" altLang="nl-BE" sz="1800" b="0" dirty="0"/>
          </a:p>
        </p:txBody>
      </p:sp>
      <p:pic>
        <p:nvPicPr>
          <p:cNvPr id="50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7" y="1046194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4373021" y="3568917"/>
            <a:ext cx="2830839" cy="415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4541477" y="3583244"/>
            <a:ext cx="24288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/>
              <a:t>transactie </a:t>
            </a:r>
            <a:r>
              <a:rPr lang="nl-BE" altLang="nl-BE" sz="1800" b="0" dirty="0" smtClean="0"/>
              <a:t>2 (impliciet)</a:t>
            </a:r>
            <a:endParaRPr lang="nl-NL" altLang="nl-BE" sz="1800" b="0" dirty="0"/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5218279" y="5976994"/>
            <a:ext cx="523875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nl-NL" altLang="nl-BE" sz="2400" dirty="0" smtClean="0">
                <a:solidFill>
                  <a:schemeClr val="accent6">
                    <a:lumMod val="75000"/>
                  </a:schemeClr>
                </a:solidFill>
              </a:rPr>
              <a:t>s2</a:t>
            </a:r>
            <a:endParaRPr lang="nl-NL" altLang="nl-BE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45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Transacties en OLTP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Savepoints</a:t>
            </a:r>
            <a:endParaRPr lang="nl-BE" sz="1400" dirty="0"/>
          </a:p>
        </p:txBody>
      </p:sp>
      <p:pic>
        <p:nvPicPr>
          <p:cNvPr id="50" name="Picture 2" descr="http://margovaneijck.files.wordpress.com/2012/07/ogendicht1.jpg?w=300&amp;h=2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18" y="1618736"/>
            <a:ext cx="5704496" cy="458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387" y="5584254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472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Transacties en OLTP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OLTP</a:t>
            </a:r>
            <a:endParaRPr lang="nl-BE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390650" y="2697123"/>
            <a:ext cx="6624955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4000" b="1" dirty="0" err="1" smtClean="0">
                <a:solidFill>
                  <a:schemeClr val="accent6">
                    <a:lumMod val="75000"/>
                  </a:schemeClr>
                </a:solidFill>
              </a:rPr>
              <a:t>OnLine</a:t>
            </a:r>
            <a:r>
              <a:rPr lang="nl-BE" sz="4000" b="1" dirty="0" smtClean="0">
                <a:solidFill>
                  <a:schemeClr val="accent6">
                    <a:lumMod val="75000"/>
                  </a:schemeClr>
                </a:solidFill>
              </a:rPr>
              <a:t> Transaction Processing</a:t>
            </a:r>
            <a:endParaRPr lang="nl-BE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2" name="Picture 6" descr="https://encrypted-tbn3.gstatic.com/images?q=tbn:ANd9GcR-kU0rTSIm5QQ-EHGHmbXYvrCvQOa6asMp5lG99H5owzX_kJC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911" y="4299992"/>
            <a:ext cx="1508903" cy="16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70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17668</TotalTime>
  <Words>176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Webdings</vt:lpstr>
      <vt:lpstr>Office Theme</vt:lpstr>
      <vt:lpstr>Inleiding</vt:lpstr>
      <vt:lpstr>PowerPoint Presentation</vt:lpstr>
      <vt:lpstr>Transacties en OLTP</vt:lpstr>
      <vt:lpstr>Transacties en OLTP</vt:lpstr>
      <vt:lpstr>Transacties en OLTP</vt:lpstr>
      <vt:lpstr>Transacties en OLTP</vt:lpstr>
      <vt:lpstr>Transacties en OLTP</vt:lpstr>
      <vt:lpstr>Transacties en OLTP</vt:lpstr>
      <vt:lpstr>Transacties en OLTP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1173</cp:revision>
  <dcterms:created xsi:type="dcterms:W3CDTF">2010-12-03T08:14:05Z</dcterms:created>
  <dcterms:modified xsi:type="dcterms:W3CDTF">2020-09-16T19:14:35Z</dcterms:modified>
</cp:coreProperties>
</file>