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975" r:id="rId2"/>
    <p:sldId id="990" r:id="rId3"/>
    <p:sldId id="991" r:id="rId4"/>
    <p:sldId id="992" r:id="rId5"/>
    <p:sldId id="993" r:id="rId6"/>
    <p:sldId id="994" r:id="rId7"/>
    <p:sldId id="995" r:id="rId8"/>
    <p:sldId id="1011" r:id="rId9"/>
    <p:sldId id="996" r:id="rId10"/>
    <p:sldId id="997" r:id="rId11"/>
    <p:sldId id="998" r:id="rId12"/>
    <p:sldId id="1012" r:id="rId13"/>
    <p:sldId id="999" r:id="rId14"/>
    <p:sldId id="1000" r:id="rId15"/>
    <p:sldId id="1001" r:id="rId16"/>
    <p:sldId id="1002" r:id="rId17"/>
    <p:sldId id="1013" r:id="rId18"/>
    <p:sldId id="1003" r:id="rId19"/>
    <p:sldId id="1004" r:id="rId2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7AF"/>
    <a:srgbClr val="7D9D9D"/>
    <a:srgbClr val="993300"/>
    <a:srgbClr val="FFFF99"/>
    <a:srgbClr val="CC6600"/>
    <a:srgbClr val="3333B2"/>
    <a:srgbClr val="00FF00"/>
    <a:srgbClr val="D60093"/>
    <a:srgbClr val="F0EA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3" autoAdjust="0"/>
    <p:restoredTop sz="88241" autoAdjust="0"/>
  </p:normalViewPr>
  <p:slideViewPr>
    <p:cSldViewPr snapToGrid="0">
      <p:cViewPr varScale="1">
        <p:scale>
          <a:sx n="81" d="100"/>
          <a:sy n="81" d="100"/>
        </p:scale>
        <p:origin x="9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3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657475"/>
            <a:ext cx="6192688" cy="93825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Herstel bij ‘soft crashes’</a:t>
            </a:r>
          </a:p>
        </p:txBody>
      </p:sp>
    </p:spTree>
    <p:extLst>
      <p:ext uri="{BB962C8B-B14F-4D97-AF65-F5344CB8AC3E}">
        <p14:creationId xmlns:p14="http://schemas.microsoft.com/office/powerpoint/2010/main" val="348972701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Herstel bij ‘soft crashes’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Hersteltechnieken</a:t>
            </a:r>
          </a:p>
          <a:p>
            <a:r>
              <a:rPr lang="nl-BE" sz="1400" dirty="0" smtClean="0"/>
              <a:t>Met uitgestelde aanpassing</a:t>
            </a:r>
            <a:endParaRPr lang="nl-BE" sz="1400" dirty="0"/>
          </a:p>
        </p:txBody>
      </p:sp>
      <p:sp>
        <p:nvSpPr>
          <p:cNvPr id="91" name="Rectangle 2"/>
          <p:cNvSpPr>
            <a:spLocks noChangeArrowheads="1"/>
          </p:cNvSpPr>
          <p:nvPr/>
        </p:nvSpPr>
        <p:spPr bwMode="auto">
          <a:xfrm>
            <a:off x="381000" y="1593846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Transactieverwerking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door DBMS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nl-BE" sz="2800" dirty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Registreer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in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logbestand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zonder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‘before images’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weg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schrijven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 De ‘after images’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wel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weggeschreven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Bij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COMMIT van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:</a:t>
            </a:r>
          </a:p>
          <a:p>
            <a:pPr lvl="1"/>
            <a:r>
              <a:rPr lang="en-GB" altLang="nl-BE" sz="2000" dirty="0" smtClean="0">
                <a:solidFill>
                  <a:srgbClr val="1687AF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Bevestig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de </a:t>
            </a:r>
            <a:r>
              <a:rPr lang="en-GB" altLang="nl-BE" sz="2000" dirty="0" err="1">
                <a:solidFill>
                  <a:schemeClr val="tx2"/>
                </a:solidFill>
                <a:latin typeface="+mn-lt"/>
              </a:rPr>
              <a:t>transactie</a:t>
            </a:r>
            <a:r>
              <a:rPr lang="en-GB" altLang="nl-BE" sz="2000" dirty="0">
                <a:solidFill>
                  <a:schemeClr val="tx2"/>
                </a:solidFill>
                <a:latin typeface="+mn-lt"/>
              </a:rPr>
              <a:t> (COMMIT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). </a:t>
            </a:r>
            <a:r>
              <a:rPr lang="nl-BE" altLang="nl-BE" sz="2000" dirty="0" smtClean="0">
                <a:solidFill>
                  <a:schemeClr val="tx2"/>
                </a:solidFill>
                <a:latin typeface="+mn-lt"/>
              </a:rPr>
              <a:t>Pas daarvoor </a:t>
            </a:r>
            <a:r>
              <a:rPr lang="nl-BE" altLang="nl-BE" sz="2000" dirty="0">
                <a:solidFill>
                  <a:schemeClr val="tx2"/>
                </a:solidFill>
                <a:latin typeface="+mn-lt"/>
              </a:rPr>
              <a:t>de </a:t>
            </a:r>
            <a:r>
              <a:rPr lang="nl-BE" altLang="nl-BE" sz="200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nl-BE" altLang="nl-BE" sz="2000" dirty="0" smtClean="0">
                <a:solidFill>
                  <a:schemeClr val="tx2"/>
                </a:solidFill>
                <a:latin typeface="+mn-lt"/>
              </a:rPr>
            </a:br>
            <a:r>
              <a:rPr lang="nl-BE" altLang="nl-BE" sz="2000" dirty="0" smtClean="0">
                <a:solidFill>
                  <a:schemeClr val="tx2"/>
                </a:solidFill>
                <a:latin typeface="+mn-lt"/>
              </a:rPr>
              <a:t>‘</a:t>
            </a:r>
            <a:r>
              <a:rPr lang="nl-BE" altLang="nl-BE" sz="2000" dirty="0" err="1">
                <a:solidFill>
                  <a:schemeClr val="tx2"/>
                </a:solidFill>
                <a:latin typeface="+mn-lt"/>
              </a:rPr>
              <a:t>write-ahead</a:t>
            </a:r>
            <a:r>
              <a:rPr lang="nl-BE" altLang="nl-BE" sz="2000" dirty="0">
                <a:solidFill>
                  <a:schemeClr val="tx2"/>
                </a:solidFill>
                <a:latin typeface="+mn-lt"/>
              </a:rPr>
              <a:t> log’-regel toe.</a:t>
            </a:r>
            <a:endParaRPr lang="en-GB" altLang="nl-BE" sz="2000" dirty="0">
              <a:solidFill>
                <a:schemeClr val="tx2"/>
              </a:solidFill>
              <a:latin typeface="+mn-lt"/>
            </a:endParaRPr>
          </a:p>
          <a:p>
            <a:pPr lvl="1"/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Gebruik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de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‘after images’ 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om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aanpassingen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direct in de databank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uit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te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br>
              <a:rPr lang="en-GB" altLang="nl-BE" sz="200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voeren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.</a:t>
            </a:r>
            <a:r>
              <a:rPr lang="en-GB" altLang="nl-BE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latin typeface="+mn-lt"/>
              </a:rPr>
              <a:t>Instructies</a:t>
            </a:r>
            <a:r>
              <a:rPr lang="en-GB" altLang="nl-BE" sz="2000" dirty="0">
                <a:solidFill>
                  <a:schemeClr val="tx2"/>
                </a:solidFill>
                <a:latin typeface="+mn-lt"/>
              </a:rPr>
              <a:t> die de databank </a:t>
            </a:r>
            <a:r>
              <a:rPr lang="en-GB" altLang="nl-BE" sz="2000" dirty="0" err="1">
                <a:solidFill>
                  <a:schemeClr val="tx2"/>
                </a:solidFill>
                <a:latin typeface="+mn-lt"/>
              </a:rPr>
              <a:t>aanpassen</a:t>
            </a:r>
            <a:r>
              <a:rPr lang="en-GB" altLang="nl-BE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latin typeface="+mn-lt"/>
              </a:rPr>
              <a:t>worden</a:t>
            </a:r>
            <a:r>
              <a:rPr lang="en-GB" altLang="nl-BE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daarom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uitgesteld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b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uitgevoerd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.</a:t>
            </a:r>
          </a:p>
          <a:p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Bij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ROLLBACK van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:</a:t>
            </a:r>
          </a:p>
          <a:p>
            <a:pPr lvl="1"/>
            <a:r>
              <a:rPr lang="en-GB" altLang="nl-BE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Negeer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de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registratie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van de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in het </a:t>
            </a:r>
            <a:br>
              <a:rPr lang="en-GB" altLang="nl-BE" sz="200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logbestand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.</a:t>
            </a:r>
            <a:endParaRPr lang="en-GB" altLang="nl-BE" sz="2000" dirty="0" smtClean="0"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3" name="AutoShape 2" descr="data:image/jpeg;base64,/9j/4AAQSkZJRgABAQAAAQABAAD/2wCEAAkGBhQSERUUEhQVFBUVFxcXFxcYFxcXHBcXGhcVFxcXGBccHCYeGBkkHBgXIC8gIycpLC0sFR4xNTAqNSYrLCkBCQoKDgwOFA8PFykcHBwpKSkpKSkpKSkpKSkpLCkpKSkpKSkpKSkpKSkpKSwpKSkpKSkpLCkpKSksLCwpLCksLP/AABEIAL0BCwMBIgACEQEDEQH/xAAcAAACAgMBAQAAAAAAAAAAAAAAAQIHAwUGBAj/xAA8EAABBAADBwIEAwYGAgMAAAABAAIDEQQSIQUGBzFBUWETIjJxgZEUI6EVQmKxwfAkQ1JygtEz4TRTVP/EABcBAQEBAQAAAAAAAAAAAAAAAAABAgP/xAAYEQEBAQEBAAAAAAAAAAAAAAAAARFBMf/aAAwDAQACEQMRAD8A4dIlFpWujBOUCVO0kCzJgqNIpQTzIzKNKNKjJmStRASpBIlRLkKBQO0iVEqJcoJWjMoZkWqJ2nmWNrkZlBO0WoWmgDSEnJByCWbynmWMlRtBltMN8rASgFBnMZWN1pZk78qiNp2j1ErGigRQCpPlUC9BMPUg8disVpINoWpUm4KHpnoVRItUSEZXKJLlAC0EpGQ9keseyADkFyPU8JGUdkCDlLMo+oE8w+yoCUiUad0Fo7qCBUCsmTyolpKCNpWpFhUUUIQhRAUWkkFVSL7/AJJWklaiGkShIlFMOUSi0BEFp0kjMgZSQH80iVVO0af9fNIOWR0g6AgHoda+X6IjESnnSKLUGzcPKSC9ActBFyRepEqNKA9RIyISVDD0GQKKioJFwRoVGkFAy0JFoUSi0CLUiEiUKKkCUs5StFqoZegSeErSzIqRcmCFC0syIyUECEd1jJStB6mwNXmmZRpAKi51oqKChCgEEoSKBoJSBTedUCzJhJA5IGaUSnSNFRsvS8H7piPwfuph4S9Qf2VUQ9PwV7cBu9iJ2l0ML5ACActEgnlpzrzy0K8tj+yr22ZNHs7BYaLEyMje4MY5o+IZ3ON2Na6E8hRUqxROKwEkekjHsOh9zSNDy5rY7p7tOx2JEDXFlte7Nlusrb1FjQmh9VaPGWU/h2NLRlzBxcB7mv1ayzVZS3OOd20Ln+DOFH4medxOWGE+fiN8hqTTXaJwxy22dw8VhojNJGfTD8t0QQKBa4t6A3XM0QR89FhcK+R4Yxpc9xoNAsk9gOpX0M3GjF7OxBmaCQ2ZkjB0cwEitTRrKeehPhfPsFhzcriHWKING70o9Neqg2GB3OxkxIjw0pLSWm25acKsEurUZh916HcPdoBpJwstAXyby5cru/HNWjvNtObZ+yxmmLp3BsTX5rIfRL33zur+tHqqqn3yxj2lrsVO5pFEF51voVRo8hJqjZNcvorEbwVkDnCbFQxNB9pPNws65SRWmvPquL2JhzJiYWCyXSxjTy4LtuK2xpp9oF0DJpW+my8rC5oIJYQCPPfWyVBLF8KcFEwuk2owAfwsOnhokJJ+SrfFRNa9zWOztBIDspbm8gE3SzYjZ8kd+pG9lGjmaW0dRrY7g/Zdbw/3AGPEj5HOaxlBuUtsu10IJsdNfCDj8Js2WUkRRveaJ9rSdGi3fYLJidg4iNueSGVjNBmdG4DXUalWbtrf6DZw/DbPhbmbpIXkua14oFoGmZ1jV3WhzoVxG0t+sXPEYZJfyzzblbRo5rJqyb159UHNkf3SyHDOAstcARd5Ty7/AC8qzNzt4sA90GFZs1j5XlrXPe5rrcASXW5pNczWisLfXeKPA4P1BC2RuZsbWfAKIJ005acghj5+x27WJha10sMrGvaXNJYaLQLJ8aa/LVKDdzEPDC2GVwlv0yGEh9WTlPWqP2XZ7ycX5sTE+JsMcQeMpdmL3ZTYIF0BYNXXIlbvgvg5jFJIZiIQ7K1hdoCKe92W6AINfr0QcKeG20P/AMsnK+Te9d+fharau782GkEU7DG88g6hdmrzXlrzdLodv8RsXJiZXQ4iWOIuIYxriAGDRv1oWfJXOTY6WeUOle6R5LRmccxOorUoN1jOG2NZGyVsZkZIQGlmp1+G28230+Y7rVbU3UxWHbnngljZYGZzCBZuhfLor63pxRweBmHw5o3NY4ON+s4aNaO3bW9FrNzsNjW4SWbacplidE4iBwa4lpFkuce45NvrrXJRcUHl8j9VGlu96cFFDipI4DbGEN1dmNgAO91C/df/ALWoJ+SqOg3W3AxG0GSPw5jqMgOzPo6ixpR8/YrTbU2a7DzPieWlzDRLXBzTpejhz5rs+FOx24uWaF8kzG5GvyxyFgeA7KQ+hro7T6rzcU924cHimNw7csbow6rcdQSCcxJu/wCiDjJYHNrM0tsAiwRYPIi+YPdRijLnADmSAPqaX0E3cSDG7OwrJvbKyCIB4yud/wCP4fcNQLNDpWnJUrj93pcNixh5m5XB7BfQguADmnq3yhjzbY3fnwr3MnjLC05bPI6kW0/vA5TqOy14VxceoI/8O6/zfc3Lf+Xqbr/d18qoAPCCBCSyFo7JAeCg96gQpUUqPZaRm2dh88sbLAzPY2zdC3AWa6K5+K72twBEjW+pmYGOvUEGQjnZHtDq15uVU7nwtdjcPncGtEgcS4gC224D6kAfVWTxlma/DMLZWE52gsaWmyQXNINE0Gl2l17gfnlXr3ti/G7FgmzGQhkbnZQcz3kBhAy6CnkEijeStOa1nDPCug2Ti58wjMnqU91U0RsIBq+eYuFfJHCnaTcTg5sFK0P9K3xNzAFwdmJA+Tupv49UttbXZhNjtwvqATU9jomGjT3PJDg4WBleDqL9p1B1RWHgntIyficJJqxzc/nWmP8Ad2ILf7taHYG7YZt0YcZiyGV7hmFEsY0uF6ddBfI35Wn3G2+7B4tjwXBri1jwBZLc7TQ7XQ/VWLPLEzeSORsgeJI3NJDmHLJlcwtOoygAN0569UG/3/3jwmEbCMXhvXDy7IMrHZcuWz7vmPsqi3s3mwmI/wDj4FkFCg7NXezlZQv4ed8j3Vt7/blsx7oJZJhFDCHF5FatdlNhx9oGnOuq5DE7d2LgDlw+FGLdVF7vcOR/efYvvTeqkK57czfHBYVjRPgRLK1+YTAjN8WZp93Iggcq0/W4t496hhsJJO0NtpaNSS23GrOUWRelDXlytfPzpIZcaHMYIYXytORx0Y0uGYE/6ef0V572bqt2hhAIpWNdQDXaFhItmpHXoCORA0SkVNvJxTxWMg9F7Y2tsEloNkgu7mq1ArwocP8Af5+znkODnwvIzMDqymxmeB1dlFdOQXs2jwixEDM82JwkbOjnSPF6E6ezU0DoOy4QtN1z/qqi4drbpbP2wDPgJ2Qzk25jvaHG9S6Pm0/xNsH9VwO9W4GK2eGumaHMdoJGEubfY6AtPz59F0WyuCmIljjk/EQsD2h1e8lti60FEi+/NbvbW1INn7Omwk2K/aE02rW8wywACXZiQBQcLN2BQ6orguG7gNqYSzX5lfUtcB+tK2ONsuXZte33SxjUWf3nW09CK+xKpHd/af4bFQzVfpSNfV1dG6ujV8lb/Fva+HxOzmmKaJ59QOaA4Emg4EADUHXrzAKCkCV9H7oYdmF2RGZGZmtw5kkFakFhkIo+CRqvm8hfS+yYm4zZDImODTLhBHZo5bjyWQ09wdL/AKhSkVjtnf8A2XJGWxbMbmd1IZHWtmnNBN19vouN2I8Px2HyMyAzxU1hNj8xvwlxJtWKd2Nj7Mb/AI15xOIbVxgk0fEbSABVH3ErSz72YHE4zBOiwrcGIp4i54LWgxggnNlAAo1r2tBbW3tsYWDFQDEuH5hIZnILY5G5S11H4Sc3xdNOVqtOKe+2NjmdhTUTBerLHqMc3T3HmMriK73d6EYuNm0Yp5MO+GWOVoY68hDqsggmjpenMA+37e3dDHx7ZwLtn4o/4iFuaCU86Gg15mtAR1bXUWgqTMnmXr2zseTCzPhmblew0ex7EHq0jUFeMhVFm8BcOXY2Z9n2Q14OZ7eev8P81HibKMbtiHDMa5jmlkDiepc8nM0X8OV1+dVi4G7VZFjpGPdl9aLKz+J4c0hvzq6WxhxbcVvOC62CJzgMzr98bHNbVdM9UP8AtRXQcWNtnCQQGHR8crPTdmNgtbbgW8n6UD2Dz3UMfhIdq/s/HxCniWNkgAui17XOY/sBTyHdq7hcZxsxBONa3OHNa00AfhcXHMCOjqyn6hZ+B+3pI8U/DXcUjXPy3yewDUeSOfy8IPXx8x14iCIOHtjLi3tbqBJ80ft8lVmddJxKxfqbTxJu8shZf+3Svp8P/FczSInnRmUQEqVGwc1Avun6hSMpWgqKDaYlKRkKgGyEciR8iQoOJJsnzzUvV/ukjIgQ+aLPf9Uep8kep4Coyfin5S3O7Kf3cxr7WsRT9TwEF/hQRJKk3EOArM6u16fZRz/JIv8AAQTfO4ii4kDkCb+wWPMUy4dlEu8IMrMY8Cg9wA5AOIGvP+n2WO0g9MPQRtK1Iu8JWgRWSGd7dWuc35Ej+SgHJAhA3yEkkkknmTqSfJPNK0adkgVAL1bK2rJhpmTRHK+NwcD/AEPcEaEeV5r8KJpBsNvbfmxkzpp3ZnnQdmiyQ1o6NFmgtfaWiaDLg8bJC8SRPcx7eTmktI6aEKWIx8j5DK55MjiS596knmSe5XnNJAIJy4hzzbnFxJJJJJJJ5nXqUQYhzDbCWnuFBCAfISSSSSdSSbJPcnqgFNxCLQK0WmguQe0OSJRaRKoKR9UZlknwz2VnY5uYWMzSLHcXzCDASjMthsfYU2Ke5kDc72tLy0EAkAi8oJ9x15DVefHbPkhcWSsdG4aEOBB5A8j4IP1CDz2gre4uLCu2fE+M5MUyQslbmJ9RhBLZGg6Cqo138hbLcTh/+0DbpfTYCQaaXHQNPyHPr9L1oOOLk7VxzcAoz8GLeP8AdGD/ACcFrcfwHma0mLExvIBNOYWXXS8xA+ZU0xVmZK17ptjyCYwMb6rwaqK3310oX1+i6zYvBvGzZTKG4drnVTzb65khg8dCQqOEtFrt999ysHgY/wAvG+rPmA9KmnTXMXZScv7vPsfpw5QFp2vVh9kTSNzxwyPbeXM1jnDNppYHP3DTyFsotx8a7DjENw7zETQIq+ZbeXnVjnVINGSktpg92cTMx74oXvEbsj8upa7TQt5/p0PZb2LhHtJwB9ACyRrIwVV6kXy05+QiuOtC3u8O5WKwTWOxMYYH6N97Ha86IB6f1WDdrdefHS+lAyzVucdGtHcn+iI1Ca9G0cCYZpInUTG9zCRyJaS0140XmKBlJdPvduUcDFhZDJnOJjLy3LlLCMhr4jejh9iuYUAUqXRblboHaEz4mvyFsZkBIsGnMbR100cTfhdfBwt2ewD19qR5q1DHRAX4JcbHPoEFWpWu63u3b2Vh4/8AD42SaXSmtyPbV624ABv36clxkWAkcx72sc5keXO4AkNzEhuY9LINIMCSYpbnC7o4iXC/io2h8Qe5jiCBkIyavugGnONb6G0GlTKbhXNCBBCEUg95cO36ozN7FQ9RP1FR7Nlxh8rGBuYvIYBqdXe26GpIuwB2VwcVZfw+yoYKzEmKPMWA0GMs0aprjlHY1ddVWvDujtPChwseoO3MBxB+9LuOOTXBsGrjHmdYIFBxBqjdk03lVDvqp1XA7kYv09oYVzSQfWY36OcGkV10JVh8admE+i4A5S6naA+62sZ7vi1zO0s3kGmi4vhfskz7RhOW2RH1HnKSAADV9rNVa6XjRvCTPFh2vaWsIkcBV5tKza2KGtV1vVOj3cV9gQR7OilMTWTh7Iy9rAwuGVwIcBpVNB8Ktt1NtPw2JidHK+MZ2Z6JpzQdQ9o+JvPTXmaVu8aHZ9mRubZb6sbrBGWi11WOoNilTGwZMuJhI/8AsaOmoJAI101BI101SC++KO1pcPgC+F7mPDgMzbvKba48qGjuZqiRWtKiMfvJiJtJcRM8dnPJ6Bv8gr34sZ/2TPlr/Lza9PUbdaa60vnS0hVo8C8TE3EzMJqR7Pb7viaCCQG1Viru+R5c16+MRx7ZLZJL+FcB7YwQGkAZvULRqCbOpVTwYp0bw9ji1zTYc00QR1BVjbB44TRsEeKibO2qzA5XEVXu0Id+iYOB2Xg4ZHkTT+g0AnNkc+yOTQB1PnRdLulv1Bg4fTOBhmkJP5rzqQdMptp0rSgQPHVWLvbu3hMds440QiCQxCQPIylrfaLe1vxANGnjlzVFCg7uLT0fUeP2n+GwckvptaYonPyDRmZrbyg0NPNKnMVxrxTmZI4oI/blBDXOI0qxmdXLwVbm9mKDdm4h7XV+Q4tJAOhboCOoN19V8v34SDvuE2zJMRjnS+q5oY1z3mz+Y53to0ddX5r+XdT4o73SHHOihmkYyACP2PLcz+b3Gqs3p/xXacD8BkwLpK1lld9mBrR+t81p9ucW8OyWWMbPie5j3NzPLKcWktzEZL/VOiqcZj5JdZZHyEdXOLv5lXXwQgjbhXODCJXPyucWuaHN5sFn2uI93w60VTG1Me2Z+ZsUcQ/0sBA5Aa2eel/Uq+txy2HZQkazIfRdKXaOzUH0c3UgAANPIAApSKJ23iM+KneT8Ush+73FeJosjum63knmSSTXcmzyXrwWynulia5jmCR7WBzmkDUgczQ881UWTxrDjh9nvcKJY++Wji2IkCjyVUH5q4uN8ZGEwea7a9wN0SD6bbBI0PJU/BJlc11B2Ug0RYNG6I6jwpFWRwVwoc/GON16Aj9p1uR3Tnr7edUFy0+4GPALvws2Xp7LPOuQ1P288lZvD/iNFiJnRR4KHDH0y4uYQA7LWlNYNLdfgWjiTxJmwc0ceGLAcrZHAtDrBLrBOb28hpVm7tQUvjtmywnLKx8ZOoD2lpI8WFZ3ArANcMW6QBzCImUbo6vJ8dvItV3vBvJNjZfVxDg51AaNDRpoNBpauLhbghhtkGU1c5kkObQZWhzdSNQMrCb86K0cfxO4btwrW4nCEuw7gA63ZshJOUg18FZWjmbGvNdHw2wsX7AxPrf+Nz5i/nyDGDpr06LxcON5mYxmI2biA0tlEjoBqAObjGL1AB9zfkVv58N+z935WFzmGpQywA+3yuyAjuRV8iBfKlBQhanlUaTpVBlRSKQAg9ZakWLLQSc1aGbZmPdBNHMz4o3tePmDdf0+quzaTNm7bjje7EFjmCsucMLCae4FrhroCM3LRUbSjXlSwWxtLe/B7HY/DbNj9SWwJZHEuFt6OP7xouFCgDaqjGYp8r3SSHM9xtxPUlIt8pZQmC29obzYXF7B9AzsbPHDH+Wfac0RaABfxEgdD16KooHZXA2RRBscxR5jynlQW+f0TFfQG+e0I8Tsec4eZj/yg45XtJqw4hw1IPjQ2K0Xz3SyZfP80sqSDbbo42GHFxuxUbZIScrwW5qB/eA7/rV1rSuHY24OyY3nFMcyRlAtEkrHRsJ1B17gig66+aofKikwWbxK4nsxERwmGb7LAfJyDg2xlY3/AE3RvxyVXZVPKllRF5O38wuJ2Q9ks0bJXQ5HMJsh1ZRodXDkTV1Z7KjCnlQAmKvTgxtqIYAROkYx7ZH+1z2AkH3WG6EDnz7Fa3Hbs7J2fJJLjpBiJJHOkZHrVON/A0nrpbjR+6p3Kk4eVMHd708RcPicO7DRYCKKP/LcMocw2CHANFA0KOuq32xOMeFjw7MPJhHemyMNygscCfdehoZTp9yqmypZVcFk4rjZMAW4bCwQjSjWYjn0AA7dOnlcvt/frFY0x+tJlbG7M0MFU8cn89Xeb0XP0kWpgt/bG39lvwuHixeIxGLunlzDeWQfGSDTm5i86a6cqpcltvA7IkjccHPNDI0EhkzS5r6F5Q4WWuPIE6fLmuNyoyqYLB4LY6GLFSGaRkZc1rWZjWbM6iAar/T1/S66rffhvDjJw+HGQxudzY8tNuNC2kEH93lrqCqTpFJg6LerdKPBafjIZ5LA9ONriQCLzF3wgUR9/CsjeGSOPd+FkUrQTC0BoI9zsrXSgEf8j9R4VKEJlxrmfugy4LHPhkZLGS17HBzSOhGoVs8YdtCTAYTUF0pDyAbHwMcXeCMwA5/EVUBam55PmtEGOkwpFqQaqhEIUiEBB7ixGRGqNVoLKjKjVKj2QGRLInqgkoFkQWpaotQIsTyItFoI5Ui1SRaCGTwjIpWl9ECLPn9ksqlmQSgjlRlUrStBHKgMUrRaCJYkWrJmSJQQLUi1TJ+aRKgjSQCmXIQQISpTtK/mghSZ1UkWio0ghTv5oREKRSnaLQe/P8kZ/klfhF+FoBelnHZInwgV2QMuQHBR07I0QSzBRsdkUOyia7IJZh2RmCjohAEhO1EgJEeEEr8JWo0OyC0IqV2lYRlCVDsqh5kWlYHRKgoHY7IzDskAEGkDsJZkBo/spUEDJSQWhIAIGfkgO+aVBFKBpCkghAyR5RfzRSSCQRolSEUX80tEymGj+7/6VR6UJ5kByogUUpZkByCJQp2laCJSKlaFBFK1MJFURQpAJgKDGkplO0wY0LJSVKiFoClVpgKDGhTIQggW+Uip0ikEEqWSkqTBEpKZQGoIIKmmQmDHSApoAUEEisuRIsQYyllWTKj6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4" descr="data:image/jpeg;base64,/9j/4AAQSkZJRgABAQAAAQABAAD/2wCEAAkGBhQSERUUEhQVFBUVFxcXFxcYFxcXHBcXGhcVFxcXGBccHCYeGBkkHBgXIC8gIycpLC0sFR4xNTAqNSYrLCkBCQoKDgwOFA8PFykcHBwpKSkpKSkpKSkpKSkpLCkpKSkpKSkpKSkpKSkpKSwpKSkpKSkpLCkpKSksLCwpLCksLP/AABEIAL0BCwMBIgACEQEDEQH/xAAcAAACAgMBAQAAAAAAAAAAAAAAAQIHAwUGBAj/xAA8EAABBAADBwIEAwYGAgMAAAABAAIDEQQSIQUGBzFBUWETIjJxgZEUI6EVQmKxwfAkQ1JygtEz4TRTVP/EABcBAQEBAQAAAAAAAAAAAAAAAAABAgP/xAAYEQEBAQEBAAAAAAAAAAAAAAAAARFBMf/aAAwDAQACEQMRAD8A4dIlFpWujBOUCVO0kCzJgqNIpQTzIzKNKNKjJmStRASpBIlRLkKBQO0iVEqJcoJWjMoZkWqJ2nmWNrkZlBO0WoWmgDSEnJByCWbynmWMlRtBltMN8rASgFBnMZWN1pZk78qiNp2j1ErGigRQCpPlUC9BMPUg8disVpINoWpUm4KHpnoVRItUSEZXKJLlAC0EpGQ9keseyADkFyPU8JGUdkCDlLMo+oE8w+yoCUiUad0Fo7qCBUCsmTyolpKCNpWpFhUUUIQhRAUWkkFVSL7/AJJWklaiGkShIlFMOUSi0BEFp0kjMgZSQH80iVVO0af9fNIOWR0g6AgHoda+X6IjESnnSKLUGzcPKSC9ActBFyRepEqNKA9RIyISVDD0GQKKioJFwRoVGkFAy0JFoUSi0CLUiEiUKKkCUs5StFqoZegSeErSzIqRcmCFC0syIyUECEd1jJStB6mwNXmmZRpAKi51oqKChCgEEoSKBoJSBTedUCzJhJA5IGaUSnSNFRsvS8H7piPwfuph4S9Qf2VUQ9PwV7cBu9iJ2l0ML5ACActEgnlpzrzy0K8tj+yr22ZNHs7BYaLEyMje4MY5o+IZ3ON2Na6E8hRUqxROKwEkekjHsOh9zSNDy5rY7p7tOx2JEDXFlte7Nlusrb1FjQmh9VaPGWU/h2NLRlzBxcB7mv1ayzVZS3OOd20Ln+DOFH4medxOWGE+fiN8hqTTXaJwxy22dw8VhojNJGfTD8t0QQKBa4t6A3XM0QR89FhcK+R4Yxpc9xoNAsk9gOpX0M3GjF7OxBmaCQ2ZkjB0cwEitTRrKeehPhfPsFhzcriHWKING70o9Neqg2GB3OxkxIjw0pLSWm25acKsEurUZh916HcPdoBpJwstAXyby5cru/HNWjvNtObZ+yxmmLp3BsTX5rIfRL33zur+tHqqqn3yxj2lrsVO5pFEF51voVRo8hJqjZNcvorEbwVkDnCbFQxNB9pPNws65SRWmvPquL2JhzJiYWCyXSxjTy4LtuK2xpp9oF0DJpW+my8rC5oIJYQCPPfWyVBLF8KcFEwuk2owAfwsOnhokJJ+SrfFRNa9zWOztBIDspbm8gE3SzYjZ8kd+pG9lGjmaW0dRrY7g/Zdbw/3AGPEj5HOaxlBuUtsu10IJsdNfCDj8Js2WUkRRveaJ9rSdGi3fYLJidg4iNueSGVjNBmdG4DXUalWbtrf6DZw/DbPhbmbpIXkua14oFoGmZ1jV3WhzoVxG0t+sXPEYZJfyzzblbRo5rJqyb159UHNkf3SyHDOAstcARd5Ty7/AC8qzNzt4sA90GFZs1j5XlrXPe5rrcASXW5pNczWisLfXeKPA4P1BC2RuZsbWfAKIJ005acghj5+x27WJha10sMrGvaXNJYaLQLJ8aa/LVKDdzEPDC2GVwlv0yGEh9WTlPWqP2XZ7ycX5sTE+JsMcQeMpdmL3ZTYIF0BYNXXIlbvgvg5jFJIZiIQ7K1hdoCKe92W6AINfr0QcKeG20P/AMsnK+Te9d+fharau782GkEU7DG88g6hdmrzXlrzdLodv8RsXJiZXQ4iWOIuIYxriAGDRv1oWfJXOTY6WeUOle6R5LRmccxOorUoN1jOG2NZGyVsZkZIQGlmp1+G28230+Y7rVbU3UxWHbnngljZYGZzCBZuhfLor63pxRweBmHw5o3NY4ON+s4aNaO3bW9FrNzsNjW4SWbacplidE4iBwa4lpFkuce45NvrrXJRcUHl8j9VGlu96cFFDipI4DbGEN1dmNgAO91C/df/ALWoJ+SqOg3W3AxG0GSPw5jqMgOzPo6ixpR8/YrTbU2a7DzPieWlzDRLXBzTpejhz5rs+FOx24uWaF8kzG5GvyxyFgeA7KQ+hro7T6rzcU924cHimNw7csbow6rcdQSCcxJu/wCiDjJYHNrM0tsAiwRYPIi+YPdRijLnADmSAPqaX0E3cSDG7OwrJvbKyCIB4yud/wCP4fcNQLNDpWnJUrj93pcNixh5m5XB7BfQguADmnq3yhjzbY3fnwr3MnjLC05bPI6kW0/vA5TqOy14VxceoI/8O6/zfc3Lf+Xqbr/d18qoAPCCBCSyFo7JAeCg96gQpUUqPZaRm2dh88sbLAzPY2zdC3AWa6K5+K72twBEjW+pmYGOvUEGQjnZHtDq15uVU7nwtdjcPncGtEgcS4gC224D6kAfVWTxlma/DMLZWE52gsaWmyQXNINE0Gl2l17gfnlXr3ti/G7FgmzGQhkbnZQcz3kBhAy6CnkEijeStOa1nDPCug2Ti58wjMnqU91U0RsIBq+eYuFfJHCnaTcTg5sFK0P9K3xNzAFwdmJA+Tupv49UttbXZhNjtwvqATU9jomGjT3PJDg4WBleDqL9p1B1RWHgntIyficJJqxzc/nWmP8Ad2ILf7taHYG7YZt0YcZiyGV7hmFEsY0uF6ddBfI35Wn3G2+7B4tjwXBri1jwBZLc7TQ7XQ/VWLPLEzeSORsgeJI3NJDmHLJlcwtOoygAN0569UG/3/3jwmEbCMXhvXDy7IMrHZcuWz7vmPsqi3s3mwmI/wDj4FkFCg7NXezlZQv4ed8j3Vt7/blsx7oJZJhFDCHF5FatdlNhx9oGnOuq5DE7d2LgDlw+FGLdVF7vcOR/efYvvTeqkK57czfHBYVjRPgRLK1+YTAjN8WZp93Iggcq0/W4t496hhsJJO0NtpaNSS23GrOUWRelDXlytfPzpIZcaHMYIYXytORx0Y0uGYE/6ef0V572bqt2hhAIpWNdQDXaFhItmpHXoCORA0SkVNvJxTxWMg9F7Y2tsEloNkgu7mq1ArwocP8Af5+znkODnwvIzMDqymxmeB1dlFdOQXs2jwixEDM82JwkbOjnSPF6E6ezU0DoOy4QtN1z/qqi4drbpbP2wDPgJ2Qzk25jvaHG9S6Pm0/xNsH9VwO9W4GK2eGumaHMdoJGEubfY6AtPz59F0WyuCmIljjk/EQsD2h1e8lti60FEi+/NbvbW1INn7Omwk2K/aE02rW8wywACXZiQBQcLN2BQ6orguG7gNqYSzX5lfUtcB+tK2ONsuXZte33SxjUWf3nW09CK+xKpHd/af4bFQzVfpSNfV1dG6ujV8lb/Fva+HxOzmmKaJ59QOaA4Emg4EADUHXrzAKCkCV9H7oYdmF2RGZGZmtw5kkFakFhkIo+CRqvm8hfS+yYm4zZDImODTLhBHZo5bjyWQ09wdL/AKhSkVjtnf8A2XJGWxbMbmd1IZHWtmnNBN19vouN2I8Px2HyMyAzxU1hNj8xvwlxJtWKd2Nj7Mb/AI15xOIbVxgk0fEbSABVH3ErSz72YHE4zBOiwrcGIp4i54LWgxggnNlAAo1r2tBbW3tsYWDFQDEuH5hIZnILY5G5S11H4Sc3xdNOVqtOKe+2NjmdhTUTBerLHqMc3T3HmMriK73d6EYuNm0Yp5MO+GWOVoY68hDqsggmjpenMA+37e3dDHx7ZwLtn4o/4iFuaCU86Gg15mtAR1bXUWgqTMnmXr2zseTCzPhmblew0ex7EHq0jUFeMhVFm8BcOXY2Z9n2Q14OZ7eev8P81HibKMbtiHDMa5jmlkDiepc8nM0X8OV1+dVi4G7VZFjpGPdl9aLKz+J4c0hvzq6WxhxbcVvOC62CJzgMzr98bHNbVdM9UP8AtRXQcWNtnCQQGHR8crPTdmNgtbbgW8n6UD2Dz3UMfhIdq/s/HxCniWNkgAui17XOY/sBTyHdq7hcZxsxBONa3OHNa00AfhcXHMCOjqyn6hZ+B+3pI8U/DXcUjXPy3yewDUeSOfy8IPXx8x14iCIOHtjLi3tbqBJ80ft8lVmddJxKxfqbTxJu8shZf+3Svp8P/FczSInnRmUQEqVGwc1Avun6hSMpWgqKDaYlKRkKgGyEciR8iQoOJJsnzzUvV/ukjIgQ+aLPf9Uep8kep4Coyfin5S3O7Kf3cxr7WsRT9TwEF/hQRJKk3EOArM6u16fZRz/JIv8AAQTfO4ii4kDkCb+wWPMUy4dlEu8IMrMY8Cg9wA5AOIGvP+n2WO0g9MPQRtK1Iu8JWgRWSGd7dWuc35Ej+SgHJAhA3yEkkkknmTqSfJPNK0adkgVAL1bK2rJhpmTRHK+NwcD/AEPcEaEeV5r8KJpBsNvbfmxkzpp3ZnnQdmiyQ1o6NFmgtfaWiaDLg8bJC8SRPcx7eTmktI6aEKWIx8j5DK55MjiS596knmSe5XnNJAIJy4hzzbnFxJJJJJJJ5nXqUQYhzDbCWnuFBCAfISSSSSdSSbJPcnqgFNxCLQK0WmguQe0OSJRaRKoKR9UZlknwz2VnY5uYWMzSLHcXzCDASjMthsfYU2Ke5kDc72tLy0EAkAi8oJ9x15DVefHbPkhcWSsdG4aEOBB5A8j4IP1CDz2gre4uLCu2fE+M5MUyQslbmJ9RhBLZGg6Cqo138hbLcTh/+0DbpfTYCQaaXHQNPyHPr9L1oOOLk7VxzcAoz8GLeP8AdGD/ACcFrcfwHma0mLExvIBNOYWXXS8xA+ZU0xVmZK17ptjyCYwMb6rwaqK3310oX1+i6zYvBvGzZTKG4drnVTzb65khg8dCQqOEtFrt999ysHgY/wAvG+rPmA9KmnTXMXZScv7vPsfpw5QFp2vVh9kTSNzxwyPbeXM1jnDNppYHP3DTyFsotx8a7DjENw7zETQIq+ZbeXnVjnVINGSktpg92cTMx74oXvEbsj8upa7TQt5/p0PZb2LhHtJwB9ACyRrIwVV6kXy05+QiuOtC3u8O5WKwTWOxMYYH6N97Ha86IB6f1WDdrdefHS+lAyzVucdGtHcn+iI1Ca9G0cCYZpInUTG9zCRyJaS0140XmKBlJdPvduUcDFhZDJnOJjLy3LlLCMhr4jejh9iuYUAUqXRblboHaEz4mvyFsZkBIsGnMbR100cTfhdfBwt2ewD19qR5q1DHRAX4JcbHPoEFWpWu63u3b2Vh4/8AD42SaXSmtyPbV624ABv36clxkWAkcx72sc5keXO4AkNzEhuY9LINIMCSYpbnC7o4iXC/io2h8Qe5jiCBkIyavugGnONb6G0GlTKbhXNCBBCEUg95cO36ozN7FQ9RP1FR7Nlxh8rGBuYvIYBqdXe26GpIuwB2VwcVZfw+yoYKzEmKPMWA0GMs0aprjlHY1ddVWvDujtPChwseoO3MBxB+9LuOOTXBsGrjHmdYIFBxBqjdk03lVDvqp1XA7kYv09oYVzSQfWY36OcGkV10JVh8admE+i4A5S6naA+62sZ7vi1zO0s3kGmi4vhfskz7RhOW2RH1HnKSAADV9rNVa6XjRvCTPFh2vaWsIkcBV5tKza2KGtV1vVOj3cV9gQR7OilMTWTh7Iy9rAwuGVwIcBpVNB8Ktt1NtPw2JidHK+MZ2Z6JpzQdQ9o+JvPTXmaVu8aHZ9mRubZb6sbrBGWi11WOoNilTGwZMuJhI/8AsaOmoJAI101BI101SC++KO1pcPgC+F7mPDgMzbvKba48qGjuZqiRWtKiMfvJiJtJcRM8dnPJ6Bv8gr34sZ/2TPlr/Lza9PUbdaa60vnS0hVo8C8TE3EzMJqR7Pb7viaCCQG1Viru+R5c16+MRx7ZLZJL+FcB7YwQGkAZvULRqCbOpVTwYp0bw9ji1zTYc00QR1BVjbB44TRsEeKibO2qzA5XEVXu0Id+iYOB2Xg4ZHkTT+g0AnNkc+yOTQB1PnRdLulv1Bg4fTOBhmkJP5rzqQdMptp0rSgQPHVWLvbu3hMds440QiCQxCQPIylrfaLe1vxANGnjlzVFCg7uLT0fUeP2n+GwckvptaYonPyDRmZrbyg0NPNKnMVxrxTmZI4oI/blBDXOI0qxmdXLwVbm9mKDdm4h7XV+Q4tJAOhboCOoN19V8v34SDvuE2zJMRjnS+q5oY1z3mz+Y53to0ddX5r+XdT4o73SHHOihmkYyACP2PLcz+b3Gqs3p/xXacD8BkwLpK1lld9mBrR+t81p9ucW8OyWWMbPie5j3NzPLKcWktzEZL/VOiqcZj5JdZZHyEdXOLv5lXXwQgjbhXODCJXPyucWuaHN5sFn2uI93w60VTG1Me2Z+ZsUcQ/0sBA5Aa2eel/Uq+txy2HZQkazIfRdKXaOzUH0c3UgAANPIAApSKJ23iM+KneT8Ush+73FeJosjum63knmSSTXcmzyXrwWynulia5jmCR7WBzmkDUgczQ881UWTxrDjh9nvcKJY++Wji2IkCjyVUH5q4uN8ZGEwea7a9wN0SD6bbBI0PJU/BJlc11B2Ug0RYNG6I6jwpFWRwVwoc/GON16Aj9p1uR3Tnr7edUFy0+4GPALvws2Xp7LPOuQ1P288lZvD/iNFiJnRR4KHDH0y4uYQA7LWlNYNLdfgWjiTxJmwc0ceGLAcrZHAtDrBLrBOb28hpVm7tQUvjtmywnLKx8ZOoD2lpI8WFZ3ArANcMW6QBzCImUbo6vJ8dvItV3vBvJNjZfVxDg51AaNDRpoNBpauLhbghhtkGU1c5kkObQZWhzdSNQMrCb86K0cfxO4btwrW4nCEuw7gA63ZshJOUg18FZWjmbGvNdHw2wsX7AxPrf+Nz5i/nyDGDpr06LxcON5mYxmI2biA0tlEjoBqAObjGL1AB9zfkVv58N+z935WFzmGpQywA+3yuyAjuRV8iBfKlBQhanlUaTpVBlRSKQAg9ZakWLLQSc1aGbZmPdBNHMz4o3tePmDdf0+quzaTNm7bjje7EFjmCsucMLCae4FrhroCM3LRUbSjXlSwWxtLe/B7HY/DbNj9SWwJZHEuFt6OP7xouFCgDaqjGYp8r3SSHM9xtxPUlIt8pZQmC29obzYXF7B9AzsbPHDH+Wfac0RaABfxEgdD16KooHZXA2RRBscxR5jynlQW+f0TFfQG+e0I8Tsec4eZj/yg45XtJqw4hw1IPjQ2K0Xz3SyZfP80sqSDbbo42GHFxuxUbZIScrwW5qB/eA7/rV1rSuHY24OyY3nFMcyRlAtEkrHRsJ1B17gig66+aofKikwWbxK4nsxERwmGb7LAfJyDg2xlY3/AE3RvxyVXZVPKllRF5O38wuJ2Q9ks0bJXQ5HMJsh1ZRodXDkTV1Z7KjCnlQAmKvTgxtqIYAROkYx7ZH+1z2AkH3WG6EDnz7Fa3Hbs7J2fJJLjpBiJJHOkZHrVON/A0nrpbjR+6p3Kk4eVMHd708RcPicO7DRYCKKP/LcMocw2CHANFA0KOuq32xOMeFjw7MPJhHemyMNygscCfdehoZTp9yqmypZVcFk4rjZMAW4bCwQjSjWYjn0AA7dOnlcvt/frFY0x+tJlbG7M0MFU8cn89Xeb0XP0kWpgt/bG39lvwuHixeIxGLunlzDeWQfGSDTm5i86a6cqpcltvA7IkjccHPNDI0EhkzS5r6F5Q4WWuPIE6fLmuNyoyqYLB4LY6GLFSGaRkZc1rWZjWbM6iAar/T1/S66rffhvDjJw+HGQxudzY8tNuNC2kEH93lrqCqTpFJg6LerdKPBafjIZ5LA9ONriQCLzF3wgUR9/CsjeGSOPd+FkUrQTC0BoI9zsrXSgEf8j9R4VKEJlxrmfugy4LHPhkZLGS17HBzSOhGoVs8YdtCTAYTUF0pDyAbHwMcXeCMwA5/EVUBam55PmtEGOkwpFqQaqhEIUiEBB7ixGRGqNVoLKjKjVKj2QGRLInqgkoFkQWpaotQIsTyItFoI5Ui1SRaCGTwjIpWl9ECLPn9ksqlmQSgjlRlUrStBHKgMUrRaCJYkWrJmSJQQLUi1TJ+aRKgjSQCmXIQQISpTtK/mghSZ1UkWio0ghTv5oREKRSnaLQe/P8kZ/klfhF+FoBelnHZInwgV2QMuQHBR07I0QSzBRsdkUOyia7IJZh2RmCjohAEhO1EgJEeEEr8JWo0OyC0IqV2lYRlCVDsqh5kWlYHRKgoHY7IzDskAEGkDsJZkBo/spUEDJSQWhIAIGfkgO+aVBFKBpCkghAyR5RfzRSSCQRolSEUX80tEymGj+7/6VR6UJ5kByogUUpZkByCJQp2laCJSKlaFBFK1MJFURQpAJgKDGkplO0wY0LJSVKiFoClVpgKDGhTIQggW+Uip0ikEEqWSkqTBEpKZQGoIIKmmQmDHSApoAUEEisuRIsQYyllWTKj6o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3318" name="Picture 6" descr="http://data.boomerang.nl/t/toettoet/image/meester-in-uitstellen/s600/meester-in-uitst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74" y="4919067"/>
            <a:ext cx="2597407" cy="184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264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crossfitthames.com/wp-content/uploads/2013/06/recovery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4577262"/>
            <a:ext cx="2902207" cy="209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Herstel bij ‘soft crashes’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Hersteltechnieken</a:t>
            </a:r>
          </a:p>
          <a:p>
            <a:r>
              <a:rPr lang="nl-BE" sz="1400" dirty="0" smtClean="0"/>
              <a:t>Met uitgestelde aanpassing</a:t>
            </a:r>
            <a:endParaRPr lang="nl-BE" sz="1400" dirty="0"/>
          </a:p>
        </p:txBody>
      </p:sp>
      <p:sp>
        <p:nvSpPr>
          <p:cNvPr id="91" name="Rectangle 2"/>
          <p:cNvSpPr>
            <a:spLocks noChangeArrowheads="1"/>
          </p:cNvSpPr>
          <p:nvPr/>
        </p:nvSpPr>
        <p:spPr bwMode="auto">
          <a:xfrm>
            <a:off x="307975" y="1603371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Herstel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na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‘soft crash’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nl-BE" sz="2800" dirty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Doorloop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logbestand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achter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naar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voor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pPr lvl="1"/>
            <a:r>
              <a:rPr lang="en-GB" altLang="nl-BE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Registreer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van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welke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transacties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COMMIT en </a:t>
            </a:r>
            <a:r>
              <a:rPr lang="en-GB" altLang="nl-BE" sz="2000" dirty="0" err="1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startinstructie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zijn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br>
              <a:rPr lang="en-GB" altLang="nl-BE" sz="200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gevonden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.</a:t>
            </a:r>
          </a:p>
          <a:p>
            <a:pPr lvl="1"/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Stop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bij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000" dirty="0" err="1">
                <a:solidFill>
                  <a:schemeClr val="tx2"/>
                </a:solidFill>
                <a:latin typeface="+mn-lt"/>
              </a:rPr>
              <a:t>recentste</a:t>
            </a:r>
            <a:r>
              <a:rPr lang="en-GB" altLang="nl-BE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latin typeface="+mn-lt"/>
              </a:rPr>
              <a:t>controlepunt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Doorloop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logbestand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recentste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controlepunt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tot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achter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pPr lvl="1"/>
            <a:r>
              <a:rPr lang="en-GB" altLang="nl-BE" sz="20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Gebruik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de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‘after images’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om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aanpassingen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direct in de databank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uit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te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  </a:t>
            </a:r>
            <a:br>
              <a:rPr lang="en-GB" altLang="nl-BE" sz="2000" dirty="0" smtClean="0">
                <a:solidFill>
                  <a:schemeClr val="tx2"/>
                </a:solidFill>
                <a:latin typeface="+mn-lt"/>
              </a:rPr>
            </a:b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voeren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.</a:t>
            </a:r>
            <a:endParaRPr lang="en-GB" altLang="nl-BE" sz="2000" dirty="0" smtClean="0"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3" name="AutoShape 2" descr="data:image/jpeg;base64,/9j/4AAQSkZJRgABAQAAAQABAAD/2wCEAAkGBhQSERUUEhQVFBUVFxcXFxcYFxcXHBcXGhcVFxcXGBccHCYeGBkkHBgXIC8gIycpLC0sFR4xNTAqNSYrLCkBCQoKDgwOFA8PFykcHBwpKSkpKSkpKSkpKSkpLCkpKSkpKSkpKSkpKSkpKSwpKSkpKSkpLCkpKSksLCwpLCksLP/AABEIAL0BCwMBIgACEQEDEQH/xAAcAAACAgMBAQAAAAAAAAAAAAAAAQIHAwUGBAj/xAA8EAABBAADBwIEAwYGAgMAAAABAAIDEQQSIQUGBzFBUWETIjJxgZEUI6EVQmKxwfAkQ1JygtEz4TRTVP/EABcBAQEBAQAAAAAAAAAAAAAAAAABAgP/xAAYEQEBAQEBAAAAAAAAAAAAAAAAARFBMf/aAAwDAQACEQMRAD8A4dIlFpWujBOUCVO0kCzJgqNIpQTzIzKNKNKjJmStRASpBIlRLkKBQO0iVEqJcoJWjMoZkWqJ2nmWNrkZlBO0WoWmgDSEnJByCWbynmWMlRtBltMN8rASgFBnMZWN1pZk78qiNp2j1ErGigRQCpPlUC9BMPUg8disVpINoWpUm4KHpnoVRItUSEZXKJLlAC0EpGQ9keseyADkFyPU8JGUdkCDlLMo+oE8w+yoCUiUad0Fo7qCBUCsmTyolpKCNpWpFhUUUIQhRAUWkkFVSL7/AJJWklaiGkShIlFMOUSi0BEFp0kjMgZSQH80iVVO0af9fNIOWR0g6AgHoda+X6IjESnnSKLUGzcPKSC9ActBFyRepEqNKA9RIyISVDD0GQKKioJFwRoVGkFAy0JFoUSi0CLUiEiUKKkCUs5StFqoZegSeErSzIqRcmCFC0syIyUECEd1jJStB6mwNXmmZRpAKi51oqKChCgEEoSKBoJSBTedUCzJhJA5IGaUSnSNFRsvS8H7piPwfuph4S9Qf2VUQ9PwV7cBu9iJ2l0ML5ACActEgnlpzrzy0K8tj+yr22ZNHs7BYaLEyMje4MY5o+IZ3ON2Na6E8hRUqxROKwEkekjHsOh9zSNDy5rY7p7tOx2JEDXFlte7Nlusrb1FjQmh9VaPGWU/h2NLRlzBxcB7mv1ayzVZS3OOd20Ln+DOFH4medxOWGE+fiN8hqTTXaJwxy22dw8VhojNJGfTD8t0QQKBa4t6A3XM0QR89FhcK+R4Yxpc9xoNAsk9gOpX0M3GjF7OxBmaCQ2ZkjB0cwEitTRrKeehPhfPsFhzcriHWKING70o9Neqg2GB3OxkxIjw0pLSWm25acKsEurUZh916HcPdoBpJwstAXyby5cru/HNWjvNtObZ+yxmmLp3BsTX5rIfRL33zur+tHqqqn3yxj2lrsVO5pFEF51voVRo8hJqjZNcvorEbwVkDnCbFQxNB9pPNws65SRWmvPquL2JhzJiYWCyXSxjTy4LtuK2xpp9oF0DJpW+my8rC5oIJYQCPPfWyVBLF8KcFEwuk2owAfwsOnhokJJ+SrfFRNa9zWOztBIDspbm8gE3SzYjZ8kd+pG9lGjmaW0dRrY7g/Zdbw/3AGPEj5HOaxlBuUtsu10IJsdNfCDj8Js2WUkRRveaJ9rSdGi3fYLJidg4iNueSGVjNBmdG4DXUalWbtrf6DZw/DbPhbmbpIXkua14oFoGmZ1jV3WhzoVxG0t+sXPEYZJfyzzblbRo5rJqyb159UHNkf3SyHDOAstcARd5Ty7/AC8qzNzt4sA90GFZs1j5XlrXPe5rrcASXW5pNczWisLfXeKPA4P1BC2RuZsbWfAKIJ005acghj5+x27WJha10sMrGvaXNJYaLQLJ8aa/LVKDdzEPDC2GVwlv0yGEh9WTlPWqP2XZ7ycX5sTE+JsMcQeMpdmL3ZTYIF0BYNXXIlbvgvg5jFJIZiIQ7K1hdoCKe92W6AINfr0QcKeG20P/AMsnK+Te9d+fharau782GkEU7DG88g6hdmrzXlrzdLodv8RsXJiZXQ4iWOIuIYxriAGDRv1oWfJXOTY6WeUOle6R5LRmccxOorUoN1jOG2NZGyVsZkZIQGlmp1+G28230+Y7rVbU3UxWHbnngljZYGZzCBZuhfLor63pxRweBmHw5o3NY4ON+s4aNaO3bW9FrNzsNjW4SWbacplidE4iBwa4lpFkuce45NvrrXJRcUHl8j9VGlu96cFFDipI4DbGEN1dmNgAO91C/df/ALWoJ+SqOg3W3AxG0GSPw5jqMgOzPo6ixpR8/YrTbU2a7DzPieWlzDRLXBzTpejhz5rs+FOx24uWaF8kzG5GvyxyFgeA7KQ+hro7T6rzcU924cHimNw7csbow6rcdQSCcxJu/wCiDjJYHNrM0tsAiwRYPIi+YPdRijLnADmSAPqaX0E3cSDG7OwrJvbKyCIB4yud/wCP4fcNQLNDpWnJUrj93pcNixh5m5XB7BfQguADmnq3yhjzbY3fnwr3MnjLC05bPI6kW0/vA5TqOy14VxceoI/8O6/zfc3Lf+Xqbr/d18qoAPCCBCSyFo7JAeCg96gQpUUqPZaRm2dh88sbLAzPY2zdC3AWa6K5+K72twBEjW+pmYGOvUEGQjnZHtDq15uVU7nwtdjcPncGtEgcS4gC224D6kAfVWTxlma/DMLZWE52gsaWmyQXNINE0Gl2l17gfnlXr3ti/G7FgmzGQhkbnZQcz3kBhAy6CnkEijeStOa1nDPCug2Ti58wjMnqU91U0RsIBq+eYuFfJHCnaTcTg5sFK0P9K3xNzAFwdmJA+Tupv49UttbXZhNjtwvqATU9jomGjT3PJDg4WBleDqL9p1B1RWHgntIyficJJqxzc/nWmP8Ad2ILf7taHYG7YZt0YcZiyGV7hmFEsY0uF6ddBfI35Wn3G2+7B4tjwXBri1jwBZLc7TQ7XQ/VWLPLEzeSORsgeJI3NJDmHLJlcwtOoygAN0569UG/3/3jwmEbCMXhvXDy7IMrHZcuWz7vmPsqi3s3mwmI/wDj4FkFCg7NXezlZQv4ed8j3Vt7/blsx7oJZJhFDCHF5FatdlNhx9oGnOuq5DE7d2LgDlw+FGLdVF7vcOR/efYvvTeqkK57czfHBYVjRPgRLK1+YTAjN8WZp93Iggcq0/W4t496hhsJJO0NtpaNSS23GrOUWRelDXlytfPzpIZcaHMYIYXytORx0Y0uGYE/6ef0V572bqt2hhAIpWNdQDXaFhItmpHXoCORA0SkVNvJxTxWMg9F7Y2tsEloNkgu7mq1ArwocP8Af5+znkODnwvIzMDqymxmeB1dlFdOQXs2jwixEDM82JwkbOjnSPF6E6ezU0DoOy4QtN1z/qqi4drbpbP2wDPgJ2Qzk25jvaHG9S6Pm0/xNsH9VwO9W4GK2eGumaHMdoJGEubfY6AtPz59F0WyuCmIljjk/EQsD2h1e8lti60FEi+/NbvbW1INn7Omwk2K/aE02rW8wywACXZiQBQcLN2BQ6orguG7gNqYSzX5lfUtcB+tK2ONsuXZte33SxjUWf3nW09CK+xKpHd/af4bFQzVfpSNfV1dG6ujV8lb/Fva+HxOzmmKaJ59QOaA4Emg4EADUHXrzAKCkCV9H7oYdmF2RGZGZmtw5kkFakFhkIo+CRqvm8hfS+yYm4zZDImODTLhBHZo5bjyWQ09wdL/AKhSkVjtnf8A2XJGWxbMbmd1IZHWtmnNBN19vouN2I8Px2HyMyAzxU1hNj8xvwlxJtWKd2Nj7Mb/AI15xOIbVxgk0fEbSABVH3ErSz72YHE4zBOiwrcGIp4i54LWgxggnNlAAo1r2tBbW3tsYWDFQDEuH5hIZnILY5G5S11H4Sc3xdNOVqtOKe+2NjmdhTUTBerLHqMc3T3HmMriK73d6EYuNm0Yp5MO+GWOVoY68hDqsggmjpenMA+37e3dDHx7ZwLtn4o/4iFuaCU86Gg15mtAR1bXUWgqTMnmXr2zseTCzPhmblew0ex7EHq0jUFeMhVFm8BcOXY2Z9n2Q14OZ7eev8P81HibKMbtiHDMa5jmlkDiepc8nM0X8OV1+dVi4G7VZFjpGPdl9aLKz+J4c0hvzq6WxhxbcVvOC62CJzgMzr98bHNbVdM9UP8AtRXQcWNtnCQQGHR8crPTdmNgtbbgW8n6UD2Dz3UMfhIdq/s/HxCniWNkgAui17XOY/sBTyHdq7hcZxsxBONa3OHNa00AfhcXHMCOjqyn6hZ+B+3pI8U/DXcUjXPy3yewDUeSOfy8IPXx8x14iCIOHtjLi3tbqBJ80ft8lVmddJxKxfqbTxJu8shZf+3Svp8P/FczSInnRmUQEqVGwc1Avun6hSMpWgqKDaYlKRkKgGyEciR8iQoOJJsnzzUvV/ukjIgQ+aLPf9Uep8kep4Coyfin5S3O7Kf3cxr7WsRT9TwEF/hQRJKk3EOArM6u16fZRz/JIv8AAQTfO4ii4kDkCb+wWPMUy4dlEu8IMrMY8Cg9wA5AOIGvP+n2WO0g9MPQRtK1Iu8JWgRWSGd7dWuc35Ej+SgHJAhA3yEkkkknmTqSfJPNK0adkgVAL1bK2rJhpmTRHK+NwcD/AEPcEaEeV5r8KJpBsNvbfmxkzpp3ZnnQdmiyQ1o6NFmgtfaWiaDLg8bJC8SRPcx7eTmktI6aEKWIx8j5DK55MjiS596knmSe5XnNJAIJy4hzzbnFxJJJJJJJ5nXqUQYhzDbCWnuFBCAfISSSSSdSSbJPcnqgFNxCLQK0WmguQe0OSJRaRKoKR9UZlknwz2VnY5uYWMzSLHcXzCDASjMthsfYU2Ke5kDc72tLy0EAkAi8oJ9x15DVefHbPkhcWSsdG4aEOBB5A8j4IP1CDz2gre4uLCu2fE+M5MUyQslbmJ9RhBLZGg6Cqo138hbLcTh/+0DbpfTYCQaaXHQNPyHPr9L1oOOLk7VxzcAoz8GLeP8AdGD/ACcFrcfwHma0mLExvIBNOYWXXS8xA+ZU0xVmZK17ptjyCYwMb6rwaqK3310oX1+i6zYvBvGzZTKG4drnVTzb65khg8dCQqOEtFrt999ysHgY/wAvG+rPmA9KmnTXMXZScv7vPsfpw5QFp2vVh9kTSNzxwyPbeXM1jnDNppYHP3DTyFsotx8a7DjENw7zETQIq+ZbeXnVjnVINGSktpg92cTMx74oXvEbsj8upa7TQt5/p0PZb2LhHtJwB9ACyRrIwVV6kXy05+QiuOtC3u8O5WKwTWOxMYYH6N97Ha86IB6f1WDdrdefHS+lAyzVucdGtHcn+iI1Ca9G0cCYZpInUTG9zCRyJaS0140XmKBlJdPvduUcDFhZDJnOJjLy3LlLCMhr4jejh9iuYUAUqXRblboHaEz4mvyFsZkBIsGnMbR100cTfhdfBwt2ewD19qR5q1DHRAX4JcbHPoEFWpWu63u3b2Vh4/8AD42SaXSmtyPbV624ABv36clxkWAkcx72sc5keXO4AkNzEhuY9LINIMCSYpbnC7o4iXC/io2h8Qe5jiCBkIyavugGnONb6G0GlTKbhXNCBBCEUg95cO36ozN7FQ9RP1FR7Nlxh8rGBuYvIYBqdXe26GpIuwB2VwcVZfw+yoYKzEmKPMWA0GMs0aprjlHY1ddVWvDujtPChwseoO3MBxB+9LuOOTXBsGrjHmdYIFBxBqjdk03lVDvqp1XA7kYv09oYVzSQfWY36OcGkV10JVh8admE+i4A5S6naA+62sZ7vi1zO0s3kGmi4vhfskz7RhOW2RH1HnKSAADV9rNVa6XjRvCTPFh2vaWsIkcBV5tKza2KGtV1vVOj3cV9gQR7OilMTWTh7Iy9rAwuGVwIcBpVNB8Ktt1NtPw2JidHK+MZ2Z6JpzQdQ9o+JvPTXmaVu8aHZ9mRubZb6sbrBGWi11WOoNilTGwZMuJhI/8AsaOmoJAI101BI101SC++KO1pcPgC+F7mPDgMzbvKba48qGjuZqiRWtKiMfvJiJtJcRM8dnPJ6Bv8gr34sZ/2TPlr/Lza9PUbdaa60vnS0hVo8C8TE3EzMJqR7Pb7viaCCQG1Viru+R5c16+MRx7ZLZJL+FcB7YwQGkAZvULRqCbOpVTwYp0bw9ji1zTYc00QR1BVjbB44TRsEeKibO2qzA5XEVXu0Id+iYOB2Xg4ZHkTT+g0AnNkc+yOTQB1PnRdLulv1Bg4fTOBhmkJP5rzqQdMptp0rSgQPHVWLvbu3hMds440QiCQxCQPIylrfaLe1vxANGnjlzVFCg7uLT0fUeP2n+GwckvptaYonPyDRmZrbyg0NPNKnMVxrxTmZI4oI/blBDXOI0qxmdXLwVbm9mKDdm4h7XV+Q4tJAOhboCOoN19V8v34SDvuE2zJMRjnS+q5oY1z3mz+Y53to0ddX5r+XdT4o73SHHOihmkYyACP2PLcz+b3Gqs3p/xXacD8BkwLpK1lld9mBrR+t81p9ucW8OyWWMbPie5j3NzPLKcWktzEZL/VOiqcZj5JdZZHyEdXOLv5lXXwQgjbhXODCJXPyucWuaHN5sFn2uI93w60VTG1Me2Z+ZsUcQ/0sBA5Aa2eel/Uq+txy2HZQkazIfRdKXaOzUH0c3UgAANPIAApSKJ23iM+KneT8Ush+73FeJosjum63knmSSTXcmzyXrwWynulia5jmCR7WBzmkDUgczQ881UWTxrDjh9nvcKJY++Wji2IkCjyVUH5q4uN8ZGEwea7a9wN0SD6bbBI0PJU/BJlc11B2Ug0RYNG6I6jwpFWRwVwoc/GON16Aj9p1uR3Tnr7edUFy0+4GPALvws2Xp7LPOuQ1P288lZvD/iNFiJnRR4KHDH0y4uYQA7LWlNYNLdfgWjiTxJmwc0ceGLAcrZHAtDrBLrBOb28hpVm7tQUvjtmywnLKx8ZOoD2lpI8WFZ3ArANcMW6QBzCImUbo6vJ8dvItV3vBvJNjZfVxDg51AaNDRpoNBpauLhbghhtkGU1c5kkObQZWhzdSNQMrCb86K0cfxO4btwrW4nCEuw7gA63ZshJOUg18FZWjmbGvNdHw2wsX7AxPrf+Nz5i/nyDGDpr06LxcON5mYxmI2biA0tlEjoBqAObjGL1AB9zfkVv58N+z935WFzmGpQywA+3yuyAjuRV8iBfKlBQhanlUaTpVBlRSKQAg9ZakWLLQSc1aGbZmPdBNHMz4o3tePmDdf0+quzaTNm7bjje7EFjmCsucMLCae4FrhroCM3LRUbSjXlSwWxtLe/B7HY/DbNj9SWwJZHEuFt6OP7xouFCgDaqjGYp8r3SSHM9xtxPUlIt8pZQmC29obzYXF7B9AzsbPHDH+Wfac0RaABfxEgdD16KooHZXA2RRBscxR5jynlQW+f0TFfQG+e0I8Tsec4eZj/yg45XtJqw4hw1IPjQ2K0Xz3SyZfP80sqSDbbo42GHFxuxUbZIScrwW5qB/eA7/rV1rSuHY24OyY3nFMcyRlAtEkrHRsJ1B17gig66+aofKikwWbxK4nsxERwmGb7LAfJyDg2xlY3/AE3RvxyVXZVPKllRF5O38wuJ2Q9ks0bJXQ5HMJsh1ZRodXDkTV1Z7KjCnlQAmKvTgxtqIYAROkYx7ZH+1z2AkH3WG6EDnz7Fa3Hbs7J2fJJLjpBiJJHOkZHrVON/A0nrpbjR+6p3Kk4eVMHd708RcPicO7DRYCKKP/LcMocw2CHANFA0KOuq32xOMeFjw7MPJhHemyMNygscCfdehoZTp9yqmypZVcFk4rjZMAW4bCwQjSjWYjn0AA7dOnlcvt/frFY0x+tJlbG7M0MFU8cn89Xeb0XP0kWpgt/bG39lvwuHixeIxGLunlzDeWQfGSDTm5i86a6cqpcltvA7IkjccHPNDI0EhkzS5r6F5Q4WWuPIE6fLmuNyoyqYLB4LY6GLFSGaRkZc1rWZjWbM6iAar/T1/S66rffhvDjJw+HGQxudzY8tNuNC2kEH93lrqCqTpFJg6LerdKPBafjIZ5LA9ONriQCLzF3wgUR9/CsjeGSOPd+FkUrQTC0BoI9zsrXSgEf8j9R4VKEJlxrmfugy4LHPhkZLGS17HBzSOhGoVs8YdtCTAYTUF0pDyAbHwMcXeCMwA5/EVUBam55PmtEGOkwpFqQaqhEIUiEBB7ixGRGqNVoLKjKjVKj2QGRLInqgkoFkQWpaotQIsTyItFoI5Ui1SRaCGTwjIpWl9ECLPn9ksqlmQSgjlRlUrStBHKgMUrRaCJYkWrJmSJQQLUi1TJ+aRKgjSQCmXIQQISpTtK/mghSZ1UkWio0ghTv5oREKRSnaLQe/P8kZ/klfhF+FoBelnHZInwgV2QMuQHBR07I0QSzBRsdkUOyia7IJZh2RmCjohAEhO1EgJEeEEr8JWo0OyC0IqV2lYRlCVDsqh5kWlYHRKgoHY7IzDskAEGkDsJZkBo/spUEDJSQWhIAIGfkgO+aVBFKBpCkghAyR5RfzRSSCQRolSEUX80tEymGj+7/6VR6UJ5kByogUUpZkByCJQp2laCJSKlaFBFK1MJFURQpAJgKDGkplO0wY0LJSVKiFoClVpgKDGhTIQggW+Uip0ikEEqWSkqTBEpKZQGoIIKmmQmDHSApoAUEEisuRIsQYyllWTKj6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4" descr="data:image/jpeg;base64,/9j/4AAQSkZJRgABAQAAAQABAAD/2wCEAAkGBhQSERUUEhQVFBUVFxcXFxcYFxcXHBcXGhcVFxcXGBccHCYeGBkkHBgXIC8gIycpLC0sFR4xNTAqNSYrLCkBCQoKDgwOFA8PFykcHBwpKSkpKSkpKSkpKSkpLCkpKSkpKSkpKSkpKSkpKSwpKSkpKSkpLCkpKSksLCwpLCksLP/AABEIAL0BCwMBIgACEQEDEQH/xAAcAAACAgMBAQAAAAAAAAAAAAAAAQIHAwUGBAj/xAA8EAABBAADBwIEAwYGAgMAAAABAAIDEQQSIQUGBzFBUWETIjJxgZEUI6EVQmKxwfAkQ1JygtEz4TRTVP/EABcBAQEBAQAAAAAAAAAAAAAAAAABAgP/xAAYEQEBAQEBAAAAAAAAAAAAAAAAARFBMf/aAAwDAQACEQMRAD8A4dIlFpWujBOUCVO0kCzJgqNIpQTzIzKNKNKjJmStRASpBIlRLkKBQO0iVEqJcoJWjMoZkWqJ2nmWNrkZlBO0WoWmgDSEnJByCWbynmWMlRtBltMN8rASgFBnMZWN1pZk78qiNp2j1ErGigRQCpPlUC9BMPUg8disVpINoWpUm4KHpnoVRItUSEZXKJLlAC0EpGQ9keseyADkFyPU8JGUdkCDlLMo+oE8w+yoCUiUad0Fo7qCBUCsmTyolpKCNpWpFhUUUIQhRAUWkkFVSL7/AJJWklaiGkShIlFMOUSi0BEFp0kjMgZSQH80iVVO0af9fNIOWR0g6AgHoda+X6IjESnnSKLUGzcPKSC9ActBFyRepEqNKA9RIyISVDD0GQKKioJFwRoVGkFAy0JFoUSi0CLUiEiUKKkCUs5StFqoZegSeErSzIqRcmCFC0syIyUECEd1jJStB6mwNXmmZRpAKi51oqKChCgEEoSKBoJSBTedUCzJhJA5IGaUSnSNFRsvS8H7piPwfuph4S9Qf2VUQ9PwV7cBu9iJ2l0ML5ACActEgnlpzrzy0K8tj+yr22ZNHs7BYaLEyMje4MY5o+IZ3ON2Na6E8hRUqxROKwEkekjHsOh9zSNDy5rY7p7tOx2JEDXFlte7Nlusrb1FjQmh9VaPGWU/h2NLRlzBxcB7mv1ayzVZS3OOd20Ln+DOFH4medxOWGE+fiN8hqTTXaJwxy22dw8VhojNJGfTD8t0QQKBa4t6A3XM0QR89FhcK+R4Yxpc9xoNAsk9gOpX0M3GjF7OxBmaCQ2ZkjB0cwEitTRrKeehPhfPsFhzcriHWKING70o9Neqg2GB3OxkxIjw0pLSWm25acKsEurUZh916HcPdoBpJwstAXyby5cru/HNWjvNtObZ+yxmmLp3BsTX5rIfRL33zur+tHqqqn3yxj2lrsVO5pFEF51voVRo8hJqjZNcvorEbwVkDnCbFQxNB9pPNws65SRWmvPquL2JhzJiYWCyXSxjTy4LtuK2xpp9oF0DJpW+my8rC5oIJYQCPPfWyVBLF8KcFEwuk2owAfwsOnhokJJ+SrfFRNa9zWOztBIDspbm8gE3SzYjZ8kd+pG9lGjmaW0dRrY7g/Zdbw/3AGPEj5HOaxlBuUtsu10IJsdNfCDj8Js2WUkRRveaJ9rSdGi3fYLJidg4iNueSGVjNBmdG4DXUalWbtrf6DZw/DbPhbmbpIXkua14oFoGmZ1jV3WhzoVxG0t+sXPEYZJfyzzblbRo5rJqyb159UHNkf3SyHDOAstcARd5Ty7/AC8qzNzt4sA90GFZs1j5XlrXPe5rrcASXW5pNczWisLfXeKPA4P1BC2RuZsbWfAKIJ005acghj5+x27WJha10sMrGvaXNJYaLQLJ8aa/LVKDdzEPDC2GVwlv0yGEh9WTlPWqP2XZ7ycX5sTE+JsMcQeMpdmL3ZTYIF0BYNXXIlbvgvg5jFJIZiIQ7K1hdoCKe92W6AINfr0QcKeG20P/AMsnK+Te9d+fharau782GkEU7DG88g6hdmrzXlrzdLodv8RsXJiZXQ4iWOIuIYxriAGDRv1oWfJXOTY6WeUOle6R5LRmccxOorUoN1jOG2NZGyVsZkZIQGlmp1+G28230+Y7rVbU3UxWHbnngljZYGZzCBZuhfLor63pxRweBmHw5o3NY4ON+s4aNaO3bW9FrNzsNjW4SWbacplidE4iBwa4lpFkuce45NvrrXJRcUHl8j9VGlu96cFFDipI4DbGEN1dmNgAO91C/df/ALWoJ+SqOg3W3AxG0GSPw5jqMgOzPo6ixpR8/YrTbU2a7DzPieWlzDRLXBzTpejhz5rs+FOx24uWaF8kzG5GvyxyFgeA7KQ+hro7T6rzcU924cHimNw7csbow6rcdQSCcxJu/wCiDjJYHNrM0tsAiwRYPIi+YPdRijLnADmSAPqaX0E3cSDG7OwrJvbKyCIB4yud/wCP4fcNQLNDpWnJUrj93pcNixh5m5XB7BfQguADmnq3yhjzbY3fnwr3MnjLC05bPI6kW0/vA5TqOy14VxceoI/8O6/zfc3Lf+Xqbr/d18qoAPCCBCSyFo7JAeCg96gQpUUqPZaRm2dh88sbLAzPY2zdC3AWa6K5+K72twBEjW+pmYGOvUEGQjnZHtDq15uVU7nwtdjcPncGtEgcS4gC224D6kAfVWTxlma/DMLZWE52gsaWmyQXNINE0Gl2l17gfnlXr3ti/G7FgmzGQhkbnZQcz3kBhAy6CnkEijeStOa1nDPCug2Ti58wjMnqU91U0RsIBq+eYuFfJHCnaTcTg5sFK0P9K3xNzAFwdmJA+Tupv49UttbXZhNjtwvqATU9jomGjT3PJDg4WBleDqL9p1B1RWHgntIyficJJqxzc/nWmP8Ad2ILf7taHYG7YZt0YcZiyGV7hmFEsY0uF6ddBfI35Wn3G2+7B4tjwXBri1jwBZLc7TQ7XQ/VWLPLEzeSORsgeJI3NJDmHLJlcwtOoygAN0569UG/3/3jwmEbCMXhvXDy7IMrHZcuWz7vmPsqi3s3mwmI/wDj4FkFCg7NXezlZQv4ed8j3Vt7/blsx7oJZJhFDCHF5FatdlNhx9oGnOuq5DE7d2LgDlw+FGLdVF7vcOR/efYvvTeqkK57czfHBYVjRPgRLK1+YTAjN8WZp93Iggcq0/W4t496hhsJJO0NtpaNSS23GrOUWRelDXlytfPzpIZcaHMYIYXytORx0Y0uGYE/6ef0V572bqt2hhAIpWNdQDXaFhItmpHXoCORA0SkVNvJxTxWMg9F7Y2tsEloNkgu7mq1ArwocP8Af5+znkODnwvIzMDqymxmeB1dlFdOQXs2jwixEDM82JwkbOjnSPF6E6ezU0DoOy4QtN1z/qqi4drbpbP2wDPgJ2Qzk25jvaHG9S6Pm0/xNsH9VwO9W4GK2eGumaHMdoJGEubfY6AtPz59F0WyuCmIljjk/EQsD2h1e8lti60FEi+/NbvbW1INn7Omwk2K/aE02rW8wywACXZiQBQcLN2BQ6orguG7gNqYSzX5lfUtcB+tK2ONsuXZte33SxjUWf3nW09CK+xKpHd/af4bFQzVfpSNfV1dG6ujV8lb/Fva+HxOzmmKaJ59QOaA4Emg4EADUHXrzAKCkCV9H7oYdmF2RGZGZmtw5kkFakFhkIo+CRqvm8hfS+yYm4zZDImODTLhBHZo5bjyWQ09wdL/AKhSkVjtnf8A2XJGWxbMbmd1IZHWtmnNBN19vouN2I8Px2HyMyAzxU1hNj8xvwlxJtWKd2Nj7Mb/AI15xOIbVxgk0fEbSABVH3ErSz72YHE4zBOiwrcGIp4i54LWgxggnNlAAo1r2tBbW3tsYWDFQDEuH5hIZnILY5G5S11H4Sc3xdNOVqtOKe+2NjmdhTUTBerLHqMc3T3HmMriK73d6EYuNm0Yp5MO+GWOVoY68hDqsggmjpenMA+37e3dDHx7ZwLtn4o/4iFuaCU86Gg15mtAR1bXUWgqTMnmXr2zseTCzPhmblew0ex7EHq0jUFeMhVFm8BcOXY2Z9n2Q14OZ7eev8P81HibKMbtiHDMa5jmlkDiepc8nM0X8OV1+dVi4G7VZFjpGPdl9aLKz+J4c0hvzq6WxhxbcVvOC62CJzgMzr98bHNbVdM9UP8AtRXQcWNtnCQQGHR8crPTdmNgtbbgW8n6UD2Dz3UMfhIdq/s/HxCniWNkgAui17XOY/sBTyHdq7hcZxsxBONa3OHNa00AfhcXHMCOjqyn6hZ+B+3pI8U/DXcUjXPy3yewDUeSOfy8IPXx8x14iCIOHtjLi3tbqBJ80ft8lVmddJxKxfqbTxJu8shZf+3Svp8P/FczSInnRmUQEqVGwc1Avun6hSMpWgqKDaYlKRkKgGyEciR8iQoOJJsnzzUvV/ukjIgQ+aLPf9Uep8kep4Coyfin5S3O7Kf3cxr7WsRT9TwEF/hQRJKk3EOArM6u16fZRz/JIv8AAQTfO4ii4kDkCb+wWPMUy4dlEu8IMrMY8Cg9wA5AOIGvP+n2WO0g9MPQRtK1Iu8JWgRWSGd7dWuc35Ej+SgHJAhA3yEkkkknmTqSfJPNK0adkgVAL1bK2rJhpmTRHK+NwcD/AEPcEaEeV5r8KJpBsNvbfmxkzpp3ZnnQdmiyQ1o6NFmgtfaWiaDLg8bJC8SRPcx7eTmktI6aEKWIx8j5DK55MjiS596knmSe5XnNJAIJy4hzzbnFxJJJJJJJ5nXqUQYhzDbCWnuFBCAfISSSSSdSSbJPcnqgFNxCLQK0WmguQe0OSJRaRKoKR9UZlknwz2VnY5uYWMzSLHcXzCDASjMthsfYU2Ke5kDc72tLy0EAkAi8oJ9x15DVefHbPkhcWSsdG4aEOBB5A8j4IP1CDz2gre4uLCu2fE+M5MUyQslbmJ9RhBLZGg6Cqo138hbLcTh/+0DbpfTYCQaaXHQNPyHPr9L1oOOLk7VxzcAoz8GLeP8AdGD/ACcFrcfwHma0mLExvIBNOYWXXS8xA+ZU0xVmZK17ptjyCYwMb6rwaqK3310oX1+i6zYvBvGzZTKG4drnVTzb65khg8dCQqOEtFrt999ysHgY/wAvG+rPmA9KmnTXMXZScv7vPsfpw5QFp2vVh9kTSNzxwyPbeXM1jnDNppYHP3DTyFsotx8a7DjENw7zETQIq+ZbeXnVjnVINGSktpg92cTMx74oXvEbsj8upa7TQt5/p0PZb2LhHtJwB9ACyRrIwVV6kXy05+QiuOtC3u8O5WKwTWOxMYYH6N97Ha86IB6f1WDdrdefHS+lAyzVucdGtHcn+iI1Ca9G0cCYZpInUTG9zCRyJaS0140XmKBlJdPvduUcDFhZDJnOJjLy3LlLCMhr4jejh9iuYUAUqXRblboHaEz4mvyFsZkBIsGnMbR100cTfhdfBwt2ewD19qR5q1DHRAX4JcbHPoEFWpWu63u3b2Vh4/8AD42SaXSmtyPbV624ABv36clxkWAkcx72sc5keXO4AkNzEhuY9LINIMCSYpbnC7o4iXC/io2h8Qe5jiCBkIyavugGnONb6G0GlTKbhXNCBBCEUg95cO36ozN7FQ9RP1FR7Nlxh8rGBuYvIYBqdXe26GpIuwB2VwcVZfw+yoYKzEmKPMWA0GMs0aprjlHY1ddVWvDujtPChwseoO3MBxB+9LuOOTXBsGrjHmdYIFBxBqjdk03lVDvqp1XA7kYv09oYVzSQfWY36OcGkV10JVh8admE+i4A5S6naA+62sZ7vi1zO0s3kGmi4vhfskz7RhOW2RH1HnKSAADV9rNVa6XjRvCTPFh2vaWsIkcBV5tKza2KGtV1vVOj3cV9gQR7OilMTWTh7Iy9rAwuGVwIcBpVNB8Ktt1NtPw2JidHK+MZ2Z6JpzQdQ9o+JvPTXmaVu8aHZ9mRubZb6sbrBGWi11WOoNilTGwZMuJhI/8AsaOmoJAI101BI101SC++KO1pcPgC+F7mPDgMzbvKba48qGjuZqiRWtKiMfvJiJtJcRM8dnPJ6Bv8gr34sZ/2TPlr/Lza9PUbdaa60vnS0hVo8C8TE3EzMJqR7Pb7viaCCQG1Viru+R5c16+MRx7ZLZJL+FcB7YwQGkAZvULRqCbOpVTwYp0bw9ji1zTYc00QR1BVjbB44TRsEeKibO2qzA5XEVXu0Id+iYOB2Xg4ZHkTT+g0AnNkc+yOTQB1PnRdLulv1Bg4fTOBhmkJP5rzqQdMptp0rSgQPHVWLvbu3hMds440QiCQxCQPIylrfaLe1vxANGnjlzVFCg7uLT0fUeP2n+GwckvptaYonPyDRmZrbyg0NPNKnMVxrxTmZI4oI/blBDXOI0qxmdXLwVbm9mKDdm4h7XV+Q4tJAOhboCOoN19V8v34SDvuE2zJMRjnS+q5oY1z3mz+Y53to0ddX5r+XdT4o73SHHOihmkYyACP2PLcz+b3Gqs3p/xXacD8BkwLpK1lld9mBrR+t81p9ucW8OyWWMbPie5j3NzPLKcWktzEZL/VOiqcZj5JdZZHyEdXOLv5lXXwQgjbhXODCJXPyucWuaHN5sFn2uI93w60VTG1Me2Z+ZsUcQ/0sBA5Aa2eel/Uq+txy2HZQkazIfRdKXaOzUH0c3UgAANPIAApSKJ23iM+KneT8Ush+73FeJosjum63knmSSTXcmzyXrwWynulia5jmCR7WBzmkDUgczQ881UWTxrDjh9nvcKJY++Wji2IkCjyVUH5q4uN8ZGEwea7a9wN0SD6bbBI0PJU/BJlc11B2Ug0RYNG6I6jwpFWRwVwoc/GON16Aj9p1uR3Tnr7edUFy0+4GPALvws2Xp7LPOuQ1P288lZvD/iNFiJnRR4KHDH0y4uYQA7LWlNYNLdfgWjiTxJmwc0ceGLAcrZHAtDrBLrBOb28hpVm7tQUvjtmywnLKx8ZOoD2lpI8WFZ3ArANcMW6QBzCImUbo6vJ8dvItV3vBvJNjZfVxDg51AaNDRpoNBpauLhbghhtkGU1c5kkObQZWhzdSNQMrCb86K0cfxO4btwrW4nCEuw7gA63ZshJOUg18FZWjmbGvNdHw2wsX7AxPrf+Nz5i/nyDGDpr06LxcON5mYxmI2biA0tlEjoBqAObjGL1AB9zfkVv58N+z935WFzmGpQywA+3yuyAjuRV8iBfKlBQhanlUaTpVBlRSKQAg9ZakWLLQSc1aGbZmPdBNHMz4o3tePmDdf0+quzaTNm7bjje7EFjmCsucMLCae4FrhroCM3LRUbSjXlSwWxtLe/B7HY/DbNj9SWwJZHEuFt6OP7xouFCgDaqjGYp8r3SSHM9xtxPUlIt8pZQmC29obzYXF7B9AzsbPHDH+Wfac0RaABfxEgdD16KooHZXA2RRBscxR5jynlQW+f0TFfQG+e0I8Tsec4eZj/yg45XtJqw4hw1IPjQ2K0Xz3SyZfP80sqSDbbo42GHFxuxUbZIScrwW5qB/eA7/rV1rSuHY24OyY3nFMcyRlAtEkrHRsJ1B17gig66+aofKikwWbxK4nsxERwmGb7LAfJyDg2xlY3/AE3RvxyVXZVPKllRF5O38wuJ2Q9ks0bJXQ5HMJsh1ZRodXDkTV1Z7KjCnlQAmKvTgxtqIYAROkYx7ZH+1z2AkH3WG6EDnz7Fa3Hbs7J2fJJLjpBiJJHOkZHrVON/A0nrpbjR+6p3Kk4eVMHd708RcPicO7DRYCKKP/LcMocw2CHANFA0KOuq32xOMeFjw7MPJhHemyMNygscCfdehoZTp9yqmypZVcFk4rjZMAW4bCwQjSjWYjn0AA7dOnlcvt/frFY0x+tJlbG7M0MFU8cn89Xeb0XP0kWpgt/bG39lvwuHixeIxGLunlzDeWQfGSDTm5i86a6cqpcltvA7IkjccHPNDI0EhkzS5r6F5Q4WWuPIE6fLmuNyoyqYLB4LY6GLFSGaRkZc1rWZjWbM6iAar/T1/S66rffhvDjJw+HGQxudzY8tNuNC2kEH93lrqCqTpFJg6LerdKPBafjIZ5LA9ONriQCLzF3wgUR9/CsjeGSOPd+FkUrQTC0BoI9zsrXSgEf8j9R4VKEJlxrmfugy4LHPhkZLGS17HBzSOhGoVs8YdtCTAYTUF0pDyAbHwMcXeCMwA5/EVUBam55PmtEGOkwpFqQaqhEIUiEBB7ixGRGqNVoLKjKjVKj2QGRLInqgkoFkQWpaotQIsTyItFoI5Ui1SRaCGTwjIpWl9ECLPn9ksqlmQSgjlRlUrStBHKgMUrRaCJYkWrJmSJQQLUi1TJ+aRKgjSQCmXIQQISpTtK/mghSZ1UkWio0ghTv5oREKRSnaLQe/P8kZ/klfhF+FoBelnHZInwgV2QMuQHBR07I0QSzBRsdkUOyia7IJZh2RmCjohAEhO1EgJEeEEr8JWo0OyC0IqV2lYRlCVDsqh5kWlYHRKgoHY7IzDskAEGkDsJZkBo/spUEDJSQWhIAIGfkgO+aVBFKBpCkghAyR5RfzRSSCQRolSEUX80tEymGj+7/6VR6UJ5kByogUUpZkByCJQp2laCJSKlaFBFK1MJFURQpAJgKDGkplO0wY0LJSVKiFoClVpgKDGhTIQggW+Uip0ikEEqWSkqTBEpKZQGoIIKmmQmDHSApoAUEEisuRIsQYyllWTKj6o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4493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1373" y="2664371"/>
            <a:ext cx="6282557" cy="153713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Hersteltechnieken met </a:t>
            </a:r>
            <a:r>
              <a:rPr lang="nl-BE" sz="3600" b="1" dirty="0" err="1" smtClean="0"/>
              <a:t>onmiddelijke</a:t>
            </a:r>
            <a:r>
              <a:rPr lang="nl-BE" sz="3600" b="1" dirty="0" smtClean="0"/>
              <a:t> aanpassing</a:t>
            </a:r>
            <a:endParaRPr lang="nl-BE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6448752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Herstel bij ‘soft crashes’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Hersteltechnieken</a:t>
            </a:r>
          </a:p>
          <a:p>
            <a:r>
              <a:rPr lang="nl-BE" sz="1400" dirty="0" smtClean="0"/>
              <a:t>Met onmiddellijke aanpassing</a:t>
            </a:r>
            <a:endParaRPr lang="nl-BE" sz="1400" dirty="0"/>
          </a:p>
        </p:txBody>
      </p:sp>
      <p:sp>
        <p:nvSpPr>
          <p:cNvPr id="90" name="Rectangle 2"/>
          <p:cNvSpPr>
            <a:spLocks noChangeArrowheads="1"/>
          </p:cNvSpPr>
          <p:nvPr/>
        </p:nvSpPr>
        <p:spPr bwMode="auto">
          <a:xfrm>
            <a:off x="573205" y="1604168"/>
            <a:ext cx="829457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Hersteltechnieken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met </a:t>
            </a:r>
            <a:r>
              <a:rPr lang="en-GB" altLang="nl-BE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onmiddellijke</a:t>
            </a:r>
            <a:r>
              <a:rPr lang="en-GB" altLang="nl-BE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aanpassing</a:t>
            </a:r>
            <a:endParaRPr lang="en-GB" altLang="nl-BE" dirty="0" smtClean="0">
              <a:solidFill>
                <a:schemeClr val="accent6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91" name="Rectangle 2"/>
          <p:cNvSpPr>
            <a:spLocks noChangeArrowheads="1"/>
          </p:cNvSpPr>
          <p:nvPr/>
        </p:nvSpPr>
        <p:spPr bwMode="auto">
          <a:xfrm>
            <a:off x="573205" y="2432046"/>
            <a:ext cx="815340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Voor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‘steal, no force’ ‘flushing’-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strategie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3" name="AutoShape 2" descr="data:image/jpeg;base64,/9j/4AAQSkZJRgABAQAAAQABAAD/2wCEAAkGBhQSERUUEhQVFBUVFxcXFxcYFxcXHBcXGhcVFxcXGBccHCYeGBkkHBgXIC8gIycpLC0sFR4xNTAqNSYrLCkBCQoKDgwOFA8PFykcHBwpKSkpKSkpKSkpKSkpLCkpKSkpKSkpKSkpKSkpKSwpKSkpKSkpLCkpKSksLCwpLCksLP/AABEIAL0BCwMBIgACEQEDEQH/xAAcAAACAgMBAQAAAAAAAAAAAAAAAQIHAwUGBAj/xAA8EAABBAADBwIEAwYGAgMAAAABAAIDEQQSIQUGBzFBUWETIjJxgZEUI6EVQmKxwfAkQ1JygtEz4TRTVP/EABcBAQEBAQAAAAAAAAAAAAAAAAABAgP/xAAYEQEBAQEBAAAAAAAAAAAAAAAAARFBMf/aAAwDAQACEQMRAD8A4dIlFpWujBOUCVO0kCzJgqNIpQTzIzKNKNKjJmStRASpBIlRLkKBQO0iVEqJcoJWjMoZkWqJ2nmWNrkZlBO0WoWmgDSEnJByCWbynmWMlRtBltMN8rASgFBnMZWN1pZk78qiNp2j1ErGigRQCpPlUC9BMPUg8disVpINoWpUm4KHpnoVRItUSEZXKJLlAC0EpGQ9keseyADkFyPU8JGUdkCDlLMo+oE8w+yoCUiUad0Fo7qCBUCsmTyolpKCNpWpFhUUUIQhRAUWkkFVSL7/AJJWklaiGkShIlFMOUSi0BEFp0kjMgZSQH80iVVO0af9fNIOWR0g6AgHoda+X6IjESnnSKLUGzcPKSC9ActBFyRepEqNKA9RIyISVDD0GQKKioJFwRoVGkFAy0JFoUSi0CLUiEiUKKkCUs5StFqoZegSeErSzIqRcmCFC0syIyUECEd1jJStB6mwNXmmZRpAKi51oqKChCgEEoSKBoJSBTedUCzJhJA5IGaUSnSNFRsvS8H7piPwfuph4S9Qf2VUQ9PwV7cBu9iJ2l0ML5ACActEgnlpzrzy0K8tj+yr22ZNHs7BYaLEyMje4MY5o+IZ3ON2Na6E8hRUqxROKwEkekjHsOh9zSNDy5rY7p7tOx2JEDXFlte7Nlusrb1FjQmh9VaPGWU/h2NLRlzBxcB7mv1ayzVZS3OOd20Ln+DOFH4medxOWGE+fiN8hqTTXaJwxy22dw8VhojNJGfTD8t0QQKBa4t6A3XM0QR89FhcK+R4Yxpc9xoNAsk9gOpX0M3GjF7OxBmaCQ2ZkjB0cwEitTRrKeehPhfPsFhzcriHWKING70o9Neqg2GB3OxkxIjw0pLSWm25acKsEurUZh916HcPdoBpJwstAXyby5cru/HNWjvNtObZ+yxmmLp3BsTX5rIfRL33zur+tHqqqn3yxj2lrsVO5pFEF51voVRo8hJqjZNcvorEbwVkDnCbFQxNB9pPNws65SRWmvPquL2JhzJiYWCyXSxjTy4LtuK2xpp9oF0DJpW+my8rC5oIJYQCPPfWyVBLF8KcFEwuk2owAfwsOnhokJJ+SrfFRNa9zWOztBIDspbm8gE3SzYjZ8kd+pG9lGjmaW0dRrY7g/Zdbw/3AGPEj5HOaxlBuUtsu10IJsdNfCDj8Js2WUkRRveaJ9rSdGi3fYLJidg4iNueSGVjNBmdG4DXUalWbtrf6DZw/DbPhbmbpIXkua14oFoGmZ1jV3WhzoVxG0t+sXPEYZJfyzzblbRo5rJqyb159UHNkf3SyHDOAstcARd5Ty7/AC8qzNzt4sA90GFZs1j5XlrXPe5rrcASXW5pNczWisLfXeKPA4P1BC2RuZsbWfAKIJ005acghj5+x27WJha10sMrGvaXNJYaLQLJ8aa/LVKDdzEPDC2GVwlv0yGEh9WTlPWqP2XZ7ycX5sTE+JsMcQeMpdmL3ZTYIF0BYNXXIlbvgvg5jFJIZiIQ7K1hdoCKe92W6AINfr0QcKeG20P/AMsnK+Te9d+fharau782GkEU7DG88g6hdmrzXlrzdLodv8RsXJiZXQ4iWOIuIYxriAGDRv1oWfJXOTY6WeUOle6R5LRmccxOorUoN1jOG2NZGyVsZkZIQGlmp1+G28230+Y7rVbU3UxWHbnngljZYGZzCBZuhfLor63pxRweBmHw5o3NY4ON+s4aNaO3bW9FrNzsNjW4SWbacplidE4iBwa4lpFkuce45NvrrXJRcUHl8j9VGlu96cFFDipI4DbGEN1dmNgAO91C/df/ALWoJ+SqOg3W3AxG0GSPw5jqMgOzPo6ixpR8/YrTbU2a7DzPieWlzDRLXBzTpejhz5rs+FOx24uWaF8kzG5GvyxyFgeA7KQ+hro7T6rzcU924cHimNw7csbow6rcdQSCcxJu/wCiDjJYHNrM0tsAiwRYPIi+YPdRijLnADmSAPqaX0E3cSDG7OwrJvbKyCIB4yud/wCP4fcNQLNDpWnJUrj93pcNixh5m5XB7BfQguADmnq3yhjzbY3fnwr3MnjLC05bPI6kW0/vA5TqOy14VxceoI/8O6/zfc3Lf+Xqbr/d18qoAPCCBCSyFo7JAeCg96gQpUUqPZaRm2dh88sbLAzPY2zdC3AWa6K5+K72twBEjW+pmYGOvUEGQjnZHtDq15uVU7nwtdjcPncGtEgcS4gC224D6kAfVWTxlma/DMLZWE52gsaWmyQXNINE0Gl2l17gfnlXr3ti/G7FgmzGQhkbnZQcz3kBhAy6CnkEijeStOa1nDPCug2Ti58wjMnqU91U0RsIBq+eYuFfJHCnaTcTg5sFK0P9K3xNzAFwdmJA+Tupv49UttbXZhNjtwvqATU9jomGjT3PJDg4WBleDqL9p1B1RWHgntIyficJJqxzc/nWmP8Ad2ILf7taHYG7YZt0YcZiyGV7hmFEsY0uF6ddBfI35Wn3G2+7B4tjwXBri1jwBZLc7TQ7XQ/VWLPLEzeSORsgeJI3NJDmHLJlcwtOoygAN0569UG/3/3jwmEbCMXhvXDy7IMrHZcuWz7vmPsqi3s3mwmI/wDj4FkFCg7NXezlZQv4ed8j3Vt7/blsx7oJZJhFDCHF5FatdlNhx9oGnOuq5DE7d2LgDlw+FGLdVF7vcOR/efYvvTeqkK57czfHBYVjRPgRLK1+YTAjN8WZp93Iggcq0/W4t496hhsJJO0NtpaNSS23GrOUWRelDXlytfPzpIZcaHMYIYXytORx0Y0uGYE/6ef0V572bqt2hhAIpWNdQDXaFhItmpHXoCORA0SkVNvJxTxWMg9F7Y2tsEloNkgu7mq1ArwocP8Af5+znkODnwvIzMDqymxmeB1dlFdOQXs2jwixEDM82JwkbOjnSPF6E6ezU0DoOy4QtN1z/qqi4drbpbP2wDPgJ2Qzk25jvaHG9S6Pm0/xNsH9VwO9W4GK2eGumaHMdoJGEubfY6AtPz59F0WyuCmIljjk/EQsD2h1e8lti60FEi+/NbvbW1INn7Omwk2K/aE02rW8wywACXZiQBQcLN2BQ6orguG7gNqYSzX5lfUtcB+tK2ONsuXZte33SxjUWf3nW09CK+xKpHd/af4bFQzVfpSNfV1dG6ujV8lb/Fva+HxOzmmKaJ59QOaA4Emg4EADUHXrzAKCkCV9H7oYdmF2RGZGZmtw5kkFakFhkIo+CRqvm8hfS+yYm4zZDImODTLhBHZo5bjyWQ09wdL/AKhSkVjtnf8A2XJGWxbMbmd1IZHWtmnNBN19vouN2I8Px2HyMyAzxU1hNj8xvwlxJtWKd2Nj7Mb/AI15xOIbVxgk0fEbSABVH3ErSz72YHE4zBOiwrcGIp4i54LWgxggnNlAAo1r2tBbW3tsYWDFQDEuH5hIZnILY5G5S11H4Sc3xdNOVqtOKe+2NjmdhTUTBerLHqMc3T3HmMriK73d6EYuNm0Yp5MO+GWOVoY68hDqsggmjpenMA+37e3dDHx7ZwLtn4o/4iFuaCU86Gg15mtAR1bXUWgqTMnmXr2zseTCzPhmblew0ex7EHq0jUFeMhVFm8BcOXY2Z9n2Q14OZ7eev8P81HibKMbtiHDMa5jmlkDiepc8nM0X8OV1+dVi4G7VZFjpGPdl9aLKz+J4c0hvzq6WxhxbcVvOC62CJzgMzr98bHNbVdM9UP8AtRXQcWNtnCQQGHR8crPTdmNgtbbgW8n6UD2Dz3UMfhIdq/s/HxCniWNkgAui17XOY/sBTyHdq7hcZxsxBONa3OHNa00AfhcXHMCOjqyn6hZ+B+3pI8U/DXcUjXPy3yewDUeSOfy8IPXx8x14iCIOHtjLi3tbqBJ80ft8lVmddJxKxfqbTxJu8shZf+3Svp8P/FczSInnRmUQEqVGwc1Avun6hSMpWgqKDaYlKRkKgGyEciR8iQoOJJsnzzUvV/ukjIgQ+aLPf9Uep8kep4Coyfin5S3O7Kf3cxr7WsRT9TwEF/hQRJKk3EOArM6u16fZRz/JIv8AAQTfO4ii4kDkCb+wWPMUy4dlEu8IMrMY8Cg9wA5AOIGvP+n2WO0g9MPQRtK1Iu8JWgRWSGd7dWuc35Ej+SgHJAhA3yEkkkknmTqSfJPNK0adkgVAL1bK2rJhpmTRHK+NwcD/AEPcEaEeV5r8KJpBsNvbfmxkzpp3ZnnQdmiyQ1o6NFmgtfaWiaDLg8bJC8SRPcx7eTmktI6aEKWIx8j5DK55MjiS596knmSe5XnNJAIJy4hzzbnFxJJJJJJJ5nXqUQYhzDbCWnuFBCAfISSSSSdSSbJPcnqgFNxCLQK0WmguQe0OSJRaRKoKR9UZlknwz2VnY5uYWMzSLHcXzCDASjMthsfYU2Ke5kDc72tLy0EAkAi8oJ9x15DVefHbPkhcWSsdG4aEOBB5A8j4IP1CDz2gre4uLCu2fE+M5MUyQslbmJ9RhBLZGg6Cqo138hbLcTh/+0DbpfTYCQaaXHQNPyHPr9L1oOOLk7VxzcAoz8GLeP8AdGD/ACcFrcfwHma0mLExvIBNOYWXXS8xA+ZU0xVmZK17ptjyCYwMb6rwaqK3310oX1+i6zYvBvGzZTKG4drnVTzb65khg8dCQqOEtFrt999ysHgY/wAvG+rPmA9KmnTXMXZScv7vPsfpw5QFp2vVh9kTSNzxwyPbeXM1jnDNppYHP3DTyFsotx8a7DjENw7zETQIq+ZbeXnVjnVINGSktpg92cTMx74oXvEbsj8upa7TQt5/p0PZb2LhHtJwB9ACyRrIwVV6kXy05+QiuOtC3u8O5WKwTWOxMYYH6N97Ha86IB6f1WDdrdefHS+lAyzVucdGtHcn+iI1Ca9G0cCYZpInUTG9zCRyJaS0140XmKBlJdPvduUcDFhZDJnOJjLy3LlLCMhr4jejh9iuYUAUqXRblboHaEz4mvyFsZkBIsGnMbR100cTfhdfBwt2ewD19qR5q1DHRAX4JcbHPoEFWpWu63u3b2Vh4/8AD42SaXSmtyPbV624ABv36clxkWAkcx72sc5keXO4AkNzEhuY9LINIMCSYpbnC7o4iXC/io2h8Qe5jiCBkIyavugGnONb6G0GlTKbhXNCBBCEUg95cO36ozN7FQ9RP1FR7Nlxh8rGBuYvIYBqdXe26GpIuwB2VwcVZfw+yoYKzEmKPMWA0GMs0aprjlHY1ddVWvDujtPChwseoO3MBxB+9LuOOTXBsGrjHmdYIFBxBqjdk03lVDvqp1XA7kYv09oYVzSQfWY36OcGkV10JVh8admE+i4A5S6naA+62sZ7vi1zO0s3kGmi4vhfskz7RhOW2RH1HnKSAADV9rNVa6XjRvCTPFh2vaWsIkcBV5tKza2KGtV1vVOj3cV9gQR7OilMTWTh7Iy9rAwuGVwIcBpVNB8Ktt1NtPw2JidHK+MZ2Z6JpzQdQ9o+JvPTXmaVu8aHZ9mRubZb6sbrBGWi11WOoNilTGwZMuJhI/8AsaOmoJAI101BI101SC++KO1pcPgC+F7mPDgMzbvKba48qGjuZqiRWtKiMfvJiJtJcRM8dnPJ6Bv8gr34sZ/2TPlr/Lza9PUbdaa60vnS0hVo8C8TE3EzMJqR7Pb7viaCCQG1Viru+R5c16+MRx7ZLZJL+FcB7YwQGkAZvULRqCbOpVTwYp0bw9ji1zTYc00QR1BVjbB44TRsEeKibO2qzA5XEVXu0Id+iYOB2Xg4ZHkTT+g0AnNkc+yOTQB1PnRdLulv1Bg4fTOBhmkJP5rzqQdMptp0rSgQPHVWLvbu3hMds440QiCQxCQPIylrfaLe1vxANGnjlzVFCg7uLT0fUeP2n+GwckvptaYonPyDRmZrbyg0NPNKnMVxrxTmZI4oI/blBDXOI0qxmdXLwVbm9mKDdm4h7XV+Q4tJAOhboCOoN19V8v34SDvuE2zJMRjnS+q5oY1z3mz+Y53to0ddX5r+XdT4o73SHHOihmkYyACP2PLcz+b3Gqs3p/xXacD8BkwLpK1lld9mBrR+t81p9ucW8OyWWMbPie5j3NzPLKcWktzEZL/VOiqcZj5JdZZHyEdXOLv5lXXwQgjbhXODCJXPyucWuaHN5sFn2uI93w60VTG1Me2Z+ZsUcQ/0sBA5Aa2eel/Uq+txy2HZQkazIfRdKXaOzUH0c3UgAANPIAApSKJ23iM+KneT8Ush+73FeJosjum63knmSSTXcmzyXrwWynulia5jmCR7WBzmkDUgczQ881UWTxrDjh9nvcKJY++Wji2IkCjyVUH5q4uN8ZGEwea7a9wN0SD6bbBI0PJU/BJlc11B2Ug0RYNG6I6jwpFWRwVwoc/GON16Aj9p1uR3Tnr7edUFy0+4GPALvws2Xp7LPOuQ1P288lZvD/iNFiJnRR4KHDH0y4uYQA7LWlNYNLdfgWjiTxJmwc0ceGLAcrZHAtDrBLrBOb28hpVm7tQUvjtmywnLKx8ZOoD2lpI8WFZ3ArANcMW6QBzCImUbo6vJ8dvItV3vBvJNjZfVxDg51AaNDRpoNBpauLhbghhtkGU1c5kkObQZWhzdSNQMrCb86K0cfxO4btwrW4nCEuw7gA63ZshJOUg18FZWjmbGvNdHw2wsX7AxPrf+Nz5i/nyDGDpr06LxcON5mYxmI2biA0tlEjoBqAObjGL1AB9zfkVv58N+z935WFzmGpQywA+3yuyAjuRV8iBfKlBQhanlUaTpVBlRSKQAg9ZakWLLQSc1aGbZmPdBNHMz4o3tePmDdf0+quzaTNm7bjje7EFjmCsucMLCae4FrhroCM3LRUbSjXlSwWxtLe/B7HY/DbNj9SWwJZHEuFt6OP7xouFCgDaqjGYp8r3SSHM9xtxPUlIt8pZQmC29obzYXF7B9AzsbPHDH+Wfac0RaABfxEgdD16KooHZXA2RRBscxR5jynlQW+f0TFfQG+e0I8Tsec4eZj/yg45XtJqw4hw1IPjQ2K0Xz3SyZfP80sqSDbbo42GHFxuxUbZIScrwW5qB/eA7/rV1rSuHY24OyY3nFMcyRlAtEkrHRsJ1B17gig66+aofKikwWbxK4nsxERwmGb7LAfJyDg2xlY3/AE3RvxyVXZVPKllRF5O38wuJ2Q9ks0bJXQ5HMJsh1ZRodXDkTV1Z7KjCnlQAmKvTgxtqIYAROkYx7ZH+1z2AkH3WG6EDnz7Fa3Hbs7J2fJJLjpBiJJHOkZHrVON/A0nrpbjR+6p3Kk4eVMHd708RcPicO7DRYCKKP/LcMocw2CHANFA0KOuq32xOMeFjw7MPJhHemyMNygscCfdehoZTp9yqmypZVcFk4rjZMAW4bCwQjSjWYjn0AA7dOnlcvt/frFY0x+tJlbG7M0MFU8cn89Xeb0XP0kWpgt/bG39lvwuHixeIxGLunlzDeWQfGSDTm5i86a6cqpcltvA7IkjccHPNDI0EhkzS5r6F5Q4WWuPIE6fLmuNyoyqYLB4LY6GLFSGaRkZc1rWZjWbM6iAar/T1/S66rffhvDjJw+HGQxudzY8tNuNC2kEH93lrqCqTpFJg6LerdKPBafjIZ5LA9ONriQCLzF3wgUR9/CsjeGSOPd+FkUrQTC0BoI9zsrXSgEf8j9R4VKEJlxrmfugy4LHPhkZLGS17HBzSOhGoVs8YdtCTAYTUF0pDyAbHwMcXeCMwA5/EVUBam55PmtEGOkwpFqQaqhEIUiEBB7ixGRGqNVoLKjKjVKj2QGRLInqgkoFkQWpaotQIsTyItFoI5Ui1SRaCGTwjIpWl9ECLPn9ksqlmQSgjlRlUrStBHKgMUrRaCJYkWrJmSJQQLUi1TJ+aRKgjSQCmXIQQISpTtK/mghSZ1UkWio0ghTv5oREKRSnaLQe/P8kZ/klfhF+FoBelnHZInwgV2QMuQHBR07I0QSzBRsdkUOyia7IJZh2RmCjohAEhO1EgJEeEEr8JWo0OyC0IqV2lYRlCVDsqh5kWlYHRKgoHY7IzDskAEGkDsJZkBo/spUEDJSQWhIAIGfkgO+aVBFKBpCkghAyR5RfzRSSCQRolSEUX80tEymGj+7/6VR6UJ5kByogUUpZkByCJQp2laCJSKlaFBFK1MJFURQpAJgKDGkplO0wY0LJSVKiFoClVpgKDGhTIQggW+Uip0ikEEqWSkqTBEpKZQGoIIKmmQmDHSApoAUEEisuRIsQYyllWTKj6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4" descr="data:image/jpeg;base64,/9j/4AAQSkZJRgABAQAAAQABAAD/2wCEAAkGBhQSERUUEhQVFBUVFxcXFxcYFxcXHBcXGhcVFxcXGBccHCYeGBkkHBgXIC8gIycpLC0sFR4xNTAqNSYrLCkBCQoKDgwOFA8PFykcHBwpKSkpKSkpKSkpKSkpLCkpKSkpKSkpKSkpKSkpKSwpKSkpKSkpLCkpKSksLCwpLCksLP/AABEIAL0BCwMBIgACEQEDEQH/xAAcAAACAgMBAQAAAAAAAAAAAAAAAQIHAwUGBAj/xAA8EAABBAADBwIEAwYGAgMAAAABAAIDEQQSIQUGBzFBUWETIjJxgZEUI6EVQmKxwfAkQ1JygtEz4TRTVP/EABcBAQEBAQAAAAAAAAAAAAAAAAABAgP/xAAYEQEBAQEBAAAAAAAAAAAAAAAAARFBMf/aAAwDAQACEQMRAD8A4dIlFpWujBOUCVO0kCzJgqNIpQTzIzKNKNKjJmStRASpBIlRLkKBQO0iVEqJcoJWjMoZkWqJ2nmWNrkZlBO0WoWmgDSEnJByCWbynmWMlRtBltMN8rASgFBnMZWN1pZk78qiNp2j1ErGigRQCpPlUC9BMPUg8disVpINoWpUm4KHpnoVRItUSEZXKJLlAC0EpGQ9keseyADkFyPU8JGUdkCDlLMo+oE8w+yoCUiUad0Fo7qCBUCsmTyolpKCNpWpFhUUUIQhRAUWkkFVSL7/AJJWklaiGkShIlFMOUSi0BEFp0kjMgZSQH80iVVO0af9fNIOWR0g6AgHoda+X6IjESnnSKLUGzcPKSC9ActBFyRepEqNKA9RIyISVDD0GQKKioJFwRoVGkFAy0JFoUSi0CLUiEiUKKkCUs5StFqoZegSeErSzIqRcmCFC0syIyUECEd1jJStB6mwNXmmZRpAKi51oqKChCgEEoSKBoJSBTedUCzJhJA5IGaUSnSNFRsvS8H7piPwfuph4S9Qf2VUQ9PwV7cBu9iJ2l0ML5ACActEgnlpzrzy0K8tj+yr22ZNHs7BYaLEyMje4MY5o+IZ3ON2Na6E8hRUqxROKwEkekjHsOh9zSNDy5rY7p7tOx2JEDXFlte7Nlusrb1FjQmh9VaPGWU/h2NLRlzBxcB7mv1ayzVZS3OOd20Ln+DOFH4medxOWGE+fiN8hqTTXaJwxy22dw8VhojNJGfTD8t0QQKBa4t6A3XM0QR89FhcK+R4Yxpc9xoNAsk9gOpX0M3GjF7OxBmaCQ2ZkjB0cwEitTRrKeehPhfPsFhzcriHWKING70o9Neqg2GB3OxkxIjw0pLSWm25acKsEurUZh916HcPdoBpJwstAXyby5cru/HNWjvNtObZ+yxmmLp3BsTX5rIfRL33zur+tHqqqn3yxj2lrsVO5pFEF51voVRo8hJqjZNcvorEbwVkDnCbFQxNB9pPNws65SRWmvPquL2JhzJiYWCyXSxjTy4LtuK2xpp9oF0DJpW+my8rC5oIJYQCPPfWyVBLF8KcFEwuk2owAfwsOnhokJJ+SrfFRNa9zWOztBIDspbm8gE3SzYjZ8kd+pG9lGjmaW0dRrY7g/Zdbw/3AGPEj5HOaxlBuUtsu10IJsdNfCDj8Js2WUkRRveaJ9rSdGi3fYLJidg4iNueSGVjNBmdG4DXUalWbtrf6DZw/DbPhbmbpIXkua14oFoGmZ1jV3WhzoVxG0t+sXPEYZJfyzzblbRo5rJqyb159UHNkf3SyHDOAstcARd5Ty7/AC8qzNzt4sA90GFZs1j5XlrXPe5rrcASXW5pNczWisLfXeKPA4P1BC2RuZsbWfAKIJ005acghj5+x27WJha10sMrGvaXNJYaLQLJ8aa/LVKDdzEPDC2GVwlv0yGEh9WTlPWqP2XZ7ycX5sTE+JsMcQeMpdmL3ZTYIF0BYNXXIlbvgvg5jFJIZiIQ7K1hdoCKe92W6AINfr0QcKeG20P/AMsnK+Te9d+fharau782GkEU7DG88g6hdmrzXlrzdLodv8RsXJiZXQ4iWOIuIYxriAGDRv1oWfJXOTY6WeUOle6R5LRmccxOorUoN1jOG2NZGyVsZkZIQGlmp1+G28230+Y7rVbU3UxWHbnngljZYGZzCBZuhfLor63pxRweBmHw5o3NY4ON+s4aNaO3bW9FrNzsNjW4SWbacplidE4iBwa4lpFkuce45NvrrXJRcUHl8j9VGlu96cFFDipI4DbGEN1dmNgAO91C/df/ALWoJ+SqOg3W3AxG0GSPw5jqMgOzPo6ixpR8/YrTbU2a7DzPieWlzDRLXBzTpejhz5rs+FOx24uWaF8kzG5GvyxyFgeA7KQ+hro7T6rzcU924cHimNw7csbow6rcdQSCcxJu/wCiDjJYHNrM0tsAiwRYPIi+YPdRijLnADmSAPqaX0E3cSDG7OwrJvbKyCIB4yud/wCP4fcNQLNDpWnJUrj93pcNixh5m5XB7BfQguADmnq3yhjzbY3fnwr3MnjLC05bPI6kW0/vA5TqOy14VxceoI/8O6/zfc3Lf+Xqbr/d18qoAPCCBCSyFo7JAeCg96gQpUUqPZaRm2dh88sbLAzPY2zdC3AWa6K5+K72twBEjW+pmYGOvUEGQjnZHtDq15uVU7nwtdjcPncGtEgcS4gC224D6kAfVWTxlma/DMLZWE52gsaWmyQXNINE0Gl2l17gfnlXr3ti/G7FgmzGQhkbnZQcz3kBhAy6CnkEijeStOa1nDPCug2Ti58wjMnqU91U0RsIBq+eYuFfJHCnaTcTg5sFK0P9K3xNzAFwdmJA+Tupv49UttbXZhNjtwvqATU9jomGjT3PJDg4WBleDqL9p1B1RWHgntIyficJJqxzc/nWmP8Ad2ILf7taHYG7YZt0YcZiyGV7hmFEsY0uF6ddBfI35Wn3G2+7B4tjwXBri1jwBZLc7TQ7XQ/VWLPLEzeSORsgeJI3NJDmHLJlcwtOoygAN0569UG/3/3jwmEbCMXhvXDy7IMrHZcuWz7vmPsqi3s3mwmI/wDj4FkFCg7NXezlZQv4ed8j3Vt7/blsx7oJZJhFDCHF5FatdlNhx9oGnOuq5DE7d2LgDlw+FGLdVF7vcOR/efYvvTeqkK57czfHBYVjRPgRLK1+YTAjN8WZp93Iggcq0/W4t496hhsJJO0NtpaNSS23GrOUWRelDXlytfPzpIZcaHMYIYXytORx0Y0uGYE/6ef0V572bqt2hhAIpWNdQDXaFhItmpHXoCORA0SkVNvJxTxWMg9F7Y2tsEloNkgu7mq1ArwocP8Af5+znkODnwvIzMDqymxmeB1dlFdOQXs2jwixEDM82JwkbOjnSPF6E6ezU0DoOy4QtN1z/qqi4drbpbP2wDPgJ2Qzk25jvaHG9S6Pm0/xNsH9VwO9W4GK2eGumaHMdoJGEubfY6AtPz59F0WyuCmIljjk/EQsD2h1e8lti60FEi+/NbvbW1INn7Omwk2K/aE02rW8wywACXZiQBQcLN2BQ6orguG7gNqYSzX5lfUtcB+tK2ONsuXZte33SxjUWf3nW09CK+xKpHd/af4bFQzVfpSNfV1dG6ujV8lb/Fva+HxOzmmKaJ59QOaA4Emg4EADUHXrzAKCkCV9H7oYdmF2RGZGZmtw5kkFakFhkIo+CRqvm8hfS+yYm4zZDImODTLhBHZo5bjyWQ09wdL/AKhSkVjtnf8A2XJGWxbMbmd1IZHWtmnNBN19vouN2I8Px2HyMyAzxU1hNj8xvwlxJtWKd2Nj7Mb/AI15xOIbVxgk0fEbSABVH3ErSz72YHE4zBOiwrcGIp4i54LWgxggnNlAAo1r2tBbW3tsYWDFQDEuH5hIZnILY5G5S11H4Sc3xdNOVqtOKe+2NjmdhTUTBerLHqMc3T3HmMriK73d6EYuNm0Yp5MO+GWOVoY68hDqsggmjpenMA+37e3dDHx7ZwLtn4o/4iFuaCU86Gg15mtAR1bXUWgqTMnmXr2zseTCzPhmblew0ex7EHq0jUFeMhVFm8BcOXY2Z9n2Q14OZ7eev8P81HibKMbtiHDMa5jmlkDiepc8nM0X8OV1+dVi4G7VZFjpGPdl9aLKz+J4c0hvzq6WxhxbcVvOC62CJzgMzr98bHNbVdM9UP8AtRXQcWNtnCQQGHR8crPTdmNgtbbgW8n6UD2Dz3UMfhIdq/s/HxCniWNkgAui17XOY/sBTyHdq7hcZxsxBONa3OHNa00AfhcXHMCOjqyn6hZ+B+3pI8U/DXcUjXPy3yewDUeSOfy8IPXx8x14iCIOHtjLi3tbqBJ80ft8lVmddJxKxfqbTxJu8shZf+3Svp8P/FczSInnRmUQEqVGwc1Avun6hSMpWgqKDaYlKRkKgGyEciR8iQoOJJsnzzUvV/ukjIgQ+aLPf9Uep8kep4Coyfin5S3O7Kf3cxr7WsRT9TwEF/hQRJKk3EOArM6u16fZRz/JIv8AAQTfO4ii4kDkCb+wWPMUy4dlEu8IMrMY8Cg9wA5AOIGvP+n2WO0g9MPQRtK1Iu8JWgRWSGd7dWuc35Ej+SgHJAhA3yEkkkknmTqSfJPNK0adkgVAL1bK2rJhpmTRHK+NwcD/AEPcEaEeV5r8KJpBsNvbfmxkzpp3ZnnQdmiyQ1o6NFmgtfaWiaDLg8bJC8SRPcx7eTmktI6aEKWIx8j5DK55MjiS596knmSe5XnNJAIJy4hzzbnFxJJJJJJJ5nXqUQYhzDbCWnuFBCAfISSSSSdSSbJPcnqgFNxCLQK0WmguQe0OSJRaRKoKR9UZlknwz2VnY5uYWMzSLHcXzCDASjMthsfYU2Ke5kDc72tLy0EAkAi8oJ9x15DVefHbPkhcWSsdG4aEOBB5A8j4IP1CDz2gre4uLCu2fE+M5MUyQslbmJ9RhBLZGg6Cqo138hbLcTh/+0DbpfTYCQaaXHQNPyHPr9L1oOOLk7VxzcAoz8GLeP8AdGD/ACcFrcfwHma0mLExvIBNOYWXXS8xA+ZU0xVmZK17ptjyCYwMb6rwaqK3310oX1+i6zYvBvGzZTKG4drnVTzb65khg8dCQqOEtFrt999ysHgY/wAvG+rPmA9KmnTXMXZScv7vPsfpw5QFp2vVh9kTSNzxwyPbeXM1jnDNppYHP3DTyFsotx8a7DjENw7zETQIq+ZbeXnVjnVINGSktpg92cTMx74oXvEbsj8upa7TQt5/p0PZb2LhHtJwB9ACyRrIwVV6kXy05+QiuOtC3u8O5WKwTWOxMYYH6N97Ha86IB6f1WDdrdefHS+lAyzVucdGtHcn+iI1Ca9G0cCYZpInUTG9zCRyJaS0140XmKBlJdPvduUcDFhZDJnOJjLy3LlLCMhr4jejh9iuYUAUqXRblboHaEz4mvyFsZkBIsGnMbR100cTfhdfBwt2ewD19qR5q1DHRAX4JcbHPoEFWpWu63u3b2Vh4/8AD42SaXSmtyPbV624ABv36clxkWAkcx72sc5keXO4AkNzEhuY9LINIMCSYpbnC7o4iXC/io2h8Qe5jiCBkIyavugGnONb6G0GlTKbhXNCBBCEUg95cO36ozN7FQ9RP1FR7Nlxh8rGBuYvIYBqdXe26GpIuwB2VwcVZfw+yoYKzEmKPMWA0GMs0aprjlHY1ddVWvDujtPChwseoO3MBxB+9LuOOTXBsGrjHmdYIFBxBqjdk03lVDvqp1XA7kYv09oYVzSQfWY36OcGkV10JVh8admE+i4A5S6naA+62sZ7vi1zO0s3kGmi4vhfskz7RhOW2RH1HnKSAADV9rNVa6XjRvCTPFh2vaWsIkcBV5tKza2KGtV1vVOj3cV9gQR7OilMTWTh7Iy9rAwuGVwIcBpVNB8Ktt1NtPw2JidHK+MZ2Z6JpzQdQ9o+JvPTXmaVu8aHZ9mRubZb6sbrBGWi11WOoNilTGwZMuJhI/8AsaOmoJAI101BI101SC++KO1pcPgC+F7mPDgMzbvKba48qGjuZqiRWtKiMfvJiJtJcRM8dnPJ6Bv8gr34sZ/2TPlr/Lza9PUbdaa60vnS0hVo8C8TE3EzMJqR7Pb7viaCCQG1Viru+R5c16+MRx7ZLZJL+FcB7YwQGkAZvULRqCbOpVTwYp0bw9ji1zTYc00QR1BVjbB44TRsEeKibO2qzA5XEVXu0Id+iYOB2Xg4ZHkTT+g0AnNkc+yOTQB1PnRdLulv1Bg4fTOBhmkJP5rzqQdMptp0rSgQPHVWLvbu3hMds440QiCQxCQPIylrfaLe1vxANGnjlzVFCg7uLT0fUeP2n+GwckvptaYonPyDRmZrbyg0NPNKnMVxrxTmZI4oI/blBDXOI0qxmdXLwVbm9mKDdm4h7XV+Q4tJAOhboCOoN19V8v34SDvuE2zJMRjnS+q5oY1z3mz+Y53to0ddX5r+XdT4o73SHHOihmkYyACP2PLcz+b3Gqs3p/xXacD8BkwLpK1lld9mBrR+t81p9ucW8OyWWMbPie5j3NzPLKcWktzEZL/VOiqcZj5JdZZHyEdXOLv5lXXwQgjbhXODCJXPyucWuaHN5sFn2uI93w60VTG1Me2Z+ZsUcQ/0sBA5Aa2eel/Uq+txy2HZQkazIfRdKXaOzUH0c3UgAANPIAApSKJ23iM+KneT8Ush+73FeJosjum63knmSSTXcmzyXrwWynulia5jmCR7WBzmkDUgczQ881UWTxrDjh9nvcKJY++Wji2IkCjyVUH5q4uN8ZGEwea7a9wN0SD6bbBI0PJU/BJlc11B2Ug0RYNG6I6jwpFWRwVwoc/GON16Aj9p1uR3Tnr7edUFy0+4GPALvws2Xp7LPOuQ1P288lZvD/iNFiJnRR4KHDH0y4uYQA7LWlNYNLdfgWjiTxJmwc0ceGLAcrZHAtDrBLrBOb28hpVm7tQUvjtmywnLKx8ZOoD2lpI8WFZ3ArANcMW6QBzCImUbo6vJ8dvItV3vBvJNjZfVxDg51AaNDRpoNBpauLhbghhtkGU1c5kkObQZWhzdSNQMrCb86K0cfxO4btwrW4nCEuw7gA63ZshJOUg18FZWjmbGvNdHw2wsX7AxPrf+Nz5i/nyDGDpr06LxcON5mYxmI2biA0tlEjoBqAObjGL1AB9zfkVv58N+z935WFzmGpQywA+3yuyAjuRV8iBfKlBQhanlUaTpVBlRSKQAg9ZakWLLQSc1aGbZmPdBNHMz4o3tePmDdf0+quzaTNm7bjje7EFjmCsucMLCae4FrhroCM3LRUbSjXlSwWxtLe/B7HY/DbNj9SWwJZHEuFt6OP7xouFCgDaqjGYp8r3SSHM9xtxPUlIt8pZQmC29obzYXF7B9AzsbPHDH+Wfac0RaABfxEgdD16KooHZXA2RRBscxR5jynlQW+f0TFfQG+e0I8Tsec4eZj/yg45XtJqw4hw1IPjQ2K0Xz3SyZfP80sqSDbbo42GHFxuxUbZIScrwW5qB/eA7/rV1rSuHY24OyY3nFMcyRlAtEkrHRsJ1B17gig66+aofKikwWbxK4nsxERwmGb7LAfJyDg2xlY3/AE3RvxyVXZVPKllRF5O38wuJ2Q9ks0bJXQ5HMJsh1ZRodXDkTV1Z7KjCnlQAmKvTgxtqIYAROkYx7ZH+1z2AkH3WG6EDnz7Fa3Hbs7J2fJJLjpBiJJHOkZHrVON/A0nrpbjR+6p3Kk4eVMHd708RcPicO7DRYCKKP/LcMocw2CHANFA0KOuq32xOMeFjw7MPJhHemyMNygscCfdehoZTp9yqmypZVcFk4rjZMAW4bCwQjSjWYjn0AA7dOnlcvt/frFY0x+tJlbG7M0MFU8cn89Xeb0XP0kWpgt/bG39lvwuHixeIxGLunlzDeWQfGSDTm5i86a6cqpcltvA7IkjccHPNDI0EhkzS5r6F5Q4WWuPIE6fLmuNyoyqYLB4LY6GLFSGaRkZc1rWZjWbM6iAar/T1/S66rffhvDjJw+HGQxudzY8tNuNC2kEH93lrqCqTpFJg6LerdKPBafjIZ5LA9ONriQCLzF3wgUR9/CsjeGSOPd+FkUrQTC0BoI9zsrXSgEf8j9R4VKEJlxrmfugy4LHPhkZLGS17HBzSOhGoVs8YdtCTAYTUF0pDyAbHwMcXeCMwA5/EVUBam55PmtEGOkwpFqQaqhEIUiEBB7ixGRGqNVoLKjKjVKj2QGRLInqgkoFkQWpaotQIsTyItFoI5Ui1SRaCGTwjIpWl9ECLPn9ksqlmQSgjlRlUrStBHKgMUrRaCJYkWrJmSJQQLUi1TJ+aRKgjSQCmXIQQISpTtK/mghSZ1UkWio0ghTv5oREKRSnaLQe/P8kZ/klfhF+FoBelnHZInwgV2QMuQHBR07I0QSzBRsdkUOyia7IJZh2RmCjohAEhO1EgJEeEEr8JWo0OyC0IqV2lYRlCVDsqh5kWlYHRKgoHY7IzDskAEGkDsJZkBo/spUEDJSQWhIAIGfkgO+aVBFKBpCkghAyR5RfzRSSCQRolSEUX80tEymGj+7/6VR6UJ5kByogUUpZkByCJQp2laCJSKlaFBFK1MJFURQpAJgKDGkplO0wY0LJSVKiFoClVpgKDGhTIQggW+Uip0ikEEqWSkqTBEpKZQGoIIKmmQmDHSApoAUEEisuRIsQYyllWTKj6o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1803414" y="3569791"/>
            <a:ext cx="2628900" cy="2232422"/>
            <a:chOff x="2895600" y="2283857"/>
            <a:chExt cx="2628900" cy="2783443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895600" y="2293382"/>
              <a:ext cx="0" cy="2773918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519736" y="2283857"/>
              <a:ext cx="4764" cy="2783443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1100465" y="5797092"/>
            <a:ext cx="140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>
                    <a:lumMod val="75000"/>
                  </a:schemeClr>
                </a:solidFill>
              </a:rPr>
              <a:t>controlepunt</a:t>
            </a:r>
            <a:endParaRPr lang="nl-B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19851" y="5797092"/>
            <a:ext cx="120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>
                    <a:lumMod val="75000"/>
                  </a:schemeClr>
                </a:solidFill>
              </a:rPr>
              <a:t>‘soft crash’</a:t>
            </a:r>
            <a:endParaRPr lang="nl-BE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65139" y="3724333"/>
            <a:ext cx="672465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42089" y="335500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tijd</a:t>
            </a:r>
            <a:endParaRPr lang="nl-BE" dirty="0"/>
          </a:p>
        </p:txBody>
      </p:sp>
      <p:sp>
        <p:nvSpPr>
          <p:cNvPr id="55" name="TextBox 54"/>
          <p:cNvSpPr txBox="1"/>
          <p:nvPr/>
        </p:nvSpPr>
        <p:spPr>
          <a:xfrm>
            <a:off x="1327164" y="3179205"/>
            <a:ext cx="1158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i="1" dirty="0" err="1" smtClean="0"/>
              <a:t>t</a:t>
            </a:r>
            <a:r>
              <a:rPr lang="nl-BE" sz="2000" i="1" baseline="-25000" dirty="0" err="1" smtClean="0"/>
              <a:t>controlepunt</a:t>
            </a:r>
            <a:endParaRPr lang="nl-BE" sz="2000" i="1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4013214" y="3179205"/>
            <a:ext cx="618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i="1" dirty="0" err="1" smtClean="0"/>
              <a:t>t</a:t>
            </a:r>
            <a:r>
              <a:rPr lang="nl-BE" sz="2000" i="1" baseline="-25000" dirty="0" err="1" smtClean="0"/>
              <a:t>falen</a:t>
            </a:r>
            <a:endParaRPr lang="nl-BE" sz="2000" i="1" baseline="-250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4308489" y="3569790"/>
            <a:ext cx="238125" cy="2878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308489" y="3579315"/>
            <a:ext cx="238125" cy="2868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253738" y="3875661"/>
            <a:ext cx="1702201" cy="305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transactie 2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99423" y="3843931"/>
            <a:ext cx="220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opnieuw uitvoeren</a:t>
            </a:r>
            <a:endParaRPr lang="nl-BE" dirty="0"/>
          </a:p>
        </p:txBody>
      </p:sp>
      <p:grpSp>
        <p:nvGrpSpPr>
          <p:cNvPr id="63" name="Group 62"/>
          <p:cNvGrpSpPr/>
          <p:nvPr/>
        </p:nvGrpSpPr>
        <p:grpSpPr>
          <a:xfrm>
            <a:off x="1406138" y="4126556"/>
            <a:ext cx="3370226" cy="707886"/>
            <a:chOff x="2498324" y="3259723"/>
            <a:chExt cx="3370226" cy="707886"/>
          </a:xfrm>
        </p:grpSpPr>
        <p:sp>
          <p:nvSpPr>
            <p:cNvPr id="64" name="Rectangle 63"/>
            <p:cNvSpPr/>
            <p:nvPr/>
          </p:nvSpPr>
          <p:spPr>
            <a:xfrm>
              <a:off x="2498324" y="3489305"/>
              <a:ext cx="3021413" cy="3058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transactie 3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65" name="Text Box 79"/>
            <p:cNvSpPr txBox="1">
              <a:spLocks noChangeArrowheads="1"/>
            </p:cNvSpPr>
            <p:nvPr/>
          </p:nvSpPr>
          <p:spPr bwMode="auto">
            <a:xfrm>
              <a:off x="5170923" y="3259723"/>
              <a:ext cx="697627" cy="70788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nl-BE" sz="4000" b="0" dirty="0">
                  <a:solidFill>
                    <a:srgbClr val="FF0000"/>
                  </a:solidFill>
                  <a:sym typeface="Webdings" pitchFamily="18" charset="2"/>
                </a:rPr>
                <a:t>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499423" y="4310656"/>
            <a:ext cx="220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ongedaan maken</a:t>
            </a:r>
            <a:endParaRPr lang="nl-BE" dirty="0"/>
          </a:p>
        </p:txBody>
      </p:sp>
      <p:sp>
        <p:nvSpPr>
          <p:cNvPr id="67" name="Rectangle 66"/>
          <p:cNvSpPr/>
          <p:nvPr/>
        </p:nvSpPr>
        <p:spPr>
          <a:xfrm>
            <a:off x="2025263" y="4833906"/>
            <a:ext cx="1987951" cy="305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transactie 4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99423" y="4815481"/>
            <a:ext cx="220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opnieuw uitvoeren</a:t>
            </a:r>
            <a:endParaRPr lang="nl-BE" dirty="0"/>
          </a:p>
        </p:txBody>
      </p:sp>
      <p:grpSp>
        <p:nvGrpSpPr>
          <p:cNvPr id="69" name="Group 68"/>
          <p:cNvGrpSpPr/>
          <p:nvPr/>
        </p:nvGrpSpPr>
        <p:grpSpPr>
          <a:xfrm>
            <a:off x="2444363" y="5094326"/>
            <a:ext cx="2332001" cy="707886"/>
            <a:chOff x="2498324" y="3255943"/>
            <a:chExt cx="2332001" cy="707886"/>
          </a:xfrm>
        </p:grpSpPr>
        <p:sp>
          <p:nvSpPr>
            <p:cNvPr id="70" name="Rectangle 69"/>
            <p:cNvSpPr/>
            <p:nvPr/>
          </p:nvSpPr>
          <p:spPr>
            <a:xfrm>
              <a:off x="2498324" y="3489305"/>
              <a:ext cx="1987951" cy="3058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transactie 5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71" name="Text Box 79"/>
            <p:cNvSpPr txBox="1">
              <a:spLocks noChangeArrowheads="1"/>
            </p:cNvSpPr>
            <p:nvPr/>
          </p:nvSpPr>
          <p:spPr bwMode="auto">
            <a:xfrm>
              <a:off x="4132698" y="3255943"/>
              <a:ext cx="697627" cy="70788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nl-BE" sz="4000" b="0" dirty="0">
                  <a:solidFill>
                    <a:srgbClr val="FF0000"/>
                  </a:solidFill>
                  <a:sym typeface="Webdings" pitchFamily="18" charset="2"/>
                </a:rPr>
                <a:t>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501653" y="5289588"/>
            <a:ext cx="220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ongedaan maken</a:t>
            </a:r>
            <a:endParaRPr lang="nl-BE" dirty="0"/>
          </a:p>
        </p:txBody>
      </p:sp>
      <p:pic>
        <p:nvPicPr>
          <p:cNvPr id="16386" name="Picture 2" descr="http://4.bp.blogspot.com/-OIhdzz0lkgc/TkLQ5Jp5poI/AAAAAAAAAP8/mGJJjzI7yGQ/s1600/Icon+Dir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626" y="5094326"/>
            <a:ext cx="2450748" cy="160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190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Herstel bij ‘soft crashes’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Hersteltechnieken</a:t>
            </a:r>
          </a:p>
          <a:p>
            <a:r>
              <a:rPr lang="nl-BE" sz="1400" dirty="0" smtClean="0"/>
              <a:t>Met onmiddellijke aanpassing</a:t>
            </a:r>
            <a:endParaRPr lang="nl-BE" sz="1400" dirty="0"/>
          </a:p>
        </p:txBody>
      </p:sp>
      <p:sp>
        <p:nvSpPr>
          <p:cNvPr id="91" name="Rectangle 2"/>
          <p:cNvSpPr>
            <a:spLocks noChangeArrowheads="1"/>
          </p:cNvSpPr>
          <p:nvPr/>
        </p:nvSpPr>
        <p:spPr bwMode="auto">
          <a:xfrm>
            <a:off x="381000" y="1822446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Transactieverwerking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door DBMS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nl-BE" sz="2800" dirty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Registreer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in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logbestand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met ‘before images’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en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‘after images’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Instructies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die de databank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aanpassen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uitgevoerd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in de </a:t>
            </a:r>
            <a:b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</a:b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databankbuffers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Pas de </a:t>
            </a:r>
            <a:r>
              <a:rPr lang="en-GB" altLang="nl-BE" sz="200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‘write-ahead log’-regel 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toe.</a:t>
            </a: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aanpassingen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pas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effectief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in </a:t>
            </a:r>
            <a:r>
              <a:rPr lang="en-GB" altLang="nl-BE" sz="2000" smtClean="0">
                <a:solidFill>
                  <a:schemeClr val="tx2"/>
                </a:solidFill>
                <a:effectLst/>
                <a:latin typeface="+mn-lt"/>
              </a:rPr>
              <a:t>de databank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weggeschreven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bij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eerstvolgende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‘flushing’ 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van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betreffende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buffers.</a:t>
            </a:r>
          </a:p>
        </p:txBody>
      </p:sp>
      <p:sp>
        <p:nvSpPr>
          <p:cNvPr id="3" name="AutoShape 2" descr="data:image/jpeg;base64,/9j/4AAQSkZJRgABAQAAAQABAAD/2wCEAAkGBhQSERUUEhQVFBUVFxcXFxcYFxcXHBcXGhcVFxcXGBccHCYeGBkkHBgXIC8gIycpLC0sFR4xNTAqNSYrLCkBCQoKDgwOFA8PFykcHBwpKSkpKSkpKSkpKSkpLCkpKSkpKSkpKSkpKSkpKSwpKSkpKSkpLCkpKSksLCwpLCksLP/AABEIAL0BCwMBIgACEQEDEQH/xAAcAAACAgMBAQAAAAAAAAAAAAAAAQIHAwUGBAj/xAA8EAABBAADBwIEAwYGAgMAAAABAAIDEQQSIQUGBzFBUWETIjJxgZEUI6EVQmKxwfAkQ1JygtEz4TRTVP/EABcBAQEBAQAAAAAAAAAAAAAAAAABAgP/xAAYEQEBAQEBAAAAAAAAAAAAAAAAARFBMf/aAAwDAQACEQMRAD8A4dIlFpWujBOUCVO0kCzJgqNIpQTzIzKNKNKjJmStRASpBIlRLkKBQO0iVEqJcoJWjMoZkWqJ2nmWNrkZlBO0WoWmgDSEnJByCWbynmWMlRtBltMN8rASgFBnMZWN1pZk78qiNp2j1ErGigRQCpPlUC9BMPUg8disVpINoWpUm4KHpnoVRItUSEZXKJLlAC0EpGQ9keseyADkFyPU8JGUdkCDlLMo+oE8w+yoCUiUad0Fo7qCBUCsmTyolpKCNpWpFhUUUIQhRAUWkkFVSL7/AJJWklaiGkShIlFMOUSi0BEFp0kjMgZSQH80iVVO0af9fNIOWR0g6AgHoda+X6IjESnnSKLUGzcPKSC9ActBFyRepEqNKA9RIyISVDD0GQKKioJFwRoVGkFAy0JFoUSi0CLUiEiUKKkCUs5StFqoZegSeErSzIqRcmCFC0syIyUECEd1jJStB6mwNXmmZRpAKi51oqKChCgEEoSKBoJSBTedUCzJhJA5IGaUSnSNFRsvS8H7piPwfuph4S9Qf2VUQ9PwV7cBu9iJ2l0ML5ACActEgnlpzrzy0K8tj+yr22ZNHs7BYaLEyMje4MY5o+IZ3ON2Na6E8hRUqxROKwEkekjHsOh9zSNDy5rY7p7tOx2JEDXFlte7Nlusrb1FjQmh9VaPGWU/h2NLRlzBxcB7mv1ayzVZS3OOd20Ln+DOFH4medxOWGE+fiN8hqTTXaJwxy22dw8VhojNJGfTD8t0QQKBa4t6A3XM0QR89FhcK+R4Yxpc9xoNAsk9gOpX0M3GjF7OxBmaCQ2ZkjB0cwEitTRrKeehPhfPsFhzcriHWKING70o9Neqg2GB3OxkxIjw0pLSWm25acKsEurUZh916HcPdoBpJwstAXyby5cru/HNWjvNtObZ+yxmmLp3BsTX5rIfRL33zur+tHqqqn3yxj2lrsVO5pFEF51voVRo8hJqjZNcvorEbwVkDnCbFQxNB9pPNws65SRWmvPquL2JhzJiYWCyXSxjTy4LtuK2xpp9oF0DJpW+my8rC5oIJYQCPPfWyVBLF8KcFEwuk2owAfwsOnhokJJ+SrfFRNa9zWOztBIDspbm8gE3SzYjZ8kd+pG9lGjmaW0dRrY7g/Zdbw/3AGPEj5HOaxlBuUtsu10IJsdNfCDj8Js2WUkRRveaJ9rSdGi3fYLJidg4iNueSGVjNBmdG4DXUalWbtrf6DZw/DbPhbmbpIXkua14oFoGmZ1jV3WhzoVxG0t+sXPEYZJfyzzblbRo5rJqyb159UHNkf3SyHDOAstcARd5Ty7/AC8qzNzt4sA90GFZs1j5XlrXPe5rrcASXW5pNczWisLfXeKPA4P1BC2RuZsbWfAKIJ005acghj5+x27WJha10sMrGvaXNJYaLQLJ8aa/LVKDdzEPDC2GVwlv0yGEh9WTlPWqP2XZ7ycX5sTE+JsMcQeMpdmL3ZTYIF0BYNXXIlbvgvg5jFJIZiIQ7K1hdoCKe92W6AINfr0QcKeG20P/AMsnK+Te9d+fharau782GkEU7DG88g6hdmrzXlrzdLodv8RsXJiZXQ4iWOIuIYxriAGDRv1oWfJXOTY6WeUOle6R5LRmccxOorUoN1jOG2NZGyVsZkZIQGlmp1+G28230+Y7rVbU3UxWHbnngljZYGZzCBZuhfLor63pxRweBmHw5o3NY4ON+s4aNaO3bW9FrNzsNjW4SWbacplidE4iBwa4lpFkuce45NvrrXJRcUHl8j9VGlu96cFFDipI4DbGEN1dmNgAO91C/df/ALWoJ+SqOg3W3AxG0GSPw5jqMgOzPo6ixpR8/YrTbU2a7DzPieWlzDRLXBzTpejhz5rs+FOx24uWaF8kzG5GvyxyFgeA7KQ+hro7T6rzcU924cHimNw7csbow6rcdQSCcxJu/wCiDjJYHNrM0tsAiwRYPIi+YPdRijLnADmSAPqaX0E3cSDG7OwrJvbKyCIB4yud/wCP4fcNQLNDpWnJUrj93pcNixh5m5XB7BfQguADmnq3yhjzbY3fnwr3MnjLC05bPI6kW0/vA5TqOy14VxceoI/8O6/zfc3Lf+Xqbr/d18qoAPCCBCSyFo7JAeCg96gQpUUqPZaRm2dh88sbLAzPY2zdC3AWa6K5+K72twBEjW+pmYGOvUEGQjnZHtDq15uVU7nwtdjcPncGtEgcS4gC224D6kAfVWTxlma/DMLZWE52gsaWmyQXNINE0Gl2l17gfnlXr3ti/G7FgmzGQhkbnZQcz3kBhAy6CnkEijeStOa1nDPCug2Ti58wjMnqU91U0RsIBq+eYuFfJHCnaTcTg5sFK0P9K3xNzAFwdmJA+Tupv49UttbXZhNjtwvqATU9jomGjT3PJDg4WBleDqL9p1B1RWHgntIyficJJqxzc/nWmP8Ad2ILf7taHYG7YZt0YcZiyGV7hmFEsY0uF6ddBfI35Wn3G2+7B4tjwXBri1jwBZLc7TQ7XQ/VWLPLEzeSORsgeJI3NJDmHLJlcwtOoygAN0569UG/3/3jwmEbCMXhvXDy7IMrHZcuWz7vmPsqi3s3mwmI/wDj4FkFCg7NXezlZQv4ed8j3Vt7/blsx7oJZJhFDCHF5FatdlNhx9oGnOuq5DE7d2LgDlw+FGLdVF7vcOR/efYvvTeqkK57czfHBYVjRPgRLK1+YTAjN8WZp93Iggcq0/W4t496hhsJJO0NtpaNSS23GrOUWRelDXlytfPzpIZcaHMYIYXytORx0Y0uGYE/6ef0V572bqt2hhAIpWNdQDXaFhItmpHXoCORA0SkVNvJxTxWMg9F7Y2tsEloNkgu7mq1ArwocP8Af5+znkODnwvIzMDqymxmeB1dlFdOQXs2jwixEDM82JwkbOjnSPF6E6ezU0DoOy4QtN1z/qqi4drbpbP2wDPgJ2Qzk25jvaHG9S6Pm0/xNsH9VwO9W4GK2eGumaHMdoJGEubfY6AtPz59F0WyuCmIljjk/EQsD2h1e8lti60FEi+/NbvbW1INn7Omwk2K/aE02rW8wywACXZiQBQcLN2BQ6orguG7gNqYSzX5lfUtcB+tK2ONsuXZte33SxjUWf3nW09CK+xKpHd/af4bFQzVfpSNfV1dG6ujV8lb/Fva+HxOzmmKaJ59QOaA4Emg4EADUHXrzAKCkCV9H7oYdmF2RGZGZmtw5kkFakFhkIo+CRqvm8hfS+yYm4zZDImODTLhBHZo5bjyWQ09wdL/AKhSkVjtnf8A2XJGWxbMbmd1IZHWtmnNBN19vouN2I8Px2HyMyAzxU1hNj8xvwlxJtWKd2Nj7Mb/AI15xOIbVxgk0fEbSABVH3ErSz72YHE4zBOiwrcGIp4i54LWgxggnNlAAo1r2tBbW3tsYWDFQDEuH5hIZnILY5G5S11H4Sc3xdNOVqtOKe+2NjmdhTUTBerLHqMc3T3HmMriK73d6EYuNm0Yp5MO+GWOVoY68hDqsggmjpenMA+37e3dDHx7ZwLtn4o/4iFuaCU86Gg15mtAR1bXUWgqTMnmXr2zseTCzPhmblew0ex7EHq0jUFeMhVFm8BcOXY2Z9n2Q14OZ7eev8P81HibKMbtiHDMa5jmlkDiepc8nM0X8OV1+dVi4G7VZFjpGPdl9aLKz+J4c0hvzq6WxhxbcVvOC62CJzgMzr98bHNbVdM9UP8AtRXQcWNtnCQQGHR8crPTdmNgtbbgW8n6UD2Dz3UMfhIdq/s/HxCniWNkgAui17XOY/sBTyHdq7hcZxsxBONa3OHNa00AfhcXHMCOjqyn6hZ+B+3pI8U/DXcUjXPy3yewDUeSOfy8IPXx8x14iCIOHtjLi3tbqBJ80ft8lVmddJxKxfqbTxJu8shZf+3Svp8P/FczSInnRmUQEqVGwc1Avun6hSMpWgqKDaYlKRkKgGyEciR8iQoOJJsnzzUvV/ukjIgQ+aLPf9Uep8kep4Coyfin5S3O7Kf3cxr7WsRT9TwEF/hQRJKk3EOArM6u16fZRz/JIv8AAQTfO4ii4kDkCb+wWPMUy4dlEu8IMrMY8Cg9wA5AOIGvP+n2WO0g9MPQRtK1Iu8JWgRWSGd7dWuc35Ej+SgHJAhA3yEkkkknmTqSfJPNK0adkgVAL1bK2rJhpmTRHK+NwcD/AEPcEaEeV5r8KJpBsNvbfmxkzpp3ZnnQdmiyQ1o6NFmgtfaWiaDLg8bJC8SRPcx7eTmktI6aEKWIx8j5DK55MjiS596knmSe5XnNJAIJy4hzzbnFxJJJJJJJ5nXqUQYhzDbCWnuFBCAfISSSSSdSSbJPcnqgFNxCLQK0WmguQe0OSJRaRKoKR9UZlknwz2VnY5uYWMzSLHcXzCDASjMthsfYU2Ke5kDc72tLy0EAkAi8oJ9x15DVefHbPkhcWSsdG4aEOBB5A8j4IP1CDz2gre4uLCu2fE+M5MUyQslbmJ9RhBLZGg6Cqo138hbLcTh/+0DbpfTYCQaaXHQNPyHPr9L1oOOLk7VxzcAoz8GLeP8AdGD/ACcFrcfwHma0mLExvIBNOYWXXS8xA+ZU0xVmZK17ptjyCYwMb6rwaqK3310oX1+i6zYvBvGzZTKG4drnVTzb65khg8dCQqOEtFrt999ysHgY/wAvG+rPmA9KmnTXMXZScv7vPsfpw5QFp2vVh9kTSNzxwyPbeXM1jnDNppYHP3DTyFsotx8a7DjENw7zETQIq+ZbeXnVjnVINGSktpg92cTMx74oXvEbsj8upa7TQt5/p0PZb2LhHtJwB9ACyRrIwVV6kXy05+QiuOtC3u8O5WKwTWOxMYYH6N97Ha86IB6f1WDdrdefHS+lAyzVucdGtHcn+iI1Ca9G0cCYZpInUTG9zCRyJaS0140XmKBlJdPvduUcDFhZDJnOJjLy3LlLCMhr4jejh9iuYUAUqXRblboHaEz4mvyFsZkBIsGnMbR100cTfhdfBwt2ewD19qR5q1DHRAX4JcbHPoEFWpWu63u3b2Vh4/8AD42SaXSmtyPbV624ABv36clxkWAkcx72sc5keXO4AkNzEhuY9LINIMCSYpbnC7o4iXC/io2h8Qe5jiCBkIyavugGnONb6G0GlTKbhXNCBBCEUg95cO36ozN7FQ9RP1FR7Nlxh8rGBuYvIYBqdXe26GpIuwB2VwcVZfw+yoYKzEmKPMWA0GMs0aprjlHY1ddVWvDujtPChwseoO3MBxB+9LuOOTXBsGrjHmdYIFBxBqjdk03lVDvqp1XA7kYv09oYVzSQfWY36OcGkV10JVh8admE+i4A5S6naA+62sZ7vi1zO0s3kGmi4vhfskz7RhOW2RH1HnKSAADV9rNVa6XjRvCTPFh2vaWsIkcBV5tKza2KGtV1vVOj3cV9gQR7OilMTWTh7Iy9rAwuGVwIcBpVNB8Ktt1NtPw2JidHK+MZ2Z6JpzQdQ9o+JvPTXmaVu8aHZ9mRubZb6sbrBGWi11WOoNilTGwZMuJhI/8AsaOmoJAI101BI101SC++KO1pcPgC+F7mPDgMzbvKba48qGjuZqiRWtKiMfvJiJtJcRM8dnPJ6Bv8gr34sZ/2TPlr/Lza9PUbdaa60vnS0hVo8C8TE3EzMJqR7Pb7viaCCQG1Viru+R5c16+MRx7ZLZJL+FcB7YwQGkAZvULRqCbOpVTwYp0bw9ji1zTYc00QR1BVjbB44TRsEeKibO2qzA5XEVXu0Id+iYOB2Xg4ZHkTT+g0AnNkc+yOTQB1PnRdLulv1Bg4fTOBhmkJP5rzqQdMptp0rSgQPHVWLvbu3hMds440QiCQxCQPIylrfaLe1vxANGnjlzVFCg7uLT0fUeP2n+GwckvptaYonPyDRmZrbyg0NPNKnMVxrxTmZI4oI/blBDXOI0qxmdXLwVbm9mKDdm4h7XV+Q4tJAOhboCOoN19V8v34SDvuE2zJMRjnS+q5oY1z3mz+Y53to0ddX5r+XdT4o73SHHOihmkYyACP2PLcz+b3Gqs3p/xXacD8BkwLpK1lld9mBrR+t81p9ucW8OyWWMbPie5j3NzPLKcWktzEZL/VOiqcZj5JdZZHyEdXOLv5lXXwQgjbhXODCJXPyucWuaHN5sFn2uI93w60VTG1Me2Z+ZsUcQ/0sBA5Aa2eel/Uq+txy2HZQkazIfRdKXaOzUH0c3UgAANPIAApSKJ23iM+KneT8Ush+73FeJosjum63knmSSTXcmzyXrwWynulia5jmCR7WBzmkDUgczQ881UWTxrDjh9nvcKJY++Wji2IkCjyVUH5q4uN8ZGEwea7a9wN0SD6bbBI0PJU/BJlc11B2Ug0RYNG6I6jwpFWRwVwoc/GON16Aj9p1uR3Tnr7edUFy0+4GPALvws2Xp7LPOuQ1P288lZvD/iNFiJnRR4KHDH0y4uYQA7LWlNYNLdfgWjiTxJmwc0ceGLAcrZHAtDrBLrBOb28hpVm7tQUvjtmywnLKx8ZOoD2lpI8WFZ3ArANcMW6QBzCImUbo6vJ8dvItV3vBvJNjZfVxDg51AaNDRpoNBpauLhbghhtkGU1c5kkObQZWhzdSNQMrCb86K0cfxO4btwrW4nCEuw7gA63ZshJOUg18FZWjmbGvNdHw2wsX7AxPrf+Nz5i/nyDGDpr06LxcON5mYxmI2biA0tlEjoBqAObjGL1AB9zfkVv58N+z935WFzmGpQywA+3yuyAjuRV8iBfKlBQhanlUaTpVBlRSKQAg9ZakWLLQSc1aGbZmPdBNHMz4o3tePmDdf0+quzaTNm7bjje7EFjmCsucMLCae4FrhroCM3LRUbSjXlSwWxtLe/B7HY/DbNj9SWwJZHEuFt6OP7xouFCgDaqjGYp8r3SSHM9xtxPUlIt8pZQmC29obzYXF7B9AzsbPHDH+Wfac0RaABfxEgdD16KooHZXA2RRBscxR5jynlQW+f0TFfQG+e0I8Tsec4eZj/yg45XtJqw4hw1IPjQ2K0Xz3SyZfP80sqSDbbo42GHFxuxUbZIScrwW5qB/eA7/rV1rSuHY24OyY3nFMcyRlAtEkrHRsJ1B17gig66+aofKikwWbxK4nsxERwmGb7LAfJyDg2xlY3/AE3RvxyVXZVPKllRF5O38wuJ2Q9ks0bJXQ5HMJsh1ZRodXDkTV1Z7KjCnlQAmKvTgxtqIYAROkYx7ZH+1z2AkH3WG6EDnz7Fa3Hbs7J2fJJLjpBiJJHOkZHrVON/A0nrpbjR+6p3Kk4eVMHd708RcPicO7DRYCKKP/LcMocw2CHANFA0KOuq32xOMeFjw7MPJhHemyMNygscCfdehoZTp9yqmypZVcFk4rjZMAW4bCwQjSjWYjn0AA7dOnlcvt/frFY0x+tJlbG7M0MFU8cn89Xeb0XP0kWpgt/bG39lvwuHixeIxGLunlzDeWQfGSDTm5i86a6cqpcltvA7IkjccHPNDI0EhkzS5r6F5Q4WWuPIE6fLmuNyoyqYLB4LY6GLFSGaRkZc1rWZjWbM6iAar/T1/S66rffhvDjJw+HGQxudzY8tNuNC2kEH93lrqCqTpFJg6LerdKPBafjIZ5LA9ONriQCLzF3wgUR9/CsjeGSOPd+FkUrQTC0BoI9zsrXSgEf8j9R4VKEJlxrmfugy4LHPhkZLGS17HBzSOhGoVs8YdtCTAYTUF0pDyAbHwMcXeCMwA5/EVUBam55PmtEGOkwpFqQaqhEIUiEBB7ixGRGqNVoLKjKjVKj2QGRLInqgkoFkQWpaotQIsTyItFoI5Ui1SRaCGTwjIpWl9ECLPn9ksqlmQSgjlRlUrStBHKgMUrRaCJYkWrJmSJQQLUi1TJ+aRKgjSQCmXIQQISpTtK/mghSZ1UkWio0ghTv5oREKRSnaLQe/P8kZ/klfhF+FoBelnHZInwgV2QMuQHBR07I0QSzBRsdkUOyia7IJZh2RmCjohAEhO1EgJEeEEr8JWo0OyC0IqV2lYRlCVDsqh5kWlYHRKgoHY7IzDskAEGkDsJZkBo/spUEDJSQWhIAIGfkgO+aVBFKBpCkghAyR5RfzRSSCQRolSEUX80tEymGj+7/6VR6UJ5kByogUUpZkByCJQp2laCJSKlaFBFK1MJFURQpAJgKDGkplO0wY0LJSVKiFoClVpgKDGhTIQggW+Uip0ikEEqWSkqTBEpKZQGoIIKmmQmDHSApoAUEEisuRIsQYyllWTKj6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4" descr="data:image/jpeg;base64,/9j/4AAQSkZJRgABAQAAAQABAAD/2wCEAAkGBhQSERUUEhQVFBUVFxcXFxcYFxcXHBcXGhcVFxcXGBccHCYeGBkkHBgXIC8gIycpLC0sFR4xNTAqNSYrLCkBCQoKDgwOFA8PFykcHBwpKSkpKSkpKSkpKSkpLCkpKSkpKSkpKSkpKSkpKSwpKSkpKSkpLCkpKSksLCwpLCksLP/AABEIAL0BCwMBIgACEQEDEQH/xAAcAAACAgMBAQAAAAAAAAAAAAAAAQIHAwUGBAj/xAA8EAABBAADBwIEAwYGAgMAAAABAAIDEQQSIQUGBzFBUWETIjJxgZEUI6EVQmKxwfAkQ1JygtEz4TRTVP/EABcBAQEBAQAAAAAAAAAAAAAAAAABAgP/xAAYEQEBAQEBAAAAAAAAAAAAAAAAARFBMf/aAAwDAQACEQMRAD8A4dIlFpWujBOUCVO0kCzJgqNIpQTzIzKNKNKjJmStRASpBIlRLkKBQO0iVEqJcoJWjMoZkWqJ2nmWNrkZlBO0WoWmgDSEnJByCWbynmWMlRtBltMN8rASgFBnMZWN1pZk78qiNp2j1ErGigRQCpPlUC9BMPUg8disVpINoWpUm4KHpnoVRItUSEZXKJLlAC0EpGQ9keseyADkFyPU8JGUdkCDlLMo+oE8w+yoCUiUad0Fo7qCBUCsmTyolpKCNpWpFhUUUIQhRAUWkkFVSL7/AJJWklaiGkShIlFMOUSi0BEFp0kjMgZSQH80iVVO0af9fNIOWR0g6AgHoda+X6IjESnnSKLUGzcPKSC9ActBFyRepEqNKA9RIyISVDD0GQKKioJFwRoVGkFAy0JFoUSi0CLUiEiUKKkCUs5StFqoZegSeErSzIqRcmCFC0syIyUECEd1jJStB6mwNXmmZRpAKi51oqKChCgEEoSKBoJSBTedUCzJhJA5IGaUSnSNFRsvS8H7piPwfuph4S9Qf2VUQ9PwV7cBu9iJ2l0ML5ACActEgnlpzrzy0K8tj+yr22ZNHs7BYaLEyMje4MY5o+IZ3ON2Na6E8hRUqxROKwEkekjHsOh9zSNDy5rY7p7tOx2JEDXFlte7Nlusrb1FjQmh9VaPGWU/h2NLRlzBxcB7mv1ayzVZS3OOd20Ln+DOFH4medxOWGE+fiN8hqTTXaJwxy22dw8VhojNJGfTD8t0QQKBa4t6A3XM0QR89FhcK+R4Yxpc9xoNAsk9gOpX0M3GjF7OxBmaCQ2ZkjB0cwEitTRrKeehPhfPsFhzcriHWKING70o9Neqg2GB3OxkxIjw0pLSWm25acKsEurUZh916HcPdoBpJwstAXyby5cru/HNWjvNtObZ+yxmmLp3BsTX5rIfRL33zur+tHqqqn3yxj2lrsVO5pFEF51voVRo8hJqjZNcvorEbwVkDnCbFQxNB9pPNws65SRWmvPquL2JhzJiYWCyXSxjTy4LtuK2xpp9oF0DJpW+my8rC5oIJYQCPPfWyVBLF8KcFEwuk2owAfwsOnhokJJ+SrfFRNa9zWOztBIDspbm8gE3SzYjZ8kd+pG9lGjmaW0dRrY7g/Zdbw/3AGPEj5HOaxlBuUtsu10IJsdNfCDj8Js2WUkRRveaJ9rSdGi3fYLJidg4iNueSGVjNBmdG4DXUalWbtrf6DZw/DbPhbmbpIXkua14oFoGmZ1jV3WhzoVxG0t+sXPEYZJfyzzblbRo5rJqyb159UHNkf3SyHDOAstcARd5Ty7/AC8qzNzt4sA90GFZs1j5XlrXPe5rrcASXW5pNczWisLfXeKPA4P1BC2RuZsbWfAKIJ005acghj5+x27WJha10sMrGvaXNJYaLQLJ8aa/LVKDdzEPDC2GVwlv0yGEh9WTlPWqP2XZ7ycX5sTE+JsMcQeMpdmL3ZTYIF0BYNXXIlbvgvg5jFJIZiIQ7K1hdoCKe92W6AINfr0QcKeG20P/AMsnK+Te9d+fharau782GkEU7DG88g6hdmrzXlrzdLodv8RsXJiZXQ4iWOIuIYxriAGDRv1oWfJXOTY6WeUOle6R5LRmccxOorUoN1jOG2NZGyVsZkZIQGlmp1+G28230+Y7rVbU3UxWHbnngljZYGZzCBZuhfLor63pxRweBmHw5o3NY4ON+s4aNaO3bW9FrNzsNjW4SWbacplidE4iBwa4lpFkuce45NvrrXJRcUHl8j9VGlu96cFFDipI4DbGEN1dmNgAO91C/df/ALWoJ+SqOg3W3AxG0GSPw5jqMgOzPo6ixpR8/YrTbU2a7DzPieWlzDRLXBzTpejhz5rs+FOx24uWaF8kzG5GvyxyFgeA7KQ+hro7T6rzcU924cHimNw7csbow6rcdQSCcxJu/wCiDjJYHNrM0tsAiwRYPIi+YPdRijLnADmSAPqaX0E3cSDG7OwrJvbKyCIB4yud/wCP4fcNQLNDpWnJUrj93pcNixh5m5XB7BfQguADmnq3yhjzbY3fnwr3MnjLC05bPI6kW0/vA5TqOy14VxceoI/8O6/zfc3Lf+Xqbr/d18qoAPCCBCSyFo7JAeCg96gQpUUqPZaRm2dh88sbLAzPY2zdC3AWa6K5+K72twBEjW+pmYGOvUEGQjnZHtDq15uVU7nwtdjcPncGtEgcS4gC224D6kAfVWTxlma/DMLZWE52gsaWmyQXNINE0Gl2l17gfnlXr3ti/G7FgmzGQhkbnZQcz3kBhAy6CnkEijeStOa1nDPCug2Ti58wjMnqU91U0RsIBq+eYuFfJHCnaTcTg5sFK0P9K3xNzAFwdmJA+Tupv49UttbXZhNjtwvqATU9jomGjT3PJDg4WBleDqL9p1B1RWHgntIyficJJqxzc/nWmP8Ad2ILf7taHYG7YZt0YcZiyGV7hmFEsY0uF6ddBfI35Wn3G2+7B4tjwXBri1jwBZLc7TQ7XQ/VWLPLEzeSORsgeJI3NJDmHLJlcwtOoygAN0569UG/3/3jwmEbCMXhvXDy7IMrHZcuWz7vmPsqi3s3mwmI/wDj4FkFCg7NXezlZQv4ed8j3Vt7/blsx7oJZJhFDCHF5FatdlNhx9oGnOuq5DE7d2LgDlw+FGLdVF7vcOR/efYvvTeqkK57czfHBYVjRPgRLK1+YTAjN8WZp93Iggcq0/W4t496hhsJJO0NtpaNSS23GrOUWRelDXlytfPzpIZcaHMYIYXytORx0Y0uGYE/6ef0V572bqt2hhAIpWNdQDXaFhItmpHXoCORA0SkVNvJxTxWMg9F7Y2tsEloNkgu7mq1ArwocP8Af5+znkODnwvIzMDqymxmeB1dlFdOQXs2jwixEDM82JwkbOjnSPF6E6ezU0DoOy4QtN1z/qqi4drbpbP2wDPgJ2Qzk25jvaHG9S6Pm0/xNsH9VwO9W4GK2eGumaHMdoJGEubfY6AtPz59F0WyuCmIljjk/EQsD2h1e8lti60FEi+/NbvbW1INn7Omwk2K/aE02rW8wywACXZiQBQcLN2BQ6orguG7gNqYSzX5lfUtcB+tK2ONsuXZte33SxjUWf3nW09CK+xKpHd/af4bFQzVfpSNfV1dG6ujV8lb/Fva+HxOzmmKaJ59QOaA4Emg4EADUHXrzAKCkCV9H7oYdmF2RGZGZmtw5kkFakFhkIo+CRqvm8hfS+yYm4zZDImODTLhBHZo5bjyWQ09wdL/AKhSkVjtnf8A2XJGWxbMbmd1IZHWtmnNBN19vouN2I8Px2HyMyAzxU1hNj8xvwlxJtWKd2Nj7Mb/AI15xOIbVxgk0fEbSABVH3ErSz72YHE4zBOiwrcGIp4i54LWgxggnNlAAo1r2tBbW3tsYWDFQDEuH5hIZnILY5G5S11H4Sc3xdNOVqtOKe+2NjmdhTUTBerLHqMc3T3HmMriK73d6EYuNm0Yp5MO+GWOVoY68hDqsggmjpenMA+37e3dDHx7ZwLtn4o/4iFuaCU86Gg15mtAR1bXUWgqTMnmXr2zseTCzPhmblew0ex7EHq0jUFeMhVFm8BcOXY2Z9n2Q14OZ7eev8P81HibKMbtiHDMa5jmlkDiepc8nM0X8OV1+dVi4G7VZFjpGPdl9aLKz+J4c0hvzq6WxhxbcVvOC62CJzgMzr98bHNbVdM9UP8AtRXQcWNtnCQQGHR8crPTdmNgtbbgW8n6UD2Dz3UMfhIdq/s/HxCniWNkgAui17XOY/sBTyHdq7hcZxsxBONa3OHNa00AfhcXHMCOjqyn6hZ+B+3pI8U/DXcUjXPy3yewDUeSOfy8IPXx8x14iCIOHtjLi3tbqBJ80ft8lVmddJxKxfqbTxJu8shZf+3Svp8P/FczSInnRmUQEqVGwc1Avun6hSMpWgqKDaYlKRkKgGyEciR8iQoOJJsnzzUvV/ukjIgQ+aLPf9Uep8kep4Coyfin5S3O7Kf3cxr7WsRT9TwEF/hQRJKk3EOArM6u16fZRz/JIv8AAQTfO4ii4kDkCb+wWPMUy4dlEu8IMrMY8Cg9wA5AOIGvP+n2WO0g9MPQRtK1Iu8JWgRWSGd7dWuc35Ej+SgHJAhA3yEkkkknmTqSfJPNK0adkgVAL1bK2rJhpmTRHK+NwcD/AEPcEaEeV5r8KJpBsNvbfmxkzpp3ZnnQdmiyQ1o6NFmgtfaWiaDLg8bJC8SRPcx7eTmktI6aEKWIx8j5DK55MjiS596knmSe5XnNJAIJy4hzzbnFxJJJJJJJ5nXqUQYhzDbCWnuFBCAfISSSSSdSSbJPcnqgFNxCLQK0WmguQe0OSJRaRKoKR9UZlknwz2VnY5uYWMzSLHcXzCDASjMthsfYU2Ke5kDc72tLy0EAkAi8oJ9x15DVefHbPkhcWSsdG4aEOBB5A8j4IP1CDz2gre4uLCu2fE+M5MUyQslbmJ9RhBLZGg6Cqo138hbLcTh/+0DbpfTYCQaaXHQNPyHPr9L1oOOLk7VxzcAoz8GLeP8AdGD/ACcFrcfwHma0mLExvIBNOYWXXS8xA+ZU0xVmZK17ptjyCYwMb6rwaqK3310oX1+i6zYvBvGzZTKG4drnVTzb65khg8dCQqOEtFrt999ysHgY/wAvG+rPmA9KmnTXMXZScv7vPsfpw5QFp2vVh9kTSNzxwyPbeXM1jnDNppYHP3DTyFsotx8a7DjENw7zETQIq+ZbeXnVjnVINGSktpg92cTMx74oXvEbsj8upa7TQt5/p0PZb2LhHtJwB9ACyRrIwVV6kXy05+QiuOtC3u8O5WKwTWOxMYYH6N97Ha86IB6f1WDdrdefHS+lAyzVucdGtHcn+iI1Ca9G0cCYZpInUTG9zCRyJaS0140XmKBlJdPvduUcDFhZDJnOJjLy3LlLCMhr4jejh9iuYUAUqXRblboHaEz4mvyFsZkBIsGnMbR100cTfhdfBwt2ewD19qR5q1DHRAX4JcbHPoEFWpWu63u3b2Vh4/8AD42SaXSmtyPbV624ABv36clxkWAkcx72sc5keXO4AkNzEhuY9LINIMCSYpbnC7o4iXC/io2h8Qe5jiCBkIyavugGnONb6G0GlTKbhXNCBBCEUg95cO36ozN7FQ9RP1FR7Nlxh8rGBuYvIYBqdXe26GpIuwB2VwcVZfw+yoYKzEmKPMWA0GMs0aprjlHY1ddVWvDujtPChwseoO3MBxB+9LuOOTXBsGrjHmdYIFBxBqjdk03lVDvqp1XA7kYv09oYVzSQfWY36OcGkV10JVh8admE+i4A5S6naA+62sZ7vi1zO0s3kGmi4vhfskz7RhOW2RH1HnKSAADV9rNVa6XjRvCTPFh2vaWsIkcBV5tKza2KGtV1vVOj3cV9gQR7OilMTWTh7Iy9rAwuGVwIcBpVNB8Ktt1NtPw2JidHK+MZ2Z6JpzQdQ9o+JvPTXmaVu8aHZ9mRubZb6sbrBGWi11WOoNilTGwZMuJhI/8AsaOmoJAI101BI101SC++KO1pcPgC+F7mPDgMzbvKba48qGjuZqiRWtKiMfvJiJtJcRM8dnPJ6Bv8gr34sZ/2TPlr/Lza9PUbdaa60vnS0hVo8C8TE3EzMJqR7Pb7viaCCQG1Viru+R5c16+MRx7ZLZJL+FcB7YwQGkAZvULRqCbOpVTwYp0bw9ji1zTYc00QR1BVjbB44TRsEeKibO2qzA5XEVXu0Id+iYOB2Xg4ZHkTT+g0AnNkc+yOTQB1PnRdLulv1Bg4fTOBhmkJP5rzqQdMptp0rSgQPHVWLvbu3hMds440QiCQxCQPIylrfaLe1vxANGnjlzVFCg7uLT0fUeP2n+GwckvptaYonPyDRmZrbyg0NPNKnMVxrxTmZI4oI/blBDXOI0qxmdXLwVbm9mKDdm4h7XV+Q4tJAOhboCOoN19V8v34SDvuE2zJMRjnS+q5oY1z3mz+Y53to0ddX5r+XdT4o73SHHOihmkYyACP2PLcz+b3Gqs3p/xXacD8BkwLpK1lld9mBrR+t81p9ucW8OyWWMbPie5j3NzPLKcWktzEZL/VOiqcZj5JdZZHyEdXOLv5lXXwQgjbhXODCJXPyucWuaHN5sFn2uI93w60VTG1Me2Z+ZsUcQ/0sBA5Aa2eel/Uq+txy2HZQkazIfRdKXaOzUH0c3UgAANPIAApSKJ23iM+KneT8Ush+73FeJosjum63knmSSTXcmzyXrwWynulia5jmCR7WBzmkDUgczQ881UWTxrDjh9nvcKJY++Wji2IkCjyVUH5q4uN8ZGEwea7a9wN0SD6bbBI0PJU/BJlc11B2Ug0RYNG6I6jwpFWRwVwoc/GON16Aj9p1uR3Tnr7edUFy0+4GPALvws2Xp7LPOuQ1P288lZvD/iNFiJnRR4KHDH0y4uYQA7LWlNYNLdfgWjiTxJmwc0ceGLAcrZHAtDrBLrBOb28hpVm7tQUvjtmywnLKx8ZOoD2lpI8WFZ3ArANcMW6QBzCImUbo6vJ8dvItV3vBvJNjZfVxDg51AaNDRpoNBpauLhbghhtkGU1c5kkObQZWhzdSNQMrCb86K0cfxO4btwrW4nCEuw7gA63ZshJOUg18FZWjmbGvNdHw2wsX7AxPrf+Nz5i/nyDGDpr06LxcON5mYxmI2biA0tlEjoBqAObjGL1AB9zfkVv58N+z935WFzmGpQywA+3yuyAjuRV8iBfKlBQhanlUaTpVBlRSKQAg9ZakWLLQSc1aGbZmPdBNHMz4o3tePmDdf0+quzaTNm7bjje7EFjmCsucMLCae4FrhroCM3LRUbSjXlSwWxtLe/B7HY/DbNj9SWwJZHEuFt6OP7xouFCgDaqjGYp8r3SSHM9xtxPUlIt8pZQmC29obzYXF7B9AzsbPHDH+Wfac0RaABfxEgdD16KooHZXA2RRBscxR5jynlQW+f0TFfQG+e0I8Tsec4eZj/yg45XtJqw4hw1IPjQ2K0Xz3SyZfP80sqSDbbo42GHFxuxUbZIScrwW5qB/eA7/rV1rSuHY24OyY3nFMcyRlAtEkrHRsJ1B17gig66+aofKikwWbxK4nsxERwmGb7LAfJyDg2xlY3/AE3RvxyVXZVPKllRF5O38wuJ2Q9ks0bJXQ5HMJsh1ZRodXDkTV1Z7KjCnlQAmKvTgxtqIYAROkYx7ZH+1z2AkH3WG6EDnz7Fa3Hbs7J2fJJLjpBiJJHOkZHrVON/A0nrpbjR+6p3Kk4eVMHd708RcPicO7DRYCKKP/LcMocw2CHANFA0KOuq32xOMeFjw7MPJhHemyMNygscCfdehoZTp9yqmypZVcFk4rjZMAW4bCwQjSjWYjn0AA7dOnlcvt/frFY0x+tJlbG7M0MFU8cn89Xeb0XP0kWpgt/bG39lvwuHixeIxGLunlzDeWQfGSDTm5i86a6cqpcltvA7IkjccHPNDI0EhkzS5r6F5Q4WWuPIE6fLmuNyoyqYLB4LY6GLFSGaRkZc1rWZjWbM6iAar/T1/S66rffhvDjJw+HGQxudzY8tNuNC2kEH93lrqCqTpFJg6LerdKPBafjIZ5LA9ONriQCLzF3wgUR9/CsjeGSOPd+FkUrQTC0BoI9zsrXSgEf8j9R4VKEJlxrmfugy4LHPhkZLGS17HBzSOhGoVs8YdtCTAYTUF0pDyAbHwMcXeCMwA5/EVUBam55PmtEGOkwpFqQaqhEIUiEBB7ixGRGqNVoLKjKjVKj2QGRLInqgkoFkQWpaotQIsTyItFoI5Ui1SRaCGTwjIpWl9ECLPn9ksqlmQSgjlRlUrStBHKgMUrRaCJYkWrJmSJQQLUi1TJ+aRKgjSQCmXIQQISpTtK/mghSZ1UkWio0ghTv5oREKRSnaLQe/P8kZ/klfhF+FoBelnHZInwgV2QMuQHBR07I0QSzBRsdkUOyia7IJZh2RmCjohAEhO1EgJEeEEr8JWo0OyC0IqV2lYRlCVDsqh5kWlYHRKgoHY7IzDskAEGkDsJZkBo/spUEDJSQWhIAIGfkgO+aVBFKBpCkghAyR5RfzRSSCQRolSEUX80tEymGj+7/6VR6UJ5kByogUUpZkByCJQp2laCJSKlaFBFK1MJFURQpAJgKDGkplO0wY0LJSVKiFoClVpgKDGhTIQggW+Uip0ikEEqWSkqTBEpKZQGoIIKmmQmDHSApoAUEEisuRIsQYyllWTKj6o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8" name="Picture 2" descr="http://4.bp.blogspot.com/-OIhdzz0lkgc/TkLQ5Jp5poI/AAAAAAAAAP8/mGJJjzI7yGQ/s1600/Icon+Dir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626" y="5094326"/>
            <a:ext cx="2450748" cy="160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918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crossfitthames.com/wp-content/uploads/2013/06/recovery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805" y="1142999"/>
            <a:ext cx="2650514" cy="191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Herstel bij ‘soft crashes’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Hersteltechnieken</a:t>
            </a:r>
          </a:p>
          <a:p>
            <a:r>
              <a:rPr lang="nl-BE" sz="1400" dirty="0" smtClean="0"/>
              <a:t>Met onmiddellijke aanpassing</a:t>
            </a:r>
            <a:endParaRPr lang="nl-BE" sz="1400" dirty="0"/>
          </a:p>
        </p:txBody>
      </p:sp>
      <p:sp>
        <p:nvSpPr>
          <p:cNvPr id="91" name="Rectangle 2"/>
          <p:cNvSpPr>
            <a:spLocks noChangeArrowheads="1"/>
          </p:cNvSpPr>
          <p:nvPr/>
        </p:nvSpPr>
        <p:spPr bwMode="auto">
          <a:xfrm>
            <a:off x="374650" y="1955796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Herstel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na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‘soft crash’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nl-BE" sz="2800" dirty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Maak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lege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‘undo’-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lijst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en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lege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‘redo’-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lijst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 </a:t>
            </a: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Doorloop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logbestand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achter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tot het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recentste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controlepunt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Plaats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de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identificaties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alle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uit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controlepuntrecord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in de </a:t>
            </a:r>
            <a:r>
              <a:rPr lang="en-GB" altLang="nl-BE" sz="200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‘undo’-</a:t>
            </a:r>
            <a:r>
              <a:rPr lang="en-GB" altLang="nl-BE" sz="2000" dirty="0" err="1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lijst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Doorloop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logbestand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recentste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controlepunt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tot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achter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pPr lvl="1"/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Bij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begin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van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wordt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haar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identificatie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in de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‘undo’-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lijst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b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geplaatst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.</a:t>
            </a:r>
          </a:p>
          <a:p>
            <a:pPr lvl="1"/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Bij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COMMIT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van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wordt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identificatie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verplaatst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van de ‘undo’-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lijst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naar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de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‘redo’-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lijst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.</a:t>
            </a: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Doorloop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logbestand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nogmaals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van het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einde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tot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controlepunt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en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maak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elke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ongedaan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(via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haar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‘before image’).</a:t>
            </a: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Doorloop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logbestand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laatste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maal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van het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controlepunt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tot het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einde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en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voer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elke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uit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‘redo’-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lijst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opnieuw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uit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(via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haar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‘after image’).</a:t>
            </a:r>
          </a:p>
        </p:txBody>
      </p:sp>
      <p:sp>
        <p:nvSpPr>
          <p:cNvPr id="3" name="AutoShape 2" descr="data:image/jpeg;base64,/9j/4AAQSkZJRgABAQAAAQABAAD/2wCEAAkGBhQSERUUEhQVFBUVFxcXFxcYFxcXHBcXGhcVFxcXGBccHCYeGBkkHBgXIC8gIycpLC0sFR4xNTAqNSYrLCkBCQoKDgwOFA8PFykcHBwpKSkpKSkpKSkpKSkpLCkpKSkpKSkpKSkpKSkpKSwpKSkpKSkpLCkpKSksLCwpLCksLP/AABEIAL0BCwMBIgACEQEDEQH/xAAcAAACAgMBAQAAAAAAAAAAAAAAAQIHAwUGBAj/xAA8EAABBAADBwIEAwYGAgMAAAABAAIDEQQSIQUGBzFBUWETIjJxgZEUI6EVQmKxwfAkQ1JygtEz4TRTVP/EABcBAQEBAQAAAAAAAAAAAAAAAAABAgP/xAAYEQEBAQEBAAAAAAAAAAAAAAAAARFBMf/aAAwDAQACEQMRAD8A4dIlFpWujBOUCVO0kCzJgqNIpQTzIzKNKNKjJmStRASpBIlRLkKBQO0iVEqJcoJWjMoZkWqJ2nmWNrkZlBO0WoWmgDSEnJByCWbynmWMlRtBltMN8rASgFBnMZWN1pZk78qiNp2j1ErGigRQCpPlUC9BMPUg8disVpINoWpUm4KHpnoVRItUSEZXKJLlAC0EpGQ9keseyADkFyPU8JGUdkCDlLMo+oE8w+yoCUiUad0Fo7qCBUCsmTyolpKCNpWpFhUUUIQhRAUWkkFVSL7/AJJWklaiGkShIlFMOUSi0BEFp0kjMgZSQH80iVVO0af9fNIOWR0g6AgHoda+X6IjESnnSKLUGzcPKSC9ActBFyRepEqNKA9RIyISVDD0GQKKioJFwRoVGkFAy0JFoUSi0CLUiEiUKKkCUs5StFqoZegSeErSzIqRcmCFC0syIyUECEd1jJStB6mwNXmmZRpAKi51oqKChCgEEoSKBoJSBTedUCzJhJA5IGaUSnSNFRsvS8H7piPwfuph4S9Qf2VUQ9PwV7cBu9iJ2l0ML5ACActEgnlpzrzy0K8tj+yr22ZNHs7BYaLEyMje4MY5o+IZ3ON2Na6E8hRUqxROKwEkekjHsOh9zSNDy5rY7p7tOx2JEDXFlte7Nlusrb1FjQmh9VaPGWU/h2NLRlzBxcB7mv1ayzVZS3OOd20Ln+DOFH4medxOWGE+fiN8hqTTXaJwxy22dw8VhojNJGfTD8t0QQKBa4t6A3XM0QR89FhcK+R4Yxpc9xoNAsk9gOpX0M3GjF7OxBmaCQ2ZkjB0cwEitTRrKeehPhfPsFhzcriHWKING70o9Neqg2GB3OxkxIjw0pLSWm25acKsEurUZh916HcPdoBpJwstAXyby5cru/HNWjvNtObZ+yxmmLp3BsTX5rIfRL33zur+tHqqqn3yxj2lrsVO5pFEF51voVRo8hJqjZNcvorEbwVkDnCbFQxNB9pPNws65SRWmvPquL2JhzJiYWCyXSxjTy4LtuK2xpp9oF0DJpW+my8rC5oIJYQCPPfWyVBLF8KcFEwuk2owAfwsOnhokJJ+SrfFRNa9zWOztBIDspbm8gE3SzYjZ8kd+pG9lGjmaW0dRrY7g/Zdbw/3AGPEj5HOaxlBuUtsu10IJsdNfCDj8Js2WUkRRveaJ9rSdGi3fYLJidg4iNueSGVjNBmdG4DXUalWbtrf6DZw/DbPhbmbpIXkua14oFoGmZ1jV3WhzoVxG0t+sXPEYZJfyzzblbRo5rJqyb159UHNkf3SyHDOAstcARd5Ty7/AC8qzNzt4sA90GFZs1j5XlrXPe5rrcASXW5pNczWisLfXeKPA4P1BC2RuZsbWfAKIJ005acghj5+x27WJha10sMrGvaXNJYaLQLJ8aa/LVKDdzEPDC2GVwlv0yGEh9WTlPWqP2XZ7ycX5sTE+JsMcQeMpdmL3ZTYIF0BYNXXIlbvgvg5jFJIZiIQ7K1hdoCKe92W6AINfr0QcKeG20P/AMsnK+Te9d+fharau782GkEU7DG88g6hdmrzXlrzdLodv8RsXJiZXQ4iWOIuIYxriAGDRv1oWfJXOTY6WeUOle6R5LRmccxOorUoN1jOG2NZGyVsZkZIQGlmp1+G28230+Y7rVbU3UxWHbnngljZYGZzCBZuhfLor63pxRweBmHw5o3NY4ON+s4aNaO3bW9FrNzsNjW4SWbacplidE4iBwa4lpFkuce45NvrrXJRcUHl8j9VGlu96cFFDipI4DbGEN1dmNgAO91C/df/ALWoJ+SqOg3W3AxG0GSPw5jqMgOzPo6ixpR8/YrTbU2a7DzPieWlzDRLXBzTpejhz5rs+FOx24uWaF8kzG5GvyxyFgeA7KQ+hro7T6rzcU924cHimNw7csbow6rcdQSCcxJu/wCiDjJYHNrM0tsAiwRYPIi+YPdRijLnADmSAPqaX0E3cSDG7OwrJvbKyCIB4yud/wCP4fcNQLNDpWnJUrj93pcNixh5m5XB7BfQguADmnq3yhjzbY3fnwr3MnjLC05bPI6kW0/vA5TqOy14VxceoI/8O6/zfc3Lf+Xqbr/d18qoAPCCBCSyFo7JAeCg96gQpUUqPZaRm2dh88sbLAzPY2zdC3AWa6K5+K72twBEjW+pmYGOvUEGQjnZHtDq15uVU7nwtdjcPncGtEgcS4gC224D6kAfVWTxlma/DMLZWE52gsaWmyQXNINE0Gl2l17gfnlXr3ti/G7FgmzGQhkbnZQcz3kBhAy6CnkEijeStOa1nDPCug2Ti58wjMnqU91U0RsIBq+eYuFfJHCnaTcTg5sFK0P9K3xNzAFwdmJA+Tupv49UttbXZhNjtwvqATU9jomGjT3PJDg4WBleDqL9p1B1RWHgntIyficJJqxzc/nWmP8Ad2ILf7taHYG7YZt0YcZiyGV7hmFEsY0uF6ddBfI35Wn3G2+7B4tjwXBri1jwBZLc7TQ7XQ/VWLPLEzeSORsgeJI3NJDmHLJlcwtOoygAN0569UG/3/3jwmEbCMXhvXDy7IMrHZcuWz7vmPsqi3s3mwmI/wDj4FkFCg7NXezlZQv4ed8j3Vt7/blsx7oJZJhFDCHF5FatdlNhx9oGnOuq5DE7d2LgDlw+FGLdVF7vcOR/efYvvTeqkK57czfHBYVjRPgRLK1+YTAjN8WZp93Iggcq0/W4t496hhsJJO0NtpaNSS23GrOUWRelDXlytfPzpIZcaHMYIYXytORx0Y0uGYE/6ef0V572bqt2hhAIpWNdQDXaFhItmpHXoCORA0SkVNvJxTxWMg9F7Y2tsEloNkgu7mq1ArwocP8Af5+znkODnwvIzMDqymxmeB1dlFdOQXs2jwixEDM82JwkbOjnSPF6E6ezU0DoOy4QtN1z/qqi4drbpbP2wDPgJ2Qzk25jvaHG9S6Pm0/xNsH9VwO9W4GK2eGumaHMdoJGEubfY6AtPz59F0WyuCmIljjk/EQsD2h1e8lti60FEi+/NbvbW1INn7Omwk2K/aE02rW8wywACXZiQBQcLN2BQ6orguG7gNqYSzX5lfUtcB+tK2ONsuXZte33SxjUWf3nW09CK+xKpHd/af4bFQzVfpSNfV1dG6ujV8lb/Fva+HxOzmmKaJ59QOaA4Emg4EADUHXrzAKCkCV9H7oYdmF2RGZGZmtw5kkFakFhkIo+CRqvm8hfS+yYm4zZDImODTLhBHZo5bjyWQ09wdL/AKhSkVjtnf8A2XJGWxbMbmd1IZHWtmnNBN19vouN2I8Px2HyMyAzxU1hNj8xvwlxJtWKd2Nj7Mb/AI15xOIbVxgk0fEbSABVH3ErSz72YHE4zBOiwrcGIp4i54LWgxggnNlAAo1r2tBbW3tsYWDFQDEuH5hIZnILY5G5S11H4Sc3xdNOVqtOKe+2NjmdhTUTBerLHqMc3T3HmMriK73d6EYuNm0Yp5MO+GWOVoY68hDqsggmjpenMA+37e3dDHx7ZwLtn4o/4iFuaCU86Gg15mtAR1bXUWgqTMnmXr2zseTCzPhmblew0ex7EHq0jUFeMhVFm8BcOXY2Z9n2Q14OZ7eev8P81HibKMbtiHDMa5jmlkDiepc8nM0X8OV1+dVi4G7VZFjpGPdl9aLKz+J4c0hvzq6WxhxbcVvOC62CJzgMzr98bHNbVdM9UP8AtRXQcWNtnCQQGHR8crPTdmNgtbbgW8n6UD2Dz3UMfhIdq/s/HxCniWNkgAui17XOY/sBTyHdq7hcZxsxBONa3OHNa00AfhcXHMCOjqyn6hZ+B+3pI8U/DXcUjXPy3yewDUeSOfy8IPXx8x14iCIOHtjLi3tbqBJ80ft8lVmddJxKxfqbTxJu8shZf+3Svp8P/FczSInnRmUQEqVGwc1Avun6hSMpWgqKDaYlKRkKgGyEciR8iQoOJJsnzzUvV/ukjIgQ+aLPf9Uep8kep4Coyfin5S3O7Kf3cxr7WsRT9TwEF/hQRJKk3EOArM6u16fZRz/JIv8AAQTfO4ii4kDkCb+wWPMUy4dlEu8IMrMY8Cg9wA5AOIGvP+n2WO0g9MPQRtK1Iu8JWgRWSGd7dWuc35Ej+SgHJAhA3yEkkkknmTqSfJPNK0adkgVAL1bK2rJhpmTRHK+NwcD/AEPcEaEeV5r8KJpBsNvbfmxkzpp3ZnnQdmiyQ1o6NFmgtfaWiaDLg8bJC8SRPcx7eTmktI6aEKWIx8j5DK55MjiS596knmSe5XnNJAIJy4hzzbnFxJJJJJJJ5nXqUQYhzDbCWnuFBCAfISSSSSdSSbJPcnqgFNxCLQK0WmguQe0OSJRaRKoKR9UZlknwz2VnY5uYWMzSLHcXzCDASjMthsfYU2Ke5kDc72tLy0EAkAi8oJ9x15DVefHbPkhcWSsdG4aEOBB5A8j4IP1CDz2gre4uLCu2fE+M5MUyQslbmJ9RhBLZGg6Cqo138hbLcTh/+0DbpfTYCQaaXHQNPyHPr9L1oOOLk7VxzcAoz8GLeP8AdGD/ACcFrcfwHma0mLExvIBNOYWXXS8xA+ZU0xVmZK17ptjyCYwMb6rwaqK3310oX1+i6zYvBvGzZTKG4drnVTzb65khg8dCQqOEtFrt999ysHgY/wAvG+rPmA9KmnTXMXZScv7vPsfpw5QFp2vVh9kTSNzxwyPbeXM1jnDNppYHP3DTyFsotx8a7DjENw7zETQIq+ZbeXnVjnVINGSktpg92cTMx74oXvEbsj8upa7TQt5/p0PZb2LhHtJwB9ACyRrIwVV6kXy05+QiuOtC3u8O5WKwTWOxMYYH6N97Ha86IB6f1WDdrdefHS+lAyzVucdGtHcn+iI1Ca9G0cCYZpInUTG9zCRyJaS0140XmKBlJdPvduUcDFhZDJnOJjLy3LlLCMhr4jejh9iuYUAUqXRblboHaEz4mvyFsZkBIsGnMbR100cTfhdfBwt2ewD19qR5q1DHRAX4JcbHPoEFWpWu63u3b2Vh4/8AD42SaXSmtyPbV624ABv36clxkWAkcx72sc5keXO4AkNzEhuY9LINIMCSYpbnC7o4iXC/io2h8Qe5jiCBkIyavugGnONb6G0GlTKbhXNCBBCEUg95cO36ozN7FQ9RP1FR7Nlxh8rGBuYvIYBqdXe26GpIuwB2VwcVZfw+yoYKzEmKPMWA0GMs0aprjlHY1ddVWvDujtPChwseoO3MBxB+9LuOOTXBsGrjHmdYIFBxBqjdk03lVDvqp1XA7kYv09oYVzSQfWY36OcGkV10JVh8admE+i4A5S6naA+62sZ7vi1zO0s3kGmi4vhfskz7RhOW2RH1HnKSAADV9rNVa6XjRvCTPFh2vaWsIkcBV5tKza2KGtV1vVOj3cV9gQR7OilMTWTh7Iy9rAwuGVwIcBpVNB8Ktt1NtPw2JidHK+MZ2Z6JpzQdQ9o+JvPTXmaVu8aHZ9mRubZb6sbrBGWi11WOoNilTGwZMuJhI/8AsaOmoJAI101BI101SC++KO1pcPgC+F7mPDgMzbvKba48qGjuZqiRWtKiMfvJiJtJcRM8dnPJ6Bv8gr34sZ/2TPlr/Lza9PUbdaa60vnS0hVo8C8TE3EzMJqR7Pb7viaCCQG1Viru+R5c16+MRx7ZLZJL+FcB7YwQGkAZvULRqCbOpVTwYp0bw9ji1zTYc00QR1BVjbB44TRsEeKibO2qzA5XEVXu0Id+iYOB2Xg4ZHkTT+g0AnNkc+yOTQB1PnRdLulv1Bg4fTOBhmkJP5rzqQdMptp0rSgQPHVWLvbu3hMds440QiCQxCQPIylrfaLe1vxANGnjlzVFCg7uLT0fUeP2n+GwckvptaYonPyDRmZrbyg0NPNKnMVxrxTmZI4oI/blBDXOI0qxmdXLwVbm9mKDdm4h7XV+Q4tJAOhboCOoN19V8v34SDvuE2zJMRjnS+q5oY1z3mz+Y53to0ddX5r+XdT4o73SHHOihmkYyACP2PLcz+b3Gqs3p/xXacD8BkwLpK1lld9mBrR+t81p9ucW8OyWWMbPie5j3NzPLKcWktzEZL/VOiqcZj5JdZZHyEdXOLv5lXXwQgjbhXODCJXPyucWuaHN5sFn2uI93w60VTG1Me2Z+ZsUcQ/0sBA5Aa2eel/Uq+txy2HZQkazIfRdKXaOzUH0c3UgAANPIAApSKJ23iM+KneT8Ush+73FeJosjum63knmSSTXcmzyXrwWynulia5jmCR7WBzmkDUgczQ881UWTxrDjh9nvcKJY++Wji2IkCjyVUH5q4uN8ZGEwea7a9wN0SD6bbBI0PJU/BJlc11B2Ug0RYNG6I6jwpFWRwVwoc/GON16Aj9p1uR3Tnr7edUFy0+4GPALvws2Xp7LPOuQ1P288lZvD/iNFiJnRR4KHDH0y4uYQA7LWlNYNLdfgWjiTxJmwc0ceGLAcrZHAtDrBLrBOb28hpVm7tQUvjtmywnLKx8ZOoD2lpI8WFZ3ArANcMW6QBzCImUbo6vJ8dvItV3vBvJNjZfVxDg51AaNDRpoNBpauLhbghhtkGU1c5kkObQZWhzdSNQMrCb86K0cfxO4btwrW4nCEuw7gA63ZshJOUg18FZWjmbGvNdHw2wsX7AxPrf+Nz5i/nyDGDpr06LxcON5mYxmI2biA0tlEjoBqAObjGL1AB9zfkVv58N+z935WFzmGpQywA+3yuyAjuRV8iBfKlBQhanlUaTpVBlRSKQAg9ZakWLLQSc1aGbZmPdBNHMz4o3tePmDdf0+quzaTNm7bjje7EFjmCsucMLCae4FrhroCM3LRUbSjXlSwWxtLe/B7HY/DbNj9SWwJZHEuFt6OP7xouFCgDaqjGYp8r3SSHM9xtxPUlIt8pZQmC29obzYXF7B9AzsbPHDH+Wfac0RaABfxEgdD16KooHZXA2RRBscxR5jynlQW+f0TFfQG+e0I8Tsec4eZj/yg45XtJqw4hw1IPjQ2K0Xz3SyZfP80sqSDbbo42GHFxuxUbZIScrwW5qB/eA7/rV1rSuHY24OyY3nFMcyRlAtEkrHRsJ1B17gig66+aofKikwWbxK4nsxERwmGb7LAfJyDg2xlY3/AE3RvxyVXZVPKllRF5O38wuJ2Q9ks0bJXQ5HMJsh1ZRodXDkTV1Z7KjCnlQAmKvTgxtqIYAROkYx7ZH+1z2AkH3WG6EDnz7Fa3Hbs7J2fJJLjpBiJJHOkZHrVON/A0nrpbjR+6p3Kk4eVMHd708RcPicO7DRYCKKP/LcMocw2CHANFA0KOuq32xOMeFjw7MPJhHemyMNygscCfdehoZTp9yqmypZVcFk4rjZMAW4bCwQjSjWYjn0AA7dOnlcvt/frFY0x+tJlbG7M0MFU8cn89Xeb0XP0kWpgt/bG39lvwuHixeIxGLunlzDeWQfGSDTm5i86a6cqpcltvA7IkjccHPNDI0EhkzS5r6F5Q4WWuPIE6fLmuNyoyqYLB4LY6GLFSGaRkZc1rWZjWbM6iAar/T1/S66rffhvDjJw+HGQxudzY8tNuNC2kEH93lrqCqTpFJg6LerdKPBafjIZ5LA9ONriQCLzF3wgUR9/CsjeGSOPd+FkUrQTC0BoI9zsrXSgEf8j9R4VKEJlxrmfugy4LHPhkZLGS17HBzSOhGoVs8YdtCTAYTUF0pDyAbHwMcXeCMwA5/EVUBam55PmtEGOkwpFqQaqhEIUiEBB7ixGRGqNVoLKjKjVKj2QGRLInqgkoFkQWpaotQIsTyItFoI5Ui1SRaCGTwjIpWl9ECLPn9ksqlmQSgjlRlUrStBHKgMUrRaCJYkWrJmSJQQLUi1TJ+aRKgjSQCmXIQQISpTtK/mghSZ1UkWio0ghTv5oREKRSnaLQe/P8kZ/klfhF+FoBelnHZInwgV2QMuQHBR07I0QSzBRsdkUOyia7IJZh2RmCjohAEhO1EgJEeEEr8JWo0OyC0IqV2lYRlCVDsqh5kWlYHRKgoHY7IzDskAEGkDsJZkBo/spUEDJSQWhIAIGfkgO+aVBFKBpCkghAyR5RfzRSSCQRolSEUX80tEymGj+7/6VR6UJ5kByogUUpZkByCJQp2laCJSKlaFBFK1MJFURQpAJgKDGkplO0wY0LJSVKiFoClVpgKDGhTIQggW+Uip0ikEEqWSkqTBEpKZQGoIIKmmQmDHSApoAUEEisuRIsQYyllWTKj6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4" descr="data:image/jpeg;base64,/9j/4AAQSkZJRgABAQAAAQABAAD/2wCEAAkGBhQSERUUEhQVFBUVFxcXFxcYFxcXHBcXGhcVFxcXGBccHCYeGBkkHBgXIC8gIycpLC0sFR4xNTAqNSYrLCkBCQoKDgwOFA8PFykcHBwpKSkpKSkpKSkpKSkpLCkpKSkpKSkpKSkpKSkpKSwpKSkpKSkpLCkpKSksLCwpLCksLP/AABEIAL0BCwMBIgACEQEDEQH/xAAcAAACAgMBAQAAAAAAAAAAAAAAAQIHAwUGBAj/xAA8EAABBAADBwIEAwYGAgMAAAABAAIDEQQSIQUGBzFBUWETIjJxgZEUI6EVQmKxwfAkQ1JygtEz4TRTVP/EABcBAQEBAQAAAAAAAAAAAAAAAAABAgP/xAAYEQEBAQEBAAAAAAAAAAAAAAAAARFBMf/aAAwDAQACEQMRAD8A4dIlFpWujBOUCVO0kCzJgqNIpQTzIzKNKNKjJmStRASpBIlRLkKBQO0iVEqJcoJWjMoZkWqJ2nmWNrkZlBO0WoWmgDSEnJByCWbynmWMlRtBltMN8rASgFBnMZWN1pZk78qiNp2j1ErGigRQCpPlUC9BMPUg8disVpINoWpUm4KHpnoVRItUSEZXKJLlAC0EpGQ9keseyADkFyPU8JGUdkCDlLMo+oE8w+yoCUiUad0Fo7qCBUCsmTyolpKCNpWpFhUUUIQhRAUWkkFVSL7/AJJWklaiGkShIlFMOUSi0BEFp0kjMgZSQH80iVVO0af9fNIOWR0g6AgHoda+X6IjESnnSKLUGzcPKSC9ActBFyRepEqNKA9RIyISVDD0GQKKioJFwRoVGkFAy0JFoUSi0CLUiEiUKKkCUs5StFqoZegSeErSzIqRcmCFC0syIyUECEd1jJStB6mwNXmmZRpAKi51oqKChCgEEoSKBoJSBTedUCzJhJA5IGaUSnSNFRsvS8H7piPwfuph4S9Qf2VUQ9PwV7cBu9iJ2l0ML5ACActEgnlpzrzy0K8tj+yr22ZNHs7BYaLEyMje4MY5o+IZ3ON2Na6E8hRUqxROKwEkekjHsOh9zSNDy5rY7p7tOx2JEDXFlte7Nlusrb1FjQmh9VaPGWU/h2NLRlzBxcB7mv1ayzVZS3OOd20Ln+DOFH4medxOWGE+fiN8hqTTXaJwxy22dw8VhojNJGfTD8t0QQKBa4t6A3XM0QR89FhcK+R4Yxpc9xoNAsk9gOpX0M3GjF7OxBmaCQ2ZkjB0cwEitTRrKeehPhfPsFhzcriHWKING70o9Neqg2GB3OxkxIjw0pLSWm25acKsEurUZh916HcPdoBpJwstAXyby5cru/HNWjvNtObZ+yxmmLp3BsTX5rIfRL33zur+tHqqqn3yxj2lrsVO5pFEF51voVRo8hJqjZNcvorEbwVkDnCbFQxNB9pPNws65SRWmvPquL2JhzJiYWCyXSxjTy4LtuK2xpp9oF0DJpW+my8rC5oIJYQCPPfWyVBLF8KcFEwuk2owAfwsOnhokJJ+SrfFRNa9zWOztBIDspbm8gE3SzYjZ8kd+pG9lGjmaW0dRrY7g/Zdbw/3AGPEj5HOaxlBuUtsu10IJsdNfCDj8Js2WUkRRveaJ9rSdGi3fYLJidg4iNueSGVjNBmdG4DXUalWbtrf6DZw/DbPhbmbpIXkua14oFoGmZ1jV3WhzoVxG0t+sXPEYZJfyzzblbRo5rJqyb159UHNkf3SyHDOAstcARd5Ty7/AC8qzNzt4sA90GFZs1j5XlrXPe5rrcASXW5pNczWisLfXeKPA4P1BC2RuZsbWfAKIJ005acghj5+x27WJha10sMrGvaXNJYaLQLJ8aa/LVKDdzEPDC2GVwlv0yGEh9WTlPWqP2XZ7ycX5sTE+JsMcQeMpdmL3ZTYIF0BYNXXIlbvgvg5jFJIZiIQ7K1hdoCKe92W6AINfr0QcKeG20P/AMsnK+Te9d+fharau782GkEU7DG88g6hdmrzXlrzdLodv8RsXJiZXQ4iWOIuIYxriAGDRv1oWfJXOTY6WeUOle6R5LRmccxOorUoN1jOG2NZGyVsZkZIQGlmp1+G28230+Y7rVbU3UxWHbnngljZYGZzCBZuhfLor63pxRweBmHw5o3NY4ON+s4aNaO3bW9FrNzsNjW4SWbacplidE4iBwa4lpFkuce45NvrrXJRcUHl8j9VGlu96cFFDipI4DbGEN1dmNgAO91C/df/ALWoJ+SqOg3W3AxG0GSPw5jqMgOzPo6ixpR8/YrTbU2a7DzPieWlzDRLXBzTpejhz5rs+FOx24uWaF8kzG5GvyxyFgeA7KQ+hro7T6rzcU924cHimNw7csbow6rcdQSCcxJu/wCiDjJYHNrM0tsAiwRYPIi+YPdRijLnADmSAPqaX0E3cSDG7OwrJvbKyCIB4yud/wCP4fcNQLNDpWnJUrj93pcNixh5m5XB7BfQguADmnq3yhjzbY3fnwr3MnjLC05bPI6kW0/vA5TqOy14VxceoI/8O6/zfc3Lf+Xqbr/d18qoAPCCBCSyFo7JAeCg96gQpUUqPZaRm2dh88sbLAzPY2zdC3AWa6K5+K72twBEjW+pmYGOvUEGQjnZHtDq15uVU7nwtdjcPncGtEgcS4gC224D6kAfVWTxlma/DMLZWE52gsaWmyQXNINE0Gl2l17gfnlXr3ti/G7FgmzGQhkbnZQcz3kBhAy6CnkEijeStOa1nDPCug2Ti58wjMnqU91U0RsIBq+eYuFfJHCnaTcTg5sFK0P9K3xNzAFwdmJA+Tupv49UttbXZhNjtwvqATU9jomGjT3PJDg4WBleDqL9p1B1RWHgntIyficJJqxzc/nWmP8Ad2ILf7taHYG7YZt0YcZiyGV7hmFEsY0uF6ddBfI35Wn3G2+7B4tjwXBri1jwBZLc7TQ7XQ/VWLPLEzeSORsgeJI3NJDmHLJlcwtOoygAN0569UG/3/3jwmEbCMXhvXDy7IMrHZcuWz7vmPsqi3s3mwmI/wDj4FkFCg7NXezlZQv4ed8j3Vt7/blsx7oJZJhFDCHF5FatdlNhx9oGnOuq5DE7d2LgDlw+FGLdVF7vcOR/efYvvTeqkK57czfHBYVjRPgRLK1+YTAjN8WZp93Iggcq0/W4t496hhsJJO0NtpaNSS23GrOUWRelDXlytfPzpIZcaHMYIYXytORx0Y0uGYE/6ef0V572bqt2hhAIpWNdQDXaFhItmpHXoCORA0SkVNvJxTxWMg9F7Y2tsEloNkgu7mq1ArwocP8Af5+znkODnwvIzMDqymxmeB1dlFdOQXs2jwixEDM82JwkbOjnSPF6E6ezU0DoOy4QtN1z/qqi4drbpbP2wDPgJ2Qzk25jvaHG9S6Pm0/xNsH9VwO9W4GK2eGumaHMdoJGEubfY6AtPz59F0WyuCmIljjk/EQsD2h1e8lti60FEi+/NbvbW1INn7Omwk2K/aE02rW8wywACXZiQBQcLN2BQ6orguG7gNqYSzX5lfUtcB+tK2ONsuXZte33SxjUWf3nW09CK+xKpHd/af4bFQzVfpSNfV1dG6ujV8lb/Fva+HxOzmmKaJ59QOaA4Emg4EADUHXrzAKCkCV9H7oYdmF2RGZGZmtw5kkFakFhkIo+CRqvm8hfS+yYm4zZDImODTLhBHZo5bjyWQ09wdL/AKhSkVjtnf8A2XJGWxbMbmd1IZHWtmnNBN19vouN2I8Px2HyMyAzxU1hNj8xvwlxJtWKd2Nj7Mb/AI15xOIbVxgk0fEbSABVH3ErSz72YHE4zBOiwrcGIp4i54LWgxggnNlAAo1r2tBbW3tsYWDFQDEuH5hIZnILY5G5S11H4Sc3xdNOVqtOKe+2NjmdhTUTBerLHqMc3T3HmMriK73d6EYuNm0Yp5MO+GWOVoY68hDqsggmjpenMA+37e3dDHx7ZwLtn4o/4iFuaCU86Gg15mtAR1bXUWgqTMnmXr2zseTCzPhmblew0ex7EHq0jUFeMhVFm8BcOXY2Z9n2Q14OZ7eev8P81HibKMbtiHDMa5jmlkDiepc8nM0X8OV1+dVi4G7VZFjpGPdl9aLKz+J4c0hvzq6WxhxbcVvOC62CJzgMzr98bHNbVdM9UP8AtRXQcWNtnCQQGHR8crPTdmNgtbbgW8n6UD2Dz3UMfhIdq/s/HxCniWNkgAui17XOY/sBTyHdq7hcZxsxBONa3OHNa00AfhcXHMCOjqyn6hZ+B+3pI8U/DXcUjXPy3yewDUeSOfy8IPXx8x14iCIOHtjLi3tbqBJ80ft8lVmddJxKxfqbTxJu8shZf+3Svp8P/FczSInnRmUQEqVGwc1Avun6hSMpWgqKDaYlKRkKgGyEciR8iQoOJJsnzzUvV/ukjIgQ+aLPf9Uep8kep4Coyfin5S3O7Kf3cxr7WsRT9TwEF/hQRJKk3EOArM6u16fZRz/JIv8AAQTfO4ii4kDkCb+wWPMUy4dlEu8IMrMY8Cg9wA5AOIGvP+n2WO0g9MPQRtK1Iu8JWgRWSGd7dWuc35Ej+SgHJAhA3yEkkkknmTqSfJPNK0adkgVAL1bK2rJhpmTRHK+NwcD/AEPcEaEeV5r8KJpBsNvbfmxkzpp3ZnnQdmiyQ1o6NFmgtfaWiaDLg8bJC8SRPcx7eTmktI6aEKWIx8j5DK55MjiS596knmSe5XnNJAIJy4hzzbnFxJJJJJJJ5nXqUQYhzDbCWnuFBCAfISSSSSdSSbJPcnqgFNxCLQK0WmguQe0OSJRaRKoKR9UZlknwz2VnY5uYWMzSLHcXzCDASjMthsfYU2Ke5kDc72tLy0EAkAi8oJ9x15DVefHbPkhcWSsdG4aEOBB5A8j4IP1CDz2gre4uLCu2fE+M5MUyQslbmJ9RhBLZGg6Cqo138hbLcTh/+0DbpfTYCQaaXHQNPyHPr9L1oOOLk7VxzcAoz8GLeP8AdGD/ACcFrcfwHma0mLExvIBNOYWXXS8xA+ZU0xVmZK17ptjyCYwMb6rwaqK3310oX1+i6zYvBvGzZTKG4drnVTzb65khg8dCQqOEtFrt999ysHgY/wAvG+rPmA9KmnTXMXZScv7vPsfpw5QFp2vVh9kTSNzxwyPbeXM1jnDNppYHP3DTyFsotx8a7DjENw7zETQIq+ZbeXnVjnVINGSktpg92cTMx74oXvEbsj8upa7TQt5/p0PZb2LhHtJwB9ACyRrIwVV6kXy05+QiuOtC3u8O5WKwTWOxMYYH6N97Ha86IB6f1WDdrdefHS+lAyzVucdGtHcn+iI1Ca9G0cCYZpInUTG9zCRyJaS0140XmKBlJdPvduUcDFhZDJnOJjLy3LlLCMhr4jejh9iuYUAUqXRblboHaEz4mvyFsZkBIsGnMbR100cTfhdfBwt2ewD19qR5q1DHRAX4JcbHPoEFWpWu63u3b2Vh4/8AD42SaXSmtyPbV624ABv36clxkWAkcx72sc5keXO4AkNzEhuY9LINIMCSYpbnC7o4iXC/io2h8Qe5jiCBkIyavugGnONb6G0GlTKbhXNCBBCEUg95cO36ozN7FQ9RP1FR7Nlxh8rGBuYvIYBqdXe26GpIuwB2VwcVZfw+yoYKzEmKPMWA0GMs0aprjlHY1ddVWvDujtPChwseoO3MBxB+9LuOOTXBsGrjHmdYIFBxBqjdk03lVDvqp1XA7kYv09oYVzSQfWY36OcGkV10JVh8admE+i4A5S6naA+62sZ7vi1zO0s3kGmi4vhfskz7RhOW2RH1HnKSAADV9rNVa6XjRvCTPFh2vaWsIkcBV5tKza2KGtV1vVOj3cV9gQR7OilMTWTh7Iy9rAwuGVwIcBpVNB8Ktt1NtPw2JidHK+MZ2Z6JpzQdQ9o+JvPTXmaVu8aHZ9mRubZb6sbrBGWi11WOoNilTGwZMuJhI/8AsaOmoJAI101BI101SC++KO1pcPgC+F7mPDgMzbvKba48qGjuZqiRWtKiMfvJiJtJcRM8dnPJ6Bv8gr34sZ/2TPlr/Lza9PUbdaa60vnS0hVo8C8TE3EzMJqR7Pb7viaCCQG1Viru+R5c16+MRx7ZLZJL+FcB7YwQGkAZvULRqCbOpVTwYp0bw9ji1zTYc00QR1BVjbB44TRsEeKibO2qzA5XEVXu0Id+iYOB2Xg4ZHkTT+g0AnNkc+yOTQB1PnRdLulv1Bg4fTOBhmkJP5rzqQdMptp0rSgQPHVWLvbu3hMds440QiCQxCQPIylrfaLe1vxANGnjlzVFCg7uLT0fUeP2n+GwckvptaYonPyDRmZrbyg0NPNKnMVxrxTmZI4oI/blBDXOI0qxmdXLwVbm9mKDdm4h7XV+Q4tJAOhboCOoN19V8v34SDvuE2zJMRjnS+q5oY1z3mz+Y53to0ddX5r+XdT4o73SHHOihmkYyACP2PLcz+b3Gqs3p/xXacD8BkwLpK1lld9mBrR+t81p9ucW8OyWWMbPie5j3NzPLKcWktzEZL/VOiqcZj5JdZZHyEdXOLv5lXXwQgjbhXODCJXPyucWuaHN5sFn2uI93w60VTG1Me2Z+ZsUcQ/0sBA5Aa2eel/Uq+txy2HZQkazIfRdKXaOzUH0c3UgAANPIAApSKJ23iM+KneT8Ush+73FeJosjum63knmSSTXcmzyXrwWynulia5jmCR7WBzmkDUgczQ881UWTxrDjh9nvcKJY++Wji2IkCjyVUH5q4uN8ZGEwea7a9wN0SD6bbBI0PJU/BJlc11B2Ug0RYNG6I6jwpFWRwVwoc/GON16Aj9p1uR3Tnr7edUFy0+4GPALvws2Xp7LPOuQ1P288lZvD/iNFiJnRR4KHDH0y4uYQA7LWlNYNLdfgWjiTxJmwc0ceGLAcrZHAtDrBLrBOb28hpVm7tQUvjtmywnLKx8ZOoD2lpI8WFZ3ArANcMW6QBzCImUbo6vJ8dvItV3vBvJNjZfVxDg51AaNDRpoNBpauLhbghhtkGU1c5kkObQZWhzdSNQMrCb86K0cfxO4btwrW4nCEuw7gA63ZshJOUg18FZWjmbGvNdHw2wsX7AxPrf+Nz5i/nyDGDpr06LxcON5mYxmI2biA0tlEjoBqAObjGL1AB9zfkVv58N+z935WFzmGpQywA+3yuyAjuRV8iBfKlBQhanlUaTpVBlRSKQAg9ZakWLLQSc1aGbZmPdBNHMz4o3tePmDdf0+quzaTNm7bjje7EFjmCsucMLCae4FrhroCM3LRUbSjXlSwWxtLe/B7HY/DbNj9SWwJZHEuFt6OP7xouFCgDaqjGYp8r3SSHM9xtxPUlIt8pZQmC29obzYXF7B9AzsbPHDH+Wfac0RaABfxEgdD16KooHZXA2RRBscxR5jynlQW+f0TFfQG+e0I8Tsec4eZj/yg45XtJqw4hw1IPjQ2K0Xz3SyZfP80sqSDbbo42GHFxuxUbZIScrwW5qB/eA7/rV1rSuHY24OyY3nFMcyRlAtEkrHRsJ1B17gig66+aofKikwWbxK4nsxERwmGb7LAfJyDg2xlY3/AE3RvxyVXZVPKllRF5O38wuJ2Q9ks0bJXQ5HMJsh1ZRodXDkTV1Z7KjCnlQAmKvTgxtqIYAROkYx7ZH+1z2AkH3WG6EDnz7Fa3Hbs7J2fJJLjpBiJJHOkZHrVON/A0nrpbjR+6p3Kk4eVMHd708RcPicO7DRYCKKP/LcMocw2CHANFA0KOuq32xOMeFjw7MPJhHemyMNygscCfdehoZTp9yqmypZVcFk4rjZMAW4bCwQjSjWYjn0AA7dOnlcvt/frFY0x+tJlbG7M0MFU8cn89Xeb0XP0kWpgt/bG39lvwuHixeIxGLunlzDeWQfGSDTm5i86a6cqpcltvA7IkjccHPNDI0EhkzS5r6F5Q4WWuPIE6fLmuNyoyqYLB4LY6GLFSGaRkZc1rWZjWbM6iAar/T1/S66rffhvDjJw+HGQxudzY8tNuNC2kEH93lrqCqTpFJg6LerdKPBafjIZ5LA9ONriQCLzF3wgUR9/CsjeGSOPd+FkUrQTC0BoI9zsrXSgEf8j9R4VKEJlxrmfugy4LHPhkZLGS17HBzSOhGoVs8YdtCTAYTUF0pDyAbHwMcXeCMwA5/EVUBam55PmtEGOkwpFqQaqhEIUiEBB7ixGRGqNVoLKjKjVKj2QGRLInqgkoFkQWpaotQIsTyItFoI5Ui1SRaCGTwjIpWl9ECLPn9ksqlmQSgjlRlUrStBHKgMUrRaCJYkWrJmSJQQLUi1TJ+aRKgjSQCmXIQQISpTtK/mghSZ1UkWio0ghTv5oREKRSnaLQe/P8kZ/klfhF+FoBelnHZInwgV2QMuQHBR07I0QSzBRsdkUOyia7IJZh2RmCjohAEhO1EgJEeEEr8JWo0OyC0IqV2lYRlCVDsqh5kWlYHRKgoHY7IzDskAEGkDsJZkBo/spUEDJSQWhIAIGfkgO+aVBFKBpCkghAyR5RfzRSSCQRolSEUX80tEymGj+7/6VR6UJ5kByogUUpZkByCJQp2laCJSKlaFBFK1MJFURQpAJgKDGkplO0wY0LJSVKiFoClVpgKDGhTIQggW+Uip0ikEEqWSkqTBEpKZQGoIIKmmQmDHSApoAUEEisuRIsQYyllWTKj6o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22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Herstel bij ‘soft crashes’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Hersteltechnieken</a:t>
            </a:r>
          </a:p>
          <a:p>
            <a:r>
              <a:rPr lang="nl-BE" sz="1400" dirty="0" smtClean="0"/>
              <a:t>Met onmiddellijke aanpassing</a:t>
            </a:r>
            <a:endParaRPr lang="nl-BE" sz="1400" dirty="0"/>
          </a:p>
        </p:txBody>
      </p:sp>
      <p:sp>
        <p:nvSpPr>
          <p:cNvPr id="91" name="Rectangle 2"/>
          <p:cNvSpPr>
            <a:spLocks noChangeArrowheads="1"/>
          </p:cNvSpPr>
          <p:nvPr/>
        </p:nvSpPr>
        <p:spPr bwMode="auto">
          <a:xfrm>
            <a:off x="7096125" y="2651742"/>
            <a:ext cx="1765587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Illustratie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3" name="AutoShape 2" descr="data:image/jpeg;base64,/9j/4AAQSkZJRgABAQAAAQABAAD/2wCEAAkGBhQSERUUEhQVFBUVFxcXFxcYFxcXHBcXGhcVFxcXGBccHCYeGBkkHBgXIC8gIycpLC0sFR4xNTAqNSYrLCkBCQoKDgwOFA8PFykcHBwpKSkpKSkpKSkpKSkpLCkpKSkpKSkpKSkpKSkpKSwpKSkpKSkpLCkpKSksLCwpLCksLP/AABEIAL0BCwMBIgACEQEDEQH/xAAcAAACAgMBAQAAAAAAAAAAAAAAAQIHAwUGBAj/xAA8EAABBAADBwIEAwYGAgMAAAABAAIDEQQSIQUGBzFBUWETIjJxgZEUI6EVQmKxwfAkQ1JygtEz4TRTVP/EABcBAQEBAQAAAAAAAAAAAAAAAAABAgP/xAAYEQEBAQEBAAAAAAAAAAAAAAAAARFBMf/aAAwDAQACEQMRAD8A4dIlFpWujBOUCVO0kCzJgqNIpQTzIzKNKNKjJmStRASpBIlRLkKBQO0iVEqJcoJWjMoZkWqJ2nmWNrkZlBO0WoWmgDSEnJByCWbynmWMlRtBltMN8rASgFBnMZWN1pZk78qiNp2j1ErGigRQCpPlUC9BMPUg8disVpINoWpUm4KHpnoVRItUSEZXKJLlAC0EpGQ9keseyADkFyPU8JGUdkCDlLMo+oE8w+yoCUiUad0Fo7qCBUCsmTyolpKCNpWpFhUUUIQhRAUWkkFVSL7/AJJWklaiGkShIlFMOUSi0BEFp0kjMgZSQH80iVVO0af9fNIOWR0g6AgHoda+X6IjESnnSKLUGzcPKSC9ActBFyRepEqNKA9RIyISVDD0GQKKioJFwRoVGkFAy0JFoUSi0CLUiEiUKKkCUs5StFqoZegSeErSzIqRcmCFC0syIyUECEd1jJStB6mwNXmmZRpAKi51oqKChCgEEoSKBoJSBTedUCzJhJA5IGaUSnSNFRsvS8H7piPwfuph4S9Qf2VUQ9PwV7cBu9iJ2l0ML5ACActEgnlpzrzy0K8tj+yr22ZNHs7BYaLEyMje4MY5o+IZ3ON2Na6E8hRUqxROKwEkekjHsOh9zSNDy5rY7p7tOx2JEDXFlte7Nlusrb1FjQmh9VaPGWU/h2NLRlzBxcB7mv1ayzVZS3OOd20Ln+DOFH4medxOWGE+fiN8hqTTXaJwxy22dw8VhojNJGfTD8t0QQKBa4t6A3XM0QR89FhcK+R4Yxpc9xoNAsk9gOpX0M3GjF7OxBmaCQ2ZkjB0cwEitTRrKeehPhfPsFhzcriHWKING70o9Neqg2GB3OxkxIjw0pLSWm25acKsEurUZh916HcPdoBpJwstAXyby5cru/HNWjvNtObZ+yxmmLp3BsTX5rIfRL33zur+tHqqqn3yxj2lrsVO5pFEF51voVRo8hJqjZNcvorEbwVkDnCbFQxNB9pPNws65SRWmvPquL2JhzJiYWCyXSxjTy4LtuK2xpp9oF0DJpW+my8rC5oIJYQCPPfWyVBLF8KcFEwuk2owAfwsOnhokJJ+SrfFRNa9zWOztBIDspbm8gE3SzYjZ8kd+pG9lGjmaW0dRrY7g/Zdbw/3AGPEj5HOaxlBuUtsu10IJsdNfCDj8Js2WUkRRveaJ9rSdGi3fYLJidg4iNueSGVjNBmdG4DXUalWbtrf6DZw/DbPhbmbpIXkua14oFoGmZ1jV3WhzoVxG0t+sXPEYZJfyzzblbRo5rJqyb159UHNkf3SyHDOAstcARd5Ty7/AC8qzNzt4sA90GFZs1j5XlrXPe5rrcASXW5pNczWisLfXeKPA4P1BC2RuZsbWfAKIJ005acghj5+x27WJha10sMrGvaXNJYaLQLJ8aa/LVKDdzEPDC2GVwlv0yGEh9WTlPWqP2XZ7ycX5sTE+JsMcQeMpdmL3ZTYIF0BYNXXIlbvgvg5jFJIZiIQ7K1hdoCKe92W6AINfr0QcKeG20P/AMsnK+Te9d+fharau782GkEU7DG88g6hdmrzXlrzdLodv8RsXJiZXQ4iWOIuIYxriAGDRv1oWfJXOTY6WeUOle6R5LRmccxOorUoN1jOG2NZGyVsZkZIQGlmp1+G28230+Y7rVbU3UxWHbnngljZYGZzCBZuhfLor63pxRweBmHw5o3NY4ON+s4aNaO3bW9FrNzsNjW4SWbacplidE4iBwa4lpFkuce45NvrrXJRcUHl8j9VGlu96cFFDipI4DbGEN1dmNgAO91C/df/ALWoJ+SqOg3W3AxG0GSPw5jqMgOzPo6ixpR8/YrTbU2a7DzPieWlzDRLXBzTpejhz5rs+FOx24uWaF8kzG5GvyxyFgeA7KQ+hro7T6rzcU924cHimNw7csbow6rcdQSCcxJu/wCiDjJYHNrM0tsAiwRYPIi+YPdRijLnADmSAPqaX0E3cSDG7OwrJvbKyCIB4yud/wCP4fcNQLNDpWnJUrj93pcNixh5m5XB7BfQguADmnq3yhjzbY3fnwr3MnjLC05bPI6kW0/vA5TqOy14VxceoI/8O6/zfc3Lf+Xqbr/d18qoAPCCBCSyFo7JAeCg96gQpUUqPZaRm2dh88sbLAzPY2zdC3AWa6K5+K72twBEjW+pmYGOvUEGQjnZHtDq15uVU7nwtdjcPncGtEgcS4gC224D6kAfVWTxlma/DMLZWE52gsaWmyQXNINE0Gl2l17gfnlXr3ti/G7FgmzGQhkbnZQcz3kBhAy6CnkEijeStOa1nDPCug2Ti58wjMnqU91U0RsIBq+eYuFfJHCnaTcTg5sFK0P9K3xNzAFwdmJA+Tupv49UttbXZhNjtwvqATU9jomGjT3PJDg4WBleDqL9p1B1RWHgntIyficJJqxzc/nWmP8Ad2ILf7taHYG7YZt0YcZiyGV7hmFEsY0uF6ddBfI35Wn3G2+7B4tjwXBri1jwBZLc7TQ7XQ/VWLPLEzeSORsgeJI3NJDmHLJlcwtOoygAN0569UG/3/3jwmEbCMXhvXDy7IMrHZcuWz7vmPsqi3s3mwmI/wDj4FkFCg7NXezlZQv4ed8j3Vt7/blsx7oJZJhFDCHF5FatdlNhx9oGnOuq5DE7d2LgDlw+FGLdVF7vcOR/efYvvTeqkK57czfHBYVjRPgRLK1+YTAjN8WZp93Iggcq0/W4t496hhsJJO0NtpaNSS23GrOUWRelDXlytfPzpIZcaHMYIYXytORx0Y0uGYE/6ef0V572bqt2hhAIpWNdQDXaFhItmpHXoCORA0SkVNvJxTxWMg9F7Y2tsEloNkgu7mq1ArwocP8Af5+znkODnwvIzMDqymxmeB1dlFdOQXs2jwixEDM82JwkbOjnSPF6E6ezU0DoOy4QtN1z/qqi4drbpbP2wDPgJ2Qzk25jvaHG9S6Pm0/xNsH9VwO9W4GK2eGumaHMdoJGEubfY6AtPz59F0WyuCmIljjk/EQsD2h1e8lti60FEi+/NbvbW1INn7Omwk2K/aE02rW8wywACXZiQBQcLN2BQ6orguG7gNqYSzX5lfUtcB+tK2ONsuXZte33SxjUWf3nW09CK+xKpHd/af4bFQzVfpSNfV1dG6ujV8lb/Fva+HxOzmmKaJ59QOaA4Emg4EADUHXrzAKCkCV9H7oYdmF2RGZGZmtw5kkFakFhkIo+CRqvm8hfS+yYm4zZDImODTLhBHZo5bjyWQ09wdL/AKhSkVjtnf8A2XJGWxbMbmd1IZHWtmnNBN19vouN2I8Px2HyMyAzxU1hNj8xvwlxJtWKd2Nj7Mb/AI15xOIbVxgk0fEbSABVH3ErSz72YHE4zBOiwrcGIp4i54LWgxggnNlAAo1r2tBbW3tsYWDFQDEuH5hIZnILY5G5S11H4Sc3xdNOVqtOKe+2NjmdhTUTBerLHqMc3T3HmMriK73d6EYuNm0Yp5MO+GWOVoY68hDqsggmjpenMA+37e3dDHx7ZwLtn4o/4iFuaCU86Gg15mtAR1bXUWgqTMnmXr2zseTCzPhmblew0ex7EHq0jUFeMhVFm8BcOXY2Z9n2Q14OZ7eev8P81HibKMbtiHDMa5jmlkDiepc8nM0X8OV1+dVi4G7VZFjpGPdl9aLKz+J4c0hvzq6WxhxbcVvOC62CJzgMzr98bHNbVdM9UP8AtRXQcWNtnCQQGHR8crPTdmNgtbbgW8n6UD2Dz3UMfhIdq/s/HxCniWNkgAui17XOY/sBTyHdq7hcZxsxBONa3OHNa00AfhcXHMCOjqyn6hZ+B+3pI8U/DXcUjXPy3yewDUeSOfy8IPXx8x14iCIOHtjLi3tbqBJ80ft8lVmddJxKxfqbTxJu8shZf+3Svp8P/FczSInnRmUQEqVGwc1Avun6hSMpWgqKDaYlKRkKgGyEciR8iQoOJJsnzzUvV/ukjIgQ+aLPf9Uep8kep4Coyfin5S3O7Kf3cxr7WsRT9TwEF/hQRJKk3EOArM6u16fZRz/JIv8AAQTfO4ii4kDkCb+wWPMUy4dlEu8IMrMY8Cg9wA5AOIGvP+n2WO0g9MPQRtK1Iu8JWgRWSGd7dWuc35Ej+SgHJAhA3yEkkkknmTqSfJPNK0adkgVAL1bK2rJhpmTRHK+NwcD/AEPcEaEeV5r8KJpBsNvbfmxkzpp3ZnnQdmiyQ1o6NFmgtfaWiaDLg8bJC8SRPcx7eTmktI6aEKWIx8j5DK55MjiS596knmSe5XnNJAIJy4hzzbnFxJJJJJJJ5nXqUQYhzDbCWnuFBCAfISSSSSdSSbJPcnqgFNxCLQK0WmguQe0OSJRaRKoKR9UZlknwz2VnY5uYWMzSLHcXzCDASjMthsfYU2Ke5kDc72tLy0EAkAi8oJ9x15DVefHbPkhcWSsdG4aEOBB5A8j4IP1CDz2gre4uLCu2fE+M5MUyQslbmJ9RhBLZGg6Cqo138hbLcTh/+0DbpfTYCQaaXHQNPyHPr9L1oOOLk7VxzcAoz8GLeP8AdGD/ACcFrcfwHma0mLExvIBNOYWXXS8xA+ZU0xVmZK17ptjyCYwMb6rwaqK3310oX1+i6zYvBvGzZTKG4drnVTzb65khg8dCQqOEtFrt999ysHgY/wAvG+rPmA9KmnTXMXZScv7vPsfpw5QFp2vVh9kTSNzxwyPbeXM1jnDNppYHP3DTyFsotx8a7DjENw7zETQIq+ZbeXnVjnVINGSktpg92cTMx74oXvEbsj8upa7TQt5/p0PZb2LhHtJwB9ACyRrIwVV6kXy05+QiuOtC3u8O5WKwTWOxMYYH6N97Ha86IB6f1WDdrdefHS+lAyzVucdGtHcn+iI1Ca9G0cCYZpInUTG9zCRyJaS0140XmKBlJdPvduUcDFhZDJnOJjLy3LlLCMhr4jejh9iuYUAUqXRblboHaEz4mvyFsZkBIsGnMbR100cTfhdfBwt2ewD19qR5q1DHRAX4JcbHPoEFWpWu63u3b2Vh4/8AD42SaXSmtyPbV624ABv36clxkWAkcx72sc5keXO4AkNzEhuY9LINIMCSYpbnC7o4iXC/io2h8Qe5jiCBkIyavugGnONb6G0GlTKbhXNCBBCEUg95cO36ozN7FQ9RP1FR7Nlxh8rGBuYvIYBqdXe26GpIuwB2VwcVZfw+yoYKzEmKPMWA0GMs0aprjlHY1ddVWvDujtPChwseoO3MBxB+9LuOOTXBsGrjHmdYIFBxBqjdk03lVDvqp1XA7kYv09oYVzSQfWY36OcGkV10JVh8admE+i4A5S6naA+62sZ7vi1zO0s3kGmi4vhfskz7RhOW2RH1HnKSAADV9rNVa6XjRvCTPFh2vaWsIkcBV5tKza2KGtV1vVOj3cV9gQR7OilMTWTh7Iy9rAwuGVwIcBpVNB8Ktt1NtPw2JidHK+MZ2Z6JpzQdQ9o+JvPTXmaVu8aHZ9mRubZb6sbrBGWi11WOoNilTGwZMuJhI/8AsaOmoJAI101BI101SC++KO1pcPgC+F7mPDgMzbvKba48qGjuZqiRWtKiMfvJiJtJcRM8dnPJ6Bv8gr34sZ/2TPlr/Lza9PUbdaa60vnS0hVo8C8TE3EzMJqR7Pb7viaCCQG1Viru+R5c16+MRx7ZLZJL+FcB7YwQGkAZvULRqCbOpVTwYp0bw9ji1zTYc00QR1BVjbB44TRsEeKibO2qzA5XEVXu0Id+iYOB2Xg4ZHkTT+g0AnNkc+yOTQB1PnRdLulv1Bg4fTOBhmkJP5rzqQdMptp0rSgQPHVWLvbu3hMds440QiCQxCQPIylrfaLe1vxANGnjlzVFCg7uLT0fUeP2n+GwckvptaYonPyDRmZrbyg0NPNKnMVxrxTmZI4oI/blBDXOI0qxmdXLwVbm9mKDdm4h7XV+Q4tJAOhboCOoN19V8v34SDvuE2zJMRjnS+q5oY1z3mz+Y53to0ddX5r+XdT4o73SHHOihmkYyACP2PLcz+b3Gqs3p/xXacD8BkwLpK1lld9mBrR+t81p9ucW8OyWWMbPie5j3NzPLKcWktzEZL/VOiqcZj5JdZZHyEdXOLv5lXXwQgjbhXODCJXPyucWuaHN5sFn2uI93w60VTG1Me2Z+ZsUcQ/0sBA5Aa2eel/Uq+txy2HZQkazIfRdKXaOzUH0c3UgAANPIAApSKJ23iM+KneT8Ush+73FeJosjum63knmSSTXcmzyXrwWynulia5jmCR7WBzmkDUgczQ881UWTxrDjh9nvcKJY++Wji2IkCjyVUH5q4uN8ZGEwea7a9wN0SD6bbBI0PJU/BJlc11B2Ug0RYNG6I6jwpFWRwVwoc/GON16Aj9p1uR3Tnr7edUFy0+4GPALvws2Xp7LPOuQ1P288lZvD/iNFiJnRR4KHDH0y4uYQA7LWlNYNLdfgWjiTxJmwc0ceGLAcrZHAtDrBLrBOb28hpVm7tQUvjtmywnLKx8ZOoD2lpI8WFZ3ArANcMW6QBzCImUbo6vJ8dvItV3vBvJNjZfVxDg51AaNDRpoNBpauLhbghhtkGU1c5kkObQZWhzdSNQMrCb86K0cfxO4btwrW4nCEuw7gA63ZshJOUg18FZWjmbGvNdHw2wsX7AxPrf+Nz5i/nyDGDpr06LxcON5mYxmI2biA0tlEjoBqAObjGL1AB9zfkVv58N+z935WFzmGpQywA+3yuyAjuRV8iBfKlBQhanlUaTpVBlRSKQAg9ZakWLLQSc1aGbZmPdBNHMz4o3tePmDdf0+quzaTNm7bjje7EFjmCsucMLCae4FrhroCM3LRUbSjXlSwWxtLe/B7HY/DbNj9SWwJZHEuFt6OP7xouFCgDaqjGYp8r3SSHM9xtxPUlIt8pZQmC29obzYXF7B9AzsbPHDH+Wfac0RaABfxEgdD16KooHZXA2RRBscxR5jynlQW+f0TFfQG+e0I8Tsec4eZj/yg45XtJqw4hw1IPjQ2K0Xz3SyZfP80sqSDbbo42GHFxuxUbZIScrwW5qB/eA7/rV1rSuHY24OyY3nFMcyRlAtEkrHRsJ1B17gig66+aofKikwWbxK4nsxERwmGb7LAfJyDg2xlY3/AE3RvxyVXZVPKllRF5O38wuJ2Q9ks0bJXQ5HMJsh1ZRodXDkTV1Z7KjCnlQAmKvTgxtqIYAROkYx7ZH+1z2AkH3WG6EDnz7Fa3Hbs7J2fJJLjpBiJJHOkZHrVON/A0nrpbjR+6p3Kk4eVMHd708RcPicO7DRYCKKP/LcMocw2CHANFA0KOuq32xOMeFjw7MPJhHemyMNygscCfdehoZTp9yqmypZVcFk4rjZMAW4bCwQjSjWYjn0AA7dOnlcvt/frFY0x+tJlbG7M0MFU8cn89Xeb0XP0kWpgt/bG39lvwuHixeIxGLunlzDeWQfGSDTm5i86a6cqpcltvA7IkjccHPNDI0EhkzS5r6F5Q4WWuPIE6fLmuNyoyqYLB4LY6GLFSGaRkZc1rWZjWbM6iAar/T1/S66rffhvDjJw+HGQxudzY8tNuNC2kEH93lrqCqTpFJg6LerdKPBafjIZ5LA9ONriQCLzF3wgUR9/CsjeGSOPd+FkUrQTC0BoI9zsrXSgEf8j9R4VKEJlxrmfugy4LHPhkZLGS17HBzSOhGoVs8YdtCTAYTUF0pDyAbHwMcXeCMwA5/EVUBam55PmtEGOkwpFqQaqhEIUiEBB7ixGRGqNVoLKjKjVKj2QGRLInqgkoFkQWpaotQIsTyItFoI5Ui1SRaCGTwjIpWl9ECLPn9ksqlmQSgjlRlUrStBHKgMUrRaCJYkWrJmSJQQLUi1TJ+aRKgjSQCmXIQQISpTtK/mghSZ1UkWio0ghTv5oREKRSnaLQe/P8kZ/klfhF+FoBelnHZInwgV2QMuQHBR07I0QSzBRsdkUOyia7IJZh2RmCjohAEhO1EgJEeEEr8JWo0OyC0IqV2lYRlCVDsqh5kWlYHRKgoHY7IzDskAEGkDsJZkBo/spUEDJSQWhIAIGfkgO+aVBFKBpCkghAyR5RfzRSSCQRolSEUX80tEymGj+7/6VR6UJ5kByogUUpZkByCJQp2laCJSKlaFBFK1MJFURQpAJgKDGkplO0wY0LJSVKiFoClVpgKDGhTIQggW+Uip0ikEEqWSkqTBEpKZQGoIIKmmQmDHSApoAUEEisuRIsQYyllWTKj6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4" descr="data:image/jpeg;base64,/9j/4AAQSkZJRgABAQAAAQABAAD/2wCEAAkGBhQSERUUEhQVFBUVFxcXFxcYFxcXHBcXGhcVFxcXGBccHCYeGBkkHBgXIC8gIycpLC0sFR4xNTAqNSYrLCkBCQoKDgwOFA8PFykcHBwpKSkpKSkpKSkpKSkpLCkpKSkpKSkpKSkpKSkpKSwpKSkpKSkpLCkpKSksLCwpLCksLP/AABEIAL0BCwMBIgACEQEDEQH/xAAcAAACAgMBAQAAAAAAAAAAAAAAAQIHAwUGBAj/xAA8EAABBAADBwIEAwYGAgMAAAABAAIDEQQSIQUGBzFBUWETIjJxgZEUI6EVQmKxwfAkQ1JygtEz4TRTVP/EABcBAQEBAQAAAAAAAAAAAAAAAAABAgP/xAAYEQEBAQEBAAAAAAAAAAAAAAAAARFBMf/aAAwDAQACEQMRAD8A4dIlFpWujBOUCVO0kCzJgqNIpQTzIzKNKNKjJmStRASpBIlRLkKBQO0iVEqJcoJWjMoZkWqJ2nmWNrkZlBO0WoWmgDSEnJByCWbynmWMlRtBltMN8rASgFBnMZWN1pZk78qiNp2j1ErGigRQCpPlUC9BMPUg8disVpINoWpUm4KHpnoVRItUSEZXKJLlAC0EpGQ9keseyADkFyPU8JGUdkCDlLMo+oE8w+yoCUiUad0Fo7qCBUCsmTyolpKCNpWpFhUUUIQhRAUWkkFVSL7/AJJWklaiGkShIlFMOUSi0BEFp0kjMgZSQH80iVVO0af9fNIOWR0g6AgHoda+X6IjESnnSKLUGzcPKSC9ActBFyRepEqNKA9RIyISVDD0GQKKioJFwRoVGkFAy0JFoUSi0CLUiEiUKKkCUs5StFqoZegSeErSzIqRcmCFC0syIyUECEd1jJStB6mwNXmmZRpAKi51oqKChCgEEoSKBoJSBTedUCzJhJA5IGaUSnSNFRsvS8H7piPwfuph4S9Qf2VUQ9PwV7cBu9iJ2l0ML5ACActEgnlpzrzy0K8tj+yr22ZNHs7BYaLEyMje4MY5o+IZ3ON2Na6E8hRUqxROKwEkekjHsOh9zSNDy5rY7p7tOx2JEDXFlte7Nlusrb1FjQmh9VaPGWU/h2NLRlzBxcB7mv1ayzVZS3OOd20Ln+DOFH4medxOWGE+fiN8hqTTXaJwxy22dw8VhojNJGfTD8t0QQKBa4t6A3XM0QR89FhcK+R4Yxpc9xoNAsk9gOpX0M3GjF7OxBmaCQ2ZkjB0cwEitTRrKeehPhfPsFhzcriHWKING70o9Neqg2GB3OxkxIjw0pLSWm25acKsEurUZh916HcPdoBpJwstAXyby5cru/HNWjvNtObZ+yxmmLp3BsTX5rIfRL33zur+tHqqqn3yxj2lrsVO5pFEF51voVRo8hJqjZNcvorEbwVkDnCbFQxNB9pPNws65SRWmvPquL2JhzJiYWCyXSxjTy4LtuK2xpp9oF0DJpW+my8rC5oIJYQCPPfWyVBLF8KcFEwuk2owAfwsOnhokJJ+SrfFRNa9zWOztBIDspbm8gE3SzYjZ8kd+pG9lGjmaW0dRrY7g/Zdbw/3AGPEj5HOaxlBuUtsu10IJsdNfCDj8Js2WUkRRveaJ9rSdGi3fYLJidg4iNueSGVjNBmdG4DXUalWbtrf6DZw/DbPhbmbpIXkua14oFoGmZ1jV3WhzoVxG0t+sXPEYZJfyzzblbRo5rJqyb159UHNkf3SyHDOAstcARd5Ty7/AC8qzNzt4sA90GFZs1j5XlrXPe5rrcASXW5pNczWisLfXeKPA4P1BC2RuZsbWfAKIJ005acghj5+x27WJha10sMrGvaXNJYaLQLJ8aa/LVKDdzEPDC2GVwlv0yGEh9WTlPWqP2XZ7ycX5sTE+JsMcQeMpdmL3ZTYIF0BYNXXIlbvgvg5jFJIZiIQ7K1hdoCKe92W6AINfr0QcKeG20P/AMsnK+Te9d+fharau782GkEU7DG88g6hdmrzXlrzdLodv8RsXJiZXQ4iWOIuIYxriAGDRv1oWfJXOTY6WeUOle6R5LRmccxOorUoN1jOG2NZGyVsZkZIQGlmp1+G28230+Y7rVbU3UxWHbnngljZYGZzCBZuhfLor63pxRweBmHw5o3NY4ON+s4aNaO3bW9FrNzsNjW4SWbacplidE4iBwa4lpFkuce45NvrrXJRcUHl8j9VGlu96cFFDipI4DbGEN1dmNgAO91C/df/ALWoJ+SqOg3W3AxG0GSPw5jqMgOzPo6ixpR8/YrTbU2a7DzPieWlzDRLXBzTpejhz5rs+FOx24uWaF8kzG5GvyxyFgeA7KQ+hro7T6rzcU924cHimNw7csbow6rcdQSCcxJu/wCiDjJYHNrM0tsAiwRYPIi+YPdRijLnADmSAPqaX0E3cSDG7OwrJvbKyCIB4yud/wCP4fcNQLNDpWnJUrj93pcNixh5m5XB7BfQguADmnq3yhjzbY3fnwr3MnjLC05bPI6kW0/vA5TqOy14VxceoI/8O6/zfc3Lf+Xqbr/d18qoAPCCBCSyFo7JAeCg96gQpUUqPZaRm2dh88sbLAzPY2zdC3AWa6K5+K72twBEjW+pmYGOvUEGQjnZHtDq15uVU7nwtdjcPncGtEgcS4gC224D6kAfVWTxlma/DMLZWE52gsaWmyQXNINE0Gl2l17gfnlXr3ti/G7FgmzGQhkbnZQcz3kBhAy6CnkEijeStOa1nDPCug2Ti58wjMnqU91U0RsIBq+eYuFfJHCnaTcTg5sFK0P9K3xNzAFwdmJA+Tupv49UttbXZhNjtwvqATU9jomGjT3PJDg4WBleDqL9p1B1RWHgntIyficJJqxzc/nWmP8Ad2ILf7taHYG7YZt0YcZiyGV7hmFEsY0uF6ddBfI35Wn3G2+7B4tjwXBri1jwBZLc7TQ7XQ/VWLPLEzeSORsgeJI3NJDmHLJlcwtOoygAN0569UG/3/3jwmEbCMXhvXDy7IMrHZcuWz7vmPsqi3s3mwmI/wDj4FkFCg7NXezlZQv4ed8j3Vt7/blsx7oJZJhFDCHF5FatdlNhx9oGnOuq5DE7d2LgDlw+FGLdVF7vcOR/efYvvTeqkK57czfHBYVjRPgRLK1+YTAjN8WZp93Iggcq0/W4t496hhsJJO0NtpaNSS23GrOUWRelDXlytfPzpIZcaHMYIYXytORx0Y0uGYE/6ef0V572bqt2hhAIpWNdQDXaFhItmpHXoCORA0SkVNvJxTxWMg9F7Y2tsEloNkgu7mq1ArwocP8Af5+znkODnwvIzMDqymxmeB1dlFdOQXs2jwixEDM82JwkbOjnSPF6E6ezU0DoOy4QtN1z/qqi4drbpbP2wDPgJ2Qzk25jvaHG9S6Pm0/xNsH9VwO9W4GK2eGumaHMdoJGEubfY6AtPz59F0WyuCmIljjk/EQsD2h1e8lti60FEi+/NbvbW1INn7Omwk2K/aE02rW8wywACXZiQBQcLN2BQ6orguG7gNqYSzX5lfUtcB+tK2ONsuXZte33SxjUWf3nW09CK+xKpHd/af4bFQzVfpSNfV1dG6ujV8lb/Fva+HxOzmmKaJ59QOaA4Emg4EADUHXrzAKCkCV9H7oYdmF2RGZGZmtw5kkFakFhkIo+CRqvm8hfS+yYm4zZDImODTLhBHZo5bjyWQ09wdL/AKhSkVjtnf8A2XJGWxbMbmd1IZHWtmnNBN19vouN2I8Px2HyMyAzxU1hNj8xvwlxJtWKd2Nj7Mb/AI15xOIbVxgk0fEbSABVH3ErSz72YHE4zBOiwrcGIp4i54LWgxggnNlAAo1r2tBbW3tsYWDFQDEuH5hIZnILY5G5S11H4Sc3xdNOVqtOKe+2NjmdhTUTBerLHqMc3T3HmMriK73d6EYuNm0Yp5MO+GWOVoY68hDqsggmjpenMA+37e3dDHx7ZwLtn4o/4iFuaCU86Gg15mtAR1bXUWgqTMnmXr2zseTCzPhmblew0ex7EHq0jUFeMhVFm8BcOXY2Z9n2Q14OZ7eev8P81HibKMbtiHDMa5jmlkDiepc8nM0X8OV1+dVi4G7VZFjpGPdl9aLKz+J4c0hvzq6WxhxbcVvOC62CJzgMzr98bHNbVdM9UP8AtRXQcWNtnCQQGHR8crPTdmNgtbbgW8n6UD2Dz3UMfhIdq/s/HxCniWNkgAui17XOY/sBTyHdq7hcZxsxBONa3OHNa00AfhcXHMCOjqyn6hZ+B+3pI8U/DXcUjXPy3yewDUeSOfy8IPXx8x14iCIOHtjLi3tbqBJ80ft8lVmddJxKxfqbTxJu8shZf+3Svp8P/FczSInnRmUQEqVGwc1Avun6hSMpWgqKDaYlKRkKgGyEciR8iQoOJJsnzzUvV/ukjIgQ+aLPf9Uep8kep4Coyfin5S3O7Kf3cxr7WsRT9TwEF/hQRJKk3EOArM6u16fZRz/JIv8AAQTfO4ii4kDkCb+wWPMUy4dlEu8IMrMY8Cg9wA5AOIGvP+n2WO0g9MPQRtK1Iu8JWgRWSGd7dWuc35Ej+SgHJAhA3yEkkkknmTqSfJPNK0adkgVAL1bK2rJhpmTRHK+NwcD/AEPcEaEeV5r8KJpBsNvbfmxkzpp3ZnnQdmiyQ1o6NFmgtfaWiaDLg8bJC8SRPcx7eTmktI6aEKWIx8j5DK55MjiS596knmSe5XnNJAIJy4hzzbnFxJJJJJJJ5nXqUQYhzDbCWnuFBCAfISSSSSdSSbJPcnqgFNxCLQK0WmguQe0OSJRaRKoKR9UZlknwz2VnY5uYWMzSLHcXzCDASjMthsfYU2Ke5kDc72tLy0EAkAi8oJ9x15DVefHbPkhcWSsdG4aEOBB5A8j4IP1CDz2gre4uLCu2fE+M5MUyQslbmJ9RhBLZGg6Cqo138hbLcTh/+0DbpfTYCQaaXHQNPyHPr9L1oOOLk7VxzcAoz8GLeP8AdGD/ACcFrcfwHma0mLExvIBNOYWXXS8xA+ZU0xVmZK17ptjyCYwMb6rwaqK3310oX1+i6zYvBvGzZTKG4drnVTzb65khg8dCQqOEtFrt999ysHgY/wAvG+rPmA9KmnTXMXZScv7vPsfpw5QFp2vVh9kTSNzxwyPbeXM1jnDNppYHP3DTyFsotx8a7DjENw7zETQIq+ZbeXnVjnVINGSktpg92cTMx74oXvEbsj8upa7TQt5/p0PZb2LhHtJwB9ACyRrIwVV6kXy05+QiuOtC3u8O5WKwTWOxMYYH6N97Ha86IB6f1WDdrdefHS+lAyzVucdGtHcn+iI1Ca9G0cCYZpInUTG9zCRyJaS0140XmKBlJdPvduUcDFhZDJnOJjLy3LlLCMhr4jejh9iuYUAUqXRblboHaEz4mvyFsZkBIsGnMbR100cTfhdfBwt2ewD19qR5q1DHRAX4JcbHPoEFWpWu63u3b2Vh4/8AD42SaXSmtyPbV624ABv36clxkWAkcx72sc5keXO4AkNzEhuY9LINIMCSYpbnC7o4iXC/io2h8Qe5jiCBkIyavugGnONb6G0GlTKbhXNCBBCEUg95cO36ozN7FQ9RP1FR7Nlxh8rGBuYvIYBqdXe26GpIuwB2VwcVZfw+yoYKzEmKPMWA0GMs0aprjlHY1ddVWvDujtPChwseoO3MBxB+9LuOOTXBsGrjHmdYIFBxBqjdk03lVDvqp1XA7kYv09oYVzSQfWY36OcGkV10JVh8admE+i4A5S6naA+62sZ7vi1zO0s3kGmi4vhfskz7RhOW2RH1HnKSAADV9rNVa6XjRvCTPFh2vaWsIkcBV5tKza2KGtV1vVOj3cV9gQR7OilMTWTh7Iy9rAwuGVwIcBpVNB8Ktt1NtPw2JidHK+MZ2Z6JpzQdQ9o+JvPTXmaVu8aHZ9mRubZb6sbrBGWi11WOoNilTGwZMuJhI/8AsaOmoJAI101BI101SC++KO1pcPgC+F7mPDgMzbvKba48qGjuZqiRWtKiMfvJiJtJcRM8dnPJ6Bv8gr34sZ/2TPlr/Lza9PUbdaa60vnS0hVo8C8TE3EzMJqR7Pb7viaCCQG1Viru+R5c16+MRx7ZLZJL+FcB7YwQGkAZvULRqCbOpVTwYp0bw9ji1zTYc00QR1BVjbB44TRsEeKibO2qzA5XEVXu0Id+iYOB2Xg4ZHkTT+g0AnNkc+yOTQB1PnRdLulv1Bg4fTOBhmkJP5rzqQdMptp0rSgQPHVWLvbu3hMds440QiCQxCQPIylrfaLe1vxANGnjlzVFCg7uLT0fUeP2n+GwckvptaYonPyDRmZrbyg0NPNKnMVxrxTmZI4oI/blBDXOI0qxmdXLwVbm9mKDdm4h7XV+Q4tJAOhboCOoN19V8v34SDvuE2zJMRjnS+q5oY1z3mz+Y53to0ddX5r+XdT4o73SHHOihmkYyACP2PLcz+b3Gqs3p/xXacD8BkwLpK1lld9mBrR+t81p9ucW8OyWWMbPie5j3NzPLKcWktzEZL/VOiqcZj5JdZZHyEdXOLv5lXXwQgjbhXODCJXPyucWuaHN5sFn2uI93w60VTG1Me2Z+ZsUcQ/0sBA5Aa2eel/Uq+txy2HZQkazIfRdKXaOzUH0c3UgAANPIAApSKJ23iM+KneT8Ush+73FeJosjum63knmSSTXcmzyXrwWynulia5jmCR7WBzmkDUgczQ881UWTxrDjh9nvcKJY++Wji2IkCjyVUH5q4uN8ZGEwea7a9wN0SD6bbBI0PJU/BJlc11B2Ug0RYNG6I6jwpFWRwVwoc/GON16Aj9p1uR3Tnr7edUFy0+4GPALvws2Xp7LPOuQ1P288lZvD/iNFiJnRR4KHDH0y4uYQA7LWlNYNLdfgWjiTxJmwc0ceGLAcrZHAtDrBLrBOb28hpVm7tQUvjtmywnLKx8ZOoD2lpI8WFZ3ArANcMW6QBzCImUbo6vJ8dvItV3vBvJNjZfVxDg51AaNDRpoNBpauLhbghhtkGU1c5kkObQZWhzdSNQMrCb86K0cfxO4btwrW4nCEuw7gA63ZshJOUg18FZWjmbGvNdHw2wsX7AxPrf+Nz5i/nyDGDpr06LxcON5mYxmI2biA0tlEjoBqAObjGL1AB9zfkVv58N+z935WFzmGpQywA+3yuyAjuRV8iBfKlBQhanlUaTpVBlRSKQAg9ZakWLLQSc1aGbZmPdBNHMz4o3tePmDdf0+quzaTNm7bjje7EFjmCsucMLCae4FrhroCM3LRUbSjXlSwWxtLe/B7HY/DbNj9SWwJZHEuFt6OP7xouFCgDaqjGYp8r3SSHM9xtxPUlIt8pZQmC29obzYXF7B9AzsbPHDH+Wfac0RaABfxEgdD16KooHZXA2RRBscxR5jynlQW+f0TFfQG+e0I8Tsec4eZj/yg45XtJqw4hw1IPjQ2K0Xz3SyZfP80sqSDbbo42GHFxuxUbZIScrwW5qB/eA7/rV1rSuHY24OyY3nFMcyRlAtEkrHRsJ1B17gig66+aofKikwWbxK4nsxERwmGb7LAfJyDg2xlY3/AE3RvxyVXZVPKllRF5O38wuJ2Q9ks0bJXQ5HMJsh1ZRodXDkTV1Z7KjCnlQAmKvTgxtqIYAROkYx7ZH+1z2AkH3WG6EDnz7Fa3Hbs7J2fJJLjpBiJJHOkZHrVON/A0nrpbjR+6p3Kk4eVMHd708RcPicO7DRYCKKP/LcMocw2CHANFA0KOuq32xOMeFjw7MPJhHemyMNygscCfdehoZTp9yqmypZVcFk4rjZMAW4bCwQjSjWYjn0AA7dOnlcvt/frFY0x+tJlbG7M0MFU8cn89Xeb0XP0kWpgt/bG39lvwuHixeIxGLunlzDeWQfGSDTm5i86a6cqpcltvA7IkjccHPNDI0EhkzS5r6F5Q4WWuPIE6fLmuNyoyqYLB4LY6GLFSGaRkZc1rWZjWbM6iAar/T1/S66rffhvDjJw+HGQxudzY8tNuNC2kEH93lrqCqTpFJg6LerdKPBafjIZ5LA9ONriQCLzF3wgUR9/CsjeGSOPd+FkUrQTC0BoI9zsrXSgEf8j9R4VKEJlxrmfugy4LHPhkZLGS17HBzSOhGoVs8YdtCTAYTUF0pDyAbHwMcXeCMwA5/EVUBam55PmtEGOkwpFqQaqhEIUiEBB7ixGRGqNVoLKjKjVKj2QGRLInqgkoFkQWpaotQIsTyItFoI5Ui1SRaCGTwjIpWl9ECLPn9ksqlmQSgjlRlUrStBHKgMUrRaCJYkWrJmSJQQLUi1TJ+aRKgjSQCmXIQQISpTtK/mghSZ1UkWio0ghTv5oREKRSnaLQe/P8kZ/klfhF+FoBelnHZInwgV2QMuQHBR07I0QSzBRsdkUOyia7IJZh2RmCjohAEhO1EgJEeEEr8JWo0OyC0IqV2lYRlCVDsqh5kWlYHRKgoHY7IzDskAEGkDsJZkBo/spUEDJSQWhIAIGfkgO+aVBFKBpCkghAyR5RfzRSSCQRolSEUX80tEymGj+7/6VR6UJ5kByogUUpZkByCJQp2laCJSKlaFBFK1MJFURQpAJgKDGkplO0wY0LJSVKiFoClVpgKDGhTIQggW+Uip0ikEEqWSkqTBEpKZQGoIIKmmQmDHSApoAUEEisuRIsQYyllWTKj6o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1714826" y="1682108"/>
            <a:ext cx="2628900" cy="2232422"/>
            <a:chOff x="2895600" y="2283857"/>
            <a:chExt cx="2628900" cy="2783443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2895600" y="2293382"/>
              <a:ext cx="0" cy="2773918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519736" y="2283857"/>
              <a:ext cx="4764" cy="2783443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 flipV="1">
            <a:off x="276551" y="1836650"/>
            <a:ext cx="672465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53501" y="146731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tijd</a:t>
            </a:r>
            <a:endParaRPr lang="nl-BE" dirty="0"/>
          </a:p>
        </p:txBody>
      </p:sp>
      <p:sp>
        <p:nvSpPr>
          <p:cNvPr id="55" name="TextBox 54"/>
          <p:cNvSpPr txBox="1"/>
          <p:nvPr/>
        </p:nvSpPr>
        <p:spPr>
          <a:xfrm>
            <a:off x="1238576" y="1291522"/>
            <a:ext cx="1158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i="1" dirty="0" err="1" smtClean="0"/>
              <a:t>t</a:t>
            </a:r>
            <a:r>
              <a:rPr lang="nl-BE" sz="2000" i="1" baseline="-25000" dirty="0" err="1" smtClean="0"/>
              <a:t>controlepunt</a:t>
            </a:r>
            <a:endParaRPr lang="nl-BE" sz="2000" i="1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3924626" y="1291522"/>
            <a:ext cx="618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i="1" dirty="0" err="1" smtClean="0"/>
              <a:t>t</a:t>
            </a:r>
            <a:r>
              <a:rPr lang="nl-BE" sz="2000" i="1" baseline="-25000" dirty="0" err="1" smtClean="0"/>
              <a:t>falen</a:t>
            </a:r>
            <a:endParaRPr lang="nl-BE" sz="2000" i="1" baseline="-250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4219901" y="1682107"/>
            <a:ext cx="238125" cy="2878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219901" y="1691632"/>
            <a:ext cx="238125" cy="2868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165150" y="1987978"/>
            <a:ext cx="1702201" cy="305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transactie 2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10835" y="1956248"/>
            <a:ext cx="220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opnieuw uitvoeren</a:t>
            </a:r>
            <a:endParaRPr lang="nl-BE" dirty="0"/>
          </a:p>
        </p:txBody>
      </p:sp>
      <p:grpSp>
        <p:nvGrpSpPr>
          <p:cNvPr id="63" name="Group 62"/>
          <p:cNvGrpSpPr/>
          <p:nvPr/>
        </p:nvGrpSpPr>
        <p:grpSpPr>
          <a:xfrm>
            <a:off x="1317550" y="2238873"/>
            <a:ext cx="3370226" cy="707886"/>
            <a:chOff x="2498324" y="3259723"/>
            <a:chExt cx="3370226" cy="707886"/>
          </a:xfrm>
        </p:grpSpPr>
        <p:sp>
          <p:nvSpPr>
            <p:cNvPr id="64" name="Rectangle 63"/>
            <p:cNvSpPr/>
            <p:nvPr/>
          </p:nvSpPr>
          <p:spPr>
            <a:xfrm>
              <a:off x="2498324" y="3489305"/>
              <a:ext cx="3021413" cy="3058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transactie 3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65" name="Text Box 79"/>
            <p:cNvSpPr txBox="1">
              <a:spLocks noChangeArrowheads="1"/>
            </p:cNvSpPr>
            <p:nvPr/>
          </p:nvSpPr>
          <p:spPr bwMode="auto">
            <a:xfrm>
              <a:off x="5170923" y="3259723"/>
              <a:ext cx="697627" cy="70788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nl-BE" sz="4000" b="0" dirty="0">
                  <a:solidFill>
                    <a:srgbClr val="FF0000"/>
                  </a:solidFill>
                  <a:sym typeface="Webdings" pitchFamily="18" charset="2"/>
                </a:rPr>
                <a:t>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410835" y="2422973"/>
            <a:ext cx="220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ongedaan maken</a:t>
            </a:r>
            <a:endParaRPr lang="nl-BE" dirty="0"/>
          </a:p>
        </p:txBody>
      </p:sp>
      <p:sp>
        <p:nvSpPr>
          <p:cNvPr id="67" name="Rectangle 66"/>
          <p:cNvSpPr/>
          <p:nvPr/>
        </p:nvSpPr>
        <p:spPr>
          <a:xfrm>
            <a:off x="1936675" y="2946223"/>
            <a:ext cx="1987951" cy="305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transactie 4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10835" y="2927798"/>
            <a:ext cx="220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opnieuw uitvoeren</a:t>
            </a:r>
            <a:endParaRPr lang="nl-BE" dirty="0"/>
          </a:p>
        </p:txBody>
      </p:sp>
      <p:grpSp>
        <p:nvGrpSpPr>
          <p:cNvPr id="69" name="Group 68"/>
          <p:cNvGrpSpPr/>
          <p:nvPr/>
        </p:nvGrpSpPr>
        <p:grpSpPr>
          <a:xfrm>
            <a:off x="2355775" y="3206643"/>
            <a:ext cx="2332001" cy="707886"/>
            <a:chOff x="2498324" y="3255943"/>
            <a:chExt cx="2332001" cy="707886"/>
          </a:xfrm>
        </p:grpSpPr>
        <p:sp>
          <p:nvSpPr>
            <p:cNvPr id="70" name="Rectangle 69"/>
            <p:cNvSpPr/>
            <p:nvPr/>
          </p:nvSpPr>
          <p:spPr>
            <a:xfrm>
              <a:off x="2498324" y="3489305"/>
              <a:ext cx="1987951" cy="3058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transactie 5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71" name="Text Box 79"/>
            <p:cNvSpPr txBox="1">
              <a:spLocks noChangeArrowheads="1"/>
            </p:cNvSpPr>
            <p:nvPr/>
          </p:nvSpPr>
          <p:spPr bwMode="auto">
            <a:xfrm>
              <a:off x="4132698" y="3255943"/>
              <a:ext cx="697627" cy="70788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nl-BE" sz="4000" b="0" dirty="0">
                  <a:solidFill>
                    <a:srgbClr val="FF0000"/>
                  </a:solidFill>
                  <a:sym typeface="Webdings" pitchFamily="18" charset="2"/>
                </a:rPr>
                <a:t>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413065" y="3401905"/>
            <a:ext cx="220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ongedaan maken</a:t>
            </a:r>
            <a:endParaRPr lang="nl-BE" dirty="0"/>
          </a:p>
        </p:txBody>
      </p:sp>
      <p:grpSp>
        <p:nvGrpSpPr>
          <p:cNvPr id="30" name="Group 29"/>
          <p:cNvGrpSpPr/>
          <p:nvPr/>
        </p:nvGrpSpPr>
        <p:grpSpPr>
          <a:xfrm>
            <a:off x="4933387" y="4612116"/>
            <a:ext cx="3322841" cy="369332"/>
            <a:chOff x="4933387" y="4612116"/>
            <a:chExt cx="332284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4933387" y="4612116"/>
              <a:ext cx="1604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UNDO: {T2, T3}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26779" y="4612116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REDO: { }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33387" y="4326366"/>
            <a:ext cx="3322841" cy="369332"/>
            <a:chOff x="4933387" y="4326366"/>
            <a:chExt cx="3322841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4933387" y="4326366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UNDO: { }</a:t>
              </a:r>
              <a:endParaRPr lang="nl-BE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26779" y="4326366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REDO: { }</a:t>
              </a:r>
              <a:endParaRPr lang="nl-BE" dirty="0"/>
            </a:p>
          </p:txBody>
        </p:sp>
      </p:grp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61482" y="4075112"/>
            <a:ext cx="3982244" cy="415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40" name="Rectangle 48" descr="Large grid"/>
          <p:cNvSpPr>
            <a:spLocks noChangeArrowheads="1"/>
          </p:cNvSpPr>
          <p:nvPr/>
        </p:nvSpPr>
        <p:spPr bwMode="auto">
          <a:xfrm>
            <a:off x="460375" y="4091952"/>
            <a:ext cx="3878587" cy="393700"/>
          </a:xfrm>
          <a:prstGeom prst="rect">
            <a:avLst/>
          </a:prstGeom>
          <a:pattFill prst="wdDnDiag">
            <a:fgClr>
              <a:schemeClr val="accent1">
                <a:lumMod val="75000"/>
                <a:alpha val="52156"/>
              </a:schemeClr>
            </a:fgClr>
            <a:bgClr>
              <a:srgbClr val="FFFFFF">
                <a:alpha val="52156"/>
              </a:srgbClr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41" name="Text Box 49"/>
          <p:cNvSpPr txBox="1">
            <a:spLocks noChangeArrowheads="1"/>
          </p:cNvSpPr>
          <p:nvPr/>
        </p:nvSpPr>
        <p:spPr bwMode="auto">
          <a:xfrm>
            <a:off x="2355775" y="4116815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>
                <a:solidFill>
                  <a:srgbClr val="000000"/>
                </a:solidFill>
              </a:rPr>
              <a:t>logbestand</a:t>
            </a:r>
            <a:endParaRPr lang="nl-NL" altLang="nl-BE" sz="1800" b="0" dirty="0">
              <a:solidFill>
                <a:srgbClr val="000000"/>
              </a:solidFill>
            </a:endParaRP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0963" y="3984626"/>
            <a:ext cx="434975" cy="673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0" y="402351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800" b="0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en-US" altLang="nl-BE" sz="28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714826" y="3984626"/>
            <a:ext cx="2628900" cy="812156"/>
            <a:chOff x="1714826" y="3984626"/>
            <a:chExt cx="2628900" cy="812156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1714826" y="4796722"/>
              <a:ext cx="26289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14826" y="3984626"/>
              <a:ext cx="0" cy="81215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714826" y="3257742"/>
            <a:ext cx="6550927" cy="1996053"/>
            <a:chOff x="1714826" y="3257742"/>
            <a:chExt cx="6550927" cy="1996053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1714826" y="5059544"/>
              <a:ext cx="221849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942912" y="4884463"/>
              <a:ext cx="1944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UNDO: {T2, T3, T4}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36304" y="4878816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REDO: { }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936675" y="3257742"/>
              <a:ext cx="0" cy="1811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714828" y="3440005"/>
            <a:ext cx="6550925" cy="2074843"/>
            <a:chOff x="1714828" y="3440005"/>
            <a:chExt cx="6550925" cy="2074843"/>
          </a:xfrm>
        </p:grpSpPr>
        <p:cxnSp>
          <p:nvCxnSpPr>
            <p:cNvPr id="59" name="Straight Arrow Connector 58"/>
            <p:cNvCxnSpPr/>
            <p:nvPr/>
          </p:nvCxnSpPr>
          <p:spPr>
            <a:xfrm flipH="1" flipV="1">
              <a:off x="1714828" y="5320598"/>
              <a:ext cx="637776" cy="958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942912" y="5145516"/>
              <a:ext cx="2284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UNDO: {T2, T3, T4, T5}</a:t>
              </a:r>
              <a:endParaRPr lang="nl-BE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236304" y="5145516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REDO: { }</a:t>
              </a:r>
              <a:endParaRPr lang="nl-BE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352604" y="3440005"/>
              <a:ext cx="0" cy="1890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85" name="Group 16384"/>
          <p:cNvGrpSpPr/>
          <p:nvPr/>
        </p:nvGrpSpPr>
        <p:grpSpPr>
          <a:xfrm>
            <a:off x="1714828" y="2247169"/>
            <a:ext cx="6727255" cy="3524854"/>
            <a:chOff x="1714828" y="2247169"/>
            <a:chExt cx="6727255" cy="3524854"/>
          </a:xfrm>
        </p:grpSpPr>
        <p:cxnSp>
          <p:nvCxnSpPr>
            <p:cNvPr id="74" name="Straight Arrow Connector 73"/>
            <p:cNvCxnSpPr/>
            <p:nvPr/>
          </p:nvCxnSpPr>
          <p:spPr>
            <a:xfrm flipH="1" flipV="1">
              <a:off x="1714828" y="5577773"/>
              <a:ext cx="1152523" cy="958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942912" y="5402691"/>
              <a:ext cx="1944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UNDO: {T3, T4, T5}</a:t>
              </a:r>
              <a:endParaRPr lang="nl-BE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236304" y="5402691"/>
              <a:ext cx="1205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REDO: {T2}</a:t>
              </a:r>
              <a:endParaRPr lang="nl-BE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2867351" y="2247169"/>
              <a:ext cx="0" cy="3340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87" name="Group 16386"/>
          <p:cNvGrpSpPr/>
          <p:nvPr/>
        </p:nvGrpSpPr>
        <p:grpSpPr>
          <a:xfrm>
            <a:off x="1714830" y="3252095"/>
            <a:ext cx="7067090" cy="2777103"/>
            <a:chOff x="1714830" y="3252095"/>
            <a:chExt cx="7067090" cy="2777103"/>
          </a:xfrm>
        </p:grpSpPr>
        <p:cxnSp>
          <p:nvCxnSpPr>
            <p:cNvPr id="78" name="Straight Arrow Connector 77"/>
            <p:cNvCxnSpPr/>
            <p:nvPr/>
          </p:nvCxnSpPr>
          <p:spPr>
            <a:xfrm flipH="1" flipV="1">
              <a:off x="1714830" y="5834948"/>
              <a:ext cx="2209796" cy="958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942912" y="5659866"/>
              <a:ext cx="1604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UNDO: {T3, T5}</a:t>
              </a:r>
              <a:endParaRPr lang="nl-BE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236304" y="5659866"/>
              <a:ext cx="1545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REDO: {T2, T4}</a:t>
              </a:r>
              <a:endParaRPr lang="nl-BE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924626" y="3252095"/>
              <a:ext cx="0" cy="2592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 flipH="1" flipV="1">
            <a:off x="1724355" y="6054023"/>
            <a:ext cx="2619371" cy="958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88" name="Group 16387"/>
          <p:cNvGrpSpPr/>
          <p:nvPr/>
        </p:nvGrpSpPr>
        <p:grpSpPr>
          <a:xfrm>
            <a:off x="1714830" y="6117066"/>
            <a:ext cx="6511032" cy="369332"/>
            <a:chOff x="1714830" y="6117066"/>
            <a:chExt cx="6511032" cy="369332"/>
          </a:xfrm>
        </p:grpSpPr>
        <p:cxnSp>
          <p:nvCxnSpPr>
            <p:cNvPr id="83" name="Straight Arrow Connector 82"/>
            <p:cNvCxnSpPr/>
            <p:nvPr/>
          </p:nvCxnSpPr>
          <p:spPr>
            <a:xfrm flipH="1" flipV="1">
              <a:off x="1714830" y="6294481"/>
              <a:ext cx="2619371" cy="49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942912" y="6117066"/>
              <a:ext cx="3282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Maak T5, T4, T3 en T2 ongedaan.</a:t>
              </a:r>
              <a:endParaRPr lang="nl-BE" dirty="0"/>
            </a:p>
          </p:txBody>
        </p:sp>
      </p:grpSp>
      <p:grpSp>
        <p:nvGrpSpPr>
          <p:cNvPr id="16389" name="Group 16388"/>
          <p:cNvGrpSpPr/>
          <p:nvPr/>
        </p:nvGrpSpPr>
        <p:grpSpPr>
          <a:xfrm>
            <a:off x="1724355" y="6355191"/>
            <a:ext cx="5932698" cy="369332"/>
            <a:chOff x="1724355" y="6355191"/>
            <a:chExt cx="5932698" cy="369332"/>
          </a:xfrm>
        </p:grpSpPr>
        <p:cxnSp>
          <p:nvCxnSpPr>
            <p:cNvPr id="82" name="Straight Arrow Connector 81"/>
            <p:cNvCxnSpPr/>
            <p:nvPr/>
          </p:nvCxnSpPr>
          <p:spPr>
            <a:xfrm flipH="1" flipV="1">
              <a:off x="1724355" y="6530273"/>
              <a:ext cx="2619371" cy="9584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4942912" y="6355191"/>
              <a:ext cx="2714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Voer T2 en T4 opnieuw uit.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402763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1373" y="2664371"/>
            <a:ext cx="6282557" cy="153713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Hersteltechnieken met schaduwpagina’s</a:t>
            </a:r>
            <a:endParaRPr lang="nl-BE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6015565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Herstel bij ‘soft crashes’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Hersteltechnieken</a:t>
            </a:r>
          </a:p>
          <a:p>
            <a:r>
              <a:rPr lang="nl-BE" sz="1400" dirty="0" smtClean="0"/>
              <a:t>Werken met schaduwpagina’s</a:t>
            </a:r>
            <a:endParaRPr lang="nl-BE" sz="1400" dirty="0"/>
          </a:p>
        </p:txBody>
      </p:sp>
      <p:sp>
        <p:nvSpPr>
          <p:cNvPr id="90" name="Rectangle 2"/>
          <p:cNvSpPr>
            <a:spLocks noChangeArrowheads="1"/>
          </p:cNvSpPr>
          <p:nvPr/>
        </p:nvSpPr>
        <p:spPr bwMode="auto">
          <a:xfrm>
            <a:off x="573205" y="1766093"/>
            <a:ext cx="829457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Hersteltechnieken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met </a:t>
            </a:r>
            <a:r>
              <a:rPr lang="en-GB" altLang="nl-BE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schaduwpagina’s</a:t>
            </a:r>
            <a:endParaRPr lang="en-GB" altLang="nl-BE" dirty="0" smtClean="0">
              <a:solidFill>
                <a:schemeClr val="accent6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91" name="Rectangle 2"/>
          <p:cNvSpPr>
            <a:spLocks noChangeArrowheads="1"/>
          </p:cNvSpPr>
          <p:nvPr/>
        </p:nvSpPr>
        <p:spPr bwMode="auto">
          <a:xfrm>
            <a:off x="573205" y="2593971"/>
            <a:ext cx="815340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rgbClr val="FF0000"/>
                </a:solidFill>
                <a:effectLst/>
                <a:latin typeface="+mn-lt"/>
              </a:rPr>
              <a:t>Geen</a:t>
            </a:r>
            <a:r>
              <a:rPr lang="en-GB" altLang="nl-BE" sz="2800" dirty="0" smtClean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logbestand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nl-BE" sz="1600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Werkpagina’s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en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schaduwpagina’s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b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in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secundaire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geheugen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3" name="AutoShape 2" descr="data:image/jpeg;base64,/9j/4AAQSkZJRgABAQAAAQABAAD/2wCEAAkGBhQSERUUEhQVFBUVFxcXFxcYFxcXHBcXGhcVFxcXGBccHCYeGBkkHBgXIC8gIycpLC0sFR4xNTAqNSYrLCkBCQoKDgwOFA8PFykcHBwpKSkpKSkpKSkpKSkpLCkpKSkpKSkpKSkpKSkpKSwpKSkpKSkpLCkpKSksLCwpLCksLP/AABEIAL0BCwMBIgACEQEDEQH/xAAcAAACAgMBAQAAAAAAAAAAAAAAAQIHAwUGBAj/xAA8EAABBAADBwIEAwYGAgMAAAABAAIDEQQSIQUGBzFBUWETIjJxgZEUI6EVQmKxwfAkQ1JygtEz4TRTVP/EABcBAQEBAQAAAAAAAAAAAAAAAAABAgP/xAAYEQEBAQEBAAAAAAAAAAAAAAAAARFBMf/aAAwDAQACEQMRAD8A4dIlFpWujBOUCVO0kCzJgqNIpQTzIzKNKNKjJmStRASpBIlRLkKBQO0iVEqJcoJWjMoZkWqJ2nmWNrkZlBO0WoWmgDSEnJByCWbynmWMlRtBltMN8rASgFBnMZWN1pZk78qiNp2j1ErGigRQCpPlUC9BMPUg8disVpINoWpUm4KHpnoVRItUSEZXKJLlAC0EpGQ9keseyADkFyPU8JGUdkCDlLMo+oE8w+yoCUiUad0Fo7qCBUCsmTyolpKCNpWpFhUUUIQhRAUWkkFVSL7/AJJWklaiGkShIlFMOUSi0BEFp0kjMgZSQH80iVVO0af9fNIOWR0g6AgHoda+X6IjESnnSKLUGzcPKSC9ActBFyRepEqNKA9RIyISVDD0GQKKioJFwRoVGkFAy0JFoUSi0CLUiEiUKKkCUs5StFqoZegSeErSzIqRcmCFC0syIyUECEd1jJStB6mwNXmmZRpAKi51oqKChCgEEoSKBoJSBTedUCzJhJA5IGaUSnSNFRsvS8H7piPwfuph4S9Qf2VUQ9PwV7cBu9iJ2l0ML5ACActEgnlpzrzy0K8tj+yr22ZNHs7BYaLEyMje4MY5o+IZ3ON2Na6E8hRUqxROKwEkekjHsOh9zSNDy5rY7p7tOx2JEDXFlte7Nlusrb1FjQmh9VaPGWU/h2NLRlzBxcB7mv1ayzVZS3OOd20Ln+DOFH4medxOWGE+fiN8hqTTXaJwxy22dw8VhojNJGfTD8t0QQKBa4t6A3XM0QR89FhcK+R4Yxpc9xoNAsk9gOpX0M3GjF7OxBmaCQ2ZkjB0cwEitTRrKeehPhfPsFhzcriHWKING70o9Neqg2GB3OxkxIjw0pLSWm25acKsEurUZh916HcPdoBpJwstAXyby5cru/HNWjvNtObZ+yxmmLp3BsTX5rIfRL33zur+tHqqqn3yxj2lrsVO5pFEF51voVRo8hJqjZNcvorEbwVkDnCbFQxNB9pPNws65SRWmvPquL2JhzJiYWCyXSxjTy4LtuK2xpp9oF0DJpW+my8rC5oIJYQCPPfWyVBLF8KcFEwuk2owAfwsOnhokJJ+SrfFRNa9zWOztBIDspbm8gE3SzYjZ8kd+pG9lGjmaW0dRrY7g/Zdbw/3AGPEj5HOaxlBuUtsu10IJsdNfCDj8Js2WUkRRveaJ9rSdGi3fYLJidg4iNueSGVjNBmdG4DXUalWbtrf6DZw/DbPhbmbpIXkua14oFoGmZ1jV3WhzoVxG0t+sXPEYZJfyzzblbRo5rJqyb159UHNkf3SyHDOAstcARd5Ty7/AC8qzNzt4sA90GFZs1j5XlrXPe5rrcASXW5pNczWisLfXeKPA4P1BC2RuZsbWfAKIJ005acghj5+x27WJha10sMrGvaXNJYaLQLJ8aa/LVKDdzEPDC2GVwlv0yGEh9WTlPWqP2XZ7ycX5sTE+JsMcQeMpdmL3ZTYIF0BYNXXIlbvgvg5jFJIZiIQ7K1hdoCKe92W6AINfr0QcKeG20P/AMsnK+Te9d+fharau782GkEU7DG88g6hdmrzXlrzdLodv8RsXJiZXQ4iWOIuIYxriAGDRv1oWfJXOTY6WeUOle6R5LRmccxOorUoN1jOG2NZGyVsZkZIQGlmp1+G28230+Y7rVbU3UxWHbnngljZYGZzCBZuhfLor63pxRweBmHw5o3NY4ON+s4aNaO3bW9FrNzsNjW4SWbacplidE4iBwa4lpFkuce45NvrrXJRcUHl8j9VGlu96cFFDipI4DbGEN1dmNgAO91C/df/ALWoJ+SqOg3W3AxG0GSPw5jqMgOzPo6ixpR8/YrTbU2a7DzPieWlzDRLXBzTpejhz5rs+FOx24uWaF8kzG5GvyxyFgeA7KQ+hro7T6rzcU924cHimNw7csbow6rcdQSCcxJu/wCiDjJYHNrM0tsAiwRYPIi+YPdRijLnADmSAPqaX0E3cSDG7OwrJvbKyCIB4yud/wCP4fcNQLNDpWnJUrj93pcNixh5m5XB7BfQguADmnq3yhjzbY3fnwr3MnjLC05bPI6kW0/vA5TqOy14VxceoI/8O6/zfc3Lf+Xqbr/d18qoAPCCBCSyFo7JAeCg96gQpUUqPZaRm2dh88sbLAzPY2zdC3AWa6K5+K72twBEjW+pmYGOvUEGQjnZHtDq15uVU7nwtdjcPncGtEgcS4gC224D6kAfVWTxlma/DMLZWE52gsaWmyQXNINE0Gl2l17gfnlXr3ti/G7FgmzGQhkbnZQcz3kBhAy6CnkEijeStOa1nDPCug2Ti58wjMnqU91U0RsIBq+eYuFfJHCnaTcTg5sFK0P9K3xNzAFwdmJA+Tupv49UttbXZhNjtwvqATU9jomGjT3PJDg4WBleDqL9p1B1RWHgntIyficJJqxzc/nWmP8Ad2ILf7taHYG7YZt0YcZiyGV7hmFEsY0uF6ddBfI35Wn3G2+7B4tjwXBri1jwBZLc7TQ7XQ/VWLPLEzeSORsgeJI3NJDmHLJlcwtOoygAN0569UG/3/3jwmEbCMXhvXDy7IMrHZcuWz7vmPsqi3s3mwmI/wDj4FkFCg7NXezlZQv4ed8j3Vt7/blsx7oJZJhFDCHF5FatdlNhx9oGnOuq5DE7d2LgDlw+FGLdVF7vcOR/efYvvTeqkK57czfHBYVjRPgRLK1+YTAjN8WZp93Iggcq0/W4t496hhsJJO0NtpaNSS23GrOUWRelDXlytfPzpIZcaHMYIYXytORx0Y0uGYE/6ef0V572bqt2hhAIpWNdQDXaFhItmpHXoCORA0SkVNvJxTxWMg9F7Y2tsEloNkgu7mq1ArwocP8Af5+znkODnwvIzMDqymxmeB1dlFdOQXs2jwixEDM82JwkbOjnSPF6E6ezU0DoOy4QtN1z/qqi4drbpbP2wDPgJ2Qzk25jvaHG9S6Pm0/xNsH9VwO9W4GK2eGumaHMdoJGEubfY6AtPz59F0WyuCmIljjk/EQsD2h1e8lti60FEi+/NbvbW1INn7Omwk2K/aE02rW8wywACXZiQBQcLN2BQ6orguG7gNqYSzX5lfUtcB+tK2ONsuXZte33SxjUWf3nW09CK+xKpHd/af4bFQzVfpSNfV1dG6ujV8lb/Fva+HxOzmmKaJ59QOaA4Emg4EADUHXrzAKCkCV9H7oYdmF2RGZGZmtw5kkFakFhkIo+CRqvm8hfS+yYm4zZDImODTLhBHZo5bjyWQ09wdL/AKhSkVjtnf8A2XJGWxbMbmd1IZHWtmnNBN19vouN2I8Px2HyMyAzxU1hNj8xvwlxJtWKd2Nj7Mb/AI15xOIbVxgk0fEbSABVH3ErSz72YHE4zBOiwrcGIp4i54LWgxggnNlAAo1r2tBbW3tsYWDFQDEuH5hIZnILY5G5S11H4Sc3xdNOVqtOKe+2NjmdhTUTBerLHqMc3T3HmMriK73d6EYuNm0Yp5MO+GWOVoY68hDqsggmjpenMA+37e3dDHx7ZwLtn4o/4iFuaCU86Gg15mtAR1bXUWgqTMnmXr2zseTCzPhmblew0ex7EHq0jUFeMhVFm8BcOXY2Z9n2Q14OZ7eev8P81HibKMbtiHDMa5jmlkDiepc8nM0X8OV1+dVi4G7VZFjpGPdl9aLKz+J4c0hvzq6WxhxbcVvOC62CJzgMzr98bHNbVdM9UP8AtRXQcWNtnCQQGHR8crPTdmNgtbbgW8n6UD2Dz3UMfhIdq/s/HxCniWNkgAui17XOY/sBTyHdq7hcZxsxBONa3OHNa00AfhcXHMCOjqyn6hZ+B+3pI8U/DXcUjXPy3yewDUeSOfy8IPXx8x14iCIOHtjLi3tbqBJ80ft8lVmddJxKxfqbTxJu8shZf+3Svp8P/FczSInnRmUQEqVGwc1Avun6hSMpWgqKDaYlKRkKgGyEciR8iQoOJJsnzzUvV/ukjIgQ+aLPf9Uep8kep4Coyfin5S3O7Kf3cxr7WsRT9TwEF/hQRJKk3EOArM6u16fZRz/JIv8AAQTfO4ii4kDkCb+wWPMUy4dlEu8IMrMY8Cg9wA5AOIGvP+n2WO0g9MPQRtK1Iu8JWgRWSGd7dWuc35Ej+SgHJAhA3yEkkkknmTqSfJPNK0adkgVAL1bK2rJhpmTRHK+NwcD/AEPcEaEeV5r8KJpBsNvbfmxkzpp3ZnnQdmiyQ1o6NFmgtfaWiaDLg8bJC8SRPcx7eTmktI6aEKWIx8j5DK55MjiS596knmSe5XnNJAIJy4hzzbnFxJJJJJJJ5nXqUQYhzDbCWnuFBCAfISSSSSdSSbJPcnqgFNxCLQK0WmguQe0OSJRaRKoKR9UZlknwz2VnY5uYWMzSLHcXzCDASjMthsfYU2Ke5kDc72tLy0EAkAi8oJ9x15DVefHbPkhcWSsdG4aEOBB5A8j4IP1CDz2gre4uLCu2fE+M5MUyQslbmJ9RhBLZGg6Cqo138hbLcTh/+0DbpfTYCQaaXHQNPyHPr9L1oOOLk7VxzcAoz8GLeP8AdGD/ACcFrcfwHma0mLExvIBNOYWXXS8xA+ZU0xVmZK17ptjyCYwMb6rwaqK3310oX1+i6zYvBvGzZTKG4drnVTzb65khg8dCQqOEtFrt999ysHgY/wAvG+rPmA9KmnTXMXZScv7vPsfpw5QFp2vVh9kTSNzxwyPbeXM1jnDNppYHP3DTyFsotx8a7DjENw7zETQIq+ZbeXnVjnVINGSktpg92cTMx74oXvEbsj8upa7TQt5/p0PZb2LhHtJwB9ACyRrIwVV6kXy05+QiuOtC3u8O5WKwTWOxMYYH6N97Ha86IB6f1WDdrdefHS+lAyzVucdGtHcn+iI1Ca9G0cCYZpInUTG9zCRyJaS0140XmKBlJdPvduUcDFhZDJnOJjLy3LlLCMhr4jejh9iuYUAUqXRblboHaEz4mvyFsZkBIsGnMbR100cTfhdfBwt2ewD19qR5q1DHRAX4JcbHPoEFWpWu63u3b2Vh4/8AD42SaXSmtyPbV624ABv36clxkWAkcx72sc5keXO4AkNzEhuY9LINIMCSYpbnC7o4iXC/io2h8Qe5jiCBkIyavugGnONb6G0GlTKbhXNCBBCEUg95cO36ozN7FQ9RP1FR7Nlxh8rGBuYvIYBqdXe26GpIuwB2VwcVZfw+yoYKzEmKPMWA0GMs0aprjlHY1ddVWvDujtPChwseoO3MBxB+9LuOOTXBsGrjHmdYIFBxBqjdk03lVDvqp1XA7kYv09oYVzSQfWY36OcGkV10JVh8admE+i4A5S6naA+62sZ7vi1zO0s3kGmi4vhfskz7RhOW2RH1HnKSAADV9rNVa6XjRvCTPFh2vaWsIkcBV5tKza2KGtV1vVOj3cV9gQR7OilMTWTh7Iy9rAwuGVwIcBpVNB8Ktt1NtPw2JidHK+MZ2Z6JpzQdQ9o+JvPTXmaVu8aHZ9mRubZb6sbrBGWi11WOoNilTGwZMuJhI/8AsaOmoJAI101BI101SC++KO1pcPgC+F7mPDgMzbvKba48qGjuZqiRWtKiMfvJiJtJcRM8dnPJ6Bv8gr34sZ/2TPlr/Lza9PUbdaa60vnS0hVo8C8TE3EzMJqR7Pb7viaCCQG1Viru+R5c16+MRx7ZLZJL+FcB7YwQGkAZvULRqCbOpVTwYp0bw9ji1zTYc00QR1BVjbB44TRsEeKibO2qzA5XEVXu0Id+iYOB2Xg4ZHkTT+g0AnNkc+yOTQB1PnRdLulv1Bg4fTOBhmkJP5rzqQdMptp0rSgQPHVWLvbu3hMds440QiCQxCQPIylrfaLe1vxANGnjlzVFCg7uLT0fUeP2n+GwckvptaYonPyDRmZrbyg0NPNKnMVxrxTmZI4oI/blBDXOI0qxmdXLwVbm9mKDdm4h7XV+Q4tJAOhboCOoN19V8v34SDvuE2zJMRjnS+q5oY1z3mz+Y53to0ddX5r+XdT4o73SHHOihmkYyACP2PLcz+b3Gqs3p/xXacD8BkwLpK1lld9mBrR+t81p9ucW8OyWWMbPie5j3NzPLKcWktzEZL/VOiqcZj5JdZZHyEdXOLv5lXXwQgjbhXODCJXPyucWuaHN5sFn2uI93w60VTG1Me2Z+ZsUcQ/0sBA5Aa2eel/Uq+txy2HZQkazIfRdKXaOzUH0c3UgAANPIAApSKJ23iM+KneT8Ush+73FeJosjum63knmSSTXcmzyXrwWynulia5jmCR7WBzmkDUgczQ881UWTxrDjh9nvcKJY++Wji2IkCjyVUH5q4uN8ZGEwea7a9wN0SD6bbBI0PJU/BJlc11B2Ug0RYNG6I6jwpFWRwVwoc/GON16Aj9p1uR3Tnr7edUFy0+4GPALvws2Xp7LPOuQ1P288lZvD/iNFiJnRR4KHDH0y4uYQA7LWlNYNLdfgWjiTxJmwc0ceGLAcrZHAtDrBLrBOb28hpVm7tQUvjtmywnLKx8ZOoD2lpI8WFZ3ArANcMW6QBzCImUbo6vJ8dvItV3vBvJNjZfVxDg51AaNDRpoNBpauLhbghhtkGU1c5kkObQZWhzdSNQMrCb86K0cfxO4btwrW4nCEuw7gA63ZshJOUg18FZWjmbGvNdHw2wsX7AxPrf+Nz5i/nyDGDpr06LxcON5mYxmI2biA0tlEjoBqAObjGL1AB9zfkVv58N+z935WFzmGpQywA+3yuyAjuRV8iBfKlBQhanlUaTpVBlRSKQAg9ZakWLLQSc1aGbZmPdBNHMz4o3tePmDdf0+quzaTNm7bjje7EFjmCsucMLCae4FrhroCM3LRUbSjXlSwWxtLe/B7HY/DbNj9SWwJZHEuFt6OP7xouFCgDaqjGYp8r3SSHM9xtxPUlIt8pZQmC29obzYXF7B9AzsbPHDH+Wfac0RaABfxEgdD16KooHZXA2RRBscxR5jynlQW+f0TFfQG+e0I8Tsec4eZj/yg45XtJqw4hw1IPjQ2K0Xz3SyZfP80sqSDbbo42GHFxuxUbZIScrwW5qB/eA7/rV1rSuHY24OyY3nFMcyRlAtEkrHRsJ1B17gig66+aofKikwWbxK4nsxERwmGb7LAfJyDg2xlY3/AE3RvxyVXZVPKllRF5O38wuJ2Q9ks0bJXQ5HMJsh1ZRodXDkTV1Z7KjCnlQAmKvTgxtqIYAROkYx7ZH+1z2AkH3WG6EDnz7Fa3Hbs7J2fJJLjpBiJJHOkZHrVON/A0nrpbjR+6p3Kk4eVMHd708RcPicO7DRYCKKP/LcMocw2CHANFA0KOuq32xOMeFjw7MPJhHemyMNygscCfdehoZTp9yqmypZVcFk4rjZMAW4bCwQjSjWYjn0AA7dOnlcvt/frFY0x+tJlbG7M0MFU8cn89Xeb0XP0kWpgt/bG39lvwuHixeIxGLunlzDeWQfGSDTm5i86a6cqpcltvA7IkjccHPNDI0EhkzS5r6F5Q4WWuPIE6fLmuNyoyqYLB4LY6GLFSGaRkZc1rWZjWbM6iAar/T1/S66rffhvDjJw+HGQxudzY8tNuNC2kEH93lrqCqTpFJg6LerdKPBafjIZ5LA9ONriQCLzF3wgUR9/CsjeGSOPd+FkUrQTC0BoI9zsrXSgEf8j9R4VKEJlxrmfugy4LHPhkZLGS17HBzSOhGoVs8YdtCTAYTUF0pDyAbHwMcXeCMwA5/EVUBam55PmtEGOkwpFqQaqhEIUiEBB7ixGRGqNVoLKjKjVKj2QGRLInqgkoFkQWpaotQIsTyItFoI5Ui1SRaCGTwjIpWl9ECLPn9ksqlmQSgjlRlUrStBHKgMUrRaCJYkWrJmSJQQLUi1TJ+aRKgjSQCmXIQQISpTtK/mghSZ1UkWio0ghTv5oREKRSnaLQe/P8kZ/klfhF+FoBelnHZInwgV2QMuQHBR07I0QSzBRsdkUOyia7IJZh2RmCjohAEhO1EgJEeEEr8JWo0OyC0IqV2lYRlCVDsqh5kWlYHRKgoHY7IzDskAEGkDsJZkBo/spUEDJSQWhIAIGfkgO+aVBFKBpCkghAyR5RfzRSSCQRolSEUX80tEymGj+7/6VR6UJ5kByogUUpZkByCJQp2laCJSKlaFBFK1MJFURQpAJgKDGkplO0wY0LJSVKiFoClVpgKDGhTIQggW+Uip0ikEEqWSkqTBEpKZQGoIIKmmQmDHSApoAUEEisuRIsQYyllWTKj6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4" descr="data:image/jpeg;base64,/9j/4AAQSkZJRgABAQAAAQABAAD/2wCEAAkGBhQSERUUEhQVFBUVFxcXFxcYFxcXHBcXGhcVFxcXGBccHCYeGBkkHBgXIC8gIycpLC0sFR4xNTAqNSYrLCkBCQoKDgwOFA8PFykcHBwpKSkpKSkpKSkpKSkpLCkpKSkpKSkpKSkpKSkpKSwpKSkpKSkpLCkpKSksLCwpLCksLP/AABEIAL0BCwMBIgACEQEDEQH/xAAcAAACAgMBAQAAAAAAAAAAAAAAAQIHAwUGBAj/xAA8EAABBAADBwIEAwYGAgMAAAABAAIDEQQSIQUGBzFBUWETIjJxgZEUI6EVQmKxwfAkQ1JygtEz4TRTVP/EABcBAQEBAQAAAAAAAAAAAAAAAAABAgP/xAAYEQEBAQEBAAAAAAAAAAAAAAAAARFBMf/aAAwDAQACEQMRAD8A4dIlFpWujBOUCVO0kCzJgqNIpQTzIzKNKNKjJmStRASpBIlRLkKBQO0iVEqJcoJWjMoZkWqJ2nmWNrkZlBO0WoWmgDSEnJByCWbynmWMlRtBltMN8rASgFBnMZWN1pZk78qiNp2j1ErGigRQCpPlUC9BMPUg8disVpINoWpUm4KHpnoVRItUSEZXKJLlAC0EpGQ9keseyADkFyPU8JGUdkCDlLMo+oE8w+yoCUiUad0Fo7qCBUCsmTyolpKCNpWpFhUUUIQhRAUWkkFVSL7/AJJWklaiGkShIlFMOUSi0BEFp0kjMgZSQH80iVVO0af9fNIOWR0g6AgHoda+X6IjESnnSKLUGzcPKSC9ActBFyRepEqNKA9RIyISVDD0GQKKioJFwRoVGkFAy0JFoUSi0CLUiEiUKKkCUs5StFqoZegSeErSzIqRcmCFC0syIyUECEd1jJStB6mwNXmmZRpAKi51oqKChCgEEoSKBoJSBTedUCzJhJA5IGaUSnSNFRsvS8H7piPwfuph4S9Qf2VUQ9PwV7cBu9iJ2l0ML5ACActEgnlpzrzy0K8tj+yr22ZNHs7BYaLEyMje4MY5o+IZ3ON2Na6E8hRUqxROKwEkekjHsOh9zSNDy5rY7p7tOx2JEDXFlte7Nlusrb1FjQmh9VaPGWU/h2NLRlzBxcB7mv1ayzVZS3OOd20Ln+DOFH4medxOWGE+fiN8hqTTXaJwxy22dw8VhojNJGfTD8t0QQKBa4t6A3XM0QR89FhcK+R4Yxpc9xoNAsk9gOpX0M3GjF7OxBmaCQ2ZkjB0cwEitTRrKeehPhfPsFhzcriHWKING70o9Neqg2GB3OxkxIjw0pLSWm25acKsEurUZh916HcPdoBpJwstAXyby5cru/HNWjvNtObZ+yxmmLp3BsTX5rIfRL33zur+tHqqqn3yxj2lrsVO5pFEF51voVRo8hJqjZNcvorEbwVkDnCbFQxNB9pPNws65SRWmvPquL2JhzJiYWCyXSxjTy4LtuK2xpp9oF0DJpW+my8rC5oIJYQCPPfWyVBLF8KcFEwuk2owAfwsOnhokJJ+SrfFRNa9zWOztBIDspbm8gE3SzYjZ8kd+pG9lGjmaW0dRrY7g/Zdbw/3AGPEj5HOaxlBuUtsu10IJsdNfCDj8Js2WUkRRveaJ9rSdGi3fYLJidg4iNueSGVjNBmdG4DXUalWbtrf6DZw/DbPhbmbpIXkua14oFoGmZ1jV3WhzoVxG0t+sXPEYZJfyzzblbRo5rJqyb159UHNkf3SyHDOAstcARd5Ty7/AC8qzNzt4sA90GFZs1j5XlrXPe5rrcASXW5pNczWisLfXeKPA4P1BC2RuZsbWfAKIJ005acghj5+x27WJha10sMrGvaXNJYaLQLJ8aa/LVKDdzEPDC2GVwlv0yGEh9WTlPWqP2XZ7ycX5sTE+JsMcQeMpdmL3ZTYIF0BYNXXIlbvgvg5jFJIZiIQ7K1hdoCKe92W6AINfr0QcKeG20P/AMsnK+Te9d+fharau782GkEU7DG88g6hdmrzXlrzdLodv8RsXJiZXQ4iWOIuIYxriAGDRv1oWfJXOTY6WeUOle6R5LRmccxOorUoN1jOG2NZGyVsZkZIQGlmp1+G28230+Y7rVbU3UxWHbnngljZYGZzCBZuhfLor63pxRweBmHw5o3NY4ON+s4aNaO3bW9FrNzsNjW4SWbacplidE4iBwa4lpFkuce45NvrrXJRcUHl8j9VGlu96cFFDipI4DbGEN1dmNgAO91C/df/ALWoJ+SqOg3W3AxG0GSPw5jqMgOzPo6ixpR8/YrTbU2a7DzPieWlzDRLXBzTpejhz5rs+FOx24uWaF8kzG5GvyxyFgeA7KQ+hro7T6rzcU924cHimNw7csbow6rcdQSCcxJu/wCiDjJYHNrM0tsAiwRYPIi+YPdRijLnADmSAPqaX0E3cSDG7OwrJvbKyCIB4yud/wCP4fcNQLNDpWnJUrj93pcNixh5m5XB7BfQguADmnq3yhjzbY3fnwr3MnjLC05bPI6kW0/vA5TqOy14VxceoI/8O6/zfc3Lf+Xqbr/d18qoAPCCBCSyFo7JAeCg96gQpUUqPZaRm2dh88sbLAzPY2zdC3AWa6K5+K72twBEjW+pmYGOvUEGQjnZHtDq15uVU7nwtdjcPncGtEgcS4gC224D6kAfVWTxlma/DMLZWE52gsaWmyQXNINE0Gl2l17gfnlXr3ti/G7FgmzGQhkbnZQcz3kBhAy6CnkEijeStOa1nDPCug2Ti58wjMnqU91U0RsIBq+eYuFfJHCnaTcTg5sFK0P9K3xNzAFwdmJA+Tupv49UttbXZhNjtwvqATU9jomGjT3PJDg4WBleDqL9p1B1RWHgntIyficJJqxzc/nWmP8Ad2ILf7taHYG7YZt0YcZiyGV7hmFEsY0uF6ddBfI35Wn3G2+7B4tjwXBri1jwBZLc7TQ7XQ/VWLPLEzeSORsgeJI3NJDmHLJlcwtOoygAN0569UG/3/3jwmEbCMXhvXDy7IMrHZcuWz7vmPsqi3s3mwmI/wDj4FkFCg7NXezlZQv4ed8j3Vt7/blsx7oJZJhFDCHF5FatdlNhx9oGnOuq5DE7d2LgDlw+FGLdVF7vcOR/efYvvTeqkK57czfHBYVjRPgRLK1+YTAjN8WZp93Iggcq0/W4t496hhsJJO0NtpaNSS23GrOUWRelDXlytfPzpIZcaHMYIYXytORx0Y0uGYE/6ef0V572bqt2hhAIpWNdQDXaFhItmpHXoCORA0SkVNvJxTxWMg9F7Y2tsEloNkgu7mq1ArwocP8Af5+znkODnwvIzMDqymxmeB1dlFdOQXs2jwixEDM82JwkbOjnSPF6E6ezU0DoOy4QtN1z/qqi4drbpbP2wDPgJ2Qzk25jvaHG9S6Pm0/xNsH9VwO9W4GK2eGumaHMdoJGEubfY6AtPz59F0WyuCmIljjk/EQsD2h1e8lti60FEi+/NbvbW1INn7Omwk2K/aE02rW8wywACXZiQBQcLN2BQ6orguG7gNqYSzX5lfUtcB+tK2ONsuXZte33SxjUWf3nW09CK+xKpHd/af4bFQzVfpSNfV1dG6ujV8lb/Fva+HxOzmmKaJ59QOaA4Emg4EADUHXrzAKCkCV9H7oYdmF2RGZGZmtw5kkFakFhkIo+CRqvm8hfS+yYm4zZDImODTLhBHZo5bjyWQ09wdL/AKhSkVjtnf8A2XJGWxbMbmd1IZHWtmnNBN19vouN2I8Px2HyMyAzxU1hNj8xvwlxJtWKd2Nj7Mb/AI15xOIbVxgk0fEbSABVH3ErSz72YHE4zBOiwrcGIp4i54LWgxggnNlAAo1r2tBbW3tsYWDFQDEuH5hIZnILY5G5S11H4Sc3xdNOVqtOKe+2NjmdhTUTBerLHqMc3T3HmMriK73d6EYuNm0Yp5MO+GWOVoY68hDqsggmjpenMA+37e3dDHx7ZwLtn4o/4iFuaCU86Gg15mtAR1bXUWgqTMnmXr2zseTCzPhmblew0ex7EHq0jUFeMhVFm8BcOXY2Z9n2Q14OZ7eev8P81HibKMbtiHDMa5jmlkDiepc8nM0X8OV1+dVi4G7VZFjpGPdl9aLKz+J4c0hvzq6WxhxbcVvOC62CJzgMzr98bHNbVdM9UP8AtRXQcWNtnCQQGHR8crPTdmNgtbbgW8n6UD2Dz3UMfhIdq/s/HxCniWNkgAui17XOY/sBTyHdq7hcZxsxBONa3OHNa00AfhcXHMCOjqyn6hZ+B+3pI8U/DXcUjXPy3yewDUeSOfy8IPXx8x14iCIOHtjLi3tbqBJ80ft8lVmddJxKxfqbTxJu8shZf+3Svp8P/FczSInnRmUQEqVGwc1Avun6hSMpWgqKDaYlKRkKgGyEciR8iQoOJJsnzzUvV/ukjIgQ+aLPf9Uep8kep4Coyfin5S3O7Kf3cxr7WsRT9TwEF/hQRJKk3EOArM6u16fZRz/JIv8AAQTfO4ii4kDkCb+wWPMUy4dlEu8IMrMY8Cg9wA5AOIGvP+n2WO0g9MPQRtK1Iu8JWgRWSGd7dWuc35Ej+SgHJAhA3yEkkkknmTqSfJPNK0adkgVAL1bK2rJhpmTRHK+NwcD/AEPcEaEeV5r8KJpBsNvbfmxkzpp3ZnnQdmiyQ1o6NFmgtfaWiaDLg8bJC8SRPcx7eTmktI6aEKWIx8j5DK55MjiS596knmSe5XnNJAIJy4hzzbnFxJJJJJJJ5nXqUQYhzDbCWnuFBCAfISSSSSdSSbJPcnqgFNxCLQK0WmguQe0OSJRaRKoKR9UZlknwz2VnY5uYWMzSLHcXzCDASjMthsfYU2Ke5kDc72tLy0EAkAi8oJ9x15DVefHbPkhcWSsdG4aEOBB5A8j4IP1CDz2gre4uLCu2fE+M5MUyQslbmJ9RhBLZGg6Cqo138hbLcTh/+0DbpfTYCQaaXHQNPyHPr9L1oOOLk7VxzcAoz8GLeP8AdGD/ACcFrcfwHma0mLExvIBNOYWXXS8xA+ZU0xVmZK17ptjyCYwMb6rwaqK3310oX1+i6zYvBvGzZTKG4drnVTzb65khg8dCQqOEtFrt999ysHgY/wAvG+rPmA9KmnTXMXZScv7vPsfpw5QFp2vVh9kTSNzxwyPbeXM1jnDNppYHP3DTyFsotx8a7DjENw7zETQIq+ZbeXnVjnVINGSktpg92cTMx74oXvEbsj8upa7TQt5/p0PZb2LhHtJwB9ACyRrIwVV6kXy05+QiuOtC3u8O5WKwTWOxMYYH6N97Ha86IB6f1WDdrdefHS+lAyzVucdGtHcn+iI1Ca9G0cCYZpInUTG9zCRyJaS0140XmKBlJdPvduUcDFhZDJnOJjLy3LlLCMhr4jejh9iuYUAUqXRblboHaEz4mvyFsZkBIsGnMbR100cTfhdfBwt2ewD19qR5q1DHRAX4JcbHPoEFWpWu63u3b2Vh4/8AD42SaXSmtyPbV624ABv36clxkWAkcx72sc5keXO4AkNzEhuY9LINIMCSYpbnC7o4iXC/io2h8Qe5jiCBkIyavugGnONb6G0GlTKbhXNCBBCEUg95cO36ozN7FQ9RP1FR7Nlxh8rGBuYvIYBqdXe26GpIuwB2VwcVZfw+yoYKzEmKPMWA0GMs0aprjlHY1ddVWvDujtPChwseoO3MBxB+9LuOOTXBsGrjHmdYIFBxBqjdk03lVDvqp1XA7kYv09oYVzSQfWY36OcGkV10JVh8admE+i4A5S6naA+62sZ7vi1zO0s3kGmi4vhfskz7RhOW2RH1HnKSAADV9rNVa6XjRvCTPFh2vaWsIkcBV5tKza2KGtV1vVOj3cV9gQR7OilMTWTh7Iy9rAwuGVwIcBpVNB8Ktt1NtPw2JidHK+MZ2Z6JpzQdQ9o+JvPTXmaVu8aHZ9mRubZb6sbrBGWi11WOoNilTGwZMuJhI/8AsaOmoJAI101BI101SC++KO1pcPgC+F7mPDgMzbvKba48qGjuZqiRWtKiMfvJiJtJcRM8dnPJ6Bv8gr34sZ/2TPlr/Lza9PUbdaa60vnS0hVo8C8TE3EzMJqR7Pb7viaCCQG1Viru+R5c16+MRx7ZLZJL+FcB7YwQGkAZvULRqCbOpVTwYp0bw9ji1zTYc00QR1BVjbB44TRsEeKibO2qzA5XEVXu0Id+iYOB2Xg4ZHkTT+g0AnNkc+yOTQB1PnRdLulv1Bg4fTOBhmkJP5rzqQdMptp0rSgQPHVWLvbu3hMds440QiCQxCQPIylrfaLe1vxANGnjlzVFCg7uLT0fUeP2n+GwckvptaYonPyDRmZrbyg0NPNKnMVxrxTmZI4oI/blBDXOI0qxmdXLwVbm9mKDdm4h7XV+Q4tJAOhboCOoN19V8v34SDvuE2zJMRjnS+q5oY1z3mz+Y53to0ddX5r+XdT4o73SHHOihmkYyACP2PLcz+b3Gqs3p/xXacD8BkwLpK1lld9mBrR+t81p9ucW8OyWWMbPie5j3NzPLKcWktzEZL/VOiqcZj5JdZZHyEdXOLv5lXXwQgjbhXODCJXPyucWuaHN5sFn2uI93w60VTG1Me2Z+ZsUcQ/0sBA5Aa2eel/Uq+txy2HZQkazIfRdKXaOzUH0c3UgAANPIAApSKJ23iM+KneT8Ush+73FeJosjum63knmSSTXcmzyXrwWynulia5jmCR7WBzmkDUgczQ881UWTxrDjh9nvcKJY++Wji2IkCjyVUH5q4uN8ZGEwea7a9wN0SD6bbBI0PJU/BJlc11B2Ug0RYNG6I6jwpFWRwVwoc/GON16Aj9p1uR3Tnr7edUFy0+4GPALvws2Xp7LPOuQ1P288lZvD/iNFiJnRR4KHDH0y4uYQA7LWlNYNLdfgWjiTxJmwc0ceGLAcrZHAtDrBLrBOb28hpVm7tQUvjtmywnLKx8ZOoD2lpI8WFZ3ArANcMW6QBzCImUbo6vJ8dvItV3vBvJNjZfVxDg51AaNDRpoNBpauLhbghhtkGU1c5kkObQZWhzdSNQMrCb86K0cfxO4btwrW4nCEuw7gA63ZshJOUg18FZWjmbGvNdHw2wsX7AxPrf+Nz5i/nyDGDpr06LxcON5mYxmI2biA0tlEjoBqAObjGL1AB9zfkVv58N+z935WFzmGpQywA+3yuyAjuRV8iBfKlBQhanlUaTpVBlRSKQAg9ZakWLLQSc1aGbZmPdBNHMz4o3tePmDdf0+quzaTNm7bjje7EFjmCsucMLCae4FrhroCM3LRUbSjXlSwWxtLe/B7HY/DbNj9SWwJZHEuFt6OP7xouFCgDaqjGYp8r3SSHM9xtxPUlIt8pZQmC29obzYXF7B9AzsbPHDH+Wfac0RaABfxEgdD16KooHZXA2RRBscxR5jynlQW+f0TFfQG+e0I8Tsec4eZj/yg45XtJqw4hw1IPjQ2K0Xz3SyZfP80sqSDbbo42GHFxuxUbZIScrwW5qB/eA7/rV1rSuHY24OyY3nFMcyRlAtEkrHRsJ1B17gig66+aofKikwWbxK4nsxERwmGb7LAfJyDg2xlY3/AE3RvxyVXZVPKllRF5O38wuJ2Q9ks0bJXQ5HMJsh1ZRodXDkTV1Z7KjCnlQAmKvTgxtqIYAROkYx7ZH+1z2AkH3WG6EDnz7Fa3Hbs7J2fJJLjpBiJJHOkZHrVON/A0nrpbjR+6p3Kk4eVMHd708RcPicO7DRYCKKP/LcMocw2CHANFA0KOuq32xOMeFjw7MPJhHemyMNygscCfdehoZTp9yqmypZVcFk4rjZMAW4bCwQjSjWYjn0AA7dOnlcvt/frFY0x+tJlbG7M0MFU8cn89Xeb0XP0kWpgt/bG39lvwuHixeIxGLunlzDeWQfGSDTm5i86a6cqpcltvA7IkjccHPNDI0EhkzS5r6F5Q4WWuPIE6fLmuNyoyqYLB4LY6GLFSGaRkZc1rWZjWbM6iAar/T1/S66rffhvDjJw+HGQxudzY8tNuNC2kEH93lrqCqTpFJg6LerdKPBafjIZ5LA9ONriQCLzF3wgUR9/CsjeGSOPd+FkUrQTC0BoI9zsrXSgEf8j9R4VKEJlxrmfugy4LHPhkZLGS17HBzSOhGoVs8YdtCTAYTUF0pDyAbHwMcXeCMwA5/EVUBam55PmtEGOkwpFqQaqhEIUiEBB7ixGRGqNVoLKjKjVKj2QGRLInqgkoFkQWpaotQIsTyItFoI5Ui1SRaCGTwjIpWl9ECLPn9ksqlmQSgjlRlUrStBHKgMUrRaCJYkWrJmSJQQLUi1TJ+aRKgjSQCmXIQQISpTtK/mghSZ1UkWio0ghTv5oREKRSnaLQe/P8kZ/klfhF+FoBelnHZInwgV2QMuQHBR07I0QSzBRsdkUOyia7IJZh2RmCjohAEhO1EgJEeEEr8JWo0OyC0IqV2lYRlCVDsqh5kWlYHRKgoHY7IzDskAEGkDsJZkBo/spUEDJSQWhIAIGfkgO+aVBFKBpCkghAyR5RfzRSSCQRolSEUX80tEymGj+7/6VR6UJ5kByogUUpZkByCJQp2laCJSKlaFBFK1MJFURQpAJgKDGkplO0wY0LJSVKiFoClVpgKDGhTIQggW+Uip0ikEEqWSkqTBEpKZQGoIIKmmQmDHSApoAUEEisuRIsQYyllWTKj6o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7410" name="Picture 2" descr="http://heartfulness.be/Afbeeldingen/Heartfulness/vijandige_schadu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871" y="2597303"/>
            <a:ext cx="2744904" cy="397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248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Herstel bij ‘soft crashes’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Hersteltechnieken</a:t>
            </a:r>
          </a:p>
          <a:p>
            <a:r>
              <a:rPr lang="nl-BE" sz="1400" dirty="0" smtClean="0"/>
              <a:t>Werken met schaduwpagina’s</a:t>
            </a:r>
            <a:endParaRPr lang="nl-BE" sz="1400" dirty="0"/>
          </a:p>
        </p:txBody>
      </p:sp>
      <p:sp>
        <p:nvSpPr>
          <p:cNvPr id="91" name="Rectangle 2"/>
          <p:cNvSpPr>
            <a:spLocks noChangeArrowheads="1"/>
          </p:cNvSpPr>
          <p:nvPr/>
        </p:nvSpPr>
        <p:spPr bwMode="auto">
          <a:xfrm>
            <a:off x="381000" y="1822446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Transactieverwerking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door DBMS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nl-BE" sz="2800" dirty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Voer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alle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uit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op de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databank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Bij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start van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hebben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werkpagina’s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en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hun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schaduwpagina’s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dezelfde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inhoud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Aanpassingen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enkel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uitgevoerd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in de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werkpagina’s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Na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COMMIT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van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gewijzigde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werkpagina’s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gekopieerd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naar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hun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schaduwpagina’s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2000" dirty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Bij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ROLLBACK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wijzigingen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ongedaan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gemaakt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door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schaduwpagina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gewijzigde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werkpagina’s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terug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plaatsen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2000" dirty="0"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3" name="AutoShape 2" descr="data:image/jpeg;base64,/9j/4AAQSkZJRgABAQAAAQABAAD/2wCEAAkGBhQSERUUEhQVFBUVFxcXFxcYFxcXHBcXGhcVFxcXGBccHCYeGBkkHBgXIC8gIycpLC0sFR4xNTAqNSYrLCkBCQoKDgwOFA8PFykcHBwpKSkpKSkpKSkpKSkpLCkpKSkpKSkpKSkpKSkpKSwpKSkpKSkpLCkpKSksLCwpLCksLP/AABEIAL0BCwMBIgACEQEDEQH/xAAcAAACAgMBAQAAAAAAAAAAAAAAAQIHAwUGBAj/xAA8EAABBAADBwIEAwYGAgMAAAABAAIDEQQSIQUGBzFBUWETIjJxgZEUI6EVQmKxwfAkQ1JygtEz4TRTVP/EABcBAQEBAQAAAAAAAAAAAAAAAAABAgP/xAAYEQEBAQEBAAAAAAAAAAAAAAAAARFBMf/aAAwDAQACEQMRAD8A4dIlFpWujBOUCVO0kCzJgqNIpQTzIzKNKNKjJmStRASpBIlRLkKBQO0iVEqJcoJWjMoZkWqJ2nmWNrkZlBO0WoWmgDSEnJByCWbynmWMlRtBltMN8rASgFBnMZWN1pZk78qiNp2j1ErGigRQCpPlUC9BMPUg8disVpINoWpUm4KHpnoVRItUSEZXKJLlAC0EpGQ9keseyADkFyPU8JGUdkCDlLMo+oE8w+yoCUiUad0Fo7qCBUCsmTyolpKCNpWpFhUUUIQhRAUWkkFVSL7/AJJWklaiGkShIlFMOUSi0BEFp0kjMgZSQH80iVVO0af9fNIOWR0g6AgHoda+X6IjESnnSKLUGzcPKSC9ActBFyRepEqNKA9RIyISVDD0GQKKioJFwRoVGkFAy0JFoUSi0CLUiEiUKKkCUs5StFqoZegSeErSzIqRcmCFC0syIyUECEd1jJStB6mwNXmmZRpAKi51oqKChCgEEoSKBoJSBTedUCzJhJA5IGaUSnSNFRsvS8H7piPwfuph4S9Qf2VUQ9PwV7cBu9iJ2l0ML5ACActEgnlpzrzy0K8tj+yr22ZNHs7BYaLEyMje4MY5o+IZ3ON2Na6E8hRUqxROKwEkekjHsOh9zSNDy5rY7p7tOx2JEDXFlte7Nlusrb1FjQmh9VaPGWU/h2NLRlzBxcB7mv1ayzVZS3OOd20Ln+DOFH4medxOWGE+fiN8hqTTXaJwxy22dw8VhojNJGfTD8t0QQKBa4t6A3XM0QR89FhcK+R4Yxpc9xoNAsk9gOpX0M3GjF7OxBmaCQ2ZkjB0cwEitTRrKeehPhfPsFhzcriHWKING70o9Neqg2GB3OxkxIjw0pLSWm25acKsEurUZh916HcPdoBpJwstAXyby5cru/HNWjvNtObZ+yxmmLp3BsTX5rIfRL33zur+tHqqqn3yxj2lrsVO5pFEF51voVRo8hJqjZNcvorEbwVkDnCbFQxNB9pPNws65SRWmvPquL2JhzJiYWCyXSxjTy4LtuK2xpp9oF0DJpW+my8rC5oIJYQCPPfWyVBLF8KcFEwuk2owAfwsOnhokJJ+SrfFRNa9zWOztBIDspbm8gE3SzYjZ8kd+pG9lGjmaW0dRrY7g/Zdbw/3AGPEj5HOaxlBuUtsu10IJsdNfCDj8Js2WUkRRveaJ9rSdGi3fYLJidg4iNueSGVjNBmdG4DXUalWbtrf6DZw/DbPhbmbpIXkua14oFoGmZ1jV3WhzoVxG0t+sXPEYZJfyzzblbRo5rJqyb159UHNkf3SyHDOAstcARd5Ty7/AC8qzNzt4sA90GFZs1j5XlrXPe5rrcASXW5pNczWisLfXeKPA4P1BC2RuZsbWfAKIJ005acghj5+x27WJha10sMrGvaXNJYaLQLJ8aa/LVKDdzEPDC2GVwlv0yGEh9WTlPWqP2XZ7ycX5sTE+JsMcQeMpdmL3ZTYIF0BYNXXIlbvgvg5jFJIZiIQ7K1hdoCKe92W6AINfr0QcKeG20P/AMsnK+Te9d+fharau782GkEU7DG88g6hdmrzXlrzdLodv8RsXJiZXQ4iWOIuIYxriAGDRv1oWfJXOTY6WeUOle6R5LRmccxOorUoN1jOG2NZGyVsZkZIQGlmp1+G28230+Y7rVbU3UxWHbnngljZYGZzCBZuhfLor63pxRweBmHw5o3NY4ON+s4aNaO3bW9FrNzsNjW4SWbacplidE4iBwa4lpFkuce45NvrrXJRcUHl8j9VGlu96cFFDipI4DbGEN1dmNgAO91C/df/ALWoJ+SqOg3W3AxG0GSPw5jqMgOzPo6ixpR8/YrTbU2a7DzPieWlzDRLXBzTpejhz5rs+FOx24uWaF8kzG5GvyxyFgeA7KQ+hro7T6rzcU924cHimNw7csbow6rcdQSCcxJu/wCiDjJYHNrM0tsAiwRYPIi+YPdRijLnADmSAPqaX0E3cSDG7OwrJvbKyCIB4yud/wCP4fcNQLNDpWnJUrj93pcNixh5m5XB7BfQguADmnq3yhjzbY3fnwr3MnjLC05bPI6kW0/vA5TqOy14VxceoI/8O6/zfc3Lf+Xqbr/d18qoAPCCBCSyFo7JAeCg96gQpUUqPZaRm2dh88sbLAzPY2zdC3AWa6K5+K72twBEjW+pmYGOvUEGQjnZHtDq15uVU7nwtdjcPncGtEgcS4gC224D6kAfVWTxlma/DMLZWE52gsaWmyQXNINE0Gl2l17gfnlXr3ti/G7FgmzGQhkbnZQcz3kBhAy6CnkEijeStOa1nDPCug2Ti58wjMnqU91U0RsIBq+eYuFfJHCnaTcTg5sFK0P9K3xNzAFwdmJA+Tupv49UttbXZhNjtwvqATU9jomGjT3PJDg4WBleDqL9p1B1RWHgntIyficJJqxzc/nWmP8Ad2ILf7taHYG7YZt0YcZiyGV7hmFEsY0uF6ddBfI35Wn3G2+7B4tjwXBri1jwBZLc7TQ7XQ/VWLPLEzeSORsgeJI3NJDmHLJlcwtOoygAN0569UG/3/3jwmEbCMXhvXDy7IMrHZcuWz7vmPsqi3s3mwmI/wDj4FkFCg7NXezlZQv4ed8j3Vt7/blsx7oJZJhFDCHF5FatdlNhx9oGnOuq5DE7d2LgDlw+FGLdVF7vcOR/efYvvTeqkK57czfHBYVjRPgRLK1+YTAjN8WZp93Iggcq0/W4t496hhsJJO0NtpaNSS23GrOUWRelDXlytfPzpIZcaHMYIYXytORx0Y0uGYE/6ef0V572bqt2hhAIpWNdQDXaFhItmpHXoCORA0SkVNvJxTxWMg9F7Y2tsEloNkgu7mq1ArwocP8Af5+znkODnwvIzMDqymxmeB1dlFdOQXs2jwixEDM82JwkbOjnSPF6E6ezU0DoOy4QtN1z/qqi4drbpbP2wDPgJ2Qzk25jvaHG9S6Pm0/xNsH9VwO9W4GK2eGumaHMdoJGEubfY6AtPz59F0WyuCmIljjk/EQsD2h1e8lti60FEi+/NbvbW1INn7Omwk2K/aE02rW8wywACXZiQBQcLN2BQ6orguG7gNqYSzX5lfUtcB+tK2ONsuXZte33SxjUWf3nW09CK+xKpHd/af4bFQzVfpSNfV1dG6ujV8lb/Fva+HxOzmmKaJ59QOaA4Emg4EADUHXrzAKCkCV9H7oYdmF2RGZGZmtw5kkFakFhkIo+CRqvm8hfS+yYm4zZDImODTLhBHZo5bjyWQ09wdL/AKhSkVjtnf8A2XJGWxbMbmd1IZHWtmnNBN19vouN2I8Px2HyMyAzxU1hNj8xvwlxJtWKd2Nj7Mb/AI15xOIbVxgk0fEbSABVH3ErSz72YHE4zBOiwrcGIp4i54LWgxggnNlAAo1r2tBbW3tsYWDFQDEuH5hIZnILY5G5S11H4Sc3xdNOVqtOKe+2NjmdhTUTBerLHqMc3T3HmMriK73d6EYuNm0Yp5MO+GWOVoY68hDqsggmjpenMA+37e3dDHx7ZwLtn4o/4iFuaCU86Gg15mtAR1bXUWgqTMnmXr2zseTCzPhmblew0ex7EHq0jUFeMhVFm8BcOXY2Z9n2Q14OZ7eev8P81HibKMbtiHDMa5jmlkDiepc8nM0X8OV1+dVi4G7VZFjpGPdl9aLKz+J4c0hvzq6WxhxbcVvOC62CJzgMzr98bHNbVdM9UP8AtRXQcWNtnCQQGHR8crPTdmNgtbbgW8n6UD2Dz3UMfhIdq/s/HxCniWNkgAui17XOY/sBTyHdq7hcZxsxBONa3OHNa00AfhcXHMCOjqyn6hZ+B+3pI8U/DXcUjXPy3yewDUeSOfy8IPXx8x14iCIOHtjLi3tbqBJ80ft8lVmddJxKxfqbTxJu8shZf+3Svp8P/FczSInnRmUQEqVGwc1Avun6hSMpWgqKDaYlKRkKgGyEciR8iQoOJJsnzzUvV/ukjIgQ+aLPf9Uep8kep4Coyfin5S3O7Kf3cxr7WsRT9TwEF/hQRJKk3EOArM6u16fZRz/JIv8AAQTfO4ii4kDkCb+wWPMUy4dlEu8IMrMY8Cg9wA5AOIGvP+n2WO0g9MPQRtK1Iu8JWgRWSGd7dWuc35Ej+SgHJAhA3yEkkkknmTqSfJPNK0adkgVAL1bK2rJhpmTRHK+NwcD/AEPcEaEeV5r8KJpBsNvbfmxkzpp3ZnnQdmiyQ1o6NFmgtfaWiaDLg8bJC8SRPcx7eTmktI6aEKWIx8j5DK55MjiS596knmSe5XnNJAIJy4hzzbnFxJJJJJJJ5nXqUQYhzDbCWnuFBCAfISSSSSdSSbJPcnqgFNxCLQK0WmguQe0OSJRaRKoKR9UZlknwz2VnY5uYWMzSLHcXzCDASjMthsfYU2Ke5kDc72tLy0EAkAi8oJ9x15DVefHbPkhcWSsdG4aEOBB5A8j4IP1CDz2gre4uLCu2fE+M5MUyQslbmJ9RhBLZGg6Cqo138hbLcTh/+0DbpfTYCQaaXHQNPyHPr9L1oOOLk7VxzcAoz8GLeP8AdGD/ACcFrcfwHma0mLExvIBNOYWXXS8xA+ZU0xVmZK17ptjyCYwMb6rwaqK3310oX1+i6zYvBvGzZTKG4drnVTzb65khg8dCQqOEtFrt999ysHgY/wAvG+rPmA9KmnTXMXZScv7vPsfpw5QFp2vVh9kTSNzxwyPbeXM1jnDNppYHP3DTyFsotx8a7DjENw7zETQIq+ZbeXnVjnVINGSktpg92cTMx74oXvEbsj8upa7TQt5/p0PZb2LhHtJwB9ACyRrIwVV6kXy05+QiuOtC3u8O5WKwTWOxMYYH6N97Ha86IB6f1WDdrdefHS+lAyzVucdGtHcn+iI1Ca9G0cCYZpInUTG9zCRyJaS0140XmKBlJdPvduUcDFhZDJnOJjLy3LlLCMhr4jejh9iuYUAUqXRblboHaEz4mvyFsZkBIsGnMbR100cTfhdfBwt2ewD19qR5q1DHRAX4JcbHPoEFWpWu63u3b2Vh4/8AD42SaXSmtyPbV624ABv36clxkWAkcx72sc5keXO4AkNzEhuY9LINIMCSYpbnC7o4iXC/io2h8Qe5jiCBkIyavugGnONb6G0GlTKbhXNCBBCEUg95cO36ozN7FQ9RP1FR7Nlxh8rGBuYvIYBqdXe26GpIuwB2VwcVZfw+yoYKzEmKPMWA0GMs0aprjlHY1ddVWvDujtPChwseoO3MBxB+9LuOOTXBsGrjHmdYIFBxBqjdk03lVDvqp1XA7kYv09oYVzSQfWY36OcGkV10JVh8admE+i4A5S6naA+62sZ7vi1zO0s3kGmi4vhfskz7RhOW2RH1HnKSAADV9rNVa6XjRvCTPFh2vaWsIkcBV5tKza2KGtV1vVOj3cV9gQR7OilMTWTh7Iy9rAwuGVwIcBpVNB8Ktt1NtPw2JidHK+MZ2Z6JpzQdQ9o+JvPTXmaVu8aHZ9mRubZb6sbrBGWi11WOoNilTGwZMuJhI/8AsaOmoJAI101BI101SC++KO1pcPgC+F7mPDgMzbvKba48qGjuZqiRWtKiMfvJiJtJcRM8dnPJ6Bv8gr34sZ/2TPlr/Lza9PUbdaa60vnS0hVo8C8TE3EzMJqR7Pb7viaCCQG1Viru+R5c16+MRx7ZLZJL+FcB7YwQGkAZvULRqCbOpVTwYp0bw9ji1zTYc00QR1BVjbB44TRsEeKibO2qzA5XEVXu0Id+iYOB2Xg4ZHkTT+g0AnNkc+yOTQB1PnRdLulv1Bg4fTOBhmkJP5rzqQdMptp0rSgQPHVWLvbu3hMds440QiCQxCQPIylrfaLe1vxANGnjlzVFCg7uLT0fUeP2n+GwckvptaYonPyDRmZrbyg0NPNKnMVxrxTmZI4oI/blBDXOI0qxmdXLwVbm9mKDdm4h7XV+Q4tJAOhboCOoN19V8v34SDvuE2zJMRjnS+q5oY1z3mz+Y53to0ddX5r+XdT4o73SHHOihmkYyACP2PLcz+b3Gqs3p/xXacD8BkwLpK1lld9mBrR+t81p9ucW8OyWWMbPie5j3NzPLKcWktzEZL/VOiqcZj5JdZZHyEdXOLv5lXXwQgjbhXODCJXPyucWuaHN5sFn2uI93w60VTG1Me2Z+ZsUcQ/0sBA5Aa2eel/Uq+txy2HZQkazIfRdKXaOzUH0c3UgAANPIAApSKJ23iM+KneT8Ush+73FeJosjum63knmSSTXcmzyXrwWynulia5jmCR7WBzmkDUgczQ881UWTxrDjh9nvcKJY++Wji2IkCjyVUH5q4uN8ZGEwea7a9wN0SD6bbBI0PJU/BJlc11B2Ug0RYNG6I6jwpFWRwVwoc/GON16Aj9p1uR3Tnr7edUFy0+4GPALvws2Xp7LPOuQ1P288lZvD/iNFiJnRR4KHDH0y4uYQA7LWlNYNLdfgWjiTxJmwc0ceGLAcrZHAtDrBLrBOb28hpVm7tQUvjtmywnLKx8ZOoD2lpI8WFZ3ArANcMW6QBzCImUbo6vJ8dvItV3vBvJNjZfVxDg51AaNDRpoNBpauLhbghhtkGU1c5kkObQZWhzdSNQMrCb86K0cfxO4btwrW4nCEuw7gA63ZshJOUg18FZWjmbGvNdHw2wsX7AxPrf+Nz5i/nyDGDpr06LxcON5mYxmI2biA0tlEjoBqAObjGL1AB9zfkVv58N+z935WFzmGpQywA+3yuyAjuRV8iBfKlBQhanlUaTpVBlRSKQAg9ZakWLLQSc1aGbZmPdBNHMz4o3tePmDdf0+quzaTNm7bjje7EFjmCsucMLCae4FrhroCM3LRUbSjXlSwWxtLe/B7HY/DbNj9SWwJZHEuFt6OP7xouFCgDaqjGYp8r3SSHM9xtxPUlIt8pZQmC29obzYXF7B9AzsbPHDH+Wfac0RaABfxEgdD16KooHZXA2RRBscxR5jynlQW+f0TFfQG+e0I8Tsec4eZj/yg45XtJqw4hw1IPjQ2K0Xz3SyZfP80sqSDbbo42GHFxuxUbZIScrwW5qB/eA7/rV1rSuHY24OyY3nFMcyRlAtEkrHRsJ1B17gig66+aofKikwWbxK4nsxERwmGb7LAfJyDg2xlY3/AE3RvxyVXZVPKllRF5O38wuJ2Q9ks0bJXQ5HMJsh1ZRodXDkTV1Z7KjCnlQAmKvTgxtqIYAROkYx7ZH+1z2AkH3WG6EDnz7Fa3Hbs7J2fJJLjpBiJJHOkZHrVON/A0nrpbjR+6p3Kk4eVMHd708RcPicO7DRYCKKP/LcMocw2CHANFA0KOuq32xOMeFjw7MPJhHemyMNygscCfdehoZTp9yqmypZVcFk4rjZMAW4bCwQjSjWYjn0AA7dOnlcvt/frFY0x+tJlbG7M0MFU8cn89Xeb0XP0kWpgt/bG39lvwuHixeIxGLunlzDeWQfGSDTm5i86a6cqpcltvA7IkjccHPNDI0EhkzS5r6F5Q4WWuPIE6fLmuNyoyqYLB4LY6GLFSGaRkZc1rWZjWbM6iAar/T1/S66rffhvDjJw+HGQxudzY8tNuNC2kEH93lrqCqTpFJg6LerdKPBafjIZ5LA9ONriQCLzF3wgUR9/CsjeGSOPd+FkUrQTC0BoI9zsrXSgEf8j9R4VKEJlxrmfugy4LHPhkZLGS17HBzSOhGoVs8YdtCTAYTUF0pDyAbHwMcXeCMwA5/EVUBam55PmtEGOkwpFqQaqhEIUiEBB7ixGRGqNVoLKjKjVKj2QGRLInqgkoFkQWpaotQIsTyItFoI5Ui1SRaCGTwjIpWl9ECLPn9ksqlmQSgjlRlUrStBHKgMUrRaCJYkWrJmSJQQLUi1TJ+aRKgjSQCmXIQQISpTtK/mghSZ1UkWio0ghTv5oREKRSnaLQe/P8kZ/klfhF+FoBelnHZInwgV2QMuQHBR07I0QSzBRsdkUOyia7IJZh2RmCjohAEhO1EgJEeEEr8JWo0OyC0IqV2lYRlCVDsqh5kWlYHRKgoHY7IzDskAEGkDsJZkBo/spUEDJSQWhIAIGfkgO+aVBFKBpCkghAyR5RfzRSSCQRolSEUX80tEymGj+7/6VR6UJ5kByogUUpZkByCJQp2laCJSKlaFBFK1MJFURQpAJgKDGkplO0wY0LJSVKiFoClVpgKDGhTIQggW+Uip0ikEEqWSkqTBEpKZQGoIIKmmQmDHSApoAUEEisuRIsQYyllWTKj6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4" descr="data:image/jpeg;base64,/9j/4AAQSkZJRgABAQAAAQABAAD/2wCEAAkGBhQSERUUEhQVFBUVFxcXFxcYFxcXHBcXGhcVFxcXGBccHCYeGBkkHBgXIC8gIycpLC0sFR4xNTAqNSYrLCkBCQoKDgwOFA8PFykcHBwpKSkpKSkpKSkpKSkpLCkpKSkpKSkpKSkpKSkpKSwpKSkpKSkpLCkpKSksLCwpLCksLP/AABEIAL0BCwMBIgACEQEDEQH/xAAcAAACAgMBAQAAAAAAAAAAAAAAAQIHAwUGBAj/xAA8EAABBAADBwIEAwYGAgMAAAABAAIDEQQSIQUGBzFBUWETIjJxgZEUI6EVQmKxwfAkQ1JygtEz4TRTVP/EABcBAQEBAQAAAAAAAAAAAAAAAAABAgP/xAAYEQEBAQEBAAAAAAAAAAAAAAAAARFBMf/aAAwDAQACEQMRAD8A4dIlFpWujBOUCVO0kCzJgqNIpQTzIzKNKNKjJmStRASpBIlRLkKBQO0iVEqJcoJWjMoZkWqJ2nmWNrkZlBO0WoWmgDSEnJByCWbynmWMlRtBltMN8rASgFBnMZWN1pZk78qiNp2j1ErGigRQCpPlUC9BMPUg8disVpINoWpUm4KHpnoVRItUSEZXKJLlAC0EpGQ9keseyADkFyPU8JGUdkCDlLMo+oE8w+yoCUiUad0Fo7qCBUCsmTyolpKCNpWpFhUUUIQhRAUWkkFVSL7/AJJWklaiGkShIlFMOUSi0BEFp0kjMgZSQH80iVVO0af9fNIOWR0g6AgHoda+X6IjESnnSKLUGzcPKSC9ActBFyRepEqNKA9RIyISVDD0GQKKioJFwRoVGkFAy0JFoUSi0CLUiEiUKKkCUs5StFqoZegSeErSzIqRcmCFC0syIyUECEd1jJStB6mwNXmmZRpAKi51oqKChCgEEoSKBoJSBTedUCzJhJA5IGaUSnSNFRsvS8H7piPwfuph4S9Qf2VUQ9PwV7cBu9iJ2l0ML5ACActEgnlpzrzy0K8tj+yr22ZNHs7BYaLEyMje4MY5o+IZ3ON2Na6E8hRUqxROKwEkekjHsOh9zSNDy5rY7p7tOx2JEDXFlte7Nlusrb1FjQmh9VaPGWU/h2NLRlzBxcB7mv1ayzVZS3OOd20Ln+DOFH4medxOWGE+fiN8hqTTXaJwxy22dw8VhojNJGfTD8t0QQKBa4t6A3XM0QR89FhcK+R4Yxpc9xoNAsk9gOpX0M3GjF7OxBmaCQ2ZkjB0cwEitTRrKeehPhfPsFhzcriHWKING70o9Neqg2GB3OxkxIjw0pLSWm25acKsEurUZh916HcPdoBpJwstAXyby5cru/HNWjvNtObZ+yxmmLp3BsTX5rIfRL33zur+tHqqqn3yxj2lrsVO5pFEF51voVRo8hJqjZNcvorEbwVkDnCbFQxNB9pPNws65SRWmvPquL2JhzJiYWCyXSxjTy4LtuK2xpp9oF0DJpW+my8rC5oIJYQCPPfWyVBLF8KcFEwuk2owAfwsOnhokJJ+SrfFRNa9zWOztBIDspbm8gE3SzYjZ8kd+pG9lGjmaW0dRrY7g/Zdbw/3AGPEj5HOaxlBuUtsu10IJsdNfCDj8Js2WUkRRveaJ9rSdGi3fYLJidg4iNueSGVjNBmdG4DXUalWbtrf6DZw/DbPhbmbpIXkua14oFoGmZ1jV3WhzoVxG0t+sXPEYZJfyzzblbRo5rJqyb159UHNkf3SyHDOAstcARd5Ty7/AC8qzNzt4sA90GFZs1j5XlrXPe5rrcASXW5pNczWisLfXeKPA4P1BC2RuZsbWfAKIJ005acghj5+x27WJha10sMrGvaXNJYaLQLJ8aa/LVKDdzEPDC2GVwlv0yGEh9WTlPWqP2XZ7ycX5sTE+JsMcQeMpdmL3ZTYIF0BYNXXIlbvgvg5jFJIZiIQ7K1hdoCKe92W6AINfr0QcKeG20P/AMsnK+Te9d+fharau782GkEU7DG88g6hdmrzXlrzdLodv8RsXJiZXQ4iWOIuIYxriAGDRv1oWfJXOTY6WeUOle6R5LRmccxOorUoN1jOG2NZGyVsZkZIQGlmp1+G28230+Y7rVbU3UxWHbnngljZYGZzCBZuhfLor63pxRweBmHw5o3NY4ON+s4aNaO3bW9FrNzsNjW4SWbacplidE4iBwa4lpFkuce45NvrrXJRcUHl8j9VGlu96cFFDipI4DbGEN1dmNgAO91C/df/ALWoJ+SqOg3W3AxG0GSPw5jqMgOzPo6ixpR8/YrTbU2a7DzPieWlzDRLXBzTpejhz5rs+FOx24uWaF8kzG5GvyxyFgeA7KQ+hro7T6rzcU924cHimNw7csbow6rcdQSCcxJu/wCiDjJYHNrM0tsAiwRYPIi+YPdRijLnADmSAPqaX0E3cSDG7OwrJvbKyCIB4yud/wCP4fcNQLNDpWnJUrj93pcNixh5m5XB7BfQguADmnq3yhjzbY3fnwr3MnjLC05bPI6kW0/vA5TqOy14VxceoI/8O6/zfc3Lf+Xqbr/d18qoAPCCBCSyFo7JAeCg96gQpUUqPZaRm2dh88sbLAzPY2zdC3AWa6K5+K72twBEjW+pmYGOvUEGQjnZHtDq15uVU7nwtdjcPncGtEgcS4gC224D6kAfVWTxlma/DMLZWE52gsaWmyQXNINE0Gl2l17gfnlXr3ti/G7FgmzGQhkbnZQcz3kBhAy6CnkEijeStOa1nDPCug2Ti58wjMnqU91U0RsIBq+eYuFfJHCnaTcTg5sFK0P9K3xNzAFwdmJA+Tupv49UttbXZhNjtwvqATU9jomGjT3PJDg4WBleDqL9p1B1RWHgntIyficJJqxzc/nWmP8Ad2ILf7taHYG7YZt0YcZiyGV7hmFEsY0uF6ddBfI35Wn3G2+7B4tjwXBri1jwBZLc7TQ7XQ/VWLPLEzeSORsgeJI3NJDmHLJlcwtOoygAN0569UG/3/3jwmEbCMXhvXDy7IMrHZcuWz7vmPsqi3s3mwmI/wDj4FkFCg7NXezlZQv4ed8j3Vt7/blsx7oJZJhFDCHF5FatdlNhx9oGnOuq5DE7d2LgDlw+FGLdVF7vcOR/efYvvTeqkK57czfHBYVjRPgRLK1+YTAjN8WZp93Iggcq0/W4t496hhsJJO0NtpaNSS23GrOUWRelDXlytfPzpIZcaHMYIYXytORx0Y0uGYE/6ef0V572bqt2hhAIpWNdQDXaFhItmpHXoCORA0SkVNvJxTxWMg9F7Y2tsEloNkgu7mq1ArwocP8Af5+znkODnwvIzMDqymxmeB1dlFdOQXs2jwixEDM82JwkbOjnSPF6E6ezU0DoOy4QtN1z/qqi4drbpbP2wDPgJ2Qzk25jvaHG9S6Pm0/xNsH9VwO9W4GK2eGumaHMdoJGEubfY6AtPz59F0WyuCmIljjk/EQsD2h1e8lti60FEi+/NbvbW1INn7Omwk2K/aE02rW8wywACXZiQBQcLN2BQ6orguG7gNqYSzX5lfUtcB+tK2ONsuXZte33SxjUWf3nW09CK+xKpHd/af4bFQzVfpSNfV1dG6ujV8lb/Fva+HxOzmmKaJ59QOaA4Emg4EADUHXrzAKCkCV9H7oYdmF2RGZGZmtw5kkFakFhkIo+CRqvm8hfS+yYm4zZDImODTLhBHZo5bjyWQ09wdL/AKhSkVjtnf8A2XJGWxbMbmd1IZHWtmnNBN19vouN2I8Px2HyMyAzxU1hNj8xvwlxJtWKd2Nj7Mb/AI15xOIbVxgk0fEbSABVH3ErSz72YHE4zBOiwrcGIp4i54LWgxggnNlAAo1r2tBbW3tsYWDFQDEuH5hIZnILY5G5S11H4Sc3xdNOVqtOKe+2NjmdhTUTBerLHqMc3T3HmMriK73d6EYuNm0Yp5MO+GWOVoY68hDqsggmjpenMA+37e3dDHx7ZwLtn4o/4iFuaCU86Gg15mtAR1bXUWgqTMnmXr2zseTCzPhmblew0ex7EHq0jUFeMhVFm8BcOXY2Z9n2Q14OZ7eev8P81HibKMbtiHDMa5jmlkDiepc8nM0X8OV1+dVi4G7VZFjpGPdl9aLKz+J4c0hvzq6WxhxbcVvOC62CJzgMzr98bHNbVdM9UP8AtRXQcWNtnCQQGHR8crPTdmNgtbbgW8n6UD2Dz3UMfhIdq/s/HxCniWNkgAui17XOY/sBTyHdq7hcZxsxBONa3OHNa00AfhcXHMCOjqyn6hZ+B+3pI8U/DXcUjXPy3yewDUeSOfy8IPXx8x14iCIOHtjLi3tbqBJ80ft8lVmddJxKxfqbTxJu8shZf+3Svp8P/FczSInnRmUQEqVGwc1Avun6hSMpWgqKDaYlKRkKgGyEciR8iQoOJJsnzzUvV/ukjIgQ+aLPf9Uep8kep4Coyfin5S3O7Kf3cxr7WsRT9TwEF/hQRJKk3EOArM6u16fZRz/JIv8AAQTfO4ii4kDkCb+wWPMUy4dlEu8IMrMY8Cg9wA5AOIGvP+n2WO0g9MPQRtK1Iu8JWgRWSGd7dWuc35Ej+SgHJAhA3yEkkkknmTqSfJPNK0adkgVAL1bK2rJhpmTRHK+NwcD/AEPcEaEeV5r8KJpBsNvbfmxkzpp3ZnnQdmiyQ1o6NFmgtfaWiaDLg8bJC8SRPcx7eTmktI6aEKWIx8j5DK55MjiS596knmSe5XnNJAIJy4hzzbnFxJJJJJJJ5nXqUQYhzDbCWnuFBCAfISSSSSdSSbJPcnqgFNxCLQK0WmguQe0OSJRaRKoKR9UZlknwz2VnY5uYWMzSLHcXzCDASjMthsfYU2Ke5kDc72tLy0EAkAi8oJ9x15DVefHbPkhcWSsdG4aEOBB5A8j4IP1CDz2gre4uLCu2fE+M5MUyQslbmJ9RhBLZGg6Cqo138hbLcTh/+0DbpfTYCQaaXHQNPyHPr9L1oOOLk7VxzcAoz8GLeP8AdGD/ACcFrcfwHma0mLExvIBNOYWXXS8xA+ZU0xVmZK17ptjyCYwMb6rwaqK3310oX1+i6zYvBvGzZTKG4drnVTzb65khg8dCQqOEtFrt999ysHgY/wAvG+rPmA9KmnTXMXZScv7vPsfpw5QFp2vVh9kTSNzxwyPbeXM1jnDNppYHP3DTyFsotx8a7DjENw7zETQIq+ZbeXnVjnVINGSktpg92cTMx74oXvEbsj8upa7TQt5/p0PZb2LhHtJwB9ACyRrIwVV6kXy05+QiuOtC3u8O5WKwTWOxMYYH6N97Ha86IB6f1WDdrdefHS+lAyzVucdGtHcn+iI1Ca9G0cCYZpInUTG9zCRyJaS0140XmKBlJdPvduUcDFhZDJnOJjLy3LlLCMhr4jejh9iuYUAUqXRblboHaEz4mvyFsZkBIsGnMbR100cTfhdfBwt2ewD19qR5q1DHRAX4JcbHPoEFWpWu63u3b2Vh4/8AD42SaXSmtyPbV624ABv36clxkWAkcx72sc5keXO4AkNzEhuY9LINIMCSYpbnC7o4iXC/io2h8Qe5jiCBkIyavugGnONb6G0GlTKbhXNCBBCEUg95cO36ozN7FQ9RP1FR7Nlxh8rGBuYvIYBqdXe26GpIuwB2VwcVZfw+yoYKzEmKPMWA0GMs0aprjlHY1ddVWvDujtPChwseoO3MBxB+9LuOOTXBsGrjHmdYIFBxBqjdk03lVDvqp1XA7kYv09oYVzSQfWY36OcGkV10JVh8admE+i4A5S6naA+62sZ7vi1zO0s3kGmi4vhfskz7RhOW2RH1HnKSAADV9rNVa6XjRvCTPFh2vaWsIkcBV5tKza2KGtV1vVOj3cV9gQR7OilMTWTh7Iy9rAwuGVwIcBpVNB8Ktt1NtPw2JidHK+MZ2Z6JpzQdQ9o+JvPTXmaVu8aHZ9mRubZb6sbrBGWi11WOoNilTGwZMuJhI/8AsaOmoJAI101BI101SC++KO1pcPgC+F7mPDgMzbvKba48qGjuZqiRWtKiMfvJiJtJcRM8dnPJ6Bv8gr34sZ/2TPlr/Lza9PUbdaa60vnS0hVo8C8TE3EzMJqR7Pb7viaCCQG1Viru+R5c16+MRx7ZLZJL+FcB7YwQGkAZvULRqCbOpVTwYp0bw9ji1zTYc00QR1BVjbB44TRsEeKibO2qzA5XEVXu0Id+iYOB2Xg4ZHkTT+g0AnNkc+yOTQB1PnRdLulv1Bg4fTOBhmkJP5rzqQdMptp0rSgQPHVWLvbu3hMds440QiCQxCQPIylrfaLe1vxANGnjlzVFCg7uLT0fUeP2n+GwckvptaYonPyDRmZrbyg0NPNKnMVxrxTmZI4oI/blBDXOI0qxmdXLwVbm9mKDdm4h7XV+Q4tJAOhboCOoN19V8v34SDvuE2zJMRjnS+q5oY1z3mz+Y53to0ddX5r+XdT4o73SHHOihmkYyACP2PLcz+b3Gqs3p/xXacD8BkwLpK1lld9mBrR+t81p9ucW8OyWWMbPie5j3NzPLKcWktzEZL/VOiqcZj5JdZZHyEdXOLv5lXXwQgjbhXODCJXPyucWuaHN5sFn2uI93w60VTG1Me2Z+ZsUcQ/0sBA5Aa2eel/Uq+txy2HZQkazIfRdKXaOzUH0c3UgAANPIAApSKJ23iM+KneT8Ush+73FeJosjum63knmSSTXcmzyXrwWynulia5jmCR7WBzmkDUgczQ881UWTxrDjh9nvcKJY++Wji2IkCjyVUH5q4uN8ZGEwea7a9wN0SD6bbBI0PJU/BJlc11B2Ug0RYNG6I6jwpFWRwVwoc/GON16Aj9p1uR3Tnr7edUFy0+4GPALvws2Xp7LPOuQ1P288lZvD/iNFiJnRR4KHDH0y4uYQA7LWlNYNLdfgWjiTxJmwc0ceGLAcrZHAtDrBLrBOb28hpVm7tQUvjtmywnLKx8ZOoD2lpI8WFZ3ArANcMW6QBzCImUbo6vJ8dvItV3vBvJNjZfVxDg51AaNDRpoNBpauLhbghhtkGU1c5kkObQZWhzdSNQMrCb86K0cfxO4btwrW4nCEuw7gA63ZshJOUg18FZWjmbGvNdHw2wsX7AxPrf+Nz5i/nyDGDpr06LxcON5mYxmI2biA0tlEjoBqAObjGL1AB9zfkVv58N+z935WFzmGpQywA+3yuyAjuRV8iBfKlBQhanlUaTpVBlRSKQAg9ZakWLLQSc1aGbZmPdBNHMz4o3tePmDdf0+quzaTNm7bjje7EFjmCsucMLCae4FrhroCM3LRUbSjXlSwWxtLe/B7HY/DbNj9SWwJZHEuFt6OP7xouFCgDaqjGYp8r3SSHM9xtxPUlIt8pZQmC29obzYXF7B9AzsbPHDH+Wfac0RaABfxEgdD16KooHZXA2RRBscxR5jynlQW+f0TFfQG+e0I8Tsec4eZj/yg45XtJqw4hw1IPjQ2K0Xz3SyZfP80sqSDbbo42GHFxuxUbZIScrwW5qB/eA7/rV1rSuHY24OyY3nFMcyRlAtEkrHRsJ1B17gig66+aofKikwWbxK4nsxERwmGb7LAfJyDg2xlY3/AE3RvxyVXZVPKllRF5O38wuJ2Q9ks0bJXQ5HMJsh1ZRodXDkTV1Z7KjCnlQAmKvTgxtqIYAROkYx7ZH+1z2AkH3WG6EDnz7Fa3Hbs7J2fJJLjpBiJJHOkZHrVON/A0nrpbjR+6p3Kk4eVMHd708RcPicO7DRYCKKP/LcMocw2CHANFA0KOuq32xOMeFjw7MPJhHemyMNygscCfdehoZTp9yqmypZVcFk4rjZMAW4bCwQjSjWYjn0AA7dOnlcvt/frFY0x+tJlbG7M0MFU8cn89Xeb0XP0kWpgt/bG39lvwuHixeIxGLunlzDeWQfGSDTm5i86a6cqpcltvA7IkjccHPNDI0EhkzS5r6F5Q4WWuPIE6fLmuNyoyqYLB4LY6GLFSGaRkZc1rWZjWbM6iAar/T1/S66rffhvDjJw+HGQxudzY8tNuNC2kEH93lrqCqTpFJg6LerdKPBafjIZ5LA9ONriQCLzF3wgUR9/CsjeGSOPd+FkUrQTC0BoI9zsrXSgEf8j9R4VKEJlxrmfugy4LHPhkZLGS17HBzSOhGoVs8YdtCTAYTUF0pDyAbHwMcXeCMwA5/EVUBam55PmtEGOkwpFqQaqhEIUiEBB7ixGRGqNVoLKjKjVKj2QGRLInqgkoFkQWpaotQIsTyItFoI5Ui1SRaCGTwjIpWl9ECLPn9ksqlmQSgjlRlUrStBHKgMUrRaCJYkWrJmSJQQLUi1TJ+aRKgjSQCmXIQQISpTtK/mghSZ1UkWio0ghTv5oREKRSnaLQe/P8kZ/klfhF+FoBelnHZInwgV2QMuQHBR07I0QSzBRsdkUOyia7IJZh2RmCjohAEhO1EgJEeEEr8JWo0OyC0IqV2lYRlCVDsqh5kWlYHRKgoHY7IzDskAEGkDsJZkBo/spUEDJSQWhIAIGfkgO+aVBFKBpCkghAyR5RfzRSSCQRolSEUX80tEymGj+7/6VR6UJ5kByogUUpZkByCJQp2laCJSKlaFBFK1MJFURQpAJgKDGkplO0wY0LJSVKiFoClVpgKDGhTIQggW+Uip0ikEEqWSkqTBEpKZQGoIIKmmQmDHSApoAUEEisuRIsQYyllWTKj6o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9" name="Picture 2" descr="http://heartfulness.be/Afbeeldingen/Heartfulness/vijandige_schadu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56" y="3831256"/>
            <a:ext cx="1952625" cy="282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32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Herstel bij ‘soft crashes’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Werking van de databankbuffers</a:t>
            </a:r>
            <a:endParaRPr lang="nl-BE" sz="1400" dirty="0"/>
          </a:p>
        </p:txBody>
      </p:sp>
      <p:sp>
        <p:nvSpPr>
          <p:cNvPr id="314" name="Rectangle 67"/>
          <p:cNvSpPr>
            <a:spLocks noChangeArrowheads="1"/>
          </p:cNvSpPr>
          <p:nvPr/>
        </p:nvSpPr>
        <p:spPr bwMode="auto">
          <a:xfrm>
            <a:off x="823685" y="1422525"/>
            <a:ext cx="3024188" cy="647700"/>
          </a:xfrm>
          <a:prstGeom prst="rect">
            <a:avLst/>
          </a:prstGeom>
          <a:solidFill>
            <a:srgbClr val="BBE0E3"/>
          </a:solidFill>
          <a:ln w="2857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 algn="ctr"/>
            <a:r>
              <a:rPr lang="nl-BE" sz="1800" b="1">
                <a:solidFill>
                  <a:srgbClr val="000000"/>
                </a:solidFill>
                <a:latin typeface="Arial" charset="0"/>
              </a:rPr>
              <a:t>CPU</a:t>
            </a:r>
            <a:endParaRPr lang="nl-NL" sz="18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5" name="Rectangle 68"/>
          <p:cNvSpPr>
            <a:spLocks noChangeArrowheads="1"/>
          </p:cNvSpPr>
          <p:nvPr/>
        </p:nvSpPr>
        <p:spPr bwMode="auto">
          <a:xfrm>
            <a:off x="823685" y="2357563"/>
            <a:ext cx="3024188" cy="1873250"/>
          </a:xfrm>
          <a:prstGeom prst="rect">
            <a:avLst/>
          </a:prstGeom>
          <a:solidFill>
            <a:srgbClr val="BBE0E3"/>
          </a:solidFill>
          <a:ln w="2857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b" anchorCtr="1"/>
          <a:lstStyle/>
          <a:p>
            <a:pPr algn="ctr"/>
            <a:r>
              <a:rPr lang="nl-BE" sz="1800" b="1" dirty="0">
                <a:solidFill>
                  <a:srgbClr val="000000"/>
                </a:solidFill>
                <a:latin typeface="Arial" charset="0"/>
              </a:rPr>
              <a:t>primair geheugen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6" name="Rectangle 69"/>
          <p:cNvSpPr>
            <a:spLocks noChangeArrowheads="1"/>
          </p:cNvSpPr>
          <p:nvPr/>
        </p:nvSpPr>
        <p:spPr bwMode="auto">
          <a:xfrm>
            <a:off x="823684" y="4591175"/>
            <a:ext cx="7863116" cy="1943100"/>
          </a:xfrm>
          <a:prstGeom prst="rect">
            <a:avLst/>
          </a:prstGeom>
          <a:solidFill>
            <a:srgbClr val="BBE0E3"/>
          </a:solidFill>
          <a:ln w="2857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b" anchorCtr="1"/>
          <a:lstStyle/>
          <a:p>
            <a:pPr algn="ctr"/>
            <a:r>
              <a:rPr lang="nl-BE" sz="1800" b="1" dirty="0">
                <a:solidFill>
                  <a:srgbClr val="000000"/>
                </a:solidFill>
                <a:latin typeface="Arial" charset="0"/>
              </a:rPr>
              <a:t>secundair geheugen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7" name="Rectangle 70"/>
          <p:cNvSpPr>
            <a:spLocks noChangeArrowheads="1"/>
          </p:cNvSpPr>
          <p:nvPr/>
        </p:nvSpPr>
        <p:spPr bwMode="auto">
          <a:xfrm>
            <a:off x="1434873" y="2502025"/>
            <a:ext cx="358775" cy="1079500"/>
          </a:xfrm>
          <a:prstGeom prst="rect">
            <a:avLst/>
          </a:prstGeom>
          <a:solidFill>
            <a:srgbClr val="BE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18" name="Line 71"/>
          <p:cNvSpPr>
            <a:spLocks noChangeShapeType="1"/>
          </p:cNvSpPr>
          <p:nvPr/>
        </p:nvSpPr>
        <p:spPr bwMode="auto">
          <a:xfrm>
            <a:off x="1434873" y="2717925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19" name="Line 72"/>
          <p:cNvSpPr>
            <a:spLocks noChangeShapeType="1"/>
          </p:cNvSpPr>
          <p:nvPr/>
        </p:nvSpPr>
        <p:spPr bwMode="auto">
          <a:xfrm>
            <a:off x="1434873" y="2933825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0" name="Line 73"/>
          <p:cNvSpPr>
            <a:spLocks noChangeShapeType="1"/>
          </p:cNvSpPr>
          <p:nvPr/>
        </p:nvSpPr>
        <p:spPr bwMode="auto">
          <a:xfrm>
            <a:off x="1434873" y="3149725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1" name="Line 74"/>
          <p:cNvSpPr>
            <a:spLocks noChangeShapeType="1"/>
          </p:cNvSpPr>
          <p:nvPr/>
        </p:nvSpPr>
        <p:spPr bwMode="auto">
          <a:xfrm>
            <a:off x="1434873" y="3365625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2" name="Rectangle 75"/>
          <p:cNvSpPr>
            <a:spLocks noChangeArrowheads="1"/>
          </p:cNvSpPr>
          <p:nvPr/>
        </p:nvSpPr>
        <p:spPr bwMode="auto">
          <a:xfrm>
            <a:off x="2339748" y="2500438"/>
            <a:ext cx="358775" cy="1079500"/>
          </a:xfrm>
          <a:prstGeom prst="rect">
            <a:avLst/>
          </a:prstGeom>
          <a:solidFill>
            <a:srgbClr val="BE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23" name="Line 76"/>
          <p:cNvSpPr>
            <a:spLocks noChangeShapeType="1"/>
          </p:cNvSpPr>
          <p:nvPr/>
        </p:nvSpPr>
        <p:spPr bwMode="auto">
          <a:xfrm>
            <a:off x="2339748" y="27163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4" name="Line 77"/>
          <p:cNvSpPr>
            <a:spLocks noChangeShapeType="1"/>
          </p:cNvSpPr>
          <p:nvPr/>
        </p:nvSpPr>
        <p:spPr bwMode="auto">
          <a:xfrm>
            <a:off x="2339748" y="29322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5" name="Line 78"/>
          <p:cNvSpPr>
            <a:spLocks noChangeShapeType="1"/>
          </p:cNvSpPr>
          <p:nvPr/>
        </p:nvSpPr>
        <p:spPr bwMode="auto">
          <a:xfrm>
            <a:off x="2339748" y="31481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6" name="Line 79"/>
          <p:cNvSpPr>
            <a:spLocks noChangeShapeType="1"/>
          </p:cNvSpPr>
          <p:nvPr/>
        </p:nvSpPr>
        <p:spPr bwMode="auto">
          <a:xfrm>
            <a:off x="2339748" y="33640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7" name="Text Box 80"/>
          <p:cNvSpPr txBox="1">
            <a:spLocks noChangeArrowheads="1"/>
          </p:cNvSpPr>
          <p:nvPr/>
        </p:nvSpPr>
        <p:spPr bwMode="auto">
          <a:xfrm>
            <a:off x="1399948" y="3581525"/>
            <a:ext cx="1834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smtClean="0">
                <a:solidFill>
                  <a:srgbClr val="000000"/>
                </a:solidFill>
                <a:latin typeface="Arial" charset="0"/>
              </a:rPr>
              <a:t>databankbuffers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9944" name="Group 9943"/>
          <p:cNvGrpSpPr/>
          <p:nvPr/>
        </p:nvGrpSpPr>
        <p:grpSpPr>
          <a:xfrm>
            <a:off x="1760310" y="1925763"/>
            <a:ext cx="1008063" cy="503238"/>
            <a:chOff x="1760310" y="1925763"/>
            <a:chExt cx="1008063" cy="503238"/>
          </a:xfrm>
        </p:grpSpPr>
        <p:sp>
          <p:nvSpPr>
            <p:cNvPr id="328" name="Line 81"/>
            <p:cNvSpPr>
              <a:spLocks noChangeShapeType="1"/>
            </p:cNvSpPr>
            <p:nvPr/>
          </p:nvSpPr>
          <p:spPr bwMode="auto">
            <a:xfrm flipH="1">
              <a:off x="1760310" y="1925763"/>
              <a:ext cx="504825" cy="503238"/>
            </a:xfrm>
            <a:prstGeom prst="lin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  <a:round/>
              <a:headEnd type="triangl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>
              <a:bevelT prst="slope"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29" name="Line 82"/>
            <p:cNvSpPr>
              <a:spLocks noChangeShapeType="1"/>
            </p:cNvSpPr>
            <p:nvPr/>
          </p:nvSpPr>
          <p:spPr bwMode="auto">
            <a:xfrm>
              <a:off x="2408010" y="1925763"/>
              <a:ext cx="360363" cy="503238"/>
            </a:xfrm>
            <a:prstGeom prst="lin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  <a:round/>
              <a:headEnd type="triangl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>
              <a:bevelT prst="slope"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332" name="AutoShape 85"/>
          <p:cNvSpPr>
            <a:spLocks noChangeArrowheads="1"/>
          </p:cNvSpPr>
          <p:nvPr/>
        </p:nvSpPr>
        <p:spPr bwMode="auto">
          <a:xfrm>
            <a:off x="1544410" y="4878513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33" name="AutoShape 86"/>
          <p:cNvSpPr>
            <a:spLocks noChangeArrowheads="1"/>
          </p:cNvSpPr>
          <p:nvPr/>
        </p:nvSpPr>
        <p:spPr bwMode="auto">
          <a:xfrm>
            <a:off x="2263548" y="4878513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34" name="Document"/>
          <p:cNvSpPr>
            <a:spLocks noEditPoints="1" noChangeArrowheads="1"/>
          </p:cNvSpPr>
          <p:nvPr/>
        </p:nvSpPr>
        <p:spPr bwMode="auto">
          <a:xfrm>
            <a:off x="2481035" y="5156325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36" name="Document"/>
          <p:cNvSpPr>
            <a:spLocks noEditPoints="1" noChangeArrowheads="1"/>
          </p:cNvSpPr>
          <p:nvPr/>
        </p:nvSpPr>
        <p:spPr bwMode="auto">
          <a:xfrm>
            <a:off x="1615848" y="5094413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37" name="Document"/>
          <p:cNvSpPr>
            <a:spLocks noEditPoints="1" noChangeArrowheads="1"/>
          </p:cNvSpPr>
          <p:nvPr/>
        </p:nvSpPr>
        <p:spPr bwMode="auto">
          <a:xfrm>
            <a:off x="1776185" y="5299200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38" name="AutoShape 91"/>
          <p:cNvSpPr>
            <a:spLocks noChangeArrowheads="1"/>
          </p:cNvSpPr>
          <p:nvPr/>
        </p:nvSpPr>
        <p:spPr bwMode="auto">
          <a:xfrm>
            <a:off x="1903185" y="5165850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39" name="Document"/>
          <p:cNvSpPr>
            <a:spLocks noEditPoints="1" noChangeArrowheads="1"/>
          </p:cNvSpPr>
          <p:nvPr/>
        </p:nvSpPr>
        <p:spPr bwMode="auto">
          <a:xfrm>
            <a:off x="1992085" y="5372225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40" name="Document"/>
          <p:cNvSpPr>
            <a:spLocks noEditPoints="1" noChangeArrowheads="1"/>
          </p:cNvSpPr>
          <p:nvPr/>
        </p:nvSpPr>
        <p:spPr bwMode="auto">
          <a:xfrm>
            <a:off x="2049235" y="5526213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41" name="AutoShape 94"/>
          <p:cNvSpPr>
            <a:spLocks noChangeArrowheads="1"/>
          </p:cNvSpPr>
          <p:nvPr/>
        </p:nvSpPr>
        <p:spPr bwMode="auto">
          <a:xfrm>
            <a:off x="2552473" y="5165850"/>
            <a:ext cx="504825" cy="720725"/>
          </a:xfrm>
          <a:prstGeom prst="can">
            <a:avLst>
              <a:gd name="adj" fmla="val 35692"/>
            </a:avLst>
          </a:prstGeom>
          <a:solidFill>
            <a:srgbClr val="BEEBB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42" name="Document"/>
          <p:cNvSpPr>
            <a:spLocks noEditPoints="1" noChangeArrowheads="1"/>
          </p:cNvSpPr>
          <p:nvPr/>
        </p:nvSpPr>
        <p:spPr bwMode="auto">
          <a:xfrm>
            <a:off x="2623910" y="5383338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43" name="Document"/>
          <p:cNvSpPr>
            <a:spLocks noEditPoints="1" noChangeArrowheads="1"/>
          </p:cNvSpPr>
          <p:nvPr/>
        </p:nvSpPr>
        <p:spPr bwMode="auto">
          <a:xfrm>
            <a:off x="2768373" y="5515100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44" name="Document"/>
          <p:cNvSpPr>
            <a:spLocks noEditPoints="1" noChangeArrowheads="1"/>
          </p:cNvSpPr>
          <p:nvPr/>
        </p:nvSpPr>
        <p:spPr bwMode="auto">
          <a:xfrm>
            <a:off x="2120673" y="5443663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45" name="Text Box 98"/>
          <p:cNvSpPr txBox="1">
            <a:spLocks noChangeArrowheads="1"/>
          </p:cNvSpPr>
          <p:nvPr/>
        </p:nvSpPr>
        <p:spPr bwMode="auto">
          <a:xfrm>
            <a:off x="1687285" y="5886575"/>
            <a:ext cx="1390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smtClean="0">
                <a:solidFill>
                  <a:srgbClr val="000000"/>
                </a:solidFill>
                <a:latin typeface="Arial" charset="0"/>
              </a:rPr>
              <a:t>databanken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6" name="Rectangle 75"/>
          <p:cNvSpPr>
            <a:spLocks noChangeArrowheads="1"/>
          </p:cNvSpPr>
          <p:nvPr/>
        </p:nvSpPr>
        <p:spPr bwMode="auto">
          <a:xfrm>
            <a:off x="1882548" y="2500438"/>
            <a:ext cx="358775" cy="1079500"/>
          </a:xfrm>
          <a:prstGeom prst="rect">
            <a:avLst/>
          </a:prstGeom>
          <a:solidFill>
            <a:srgbClr val="BE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57" name="Line 76"/>
          <p:cNvSpPr>
            <a:spLocks noChangeShapeType="1"/>
          </p:cNvSpPr>
          <p:nvPr/>
        </p:nvSpPr>
        <p:spPr bwMode="auto">
          <a:xfrm>
            <a:off x="1882548" y="27163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58" name="Line 77"/>
          <p:cNvSpPr>
            <a:spLocks noChangeShapeType="1"/>
          </p:cNvSpPr>
          <p:nvPr/>
        </p:nvSpPr>
        <p:spPr bwMode="auto">
          <a:xfrm>
            <a:off x="1882548" y="29322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59" name="Line 78"/>
          <p:cNvSpPr>
            <a:spLocks noChangeShapeType="1"/>
          </p:cNvSpPr>
          <p:nvPr/>
        </p:nvSpPr>
        <p:spPr bwMode="auto">
          <a:xfrm>
            <a:off x="1882548" y="31481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60" name="Line 79"/>
          <p:cNvSpPr>
            <a:spLocks noChangeShapeType="1"/>
          </p:cNvSpPr>
          <p:nvPr/>
        </p:nvSpPr>
        <p:spPr bwMode="auto">
          <a:xfrm>
            <a:off x="1882548" y="33640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61" name="Rectangle 75"/>
          <p:cNvSpPr>
            <a:spLocks noChangeArrowheads="1"/>
          </p:cNvSpPr>
          <p:nvPr/>
        </p:nvSpPr>
        <p:spPr bwMode="auto">
          <a:xfrm>
            <a:off x="2806473" y="2500438"/>
            <a:ext cx="358775" cy="1079500"/>
          </a:xfrm>
          <a:prstGeom prst="rect">
            <a:avLst/>
          </a:prstGeom>
          <a:solidFill>
            <a:srgbClr val="BE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62" name="Line 76"/>
          <p:cNvSpPr>
            <a:spLocks noChangeShapeType="1"/>
          </p:cNvSpPr>
          <p:nvPr/>
        </p:nvSpPr>
        <p:spPr bwMode="auto">
          <a:xfrm>
            <a:off x="2806473" y="27163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63" name="Line 77"/>
          <p:cNvSpPr>
            <a:spLocks noChangeShapeType="1"/>
          </p:cNvSpPr>
          <p:nvPr/>
        </p:nvSpPr>
        <p:spPr bwMode="auto">
          <a:xfrm>
            <a:off x="2806473" y="29322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64" name="Line 78"/>
          <p:cNvSpPr>
            <a:spLocks noChangeShapeType="1"/>
          </p:cNvSpPr>
          <p:nvPr/>
        </p:nvSpPr>
        <p:spPr bwMode="auto">
          <a:xfrm>
            <a:off x="2806473" y="31481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65" name="Line 79"/>
          <p:cNvSpPr>
            <a:spLocks noChangeShapeType="1"/>
          </p:cNvSpPr>
          <p:nvPr/>
        </p:nvSpPr>
        <p:spPr bwMode="auto">
          <a:xfrm>
            <a:off x="2806473" y="3364038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9945" name="Group 9944"/>
          <p:cNvGrpSpPr/>
          <p:nvPr/>
        </p:nvGrpSpPr>
        <p:grpSpPr>
          <a:xfrm>
            <a:off x="910997" y="3287838"/>
            <a:ext cx="1014413" cy="1946275"/>
            <a:chOff x="977672" y="3287838"/>
            <a:chExt cx="1014413" cy="1946275"/>
          </a:xfrm>
        </p:grpSpPr>
        <p:sp>
          <p:nvSpPr>
            <p:cNvPr id="330" name="Freeform 83"/>
            <p:cNvSpPr>
              <a:spLocks/>
            </p:cNvSpPr>
            <p:nvPr/>
          </p:nvSpPr>
          <p:spPr bwMode="auto">
            <a:xfrm>
              <a:off x="977672" y="3287838"/>
              <a:ext cx="514350" cy="1946275"/>
            </a:xfrm>
            <a:custGeom>
              <a:avLst/>
              <a:gdLst>
                <a:gd name="T0" fmla="*/ 324 w 324"/>
                <a:gd name="T1" fmla="*/ 0 h 1225"/>
                <a:gd name="T2" fmla="*/ 7 w 324"/>
                <a:gd name="T3" fmla="*/ 726 h 1225"/>
                <a:gd name="T4" fmla="*/ 279 w 324"/>
                <a:gd name="T5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4" h="1225">
                  <a:moveTo>
                    <a:pt x="324" y="0"/>
                  </a:moveTo>
                  <a:cubicBezTo>
                    <a:pt x="169" y="261"/>
                    <a:pt x="14" y="522"/>
                    <a:pt x="7" y="726"/>
                  </a:cubicBezTo>
                  <a:cubicBezTo>
                    <a:pt x="0" y="930"/>
                    <a:pt x="226" y="1142"/>
                    <a:pt x="279" y="1225"/>
                  </a:cubicBezTo>
                </a:path>
              </a:pathLst>
            </a:custGeom>
            <a:noFill/>
            <a:ln w="76200" cmpd="sng">
              <a:solidFill>
                <a:schemeClr val="accent6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slope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594" name="TextBox 9593"/>
            <p:cNvSpPr txBox="1"/>
            <p:nvPr/>
          </p:nvSpPr>
          <p:spPr>
            <a:xfrm>
              <a:off x="1012330" y="4222875"/>
              <a:ext cx="979755" cy="40011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inladen</a:t>
              </a:r>
              <a:endParaRPr lang="nl-BE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946" name="Group 9945"/>
          <p:cNvGrpSpPr/>
          <p:nvPr/>
        </p:nvGrpSpPr>
        <p:grpSpPr>
          <a:xfrm>
            <a:off x="2717198" y="3292600"/>
            <a:ext cx="1029449" cy="1946275"/>
            <a:chOff x="2717198" y="3292600"/>
            <a:chExt cx="1029449" cy="1946275"/>
          </a:xfrm>
        </p:grpSpPr>
        <p:sp>
          <p:nvSpPr>
            <p:cNvPr id="331" name="Freeform 84"/>
            <p:cNvSpPr>
              <a:spLocks/>
            </p:cNvSpPr>
            <p:nvPr/>
          </p:nvSpPr>
          <p:spPr bwMode="auto">
            <a:xfrm flipH="1">
              <a:off x="3203348" y="3292600"/>
              <a:ext cx="514350" cy="1946275"/>
            </a:xfrm>
            <a:custGeom>
              <a:avLst/>
              <a:gdLst>
                <a:gd name="T0" fmla="*/ 324 w 324"/>
                <a:gd name="T1" fmla="*/ 0 h 1225"/>
                <a:gd name="T2" fmla="*/ 7 w 324"/>
                <a:gd name="T3" fmla="*/ 726 h 1225"/>
                <a:gd name="T4" fmla="*/ 279 w 324"/>
                <a:gd name="T5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4" h="1225">
                  <a:moveTo>
                    <a:pt x="324" y="0"/>
                  </a:moveTo>
                  <a:cubicBezTo>
                    <a:pt x="169" y="261"/>
                    <a:pt x="14" y="522"/>
                    <a:pt x="7" y="726"/>
                  </a:cubicBezTo>
                  <a:cubicBezTo>
                    <a:pt x="0" y="930"/>
                    <a:pt x="226" y="1142"/>
                    <a:pt x="279" y="1225"/>
                  </a:cubicBezTo>
                </a:path>
              </a:pathLst>
            </a:custGeom>
            <a:noFill/>
            <a:ln w="76200" cmpd="sng">
              <a:solidFill>
                <a:schemeClr val="accent6">
                  <a:lumMod val="75000"/>
                </a:schemeClr>
              </a:solidFill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>
              <a:bevelT prst="slope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717198" y="4216650"/>
              <a:ext cx="1029449" cy="40011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flushing</a:t>
              </a:r>
              <a:endParaRPr lang="nl-BE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69" name="AutoShape 85"/>
          <p:cNvSpPr>
            <a:spLocks noChangeArrowheads="1"/>
          </p:cNvSpPr>
          <p:nvPr/>
        </p:nvSpPr>
        <p:spPr bwMode="auto">
          <a:xfrm>
            <a:off x="6963341" y="4920582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370" name="AutoShape 86"/>
          <p:cNvSpPr>
            <a:spLocks noChangeArrowheads="1"/>
          </p:cNvSpPr>
          <p:nvPr/>
        </p:nvSpPr>
        <p:spPr bwMode="auto">
          <a:xfrm>
            <a:off x="7682479" y="4920582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371" name="Document"/>
          <p:cNvSpPr>
            <a:spLocks noEditPoints="1" noChangeArrowheads="1"/>
          </p:cNvSpPr>
          <p:nvPr/>
        </p:nvSpPr>
        <p:spPr bwMode="auto">
          <a:xfrm>
            <a:off x="7890441" y="5198394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72" name="Document"/>
          <p:cNvSpPr>
            <a:spLocks noEditPoints="1" noChangeArrowheads="1"/>
          </p:cNvSpPr>
          <p:nvPr/>
        </p:nvSpPr>
        <p:spPr bwMode="auto">
          <a:xfrm>
            <a:off x="7025254" y="5136482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73" name="Document"/>
          <p:cNvSpPr>
            <a:spLocks noEditPoints="1" noChangeArrowheads="1"/>
          </p:cNvSpPr>
          <p:nvPr/>
        </p:nvSpPr>
        <p:spPr bwMode="auto">
          <a:xfrm>
            <a:off x="7185591" y="5341269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74" name="AutoShape 91"/>
          <p:cNvSpPr>
            <a:spLocks noChangeArrowheads="1"/>
          </p:cNvSpPr>
          <p:nvPr/>
        </p:nvSpPr>
        <p:spPr bwMode="auto">
          <a:xfrm>
            <a:off x="7322116" y="5207919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375" name="Document"/>
          <p:cNvSpPr>
            <a:spLocks noEditPoints="1" noChangeArrowheads="1"/>
          </p:cNvSpPr>
          <p:nvPr/>
        </p:nvSpPr>
        <p:spPr bwMode="auto">
          <a:xfrm>
            <a:off x="7401491" y="5414294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76" name="Document"/>
          <p:cNvSpPr>
            <a:spLocks noEditPoints="1" noChangeArrowheads="1"/>
          </p:cNvSpPr>
          <p:nvPr/>
        </p:nvSpPr>
        <p:spPr bwMode="auto">
          <a:xfrm>
            <a:off x="7458641" y="5568282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77" name="AutoShape 94"/>
          <p:cNvSpPr>
            <a:spLocks noChangeArrowheads="1"/>
          </p:cNvSpPr>
          <p:nvPr/>
        </p:nvSpPr>
        <p:spPr bwMode="auto">
          <a:xfrm>
            <a:off x="7971404" y="5207919"/>
            <a:ext cx="504825" cy="720725"/>
          </a:xfrm>
          <a:prstGeom prst="can">
            <a:avLst>
              <a:gd name="adj" fmla="val 35692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378" name="Document"/>
          <p:cNvSpPr>
            <a:spLocks noEditPoints="1" noChangeArrowheads="1"/>
          </p:cNvSpPr>
          <p:nvPr/>
        </p:nvSpPr>
        <p:spPr bwMode="auto">
          <a:xfrm>
            <a:off x="8033316" y="5425407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79" name="Document"/>
          <p:cNvSpPr>
            <a:spLocks noEditPoints="1" noChangeArrowheads="1"/>
          </p:cNvSpPr>
          <p:nvPr/>
        </p:nvSpPr>
        <p:spPr bwMode="auto">
          <a:xfrm>
            <a:off x="8177779" y="5557169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80" name="Document"/>
          <p:cNvSpPr>
            <a:spLocks noEditPoints="1" noChangeArrowheads="1"/>
          </p:cNvSpPr>
          <p:nvPr/>
        </p:nvSpPr>
        <p:spPr bwMode="auto">
          <a:xfrm>
            <a:off x="7530079" y="5485732"/>
            <a:ext cx="128588" cy="22701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381" name="Text Box 98"/>
          <p:cNvSpPr txBox="1">
            <a:spLocks noChangeArrowheads="1"/>
          </p:cNvSpPr>
          <p:nvPr/>
        </p:nvSpPr>
        <p:spPr bwMode="auto">
          <a:xfrm>
            <a:off x="7328765" y="5957344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err="1" smtClean="0">
                <a:solidFill>
                  <a:srgbClr val="000000"/>
                </a:solidFill>
                <a:latin typeface="Arial" charset="0"/>
              </a:rPr>
              <a:t>backup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2" name="Text Box 98"/>
          <p:cNvSpPr txBox="1">
            <a:spLocks noChangeArrowheads="1"/>
          </p:cNvSpPr>
          <p:nvPr/>
        </p:nvSpPr>
        <p:spPr bwMode="auto">
          <a:xfrm>
            <a:off x="4279627" y="5854434"/>
            <a:ext cx="1313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dirty="0" smtClean="0">
                <a:solidFill>
                  <a:srgbClr val="000000"/>
                </a:solidFill>
                <a:latin typeface="Arial" charset="0"/>
              </a:rPr>
              <a:t>logbestand</a:t>
            </a:r>
            <a:endParaRPr lang="nl-NL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672" name="Rectangle 583"/>
          <p:cNvSpPr>
            <a:spLocks noChangeArrowheads="1"/>
          </p:cNvSpPr>
          <p:nvPr/>
        </p:nvSpPr>
        <p:spPr bwMode="auto">
          <a:xfrm>
            <a:off x="6472010" y="4232400"/>
            <a:ext cx="782638" cy="31432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DBMS</a:t>
            </a:r>
            <a:endParaRPr kumimoji="0" lang="nl-BE" altLang="nl-B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937" name="Rectangle 9936"/>
          <p:cNvSpPr/>
          <p:nvPr/>
        </p:nvSpPr>
        <p:spPr>
          <a:xfrm>
            <a:off x="3847873" y="5294437"/>
            <a:ext cx="2066925" cy="44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4" name="Text Box 98"/>
          <p:cNvSpPr txBox="1">
            <a:spLocks noChangeArrowheads="1"/>
          </p:cNvSpPr>
          <p:nvPr/>
        </p:nvSpPr>
        <p:spPr bwMode="auto">
          <a:xfrm>
            <a:off x="5902753" y="5410450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b="1" dirty="0" smtClean="0">
                <a:solidFill>
                  <a:srgbClr val="000000"/>
                </a:solidFill>
                <a:latin typeface="Arial" charset="0"/>
              </a:rPr>
              <a:t>…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5" name="Text Box 98"/>
          <p:cNvSpPr txBox="1">
            <a:spLocks noChangeArrowheads="1"/>
          </p:cNvSpPr>
          <p:nvPr/>
        </p:nvSpPr>
        <p:spPr bwMode="auto">
          <a:xfrm>
            <a:off x="3473878" y="5410450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800" b="1" dirty="0" smtClean="0">
                <a:solidFill>
                  <a:srgbClr val="000000"/>
                </a:solidFill>
                <a:latin typeface="Arial" charset="0"/>
              </a:rPr>
              <a:t>…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41" name="Rectangle 9940"/>
          <p:cNvSpPr/>
          <p:nvPr/>
        </p:nvSpPr>
        <p:spPr>
          <a:xfrm>
            <a:off x="3847873" y="5299201"/>
            <a:ext cx="828902" cy="413544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939" name="Straight Connector 9938"/>
          <p:cNvCxnSpPr/>
          <p:nvPr/>
        </p:nvCxnSpPr>
        <p:spPr>
          <a:xfrm flipV="1">
            <a:off x="3847873" y="5296818"/>
            <a:ext cx="2066925" cy="23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 flipV="1">
            <a:off x="3847873" y="5734968"/>
            <a:ext cx="2066925" cy="238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8"/>
          <p:cNvSpPr>
            <a:spLocks noChangeArrowheads="1"/>
          </p:cNvSpPr>
          <p:nvPr/>
        </p:nvSpPr>
        <p:spPr bwMode="auto">
          <a:xfrm>
            <a:off x="4129654" y="1438274"/>
            <a:ext cx="3024188" cy="28019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t" anchorCtr="1"/>
          <a:lstStyle/>
          <a:p>
            <a:pPr algn="ctr"/>
            <a:r>
              <a:rPr lang="nl-BE" sz="1800" b="1" dirty="0" smtClean="0">
                <a:solidFill>
                  <a:srgbClr val="000000"/>
                </a:solidFill>
                <a:latin typeface="Arial" charset="0"/>
              </a:rPr>
              <a:t>transactiemanager</a:t>
            </a:r>
            <a:endParaRPr lang="nl-NL" sz="1800" b="1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9947" name="Group 9946"/>
          <p:cNvGrpSpPr/>
          <p:nvPr/>
        </p:nvGrpSpPr>
        <p:grpSpPr>
          <a:xfrm>
            <a:off x="4629150" y="3962400"/>
            <a:ext cx="1265731" cy="1349500"/>
            <a:chOff x="4629150" y="3962400"/>
            <a:chExt cx="1265731" cy="1349500"/>
          </a:xfrm>
        </p:grpSpPr>
        <p:sp>
          <p:nvSpPr>
            <p:cNvPr id="701" name="Line 82"/>
            <p:cNvSpPr>
              <a:spLocks noChangeShapeType="1"/>
            </p:cNvSpPr>
            <p:nvPr/>
          </p:nvSpPr>
          <p:spPr bwMode="auto">
            <a:xfrm flipV="1">
              <a:off x="4633434" y="3962400"/>
              <a:ext cx="0" cy="1349500"/>
            </a:xfrm>
            <a:prstGeom prst="lin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slope"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02" name="TextBox 701"/>
            <p:cNvSpPr txBox="1"/>
            <p:nvPr/>
          </p:nvSpPr>
          <p:spPr>
            <a:xfrm>
              <a:off x="4629150" y="4233957"/>
              <a:ext cx="1265731" cy="40011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registratie</a:t>
              </a:r>
              <a:endParaRPr lang="nl-BE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943" name="Group 9942"/>
          <p:cNvGrpSpPr/>
          <p:nvPr/>
        </p:nvGrpSpPr>
        <p:grpSpPr>
          <a:xfrm>
            <a:off x="3473878" y="1709707"/>
            <a:ext cx="3184097" cy="2457050"/>
            <a:chOff x="3473878" y="1709707"/>
            <a:chExt cx="3184097" cy="2457050"/>
          </a:xfrm>
        </p:grpSpPr>
        <p:sp>
          <p:nvSpPr>
            <p:cNvPr id="699" name="TextBox 698"/>
            <p:cNvSpPr txBox="1"/>
            <p:nvPr/>
          </p:nvSpPr>
          <p:spPr>
            <a:xfrm>
              <a:off x="4726667" y="1709707"/>
              <a:ext cx="1292662" cy="40011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instructies</a:t>
              </a:r>
              <a:endParaRPr lang="nl-BE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00" name="Line 82"/>
            <p:cNvSpPr>
              <a:spLocks noChangeShapeType="1"/>
            </p:cNvSpPr>
            <p:nvPr/>
          </p:nvSpPr>
          <p:spPr bwMode="auto">
            <a:xfrm>
              <a:off x="3473878" y="1920876"/>
              <a:ext cx="1281364" cy="0"/>
            </a:xfrm>
            <a:prstGeom prst="lin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prst="slope"/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942" name="Rectangle 9941"/>
            <p:cNvSpPr/>
            <p:nvPr/>
          </p:nvSpPr>
          <p:spPr>
            <a:xfrm>
              <a:off x="4381500" y="2138362"/>
              <a:ext cx="2276475" cy="219201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 dirty="0" smtClean="0">
                  <a:solidFill>
                    <a:schemeClr val="tx1"/>
                  </a:solidFill>
                </a:rPr>
                <a:t>transactie 1 </a:t>
              </a:r>
              <a:endParaRPr lang="nl-BE" sz="1600" dirty="0">
                <a:solidFill>
                  <a:schemeClr val="tx1"/>
                </a:solidFill>
              </a:endParaRP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4381501" y="2426017"/>
              <a:ext cx="1260248" cy="22078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 dirty="0" smtClean="0">
                  <a:solidFill>
                    <a:schemeClr val="tx1"/>
                  </a:solidFill>
                </a:rPr>
                <a:t>transactie 2 </a:t>
              </a:r>
              <a:endParaRPr lang="nl-BE" sz="1600" dirty="0">
                <a:solidFill>
                  <a:schemeClr val="tx1"/>
                </a:solidFill>
              </a:endParaRPr>
            </a:p>
          </p:txBody>
        </p:sp>
        <p:sp>
          <p:nvSpPr>
            <p:cNvPr id="705" name="Rectangle 704"/>
            <p:cNvSpPr/>
            <p:nvPr/>
          </p:nvSpPr>
          <p:spPr>
            <a:xfrm>
              <a:off x="4381500" y="2713672"/>
              <a:ext cx="1835944" cy="22078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 dirty="0" smtClean="0">
                  <a:solidFill>
                    <a:schemeClr val="tx1"/>
                  </a:solidFill>
                </a:rPr>
                <a:t>transactie 3 </a:t>
              </a:r>
              <a:endParaRPr lang="nl-BE" sz="1600" dirty="0">
                <a:solidFill>
                  <a:schemeClr val="tx1"/>
                </a:solidFill>
              </a:endParaRPr>
            </a:p>
          </p:txBody>
        </p:sp>
        <p:sp>
          <p:nvSpPr>
            <p:cNvPr id="706" name="Rectangle 705"/>
            <p:cNvSpPr/>
            <p:nvPr/>
          </p:nvSpPr>
          <p:spPr>
            <a:xfrm>
              <a:off x="4381500" y="3001327"/>
              <a:ext cx="1513381" cy="22078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 dirty="0" smtClean="0">
                  <a:solidFill>
                    <a:schemeClr val="tx1"/>
                  </a:solidFill>
                </a:rPr>
                <a:t>transactie 4 </a:t>
              </a:r>
              <a:endParaRPr lang="nl-BE" sz="1600" dirty="0">
                <a:solidFill>
                  <a:schemeClr val="tx1"/>
                </a:solidFill>
              </a:endParaRPr>
            </a:p>
          </p:txBody>
        </p:sp>
        <p:sp>
          <p:nvSpPr>
            <p:cNvPr id="707" name="Rectangle 706"/>
            <p:cNvSpPr/>
            <p:nvPr/>
          </p:nvSpPr>
          <p:spPr>
            <a:xfrm>
              <a:off x="4381500" y="3287838"/>
              <a:ext cx="2090510" cy="22193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 dirty="0" smtClean="0">
                  <a:solidFill>
                    <a:schemeClr val="tx1"/>
                  </a:solidFill>
                </a:rPr>
                <a:t>transactie 5 </a:t>
              </a:r>
              <a:endParaRPr lang="nl-BE" sz="1600" dirty="0">
                <a:solidFill>
                  <a:schemeClr val="tx1"/>
                </a:solidFill>
              </a:endParaRPr>
            </a:p>
          </p:txBody>
        </p:sp>
        <p:sp>
          <p:nvSpPr>
            <p:cNvPr id="708" name="Rectangle 707"/>
            <p:cNvSpPr/>
            <p:nvPr/>
          </p:nvSpPr>
          <p:spPr>
            <a:xfrm>
              <a:off x="4381500" y="3592513"/>
              <a:ext cx="1260249" cy="204912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sz="1600" dirty="0" smtClean="0">
                  <a:solidFill>
                    <a:schemeClr val="tx1"/>
                  </a:solidFill>
                </a:rPr>
                <a:t>transactie 6 </a:t>
              </a:r>
              <a:endParaRPr lang="nl-BE" sz="1600" dirty="0">
                <a:solidFill>
                  <a:schemeClr val="tx1"/>
                </a:solidFill>
              </a:endParaRPr>
            </a:p>
          </p:txBody>
        </p:sp>
        <p:sp>
          <p:nvSpPr>
            <p:cNvPr id="709" name="Text Box 98"/>
            <p:cNvSpPr txBox="1">
              <a:spLocks noChangeArrowheads="1"/>
            </p:cNvSpPr>
            <p:nvPr/>
          </p:nvSpPr>
          <p:spPr bwMode="auto">
            <a:xfrm>
              <a:off x="4920343" y="3797425"/>
              <a:ext cx="41549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l-BE" sz="1800" b="1" dirty="0" smtClean="0">
                  <a:solidFill>
                    <a:srgbClr val="000000"/>
                  </a:solidFill>
                  <a:latin typeface="Arial" charset="0"/>
                </a:rPr>
                <a:t>…</a:t>
              </a:r>
              <a:endParaRPr lang="nl-NL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716" name="Group 715"/>
          <p:cNvGrpSpPr/>
          <p:nvPr/>
        </p:nvGrpSpPr>
        <p:grpSpPr>
          <a:xfrm>
            <a:off x="1544409" y="2186113"/>
            <a:ext cx="7424650" cy="1708150"/>
            <a:chOff x="4791578" y="1405433"/>
            <a:chExt cx="5362569" cy="1708150"/>
          </a:xfrm>
        </p:grpSpPr>
        <p:sp>
          <p:nvSpPr>
            <p:cNvPr id="717" name="Text Box 77"/>
            <p:cNvSpPr txBox="1">
              <a:spLocks noChangeArrowheads="1"/>
            </p:cNvSpPr>
            <p:nvPr/>
          </p:nvSpPr>
          <p:spPr bwMode="auto">
            <a:xfrm>
              <a:off x="9011118" y="2087688"/>
              <a:ext cx="1143029" cy="39687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dirty="0">
                  <a:solidFill>
                    <a:srgbClr val="FF0000"/>
                  </a:solidFill>
                </a:rPr>
                <a:t>‘soft crash’</a:t>
              </a:r>
              <a:endParaRPr lang="en-US" altLang="nl-BE" sz="2000" b="0" dirty="0">
                <a:solidFill>
                  <a:srgbClr val="FF0000"/>
                </a:solidFill>
              </a:endParaRPr>
            </a:p>
          </p:txBody>
        </p:sp>
        <p:grpSp>
          <p:nvGrpSpPr>
            <p:cNvPr id="718" name="Group 717"/>
            <p:cNvGrpSpPr/>
            <p:nvPr/>
          </p:nvGrpSpPr>
          <p:grpSpPr>
            <a:xfrm>
              <a:off x="4791578" y="1405433"/>
              <a:ext cx="4219538" cy="1708150"/>
              <a:chOff x="6000082" y="3906295"/>
              <a:chExt cx="4219538" cy="1708150"/>
            </a:xfrm>
          </p:grpSpPr>
          <p:sp>
            <p:nvSpPr>
              <p:cNvPr id="719" name="Line 74"/>
              <p:cNvSpPr>
                <a:spLocks noChangeShapeType="1"/>
              </p:cNvSpPr>
              <p:nvPr/>
            </p:nvSpPr>
            <p:spPr bwMode="auto">
              <a:xfrm flipV="1">
                <a:off x="6919496" y="4813674"/>
                <a:ext cx="3300124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720" name="Text Box 79"/>
              <p:cNvSpPr txBox="1">
                <a:spLocks noChangeArrowheads="1"/>
              </p:cNvSpPr>
              <p:nvPr/>
            </p:nvSpPr>
            <p:spPr bwMode="auto">
              <a:xfrm>
                <a:off x="6000082" y="3906295"/>
                <a:ext cx="1530350" cy="170815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nl-BE" sz="10600" b="0" dirty="0">
                    <a:solidFill>
                      <a:srgbClr val="FF0000"/>
                    </a:solidFill>
                    <a:sym typeface="Webdings" pitchFamily="18" charset="2"/>
                  </a:rPr>
                  <a:t></a:t>
                </a:r>
              </a:p>
            </p:txBody>
          </p:sp>
        </p:grpSp>
      </p:grpSp>
      <p:pic>
        <p:nvPicPr>
          <p:cNvPr id="721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46" y="3294188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767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Herstel bij ‘soft crashes’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Werking van de databankbuffers</a:t>
            </a:r>
          </a:p>
          <a:p>
            <a:r>
              <a:rPr lang="nl-BE" sz="1400" dirty="0" smtClean="0"/>
              <a:t>Flushing</a:t>
            </a:r>
            <a:endParaRPr lang="nl-BE" sz="1400" dirty="0"/>
          </a:p>
        </p:txBody>
      </p:sp>
      <p:sp>
        <p:nvSpPr>
          <p:cNvPr id="90" name="Rectangle 2"/>
          <p:cNvSpPr>
            <a:spLocks noChangeArrowheads="1"/>
          </p:cNvSpPr>
          <p:nvPr/>
        </p:nvSpPr>
        <p:spPr bwMode="auto">
          <a:xfrm>
            <a:off x="573205" y="1604168"/>
            <a:ext cx="815340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Flushing</a:t>
            </a:r>
          </a:p>
        </p:txBody>
      </p:sp>
      <p:sp>
        <p:nvSpPr>
          <p:cNvPr id="91" name="Rectangle 2"/>
          <p:cNvSpPr>
            <a:spLocks noChangeArrowheads="1"/>
          </p:cNvSpPr>
          <p:nvPr/>
        </p:nvSpPr>
        <p:spPr bwMode="auto">
          <a:xfrm>
            <a:off x="573205" y="2432046"/>
            <a:ext cx="815340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Welke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buffer?</a:t>
            </a:r>
          </a:p>
          <a:p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FIFO (First in First Out)</a:t>
            </a:r>
          </a:p>
          <a:p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LRU (Least Recently Used)</a:t>
            </a:r>
          </a:p>
        </p:txBody>
      </p:sp>
      <p:sp>
        <p:nvSpPr>
          <p:cNvPr id="92" name="Rectangle 2"/>
          <p:cNvSpPr>
            <a:spLocks noChangeArrowheads="1"/>
          </p:cNvSpPr>
          <p:nvPr/>
        </p:nvSpPr>
        <p:spPr bwMode="auto">
          <a:xfrm>
            <a:off x="573205" y="3946521"/>
            <a:ext cx="815340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Wanneer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?</a:t>
            </a:r>
          </a:p>
          <a:p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Na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uitvoering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instructie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b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(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bv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. COMMIT)</a:t>
            </a:r>
          </a:p>
          <a:p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Als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de buffers (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bijna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)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vol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zijn</a:t>
            </a:r>
            <a:endParaRPr lang="en-GB" altLang="nl-BE" sz="2800" dirty="0" smtClean="0"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10246" name="Picture 6" descr="http://www.newstart.nl/wp-content/uploads/2011/06/Welke-baan-vind-ik-leuk-300x2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16" y="2278855"/>
            <a:ext cx="2303529" cy="182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http://site.tday.be/wp-content/uploads/2011/03/klo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93" y="4535483"/>
            <a:ext cx="1984624" cy="198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70"/>
          <p:cNvSpPr>
            <a:spLocks noChangeArrowheads="1"/>
          </p:cNvSpPr>
          <p:nvPr/>
        </p:nvSpPr>
        <p:spPr bwMode="auto">
          <a:xfrm>
            <a:off x="6784915" y="1591593"/>
            <a:ext cx="358775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98" name="Line 71"/>
          <p:cNvSpPr>
            <a:spLocks noChangeShapeType="1"/>
          </p:cNvSpPr>
          <p:nvPr/>
        </p:nvSpPr>
        <p:spPr bwMode="auto">
          <a:xfrm>
            <a:off x="6784915" y="1807493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72"/>
          <p:cNvSpPr>
            <a:spLocks noChangeShapeType="1"/>
          </p:cNvSpPr>
          <p:nvPr/>
        </p:nvSpPr>
        <p:spPr bwMode="auto">
          <a:xfrm>
            <a:off x="6784915" y="2023393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73"/>
          <p:cNvSpPr>
            <a:spLocks noChangeShapeType="1"/>
          </p:cNvSpPr>
          <p:nvPr/>
        </p:nvSpPr>
        <p:spPr bwMode="auto">
          <a:xfrm>
            <a:off x="6784915" y="2239293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Line 74"/>
          <p:cNvSpPr>
            <a:spLocks noChangeShapeType="1"/>
          </p:cNvSpPr>
          <p:nvPr/>
        </p:nvSpPr>
        <p:spPr bwMode="auto">
          <a:xfrm>
            <a:off x="6784915" y="2455193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" name="Rectangle 70"/>
          <p:cNvSpPr>
            <a:spLocks noChangeArrowheads="1"/>
          </p:cNvSpPr>
          <p:nvPr/>
        </p:nvSpPr>
        <p:spPr bwMode="auto">
          <a:xfrm>
            <a:off x="7302273" y="1653502"/>
            <a:ext cx="358775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03" name="Line 71"/>
          <p:cNvSpPr>
            <a:spLocks noChangeShapeType="1"/>
          </p:cNvSpPr>
          <p:nvPr/>
        </p:nvSpPr>
        <p:spPr bwMode="auto">
          <a:xfrm>
            <a:off x="7302273" y="1869402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4" name="Line 72"/>
          <p:cNvSpPr>
            <a:spLocks noChangeShapeType="1"/>
          </p:cNvSpPr>
          <p:nvPr/>
        </p:nvSpPr>
        <p:spPr bwMode="auto">
          <a:xfrm>
            <a:off x="7302273" y="2085302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5" name="Line 73"/>
          <p:cNvSpPr>
            <a:spLocks noChangeShapeType="1"/>
          </p:cNvSpPr>
          <p:nvPr/>
        </p:nvSpPr>
        <p:spPr bwMode="auto">
          <a:xfrm>
            <a:off x="7302273" y="2301202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6" name="Line 74"/>
          <p:cNvSpPr>
            <a:spLocks noChangeShapeType="1"/>
          </p:cNvSpPr>
          <p:nvPr/>
        </p:nvSpPr>
        <p:spPr bwMode="auto">
          <a:xfrm>
            <a:off x="7302273" y="2517102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7" name="Rectangle 70"/>
          <p:cNvSpPr>
            <a:spLocks noChangeArrowheads="1"/>
          </p:cNvSpPr>
          <p:nvPr/>
        </p:nvSpPr>
        <p:spPr bwMode="auto">
          <a:xfrm>
            <a:off x="7820317" y="1739105"/>
            <a:ext cx="358775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08" name="Line 71"/>
          <p:cNvSpPr>
            <a:spLocks noChangeShapeType="1"/>
          </p:cNvSpPr>
          <p:nvPr/>
        </p:nvSpPr>
        <p:spPr bwMode="auto">
          <a:xfrm>
            <a:off x="7820317" y="1955005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9" name="Line 72"/>
          <p:cNvSpPr>
            <a:spLocks noChangeShapeType="1"/>
          </p:cNvSpPr>
          <p:nvPr/>
        </p:nvSpPr>
        <p:spPr bwMode="auto">
          <a:xfrm>
            <a:off x="7820317" y="2170905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0" name="Line 73"/>
          <p:cNvSpPr>
            <a:spLocks noChangeShapeType="1"/>
          </p:cNvSpPr>
          <p:nvPr/>
        </p:nvSpPr>
        <p:spPr bwMode="auto">
          <a:xfrm>
            <a:off x="7820317" y="2386805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1" name="Line 74"/>
          <p:cNvSpPr>
            <a:spLocks noChangeShapeType="1"/>
          </p:cNvSpPr>
          <p:nvPr/>
        </p:nvSpPr>
        <p:spPr bwMode="auto">
          <a:xfrm>
            <a:off x="7820317" y="2602705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2" name="Rectangle 70"/>
          <p:cNvSpPr>
            <a:spLocks noChangeArrowheads="1"/>
          </p:cNvSpPr>
          <p:nvPr/>
        </p:nvSpPr>
        <p:spPr bwMode="auto">
          <a:xfrm>
            <a:off x="8338545" y="1964777"/>
            <a:ext cx="358775" cy="1079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nl-BE"/>
          </a:p>
        </p:txBody>
      </p:sp>
      <p:sp>
        <p:nvSpPr>
          <p:cNvPr id="113" name="Line 71"/>
          <p:cNvSpPr>
            <a:spLocks noChangeShapeType="1"/>
          </p:cNvSpPr>
          <p:nvPr/>
        </p:nvSpPr>
        <p:spPr bwMode="auto">
          <a:xfrm>
            <a:off x="8338545" y="2180677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4" name="Line 72"/>
          <p:cNvSpPr>
            <a:spLocks noChangeShapeType="1"/>
          </p:cNvSpPr>
          <p:nvPr/>
        </p:nvSpPr>
        <p:spPr bwMode="auto">
          <a:xfrm>
            <a:off x="8338545" y="2396577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5" name="Line 73"/>
          <p:cNvSpPr>
            <a:spLocks noChangeShapeType="1"/>
          </p:cNvSpPr>
          <p:nvPr/>
        </p:nvSpPr>
        <p:spPr bwMode="auto">
          <a:xfrm>
            <a:off x="8338545" y="2612477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6" name="Line 74"/>
          <p:cNvSpPr>
            <a:spLocks noChangeShapeType="1"/>
          </p:cNvSpPr>
          <p:nvPr/>
        </p:nvSpPr>
        <p:spPr bwMode="auto">
          <a:xfrm>
            <a:off x="8338545" y="2828377"/>
            <a:ext cx="358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7913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Herstel bij ‘soft crashes’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Werking van de databankbuffers</a:t>
            </a:r>
          </a:p>
          <a:p>
            <a:r>
              <a:rPr lang="nl-BE" sz="1400" dirty="0" smtClean="0"/>
              <a:t>Flushing</a:t>
            </a:r>
            <a:endParaRPr lang="nl-BE" sz="1400" dirty="0"/>
          </a:p>
        </p:txBody>
      </p:sp>
      <p:sp>
        <p:nvSpPr>
          <p:cNvPr id="90" name="Rectangle 2"/>
          <p:cNvSpPr>
            <a:spLocks noChangeArrowheads="1"/>
          </p:cNvSpPr>
          <p:nvPr/>
        </p:nvSpPr>
        <p:spPr bwMode="auto">
          <a:xfrm>
            <a:off x="573205" y="1604168"/>
            <a:ext cx="815340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‘Flushing’-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strategieën</a:t>
            </a:r>
            <a:endParaRPr lang="en-GB" altLang="nl-BE" dirty="0" smtClean="0"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91" name="Rectangle 2"/>
          <p:cNvSpPr>
            <a:spLocks noChangeArrowheads="1"/>
          </p:cNvSpPr>
          <p:nvPr/>
        </p:nvSpPr>
        <p:spPr bwMode="auto">
          <a:xfrm>
            <a:off x="573205" y="2651121"/>
            <a:ext cx="8153400" cy="5889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36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Steal (vs. No Steal)</a:t>
            </a:r>
          </a:p>
        </p:txBody>
      </p:sp>
      <p:sp>
        <p:nvSpPr>
          <p:cNvPr id="92" name="Rectangle 2"/>
          <p:cNvSpPr>
            <a:spLocks noChangeArrowheads="1"/>
          </p:cNvSpPr>
          <p:nvPr/>
        </p:nvSpPr>
        <p:spPr bwMode="auto">
          <a:xfrm>
            <a:off x="573205" y="3317871"/>
            <a:ext cx="815340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Er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mogen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>
                <a:solidFill>
                  <a:schemeClr val="tx2"/>
                </a:solidFill>
                <a:effectLst/>
                <a:latin typeface="+mn-lt"/>
              </a:rPr>
              <a:t>u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ncommitted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b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zijn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op het moment van flushing.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3659305" y="4451346"/>
            <a:ext cx="4076700" cy="5889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36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No Force (vs. Force)</a:t>
            </a: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668830" y="5099046"/>
            <a:ext cx="517037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Flushing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gebeurt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niet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automatisch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bij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elke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commit.</a:t>
            </a:r>
          </a:p>
        </p:txBody>
      </p:sp>
      <p:pic>
        <p:nvPicPr>
          <p:cNvPr id="11266" name="Picture 2" descr="http://www.sciencesurvivalblog.com/wp-content/uploads/2009/04/thief_runn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015" y="1978032"/>
            <a:ext cx="1816835" cy="230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ikganaarsevilla.files.wordpress.com/2013/01/overvolle-koff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43" y="4632640"/>
            <a:ext cx="3094037" cy="203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728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8"/>
          <p:cNvSpPr>
            <a:spLocks noChangeArrowheads="1"/>
          </p:cNvSpPr>
          <p:nvPr/>
        </p:nvSpPr>
        <p:spPr bwMode="auto">
          <a:xfrm>
            <a:off x="1295400" y="3843338"/>
            <a:ext cx="6554788" cy="415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Herstel bij ‘soft crashes’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‘Write-</a:t>
            </a:r>
            <a:r>
              <a:rPr lang="nl-BE" dirty="0" err="1" smtClean="0"/>
              <a:t>ahead</a:t>
            </a:r>
            <a:r>
              <a:rPr lang="nl-BE" dirty="0" smtClean="0"/>
              <a:t> log’-regel</a:t>
            </a:r>
            <a:endParaRPr lang="nl-BE" sz="1400" dirty="0"/>
          </a:p>
        </p:txBody>
      </p:sp>
      <p:sp>
        <p:nvSpPr>
          <p:cNvPr id="90" name="Rectangle 2"/>
          <p:cNvSpPr>
            <a:spLocks noChangeArrowheads="1"/>
          </p:cNvSpPr>
          <p:nvPr/>
        </p:nvSpPr>
        <p:spPr bwMode="auto">
          <a:xfrm>
            <a:off x="573205" y="1975643"/>
            <a:ext cx="815340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De ‘COMMIT’-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instructie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wordt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naar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logbestand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geschreven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net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voor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wordt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afgesloten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en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bevestigd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(‘committed’).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582730" y="1386681"/>
            <a:ext cx="5446595" cy="5889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36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‘Write-ahead log’-regel</a:t>
            </a:r>
          </a:p>
        </p:txBody>
      </p:sp>
      <p:pic>
        <p:nvPicPr>
          <p:cNvPr id="11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46" y="5351588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48" descr="Large grid"/>
          <p:cNvSpPr>
            <a:spLocks noChangeArrowheads="1"/>
          </p:cNvSpPr>
          <p:nvPr/>
        </p:nvSpPr>
        <p:spPr bwMode="auto">
          <a:xfrm>
            <a:off x="1584325" y="3860800"/>
            <a:ext cx="879475" cy="393700"/>
          </a:xfrm>
          <a:prstGeom prst="rect">
            <a:avLst/>
          </a:prstGeom>
          <a:pattFill prst="wdDnDiag">
            <a:fgClr>
              <a:schemeClr val="accent1">
                <a:lumMod val="75000"/>
                <a:alpha val="52156"/>
              </a:schemeClr>
            </a:fgClr>
            <a:bgClr>
              <a:srgbClr val="FFFFFF">
                <a:alpha val="52156"/>
              </a:srgbClr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35" name="Text Box 49"/>
          <p:cNvSpPr txBox="1">
            <a:spLocks noChangeArrowheads="1"/>
          </p:cNvSpPr>
          <p:nvPr/>
        </p:nvSpPr>
        <p:spPr bwMode="auto">
          <a:xfrm>
            <a:off x="5851525" y="3865563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>
                <a:solidFill>
                  <a:srgbClr val="000000"/>
                </a:solidFill>
              </a:rPr>
              <a:t>logbestand</a:t>
            </a:r>
            <a:endParaRPr lang="nl-NL" altLang="nl-BE" sz="1800" b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81149" y="3856038"/>
            <a:ext cx="1095375" cy="1516063"/>
            <a:chOff x="1584325" y="3851275"/>
            <a:chExt cx="1095375" cy="1516063"/>
          </a:xfrm>
        </p:grpSpPr>
        <p:sp>
          <p:nvSpPr>
            <p:cNvPr id="26" name="Line 42"/>
            <p:cNvSpPr>
              <a:spLocks noChangeShapeType="1"/>
            </p:cNvSpPr>
            <p:nvPr/>
          </p:nvSpPr>
          <p:spPr bwMode="auto">
            <a:xfrm flipV="1">
              <a:off x="2679700" y="4260850"/>
              <a:ext cx="0" cy="709614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2473325" y="4951413"/>
              <a:ext cx="206375" cy="4159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9933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sp>
          <p:nvSpPr>
            <p:cNvPr id="37" name="Rectangle 48" descr="Large grid"/>
            <p:cNvSpPr>
              <a:spLocks noChangeArrowheads="1"/>
            </p:cNvSpPr>
            <p:nvPr/>
          </p:nvSpPr>
          <p:spPr bwMode="auto">
            <a:xfrm>
              <a:off x="1584325" y="3851275"/>
              <a:ext cx="1095375" cy="393700"/>
            </a:xfrm>
            <a:prstGeom prst="rect">
              <a:avLst/>
            </a:prstGeom>
            <a:pattFill prst="wdDnDiag">
              <a:fgClr>
                <a:schemeClr val="accent1">
                  <a:lumMod val="75000"/>
                  <a:alpha val="52156"/>
                </a:schemeClr>
              </a:fgClr>
              <a:bgClr>
                <a:srgbClr val="FFFFFF">
                  <a:alpha val="52156"/>
                </a:srgbClr>
              </a:bgClr>
            </a:pattFill>
            <a:ln>
              <a:noFill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74800" y="3851276"/>
            <a:ext cx="1333500" cy="1525588"/>
            <a:chOff x="1574800" y="3851275"/>
            <a:chExt cx="1333500" cy="1525588"/>
          </a:xfrm>
        </p:grpSpPr>
        <p:sp>
          <p:nvSpPr>
            <p:cNvPr id="25" name="Line 41"/>
            <p:cNvSpPr>
              <a:spLocks noChangeShapeType="1"/>
            </p:cNvSpPr>
            <p:nvPr/>
          </p:nvSpPr>
          <p:spPr bwMode="auto">
            <a:xfrm flipV="1">
              <a:off x="2908300" y="4273550"/>
              <a:ext cx="0" cy="696914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8" name="Rectangle 48" descr="Large grid"/>
            <p:cNvSpPr>
              <a:spLocks noChangeArrowheads="1"/>
            </p:cNvSpPr>
            <p:nvPr/>
          </p:nvSpPr>
          <p:spPr bwMode="auto">
            <a:xfrm>
              <a:off x="1574800" y="3851275"/>
              <a:ext cx="1333500" cy="393700"/>
            </a:xfrm>
            <a:prstGeom prst="rect">
              <a:avLst/>
            </a:prstGeom>
            <a:pattFill prst="wdDnDiag">
              <a:fgClr>
                <a:schemeClr val="accent1">
                  <a:lumMod val="75000"/>
                  <a:alpha val="52156"/>
                </a:schemeClr>
              </a:fgClr>
              <a:bgClr>
                <a:srgbClr val="FFFFFF">
                  <a:alpha val="52156"/>
                </a:srgbClr>
              </a:bgClr>
            </a:pattFill>
            <a:ln>
              <a:noFill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2477134" y="4960938"/>
              <a:ext cx="431165" cy="4159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9933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84324" y="3851275"/>
            <a:ext cx="1879601" cy="1539877"/>
            <a:chOff x="1584324" y="3851275"/>
            <a:chExt cx="1879601" cy="1539877"/>
          </a:xfrm>
        </p:grpSpPr>
        <p:sp>
          <p:nvSpPr>
            <p:cNvPr id="24" name="Line 40"/>
            <p:cNvSpPr>
              <a:spLocks noChangeShapeType="1"/>
            </p:cNvSpPr>
            <p:nvPr/>
          </p:nvSpPr>
          <p:spPr bwMode="auto">
            <a:xfrm flipV="1">
              <a:off x="3454399" y="4270374"/>
              <a:ext cx="1" cy="690563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1" name="Rectangle 48" descr="Large grid"/>
            <p:cNvSpPr>
              <a:spLocks noChangeArrowheads="1"/>
            </p:cNvSpPr>
            <p:nvPr/>
          </p:nvSpPr>
          <p:spPr bwMode="auto">
            <a:xfrm>
              <a:off x="1584324" y="3851275"/>
              <a:ext cx="1870075" cy="393700"/>
            </a:xfrm>
            <a:prstGeom prst="rect">
              <a:avLst/>
            </a:prstGeom>
            <a:pattFill prst="wdDnDiag">
              <a:fgClr>
                <a:schemeClr val="accent1">
                  <a:lumMod val="75000"/>
                  <a:alpha val="52156"/>
                </a:schemeClr>
              </a:fgClr>
              <a:bgClr>
                <a:srgbClr val="FFFFFF">
                  <a:alpha val="52156"/>
                </a:srgbClr>
              </a:bgClr>
            </a:pattFill>
            <a:ln>
              <a:noFill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sp>
          <p:nvSpPr>
            <p:cNvPr id="42" name="Rectangle 29"/>
            <p:cNvSpPr>
              <a:spLocks noChangeArrowheads="1"/>
            </p:cNvSpPr>
            <p:nvPr/>
          </p:nvSpPr>
          <p:spPr bwMode="auto">
            <a:xfrm>
              <a:off x="2477134" y="4975227"/>
              <a:ext cx="986791" cy="4159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9933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74800" y="3852863"/>
            <a:ext cx="2679700" cy="1530349"/>
            <a:chOff x="1574800" y="3852863"/>
            <a:chExt cx="2679700" cy="1530349"/>
          </a:xfrm>
        </p:grpSpPr>
        <p:sp>
          <p:nvSpPr>
            <p:cNvPr id="27" name="Line 43"/>
            <p:cNvSpPr>
              <a:spLocks noChangeShapeType="1"/>
            </p:cNvSpPr>
            <p:nvPr/>
          </p:nvSpPr>
          <p:spPr bwMode="auto">
            <a:xfrm flipV="1">
              <a:off x="4254500" y="4248150"/>
              <a:ext cx="0" cy="708026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4" name="Rectangle 48" descr="Large grid"/>
            <p:cNvSpPr>
              <a:spLocks noChangeArrowheads="1"/>
            </p:cNvSpPr>
            <p:nvPr/>
          </p:nvSpPr>
          <p:spPr bwMode="auto">
            <a:xfrm>
              <a:off x="1574800" y="3852863"/>
              <a:ext cx="2679700" cy="393700"/>
            </a:xfrm>
            <a:prstGeom prst="rect">
              <a:avLst/>
            </a:prstGeom>
            <a:pattFill prst="wdDnDiag">
              <a:fgClr>
                <a:schemeClr val="accent1">
                  <a:lumMod val="75000"/>
                  <a:alpha val="52156"/>
                </a:schemeClr>
              </a:fgClr>
              <a:bgClr>
                <a:srgbClr val="FFFFFF">
                  <a:alpha val="52156"/>
                </a:srgbClr>
              </a:bgClr>
            </a:pattFill>
            <a:ln>
              <a:noFill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sp>
          <p:nvSpPr>
            <p:cNvPr id="45" name="Rectangle 29"/>
            <p:cNvSpPr>
              <a:spLocks noChangeArrowheads="1"/>
            </p:cNvSpPr>
            <p:nvPr/>
          </p:nvSpPr>
          <p:spPr bwMode="auto">
            <a:xfrm>
              <a:off x="2477134" y="4967287"/>
              <a:ext cx="1777366" cy="4159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9933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84325" y="3852863"/>
            <a:ext cx="4603750" cy="1537097"/>
            <a:chOff x="1584325" y="3891360"/>
            <a:chExt cx="4603750" cy="1537097"/>
          </a:xfrm>
        </p:grpSpPr>
        <p:sp>
          <p:nvSpPr>
            <p:cNvPr id="19" name="Line 35"/>
            <p:cNvSpPr>
              <a:spLocks noChangeShapeType="1"/>
            </p:cNvSpPr>
            <p:nvPr/>
          </p:nvSpPr>
          <p:spPr bwMode="auto">
            <a:xfrm flipV="1">
              <a:off x="4775200" y="4273549"/>
              <a:ext cx="0" cy="69691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0" name="Text Box 36"/>
            <p:cNvSpPr txBox="1">
              <a:spLocks noChangeArrowheads="1"/>
            </p:cNvSpPr>
            <p:nvPr/>
          </p:nvSpPr>
          <p:spPr bwMode="auto">
            <a:xfrm>
              <a:off x="4835525" y="4271963"/>
              <a:ext cx="13525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rgbClr val="000000"/>
                  </a:solidFill>
                </a:rPr>
                <a:t>registratie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rgbClr val="000000"/>
                  </a:solidFill>
                </a:rPr>
                <a:t>van </a:t>
              </a:r>
              <a:r>
                <a:rPr lang="nl-BE" altLang="nl-BE" sz="1800" b="0" dirty="0" err="1">
                  <a:solidFill>
                    <a:srgbClr val="000000"/>
                  </a:solidFill>
                </a:rPr>
                <a:t>commit</a:t>
              </a:r>
              <a:endParaRPr lang="nl-NL" altLang="nl-BE" sz="1800" b="0" dirty="0">
                <a:solidFill>
                  <a:srgbClr val="000000"/>
                </a:solidFill>
              </a:endParaRPr>
            </a:p>
          </p:txBody>
        </p:sp>
        <p:sp>
          <p:nvSpPr>
            <p:cNvPr id="47" name="Rectangle 48" descr="Large grid"/>
            <p:cNvSpPr>
              <a:spLocks noChangeArrowheads="1"/>
            </p:cNvSpPr>
            <p:nvPr/>
          </p:nvSpPr>
          <p:spPr bwMode="auto">
            <a:xfrm>
              <a:off x="1584325" y="3891360"/>
              <a:ext cx="3200400" cy="393700"/>
            </a:xfrm>
            <a:prstGeom prst="rect">
              <a:avLst/>
            </a:prstGeom>
            <a:pattFill prst="wdDnDiag">
              <a:fgClr>
                <a:schemeClr val="accent1">
                  <a:lumMod val="75000"/>
                  <a:alpha val="52156"/>
                </a:schemeClr>
              </a:fgClr>
              <a:bgClr>
                <a:srgbClr val="FFFFFF">
                  <a:alpha val="52156"/>
                </a:srgbClr>
              </a:bgClr>
            </a:pattFill>
            <a:ln>
              <a:noFill/>
            </a:ln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sp>
          <p:nvSpPr>
            <p:cNvPr id="48" name="Rectangle 29"/>
            <p:cNvSpPr>
              <a:spLocks noChangeArrowheads="1"/>
            </p:cNvSpPr>
            <p:nvPr/>
          </p:nvSpPr>
          <p:spPr bwMode="auto">
            <a:xfrm>
              <a:off x="2473325" y="4995068"/>
              <a:ext cx="2311400" cy="4333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9933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4775200" y="4979989"/>
              <a:ext cx="0" cy="406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61893" y="4952206"/>
            <a:ext cx="2849882" cy="1108870"/>
            <a:chOff x="2461893" y="4952206"/>
            <a:chExt cx="2849882" cy="1108870"/>
          </a:xfrm>
        </p:grpSpPr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4391025" y="5694363"/>
              <a:ext cx="920750" cy="36671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>
                  <a:solidFill>
                    <a:srgbClr val="000000"/>
                  </a:solidFill>
                </a:rPr>
                <a:t>commit</a:t>
              </a:r>
              <a:endParaRPr lang="nl-NL" altLang="nl-BE" sz="1800" b="0">
                <a:solidFill>
                  <a:srgbClr val="000000"/>
                </a:solidFill>
              </a:endParaRPr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 flipV="1">
              <a:off x="4851400" y="5365750"/>
              <a:ext cx="0" cy="368300"/>
            </a:xfrm>
            <a:prstGeom prst="line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0" name="Rectangle 29"/>
            <p:cNvSpPr>
              <a:spLocks noChangeArrowheads="1"/>
            </p:cNvSpPr>
            <p:nvPr/>
          </p:nvSpPr>
          <p:spPr bwMode="auto">
            <a:xfrm>
              <a:off x="2461893" y="4952206"/>
              <a:ext cx="2373631" cy="4333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rgbClr val="9933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sp>
          <p:nvSpPr>
            <p:cNvPr id="51" name="Line 37"/>
            <p:cNvSpPr>
              <a:spLocks noChangeShapeType="1"/>
            </p:cNvSpPr>
            <p:nvPr/>
          </p:nvSpPr>
          <p:spPr bwMode="auto">
            <a:xfrm>
              <a:off x="4775200" y="4979989"/>
              <a:ext cx="0" cy="406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114550" y="4273550"/>
            <a:ext cx="2276475" cy="1812927"/>
            <a:chOff x="2114550" y="4273550"/>
            <a:chExt cx="2276475" cy="1812927"/>
          </a:xfrm>
        </p:grpSpPr>
        <p:grpSp>
          <p:nvGrpSpPr>
            <p:cNvPr id="40" name="Group 39"/>
            <p:cNvGrpSpPr/>
            <p:nvPr/>
          </p:nvGrpSpPr>
          <p:grpSpPr>
            <a:xfrm>
              <a:off x="2114550" y="4273550"/>
              <a:ext cx="742950" cy="1812927"/>
              <a:chOff x="2114550" y="4273550"/>
              <a:chExt cx="742950" cy="1812927"/>
            </a:xfrm>
          </p:grpSpPr>
          <p:sp>
            <p:nvSpPr>
              <p:cNvPr id="14" name="Line 30"/>
              <p:cNvSpPr>
                <a:spLocks noChangeShapeType="1"/>
              </p:cNvSpPr>
              <p:nvPr/>
            </p:nvSpPr>
            <p:spPr bwMode="auto">
              <a:xfrm flipV="1">
                <a:off x="2473325" y="5391151"/>
                <a:ext cx="0" cy="368300"/>
              </a:xfrm>
              <a:prstGeom prst="line">
                <a:avLst/>
              </a:prstGeom>
              <a:noFill/>
              <a:ln w="76200">
                <a:solidFill>
                  <a:schemeClr val="accent6">
                    <a:lumMod val="75000"/>
                  </a:schemeClr>
                </a:solidFill>
                <a:round/>
                <a:headEnd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" name="Text Box 32"/>
              <p:cNvSpPr txBox="1">
                <a:spLocks noChangeArrowheads="1"/>
              </p:cNvSpPr>
              <p:nvPr/>
            </p:nvSpPr>
            <p:spPr bwMode="auto">
              <a:xfrm>
                <a:off x="2114550" y="5719764"/>
                <a:ext cx="742950" cy="36671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800" b="0" dirty="0">
                    <a:solidFill>
                      <a:srgbClr val="000000"/>
                    </a:solidFill>
                  </a:rPr>
                  <a:t>begin</a:t>
                </a:r>
                <a:endParaRPr lang="nl-NL" altLang="nl-BE" sz="1800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Line 39"/>
              <p:cNvSpPr>
                <a:spLocks noChangeShapeType="1"/>
              </p:cNvSpPr>
              <p:nvPr/>
            </p:nvSpPr>
            <p:spPr bwMode="auto">
              <a:xfrm flipV="1">
                <a:off x="2473325" y="4273550"/>
                <a:ext cx="0" cy="696913"/>
              </a:xfrm>
              <a:prstGeom prst="line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  <a:round/>
                <a:headEnd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3216275" y="4985543"/>
              <a:ext cx="1174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rgbClr val="000000"/>
                  </a:solidFill>
                </a:rPr>
                <a:t>transactie</a:t>
              </a:r>
              <a:endParaRPr lang="nl-NL" altLang="nl-BE" sz="18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" name="Rectangle 45"/>
          <p:cNvSpPr>
            <a:spLocks noChangeArrowheads="1"/>
          </p:cNvSpPr>
          <p:nvPr/>
        </p:nvSpPr>
        <p:spPr bwMode="auto">
          <a:xfrm>
            <a:off x="1139825" y="3740150"/>
            <a:ext cx="434975" cy="673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1139825" y="370363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800" b="0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en-US" altLang="nl-BE" sz="28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Rectangle 44"/>
          <p:cNvSpPr>
            <a:spLocks noChangeArrowheads="1"/>
          </p:cNvSpPr>
          <p:nvPr/>
        </p:nvSpPr>
        <p:spPr bwMode="auto">
          <a:xfrm>
            <a:off x="7658100" y="3663950"/>
            <a:ext cx="304800" cy="673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nl-BE" altLang="nl-BE"/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7566025" y="374173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800" b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en-US" altLang="nl-BE" sz="2800" b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04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Herstel bij ‘soft crashes’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Controlepunten</a:t>
            </a:r>
            <a:endParaRPr lang="nl-BE" sz="1400" dirty="0"/>
          </a:p>
        </p:txBody>
      </p:sp>
      <p:sp>
        <p:nvSpPr>
          <p:cNvPr id="90" name="Rectangle 2"/>
          <p:cNvSpPr>
            <a:spLocks noChangeArrowheads="1"/>
          </p:cNvSpPr>
          <p:nvPr/>
        </p:nvSpPr>
        <p:spPr bwMode="auto">
          <a:xfrm>
            <a:off x="573205" y="2089943"/>
            <a:ext cx="815340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tijdstip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waarop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de databank en het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logbestand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gesynchroniseerd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door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alle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databankbuffers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te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‘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flushen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’.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582730" y="1500981"/>
            <a:ext cx="5446595" cy="5889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3600" b="1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Controlepunten</a:t>
            </a:r>
            <a:endParaRPr lang="en-GB" altLang="nl-BE" sz="3600" b="1" dirty="0" smtClean="0">
              <a:solidFill>
                <a:schemeClr val="accent6">
                  <a:lumMod val="75000"/>
                </a:schemeClr>
              </a:solidFill>
              <a:effectLst/>
              <a:latin typeface="+mn-lt"/>
            </a:endParaRPr>
          </a:p>
        </p:txBody>
      </p:sp>
      <p:pic>
        <p:nvPicPr>
          <p:cNvPr id="11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946" y="5351588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3776161" y="3845885"/>
            <a:ext cx="5217995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altLang="nl-BE" sz="2400" dirty="0" smtClean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Na </a:t>
            </a:r>
            <a:r>
              <a:rPr lang="en-GB" altLang="nl-BE" sz="240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verloop</a:t>
            </a:r>
            <a:r>
              <a:rPr lang="en-GB" altLang="nl-BE" sz="2400" dirty="0" smtClean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 van </a:t>
            </a:r>
            <a:r>
              <a:rPr lang="en-GB" altLang="nl-BE" sz="240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een</a:t>
            </a:r>
            <a:r>
              <a:rPr lang="en-GB" altLang="nl-BE" sz="2400" dirty="0" smtClean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vaste</a:t>
            </a:r>
            <a:r>
              <a:rPr lang="en-GB" altLang="nl-BE" sz="2400" dirty="0" smtClean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tijdsduur</a:t>
            </a:r>
            <a:endParaRPr lang="en-GB" altLang="nl-BE" sz="2400" dirty="0" smtClean="0">
              <a:solidFill>
                <a:schemeClr val="accent2">
                  <a:lumMod val="75000"/>
                </a:schemeClr>
              </a:solidFill>
              <a:effectLst/>
              <a:latin typeface="+mn-lt"/>
            </a:endParaRPr>
          </a:p>
          <a:p>
            <a:r>
              <a:rPr lang="en-GB" altLang="nl-BE" sz="240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Controlepuntrecord</a:t>
            </a:r>
            <a:endParaRPr lang="en-GB" altLang="nl-BE" sz="2400" dirty="0" smtClean="0">
              <a:solidFill>
                <a:schemeClr val="accent2">
                  <a:lumMod val="75000"/>
                </a:schemeClr>
              </a:solidFill>
              <a:effectLst/>
              <a:latin typeface="+mn-lt"/>
            </a:endParaRPr>
          </a:p>
        </p:txBody>
      </p:sp>
      <p:pic>
        <p:nvPicPr>
          <p:cNvPr id="10242" name="Picture 2" descr="http://img.vandaag.be/tmp/450/350/r/articles/200908250732-1_remmen-voor-flitspalen-zal-niet-meer-voldoende-zij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80" y="4265160"/>
            <a:ext cx="3193432" cy="217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413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2192651" y="2283857"/>
            <a:ext cx="3921510" cy="3225284"/>
            <a:chOff x="2192651" y="2283857"/>
            <a:chExt cx="3921510" cy="3225284"/>
          </a:xfrm>
        </p:grpSpPr>
        <p:grpSp>
          <p:nvGrpSpPr>
            <p:cNvPr id="99" name="Group 98"/>
            <p:cNvGrpSpPr/>
            <p:nvPr/>
          </p:nvGrpSpPr>
          <p:grpSpPr>
            <a:xfrm>
              <a:off x="2895600" y="2283857"/>
              <a:ext cx="2628900" cy="2783443"/>
              <a:chOff x="2895600" y="2283857"/>
              <a:chExt cx="2628900" cy="2783443"/>
            </a:xfrm>
          </p:grpSpPr>
          <p:cxnSp>
            <p:nvCxnSpPr>
              <p:cNvPr id="10264" name="Straight Connector 10263"/>
              <p:cNvCxnSpPr/>
              <p:nvPr/>
            </p:nvCxnSpPr>
            <p:spPr>
              <a:xfrm>
                <a:off x="2895600" y="2293382"/>
                <a:ext cx="0" cy="2773918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H="1">
                <a:off x="5519736" y="2283857"/>
                <a:ext cx="4764" cy="2783443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2192651" y="5139809"/>
              <a:ext cx="14058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>
                  <a:solidFill>
                    <a:schemeClr val="tx2">
                      <a:lumMod val="75000"/>
                    </a:schemeClr>
                  </a:solidFill>
                </a:rPr>
                <a:t>controlepunt</a:t>
              </a:r>
              <a:endParaRPr lang="nl-BE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912037" y="5139809"/>
              <a:ext cx="1202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>
                  <a:solidFill>
                    <a:schemeClr val="tx2">
                      <a:lumMod val="75000"/>
                    </a:schemeClr>
                  </a:solidFill>
                </a:rPr>
                <a:t>‘soft crash’</a:t>
              </a:r>
              <a:endParaRPr lang="nl-BE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Herstel bij ‘soft crashes’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Mogelijke situaties</a:t>
            </a:r>
            <a:endParaRPr lang="nl-BE" sz="1400" dirty="0"/>
          </a:p>
        </p:txBody>
      </p:sp>
      <p:cxnSp>
        <p:nvCxnSpPr>
          <p:cNvPr id="10261" name="Straight Arrow Connector 10260"/>
          <p:cNvCxnSpPr/>
          <p:nvPr/>
        </p:nvCxnSpPr>
        <p:spPr>
          <a:xfrm flipV="1">
            <a:off x="1457325" y="2438400"/>
            <a:ext cx="672465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2" name="TextBox 10261"/>
          <p:cNvSpPr txBox="1"/>
          <p:nvPr/>
        </p:nvSpPr>
        <p:spPr>
          <a:xfrm>
            <a:off x="7534275" y="206906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tijd</a:t>
            </a:r>
            <a:endParaRPr lang="nl-BE" dirty="0"/>
          </a:p>
        </p:txBody>
      </p:sp>
      <p:sp>
        <p:nvSpPr>
          <p:cNvPr id="119" name="TextBox 118"/>
          <p:cNvSpPr txBox="1"/>
          <p:nvPr/>
        </p:nvSpPr>
        <p:spPr>
          <a:xfrm>
            <a:off x="2419350" y="1893272"/>
            <a:ext cx="1158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i="1" dirty="0" err="1" smtClean="0"/>
              <a:t>t</a:t>
            </a:r>
            <a:r>
              <a:rPr lang="nl-BE" sz="2000" i="1" baseline="-25000" dirty="0" err="1" smtClean="0"/>
              <a:t>controlepunt</a:t>
            </a:r>
            <a:endParaRPr lang="nl-BE" sz="2000" i="1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105400" y="1893272"/>
            <a:ext cx="618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i="1" dirty="0" err="1" smtClean="0"/>
              <a:t>t</a:t>
            </a:r>
            <a:r>
              <a:rPr lang="nl-BE" sz="2000" i="1" baseline="-25000" dirty="0" err="1" smtClean="0"/>
              <a:t>falen</a:t>
            </a:r>
            <a:endParaRPr lang="nl-BE" sz="2000" i="1" baseline="-25000" dirty="0"/>
          </a:p>
        </p:txBody>
      </p:sp>
      <p:cxnSp>
        <p:nvCxnSpPr>
          <p:cNvPr id="10269" name="Straight Connector 10268"/>
          <p:cNvCxnSpPr/>
          <p:nvPr/>
        </p:nvCxnSpPr>
        <p:spPr>
          <a:xfrm>
            <a:off x="5400675" y="2283857"/>
            <a:ext cx="238125" cy="2878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5400675" y="2293382"/>
            <a:ext cx="238125" cy="2868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457325" y="2580203"/>
            <a:ext cx="1304925" cy="305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transactie 1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419874" y="25050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OK</a:t>
            </a:r>
            <a:endParaRPr lang="nl-BE" dirty="0"/>
          </a:p>
        </p:txBody>
      </p:sp>
      <p:sp>
        <p:nvSpPr>
          <p:cNvPr id="136" name="Rectangle 135"/>
          <p:cNvSpPr/>
          <p:nvPr/>
        </p:nvSpPr>
        <p:spPr>
          <a:xfrm>
            <a:off x="2345924" y="3008828"/>
            <a:ext cx="1702201" cy="305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transactie 2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591609" y="2977098"/>
            <a:ext cx="220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opnieuw uitvoeren</a:t>
            </a:r>
            <a:endParaRPr lang="nl-BE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498324" y="3259723"/>
            <a:ext cx="3370226" cy="707886"/>
            <a:chOff x="2498324" y="3259723"/>
            <a:chExt cx="3370226" cy="707886"/>
          </a:xfrm>
        </p:grpSpPr>
        <p:sp>
          <p:nvSpPr>
            <p:cNvPr id="141" name="Rectangle 140"/>
            <p:cNvSpPr/>
            <p:nvPr/>
          </p:nvSpPr>
          <p:spPr>
            <a:xfrm>
              <a:off x="2498324" y="3489305"/>
              <a:ext cx="3021413" cy="3058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transactie 3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 Box 79"/>
            <p:cNvSpPr txBox="1">
              <a:spLocks noChangeArrowheads="1"/>
            </p:cNvSpPr>
            <p:nvPr/>
          </p:nvSpPr>
          <p:spPr bwMode="auto">
            <a:xfrm>
              <a:off x="5170923" y="3259723"/>
              <a:ext cx="697627" cy="70788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nl-BE" sz="4000" b="0" dirty="0">
                  <a:solidFill>
                    <a:srgbClr val="FF0000"/>
                  </a:solidFill>
                  <a:sym typeface="Webdings" pitchFamily="18" charset="2"/>
                </a:rPr>
                <a:t>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5591609" y="3443823"/>
            <a:ext cx="220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ongedaan maken</a:t>
            </a:r>
            <a:endParaRPr lang="nl-BE" dirty="0"/>
          </a:p>
        </p:txBody>
      </p:sp>
      <p:sp>
        <p:nvSpPr>
          <p:cNvPr id="149" name="Rectangle 148"/>
          <p:cNvSpPr/>
          <p:nvPr/>
        </p:nvSpPr>
        <p:spPr>
          <a:xfrm>
            <a:off x="3117449" y="3967073"/>
            <a:ext cx="1987951" cy="305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transactie 4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591609" y="3948648"/>
            <a:ext cx="220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opnieuw uitvoeren</a:t>
            </a:r>
            <a:endParaRPr lang="nl-BE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3536549" y="4227493"/>
            <a:ext cx="2332001" cy="707886"/>
            <a:chOff x="2498324" y="3255943"/>
            <a:chExt cx="2332001" cy="707886"/>
          </a:xfrm>
        </p:grpSpPr>
        <p:sp>
          <p:nvSpPr>
            <p:cNvPr id="152" name="Rectangle 151"/>
            <p:cNvSpPr/>
            <p:nvPr/>
          </p:nvSpPr>
          <p:spPr>
            <a:xfrm>
              <a:off x="2498324" y="3489305"/>
              <a:ext cx="1987951" cy="3058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transactie 5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53" name="Text Box 79"/>
            <p:cNvSpPr txBox="1">
              <a:spLocks noChangeArrowheads="1"/>
            </p:cNvSpPr>
            <p:nvPr/>
          </p:nvSpPr>
          <p:spPr bwMode="auto">
            <a:xfrm>
              <a:off x="4132698" y="3255943"/>
              <a:ext cx="697627" cy="70788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nl-BE" sz="4000" b="0" dirty="0">
                  <a:solidFill>
                    <a:srgbClr val="FF0000"/>
                  </a:solidFill>
                  <a:sym typeface="Webdings" pitchFamily="18" charset="2"/>
                </a:rPr>
                <a:t></a:t>
              </a: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5593839" y="4422755"/>
            <a:ext cx="220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ongedaan maken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1435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/>
      <p:bldP spid="136" grpId="0" animBg="1"/>
      <p:bldP spid="137" grpId="0"/>
      <p:bldP spid="148" grpId="0"/>
      <p:bldP spid="149" grpId="0" animBg="1"/>
      <p:bldP spid="150" grpId="0"/>
      <p:bldP spid="1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1373" y="2664371"/>
            <a:ext cx="6282557" cy="153713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Hersteltechnieken met uitgestelde aanpassing</a:t>
            </a:r>
            <a:endParaRPr lang="nl-BE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2564955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Herstel bij ‘soft crashes’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Hersteltechnieken</a:t>
            </a:r>
          </a:p>
          <a:p>
            <a:r>
              <a:rPr lang="nl-BE" sz="1400" dirty="0" smtClean="0"/>
              <a:t>Met uitgestelde aanpassing</a:t>
            </a:r>
            <a:endParaRPr lang="nl-BE" sz="1400" dirty="0"/>
          </a:p>
        </p:txBody>
      </p:sp>
      <p:sp>
        <p:nvSpPr>
          <p:cNvPr id="90" name="Rectangle 2"/>
          <p:cNvSpPr>
            <a:spLocks noChangeArrowheads="1"/>
          </p:cNvSpPr>
          <p:nvPr/>
        </p:nvSpPr>
        <p:spPr bwMode="auto">
          <a:xfrm>
            <a:off x="573205" y="1604168"/>
            <a:ext cx="815340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Hersteltechnieken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met </a:t>
            </a:r>
            <a:r>
              <a:rPr lang="en-GB" altLang="nl-BE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uitgestelde</a:t>
            </a:r>
            <a:r>
              <a:rPr lang="en-GB" altLang="nl-BE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aanpassing</a:t>
            </a:r>
            <a:endParaRPr lang="en-GB" altLang="nl-BE" dirty="0" smtClean="0">
              <a:solidFill>
                <a:schemeClr val="accent6">
                  <a:lumMod val="75000"/>
                </a:schemeClr>
              </a:solidFill>
              <a:effectLst/>
              <a:latin typeface="+mn-lt"/>
            </a:endParaRPr>
          </a:p>
        </p:txBody>
      </p:sp>
      <p:sp>
        <p:nvSpPr>
          <p:cNvPr id="91" name="Rectangle 2"/>
          <p:cNvSpPr>
            <a:spLocks noChangeArrowheads="1"/>
          </p:cNvSpPr>
          <p:nvPr/>
        </p:nvSpPr>
        <p:spPr bwMode="auto">
          <a:xfrm>
            <a:off x="573205" y="2432046"/>
            <a:ext cx="815340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Voor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‘no steal’ ‘flushing’-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strategie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228850" y="3369708"/>
            <a:ext cx="2628900" cy="1474826"/>
            <a:chOff x="2895600" y="2283857"/>
            <a:chExt cx="2628900" cy="2783443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895600" y="2293382"/>
              <a:ext cx="0" cy="2773918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519736" y="2283857"/>
              <a:ext cx="4764" cy="2783443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525901" y="4844534"/>
            <a:ext cx="140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>
                    <a:lumMod val="75000"/>
                  </a:schemeClr>
                </a:solidFill>
              </a:rPr>
              <a:t>controlepunt</a:t>
            </a:r>
            <a:endParaRPr lang="nl-B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45287" y="4844534"/>
            <a:ext cx="120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tx2">
                    <a:lumMod val="75000"/>
                  </a:schemeClr>
                </a:solidFill>
              </a:rPr>
              <a:t>‘soft crash’</a:t>
            </a:r>
            <a:endParaRPr lang="nl-BE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90575" y="3524250"/>
            <a:ext cx="6724650" cy="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67525" y="315491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tijd</a:t>
            </a:r>
            <a:endParaRPr lang="nl-BE" dirty="0"/>
          </a:p>
        </p:txBody>
      </p:sp>
      <p:sp>
        <p:nvSpPr>
          <p:cNvPr id="37" name="TextBox 36"/>
          <p:cNvSpPr txBox="1"/>
          <p:nvPr/>
        </p:nvSpPr>
        <p:spPr>
          <a:xfrm>
            <a:off x="1752600" y="2979122"/>
            <a:ext cx="1158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i="1" dirty="0" err="1" smtClean="0"/>
              <a:t>t</a:t>
            </a:r>
            <a:r>
              <a:rPr lang="nl-BE" sz="2000" i="1" baseline="-25000" dirty="0" err="1" smtClean="0"/>
              <a:t>controlepunt</a:t>
            </a:r>
            <a:endParaRPr lang="nl-BE" sz="2000" i="1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4438650" y="2979122"/>
            <a:ext cx="618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i="1" dirty="0" err="1" smtClean="0"/>
              <a:t>t</a:t>
            </a:r>
            <a:r>
              <a:rPr lang="nl-BE" sz="2000" i="1" baseline="-25000" dirty="0" err="1" smtClean="0"/>
              <a:t>falen</a:t>
            </a:r>
            <a:endParaRPr lang="nl-BE" sz="2000" i="1" baseline="-250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733925" y="3369707"/>
            <a:ext cx="238125" cy="2878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33925" y="3379232"/>
            <a:ext cx="238125" cy="2868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450699" y="3690848"/>
            <a:ext cx="1987951" cy="305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>
                <a:solidFill>
                  <a:schemeClr val="tx1"/>
                </a:solidFill>
              </a:rPr>
              <a:t>transactie 4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24859" y="3672423"/>
            <a:ext cx="220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opnieuw uitvoeren</a:t>
            </a:r>
            <a:endParaRPr lang="nl-BE" dirty="0"/>
          </a:p>
        </p:txBody>
      </p:sp>
      <p:grpSp>
        <p:nvGrpSpPr>
          <p:cNvPr id="51" name="Group 50"/>
          <p:cNvGrpSpPr/>
          <p:nvPr/>
        </p:nvGrpSpPr>
        <p:grpSpPr>
          <a:xfrm>
            <a:off x="2869799" y="3951268"/>
            <a:ext cx="2332001" cy="707886"/>
            <a:chOff x="2498324" y="3255943"/>
            <a:chExt cx="2332001" cy="707886"/>
          </a:xfrm>
        </p:grpSpPr>
        <p:sp>
          <p:nvSpPr>
            <p:cNvPr id="52" name="Rectangle 51"/>
            <p:cNvSpPr/>
            <p:nvPr/>
          </p:nvSpPr>
          <p:spPr>
            <a:xfrm>
              <a:off x="2498324" y="3489305"/>
              <a:ext cx="1987951" cy="3058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>
                  <a:solidFill>
                    <a:schemeClr val="tx1"/>
                  </a:solidFill>
                </a:rPr>
                <a:t>transactie 5</a:t>
              </a: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 Box 79"/>
            <p:cNvSpPr txBox="1">
              <a:spLocks noChangeArrowheads="1"/>
            </p:cNvSpPr>
            <p:nvPr/>
          </p:nvSpPr>
          <p:spPr bwMode="auto">
            <a:xfrm>
              <a:off x="4132698" y="3255943"/>
              <a:ext cx="697627" cy="707886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nl-BE" sz="4000" b="0" dirty="0">
                  <a:solidFill>
                    <a:srgbClr val="FF0000"/>
                  </a:solidFill>
                  <a:sym typeface="Webdings" pitchFamily="18" charset="2"/>
                </a:rPr>
                <a:t>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927089" y="4146530"/>
            <a:ext cx="220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ongedaan maken</a:t>
            </a:r>
            <a:endParaRPr lang="nl-BE" dirty="0"/>
          </a:p>
        </p:txBody>
      </p:sp>
      <p:sp>
        <p:nvSpPr>
          <p:cNvPr id="3" name="AutoShape 2" descr="data:image/jpeg;base64,/9j/4AAQSkZJRgABAQAAAQABAAD/2wCEAAkGBhQSERUUEhQVFBUVFxcXFxcYFxcXHBcXGhcVFxcXGBccHCYeGBkkHBgXIC8gIycpLC0sFR4xNTAqNSYrLCkBCQoKDgwOFA8PFykcHBwpKSkpKSkpKSkpKSkpLCkpKSkpKSkpKSkpKSkpKSwpKSkpKSkpLCkpKSksLCwpLCksLP/AABEIAL0BCwMBIgACEQEDEQH/xAAcAAACAgMBAQAAAAAAAAAAAAAAAQIHAwUGBAj/xAA8EAABBAADBwIEAwYGAgMAAAABAAIDEQQSIQUGBzFBUWETIjJxgZEUI6EVQmKxwfAkQ1JygtEz4TRTVP/EABcBAQEBAQAAAAAAAAAAAAAAAAABAgP/xAAYEQEBAQEBAAAAAAAAAAAAAAAAARFBMf/aAAwDAQACEQMRAD8A4dIlFpWujBOUCVO0kCzJgqNIpQTzIzKNKNKjJmStRASpBIlRLkKBQO0iVEqJcoJWjMoZkWqJ2nmWNrkZlBO0WoWmgDSEnJByCWbynmWMlRtBltMN8rASgFBnMZWN1pZk78qiNp2j1ErGigRQCpPlUC9BMPUg8disVpINoWpUm4KHpnoVRItUSEZXKJLlAC0EpGQ9keseyADkFyPU8JGUdkCDlLMo+oE8w+yoCUiUad0Fo7qCBUCsmTyolpKCNpWpFhUUUIQhRAUWkkFVSL7/AJJWklaiGkShIlFMOUSi0BEFp0kjMgZSQH80iVVO0af9fNIOWR0g6AgHoda+X6IjESnnSKLUGzcPKSC9ActBFyRepEqNKA9RIyISVDD0GQKKioJFwRoVGkFAy0JFoUSi0CLUiEiUKKkCUs5StFqoZegSeErSzIqRcmCFC0syIyUECEd1jJStB6mwNXmmZRpAKi51oqKChCgEEoSKBoJSBTedUCzJhJA5IGaUSnSNFRsvS8H7piPwfuph4S9Qf2VUQ9PwV7cBu9iJ2l0ML5ACActEgnlpzrzy0K8tj+yr22ZNHs7BYaLEyMje4MY5o+IZ3ON2Na6E8hRUqxROKwEkekjHsOh9zSNDy5rY7p7tOx2JEDXFlte7Nlusrb1FjQmh9VaPGWU/h2NLRlzBxcB7mv1ayzVZS3OOd20Ln+DOFH4medxOWGE+fiN8hqTTXaJwxy22dw8VhojNJGfTD8t0QQKBa4t6A3XM0QR89FhcK+R4Yxpc9xoNAsk9gOpX0M3GjF7OxBmaCQ2ZkjB0cwEitTRrKeehPhfPsFhzcriHWKING70o9Neqg2GB3OxkxIjw0pLSWm25acKsEurUZh916HcPdoBpJwstAXyby5cru/HNWjvNtObZ+yxmmLp3BsTX5rIfRL33zur+tHqqqn3yxj2lrsVO5pFEF51voVRo8hJqjZNcvorEbwVkDnCbFQxNB9pPNws65SRWmvPquL2JhzJiYWCyXSxjTy4LtuK2xpp9oF0DJpW+my8rC5oIJYQCPPfWyVBLF8KcFEwuk2owAfwsOnhokJJ+SrfFRNa9zWOztBIDspbm8gE3SzYjZ8kd+pG9lGjmaW0dRrY7g/Zdbw/3AGPEj5HOaxlBuUtsu10IJsdNfCDj8Js2WUkRRveaJ9rSdGi3fYLJidg4iNueSGVjNBmdG4DXUalWbtrf6DZw/DbPhbmbpIXkua14oFoGmZ1jV3WhzoVxG0t+sXPEYZJfyzzblbRo5rJqyb159UHNkf3SyHDOAstcARd5Ty7/AC8qzNzt4sA90GFZs1j5XlrXPe5rrcASXW5pNczWisLfXeKPA4P1BC2RuZsbWfAKIJ005acghj5+x27WJha10sMrGvaXNJYaLQLJ8aa/LVKDdzEPDC2GVwlv0yGEh9WTlPWqP2XZ7ycX5sTE+JsMcQeMpdmL3ZTYIF0BYNXXIlbvgvg5jFJIZiIQ7K1hdoCKe92W6AINfr0QcKeG20P/AMsnK+Te9d+fharau782GkEU7DG88g6hdmrzXlrzdLodv8RsXJiZXQ4iWOIuIYxriAGDRv1oWfJXOTY6WeUOle6R5LRmccxOorUoN1jOG2NZGyVsZkZIQGlmp1+G28230+Y7rVbU3UxWHbnngljZYGZzCBZuhfLor63pxRweBmHw5o3NY4ON+s4aNaO3bW9FrNzsNjW4SWbacplidE4iBwa4lpFkuce45NvrrXJRcUHl8j9VGlu96cFFDipI4DbGEN1dmNgAO91C/df/ALWoJ+SqOg3W3AxG0GSPw5jqMgOzPo6ixpR8/YrTbU2a7DzPieWlzDRLXBzTpejhz5rs+FOx24uWaF8kzG5GvyxyFgeA7KQ+hro7T6rzcU924cHimNw7csbow6rcdQSCcxJu/wCiDjJYHNrM0tsAiwRYPIi+YPdRijLnADmSAPqaX0E3cSDG7OwrJvbKyCIB4yud/wCP4fcNQLNDpWnJUrj93pcNixh5m5XB7BfQguADmnq3yhjzbY3fnwr3MnjLC05bPI6kW0/vA5TqOy14VxceoI/8O6/zfc3Lf+Xqbr/d18qoAPCCBCSyFo7JAeCg96gQpUUqPZaRm2dh88sbLAzPY2zdC3AWa6K5+K72twBEjW+pmYGOvUEGQjnZHtDq15uVU7nwtdjcPncGtEgcS4gC224D6kAfVWTxlma/DMLZWE52gsaWmyQXNINE0Gl2l17gfnlXr3ti/G7FgmzGQhkbnZQcz3kBhAy6CnkEijeStOa1nDPCug2Ti58wjMnqU91U0RsIBq+eYuFfJHCnaTcTg5sFK0P9K3xNzAFwdmJA+Tupv49UttbXZhNjtwvqATU9jomGjT3PJDg4WBleDqL9p1B1RWHgntIyficJJqxzc/nWmP8Ad2ILf7taHYG7YZt0YcZiyGV7hmFEsY0uF6ddBfI35Wn3G2+7B4tjwXBri1jwBZLc7TQ7XQ/VWLPLEzeSORsgeJI3NJDmHLJlcwtOoygAN0569UG/3/3jwmEbCMXhvXDy7IMrHZcuWz7vmPsqi3s3mwmI/wDj4FkFCg7NXezlZQv4ed8j3Vt7/blsx7oJZJhFDCHF5FatdlNhx9oGnOuq5DE7d2LgDlw+FGLdVF7vcOR/efYvvTeqkK57czfHBYVjRPgRLK1+YTAjN8WZp93Iggcq0/W4t496hhsJJO0NtpaNSS23GrOUWRelDXlytfPzpIZcaHMYIYXytORx0Y0uGYE/6ef0V572bqt2hhAIpWNdQDXaFhItmpHXoCORA0SkVNvJxTxWMg9F7Y2tsEloNkgu7mq1ArwocP8Af5+znkODnwvIzMDqymxmeB1dlFdOQXs2jwixEDM82JwkbOjnSPF6E6ezU0DoOy4QtN1z/qqi4drbpbP2wDPgJ2Qzk25jvaHG9S6Pm0/xNsH9VwO9W4GK2eGumaHMdoJGEubfY6AtPz59F0WyuCmIljjk/EQsD2h1e8lti60FEi+/NbvbW1INn7Omwk2K/aE02rW8wywACXZiQBQcLN2BQ6orguG7gNqYSzX5lfUtcB+tK2ONsuXZte33SxjUWf3nW09CK+xKpHd/af4bFQzVfpSNfV1dG6ujV8lb/Fva+HxOzmmKaJ59QOaA4Emg4EADUHXrzAKCkCV9H7oYdmF2RGZGZmtw5kkFakFhkIo+CRqvm8hfS+yYm4zZDImODTLhBHZo5bjyWQ09wdL/AKhSkVjtnf8A2XJGWxbMbmd1IZHWtmnNBN19vouN2I8Px2HyMyAzxU1hNj8xvwlxJtWKd2Nj7Mb/AI15xOIbVxgk0fEbSABVH3ErSz72YHE4zBOiwrcGIp4i54LWgxggnNlAAo1r2tBbW3tsYWDFQDEuH5hIZnILY5G5S11H4Sc3xdNOVqtOKe+2NjmdhTUTBerLHqMc3T3HmMriK73d6EYuNm0Yp5MO+GWOVoY68hDqsggmjpenMA+37e3dDHx7ZwLtn4o/4iFuaCU86Gg15mtAR1bXUWgqTMnmXr2zseTCzPhmblew0ex7EHq0jUFeMhVFm8BcOXY2Z9n2Q14OZ7eev8P81HibKMbtiHDMa5jmlkDiepc8nM0X8OV1+dVi4G7VZFjpGPdl9aLKz+J4c0hvzq6WxhxbcVvOC62CJzgMzr98bHNbVdM9UP8AtRXQcWNtnCQQGHR8crPTdmNgtbbgW8n6UD2Dz3UMfhIdq/s/HxCniWNkgAui17XOY/sBTyHdq7hcZxsxBONa3OHNa00AfhcXHMCOjqyn6hZ+B+3pI8U/DXcUjXPy3yewDUeSOfy8IPXx8x14iCIOHtjLi3tbqBJ80ft8lVmddJxKxfqbTxJu8shZf+3Svp8P/FczSInnRmUQEqVGwc1Avun6hSMpWgqKDaYlKRkKgGyEciR8iQoOJJsnzzUvV/ukjIgQ+aLPf9Uep8kep4Coyfin5S3O7Kf3cxr7WsRT9TwEF/hQRJKk3EOArM6u16fZRz/JIv8AAQTfO4ii4kDkCb+wWPMUy4dlEu8IMrMY8Cg9wA5AOIGvP+n2WO0g9MPQRtK1Iu8JWgRWSGd7dWuc35Ej+SgHJAhA3yEkkkknmTqSfJPNK0adkgVAL1bK2rJhpmTRHK+NwcD/AEPcEaEeV5r8KJpBsNvbfmxkzpp3ZnnQdmiyQ1o6NFmgtfaWiaDLg8bJC8SRPcx7eTmktI6aEKWIx8j5DK55MjiS596knmSe5XnNJAIJy4hzzbnFxJJJJJJJ5nXqUQYhzDbCWnuFBCAfISSSSSdSSbJPcnqgFNxCLQK0WmguQe0OSJRaRKoKR9UZlknwz2VnY5uYWMzSLHcXzCDASjMthsfYU2Ke5kDc72tLy0EAkAi8oJ9x15DVefHbPkhcWSsdG4aEOBB5A8j4IP1CDz2gre4uLCu2fE+M5MUyQslbmJ9RhBLZGg6Cqo138hbLcTh/+0DbpfTYCQaaXHQNPyHPr9L1oOOLk7VxzcAoz8GLeP8AdGD/ACcFrcfwHma0mLExvIBNOYWXXS8xA+ZU0xVmZK17ptjyCYwMb6rwaqK3310oX1+i6zYvBvGzZTKG4drnVTzb65khg8dCQqOEtFrt999ysHgY/wAvG+rPmA9KmnTXMXZScv7vPsfpw5QFp2vVh9kTSNzxwyPbeXM1jnDNppYHP3DTyFsotx8a7DjENw7zETQIq+ZbeXnVjnVINGSktpg92cTMx74oXvEbsj8upa7TQt5/p0PZb2LhHtJwB9ACyRrIwVV6kXy05+QiuOtC3u8O5WKwTWOxMYYH6N97Ha86IB6f1WDdrdefHS+lAyzVucdGtHcn+iI1Ca9G0cCYZpInUTG9zCRyJaS0140XmKBlJdPvduUcDFhZDJnOJjLy3LlLCMhr4jejh9iuYUAUqXRblboHaEz4mvyFsZkBIsGnMbR100cTfhdfBwt2ewD19qR5q1DHRAX4JcbHPoEFWpWu63u3b2Vh4/8AD42SaXSmtyPbV624ABv36clxkWAkcx72sc5keXO4AkNzEhuY9LINIMCSYpbnC7o4iXC/io2h8Qe5jiCBkIyavugGnONb6G0GlTKbhXNCBBCEUg95cO36ozN7FQ9RP1FR7Nlxh8rGBuYvIYBqdXe26GpIuwB2VwcVZfw+yoYKzEmKPMWA0GMs0aprjlHY1ddVWvDujtPChwseoO3MBxB+9LuOOTXBsGrjHmdYIFBxBqjdk03lVDvqp1XA7kYv09oYVzSQfWY36OcGkV10JVh8admE+i4A5S6naA+62sZ7vi1zO0s3kGmi4vhfskz7RhOW2RH1HnKSAADV9rNVa6XjRvCTPFh2vaWsIkcBV5tKza2KGtV1vVOj3cV9gQR7OilMTWTh7Iy9rAwuGVwIcBpVNB8Ktt1NtPw2JidHK+MZ2Z6JpzQdQ9o+JvPTXmaVu8aHZ9mRubZb6sbrBGWi11WOoNilTGwZMuJhI/8AsaOmoJAI101BI101SC++KO1pcPgC+F7mPDgMzbvKba48qGjuZqiRWtKiMfvJiJtJcRM8dnPJ6Bv8gr34sZ/2TPlr/Lza9PUbdaa60vnS0hVo8C8TE3EzMJqR7Pb7viaCCQG1Viru+R5c16+MRx7ZLZJL+FcB7YwQGkAZvULRqCbOpVTwYp0bw9ji1zTYc00QR1BVjbB44TRsEeKibO2qzA5XEVXu0Id+iYOB2Xg4ZHkTT+g0AnNkc+yOTQB1PnRdLulv1Bg4fTOBhmkJP5rzqQdMptp0rSgQPHVWLvbu3hMds440QiCQxCQPIylrfaLe1vxANGnjlzVFCg7uLT0fUeP2n+GwckvptaYonPyDRmZrbyg0NPNKnMVxrxTmZI4oI/blBDXOI0qxmdXLwVbm9mKDdm4h7XV+Q4tJAOhboCOoN19V8v34SDvuE2zJMRjnS+q5oY1z3mz+Y53to0ddX5r+XdT4o73SHHOihmkYyACP2PLcz+b3Gqs3p/xXacD8BkwLpK1lld9mBrR+t81p9ucW8OyWWMbPie5j3NzPLKcWktzEZL/VOiqcZj5JdZZHyEdXOLv5lXXwQgjbhXODCJXPyucWuaHN5sFn2uI93w60VTG1Me2Z+ZsUcQ/0sBA5Aa2eel/Uq+txy2HZQkazIfRdKXaOzUH0c3UgAANPIAApSKJ23iM+KneT8Ush+73FeJosjum63knmSSTXcmzyXrwWynulia5jmCR7WBzmkDUgczQ881UWTxrDjh9nvcKJY++Wji2IkCjyVUH5q4uN8ZGEwea7a9wN0SD6bbBI0PJU/BJlc11B2Ug0RYNG6I6jwpFWRwVwoc/GON16Aj9p1uR3Tnr7edUFy0+4GPALvws2Xp7LPOuQ1P288lZvD/iNFiJnRR4KHDH0y4uYQA7LWlNYNLdfgWjiTxJmwc0ceGLAcrZHAtDrBLrBOb28hpVm7tQUvjtmywnLKx8ZOoD2lpI8WFZ3ArANcMW6QBzCImUbo6vJ8dvItV3vBvJNjZfVxDg51AaNDRpoNBpauLhbghhtkGU1c5kkObQZWhzdSNQMrCb86K0cfxO4btwrW4nCEuw7gA63ZshJOUg18FZWjmbGvNdHw2wsX7AxPrf+Nz5i/nyDGDpr06LxcON5mYxmI2biA0tlEjoBqAObjGL1AB9zfkVv58N+z935WFzmGpQywA+3yuyAjuRV8iBfKlBQhanlUaTpVBlRSKQAg9ZakWLLQSc1aGbZmPdBNHMz4o3tePmDdf0+quzaTNm7bjje7EFjmCsucMLCae4FrhroCM3LRUbSjXlSwWxtLe/B7HY/DbNj9SWwJZHEuFt6OP7xouFCgDaqjGYp8r3SSHM9xtxPUlIt8pZQmC29obzYXF7B9AzsbPHDH+Wfac0RaABfxEgdD16KooHZXA2RRBscxR5jynlQW+f0TFfQG+e0I8Tsec4eZj/yg45XtJqw4hw1IPjQ2K0Xz3SyZfP80sqSDbbo42GHFxuxUbZIScrwW5qB/eA7/rV1rSuHY24OyY3nFMcyRlAtEkrHRsJ1B17gig66+aofKikwWbxK4nsxERwmGb7LAfJyDg2xlY3/AE3RvxyVXZVPKllRF5O38wuJ2Q9ks0bJXQ5HMJsh1ZRodXDkTV1Z7KjCnlQAmKvTgxtqIYAROkYx7ZH+1z2AkH3WG6EDnz7Fa3Hbs7J2fJJLjpBiJJHOkZHrVON/A0nrpbjR+6p3Kk4eVMHd708RcPicO7DRYCKKP/LcMocw2CHANFA0KOuq32xOMeFjw7MPJhHemyMNygscCfdehoZTp9yqmypZVcFk4rjZMAW4bCwQjSjWYjn0AA7dOnlcvt/frFY0x+tJlbG7M0MFU8cn89Xeb0XP0kWpgt/bG39lvwuHixeIxGLunlzDeWQfGSDTm5i86a6cqpcltvA7IkjccHPNDI0EhkzS5r6F5Q4WWuPIE6fLmuNyoyqYLB4LY6GLFSGaRkZc1rWZjWbM6iAar/T1/S66rffhvDjJw+HGQxudzY8tNuNC2kEH93lrqCqTpFJg6LerdKPBafjIZ5LA9ONriQCLzF3wgUR9/CsjeGSOPd+FkUrQTC0BoI9zsrXSgEf8j9R4VKEJlxrmfugy4LHPhkZLGS17HBzSOhGoVs8YdtCTAYTUF0pDyAbHwMcXeCMwA5/EVUBam55PmtEGOkwpFqQaqhEIUiEBB7ixGRGqNVoLKjKjVKj2QGRLInqgkoFkQWpaotQIsTyItFoI5Ui1SRaCGTwjIpWl9ECLPn9ksqlmQSgjlRlUrStBHKgMUrRaCJYkWrJmSJQQLUi1TJ+aRKgjSQCmXIQQISpTtK/mghSZ1UkWio0ghTv5oREKRSnaLQe/P8kZ/klfhF+FoBelnHZInwgV2QMuQHBR07I0QSzBRsdkUOyia7IJZh2RmCjohAEhO1EgJEeEEr8JWo0OyC0IqV2lYRlCVDsqh5kWlYHRKgoHY7IzDskAEGkDsJZkBo/spUEDJSQWhIAIGfkgO+aVBFKBpCkghAyR5RfzRSSCQRolSEUX80tEymGj+7/6VR6UJ5kByogUUpZkByCJQp2laCJSKlaFBFK1MJFURQpAJgKDGkplO0wY0LJSVKiFoClVpgKDGhTIQggW+Uip0ikEEqWSkqTBEpKZQGoIIKmmQmDHSApoAUEEisuRIsQYyllWTKj6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4" descr="data:image/jpeg;base64,/9j/4AAQSkZJRgABAQAAAQABAAD/2wCEAAkGBhQSERUUEhQVFBUVFxcXFxcYFxcXHBcXGhcVFxcXGBccHCYeGBkkHBgXIC8gIycpLC0sFR4xNTAqNSYrLCkBCQoKDgwOFA8PFykcHBwpKSkpKSkpKSkpKSkpLCkpKSkpKSkpKSkpKSkpKSwpKSkpKSkpLCkpKSksLCwpLCksLP/AABEIAL0BCwMBIgACEQEDEQH/xAAcAAACAgMBAQAAAAAAAAAAAAAAAQIHAwUGBAj/xAA8EAABBAADBwIEAwYGAgMAAAABAAIDEQQSIQUGBzFBUWETIjJxgZEUI6EVQmKxwfAkQ1JygtEz4TRTVP/EABcBAQEBAQAAAAAAAAAAAAAAAAABAgP/xAAYEQEBAQEBAAAAAAAAAAAAAAAAARFBMf/aAAwDAQACEQMRAD8A4dIlFpWujBOUCVO0kCzJgqNIpQTzIzKNKNKjJmStRASpBIlRLkKBQO0iVEqJcoJWjMoZkWqJ2nmWNrkZlBO0WoWmgDSEnJByCWbynmWMlRtBltMN8rASgFBnMZWN1pZk78qiNp2j1ErGigRQCpPlUC9BMPUg8disVpINoWpUm4KHpnoVRItUSEZXKJLlAC0EpGQ9keseyADkFyPU8JGUdkCDlLMo+oE8w+yoCUiUad0Fo7qCBUCsmTyolpKCNpWpFhUUUIQhRAUWkkFVSL7/AJJWklaiGkShIlFMOUSi0BEFp0kjMgZSQH80iVVO0af9fNIOWR0g6AgHoda+X6IjESnnSKLUGzcPKSC9ActBFyRepEqNKA9RIyISVDD0GQKKioJFwRoVGkFAy0JFoUSi0CLUiEiUKKkCUs5StFqoZegSeErSzIqRcmCFC0syIyUECEd1jJStB6mwNXmmZRpAKi51oqKChCgEEoSKBoJSBTedUCzJhJA5IGaUSnSNFRsvS8H7piPwfuph4S9Qf2VUQ9PwV7cBu9iJ2l0ML5ACActEgnlpzrzy0K8tj+yr22ZNHs7BYaLEyMje4MY5o+IZ3ON2Na6E8hRUqxROKwEkekjHsOh9zSNDy5rY7p7tOx2JEDXFlte7Nlusrb1FjQmh9VaPGWU/h2NLRlzBxcB7mv1ayzVZS3OOd20Ln+DOFH4medxOWGE+fiN8hqTTXaJwxy22dw8VhojNJGfTD8t0QQKBa4t6A3XM0QR89FhcK+R4Yxpc9xoNAsk9gOpX0M3GjF7OxBmaCQ2ZkjB0cwEitTRrKeehPhfPsFhzcriHWKING70o9Neqg2GB3OxkxIjw0pLSWm25acKsEurUZh916HcPdoBpJwstAXyby5cru/HNWjvNtObZ+yxmmLp3BsTX5rIfRL33zur+tHqqqn3yxj2lrsVO5pFEF51voVRo8hJqjZNcvorEbwVkDnCbFQxNB9pPNws65SRWmvPquL2JhzJiYWCyXSxjTy4LtuK2xpp9oF0DJpW+my8rC5oIJYQCPPfWyVBLF8KcFEwuk2owAfwsOnhokJJ+SrfFRNa9zWOztBIDspbm8gE3SzYjZ8kd+pG9lGjmaW0dRrY7g/Zdbw/3AGPEj5HOaxlBuUtsu10IJsdNfCDj8Js2WUkRRveaJ9rSdGi3fYLJidg4iNueSGVjNBmdG4DXUalWbtrf6DZw/DbPhbmbpIXkua14oFoGmZ1jV3WhzoVxG0t+sXPEYZJfyzzblbRo5rJqyb159UHNkf3SyHDOAstcARd5Ty7/AC8qzNzt4sA90GFZs1j5XlrXPe5rrcASXW5pNczWisLfXeKPA4P1BC2RuZsbWfAKIJ005acghj5+x27WJha10sMrGvaXNJYaLQLJ8aa/LVKDdzEPDC2GVwlv0yGEh9WTlPWqP2XZ7ycX5sTE+JsMcQeMpdmL3ZTYIF0BYNXXIlbvgvg5jFJIZiIQ7K1hdoCKe92W6AINfr0QcKeG20P/AMsnK+Te9d+fharau782GkEU7DG88g6hdmrzXlrzdLodv8RsXJiZXQ4iWOIuIYxriAGDRv1oWfJXOTY6WeUOle6R5LRmccxOorUoN1jOG2NZGyVsZkZIQGlmp1+G28230+Y7rVbU3UxWHbnngljZYGZzCBZuhfLor63pxRweBmHw5o3NY4ON+s4aNaO3bW9FrNzsNjW4SWbacplidE4iBwa4lpFkuce45NvrrXJRcUHl8j9VGlu96cFFDipI4DbGEN1dmNgAO91C/df/ALWoJ+SqOg3W3AxG0GSPw5jqMgOzPo6ixpR8/YrTbU2a7DzPieWlzDRLXBzTpejhz5rs+FOx24uWaF8kzG5GvyxyFgeA7KQ+hro7T6rzcU924cHimNw7csbow6rcdQSCcxJu/wCiDjJYHNrM0tsAiwRYPIi+YPdRijLnADmSAPqaX0E3cSDG7OwrJvbKyCIB4yud/wCP4fcNQLNDpWnJUrj93pcNixh5m5XB7BfQguADmnq3yhjzbY3fnwr3MnjLC05bPI6kW0/vA5TqOy14VxceoI/8O6/zfc3Lf+Xqbr/d18qoAPCCBCSyFo7JAeCg96gQpUUqPZaRm2dh88sbLAzPY2zdC3AWa6K5+K72twBEjW+pmYGOvUEGQjnZHtDq15uVU7nwtdjcPncGtEgcS4gC224D6kAfVWTxlma/DMLZWE52gsaWmyQXNINE0Gl2l17gfnlXr3ti/G7FgmzGQhkbnZQcz3kBhAy6CnkEijeStOa1nDPCug2Ti58wjMnqU91U0RsIBq+eYuFfJHCnaTcTg5sFK0P9K3xNzAFwdmJA+Tupv49UttbXZhNjtwvqATU9jomGjT3PJDg4WBleDqL9p1B1RWHgntIyficJJqxzc/nWmP8Ad2ILf7taHYG7YZt0YcZiyGV7hmFEsY0uF6ddBfI35Wn3G2+7B4tjwXBri1jwBZLc7TQ7XQ/VWLPLEzeSORsgeJI3NJDmHLJlcwtOoygAN0569UG/3/3jwmEbCMXhvXDy7IMrHZcuWz7vmPsqi3s3mwmI/wDj4FkFCg7NXezlZQv4ed8j3Vt7/blsx7oJZJhFDCHF5FatdlNhx9oGnOuq5DE7d2LgDlw+FGLdVF7vcOR/efYvvTeqkK57czfHBYVjRPgRLK1+YTAjN8WZp93Iggcq0/W4t496hhsJJO0NtpaNSS23GrOUWRelDXlytfPzpIZcaHMYIYXytORx0Y0uGYE/6ef0V572bqt2hhAIpWNdQDXaFhItmpHXoCORA0SkVNvJxTxWMg9F7Y2tsEloNkgu7mq1ArwocP8Af5+znkODnwvIzMDqymxmeB1dlFdOQXs2jwixEDM82JwkbOjnSPF6E6ezU0DoOy4QtN1z/qqi4drbpbP2wDPgJ2Qzk25jvaHG9S6Pm0/xNsH9VwO9W4GK2eGumaHMdoJGEubfY6AtPz59F0WyuCmIljjk/EQsD2h1e8lti60FEi+/NbvbW1INn7Omwk2K/aE02rW8wywACXZiQBQcLN2BQ6orguG7gNqYSzX5lfUtcB+tK2ONsuXZte33SxjUWf3nW09CK+xKpHd/af4bFQzVfpSNfV1dG6ujV8lb/Fva+HxOzmmKaJ59QOaA4Emg4EADUHXrzAKCkCV9H7oYdmF2RGZGZmtw5kkFakFhkIo+CRqvm8hfS+yYm4zZDImODTLhBHZo5bjyWQ09wdL/AKhSkVjtnf8A2XJGWxbMbmd1IZHWtmnNBN19vouN2I8Px2HyMyAzxU1hNj8xvwlxJtWKd2Nj7Mb/AI15xOIbVxgk0fEbSABVH3ErSz72YHE4zBOiwrcGIp4i54LWgxggnNlAAo1r2tBbW3tsYWDFQDEuH5hIZnILY5G5S11H4Sc3xdNOVqtOKe+2NjmdhTUTBerLHqMc3T3HmMriK73d6EYuNm0Yp5MO+GWOVoY68hDqsggmjpenMA+37e3dDHx7ZwLtn4o/4iFuaCU86Gg15mtAR1bXUWgqTMnmXr2zseTCzPhmblew0ex7EHq0jUFeMhVFm8BcOXY2Z9n2Q14OZ7eev8P81HibKMbtiHDMa5jmlkDiepc8nM0X8OV1+dVi4G7VZFjpGPdl9aLKz+J4c0hvzq6WxhxbcVvOC62CJzgMzr98bHNbVdM9UP8AtRXQcWNtnCQQGHR8crPTdmNgtbbgW8n6UD2Dz3UMfhIdq/s/HxCniWNkgAui17XOY/sBTyHdq7hcZxsxBONa3OHNa00AfhcXHMCOjqyn6hZ+B+3pI8U/DXcUjXPy3yewDUeSOfy8IPXx8x14iCIOHtjLi3tbqBJ80ft8lVmddJxKxfqbTxJu8shZf+3Svp8P/FczSInnRmUQEqVGwc1Avun6hSMpWgqKDaYlKRkKgGyEciR8iQoOJJsnzzUvV/ukjIgQ+aLPf9Uep8kep4Coyfin5S3O7Kf3cxr7WsRT9TwEF/hQRJKk3EOArM6u16fZRz/JIv8AAQTfO4ii4kDkCb+wWPMUy4dlEu8IMrMY8Cg9wA5AOIGvP+n2WO0g9MPQRtK1Iu8JWgRWSGd7dWuc35Ej+SgHJAhA3yEkkkknmTqSfJPNK0adkgVAL1bK2rJhpmTRHK+NwcD/AEPcEaEeV5r8KJpBsNvbfmxkzpp3ZnnQdmiyQ1o6NFmgtfaWiaDLg8bJC8SRPcx7eTmktI6aEKWIx8j5DK55MjiS596knmSe5XnNJAIJy4hzzbnFxJJJJJJJ5nXqUQYhzDbCWnuFBCAfISSSSSdSSbJPcnqgFNxCLQK0WmguQe0OSJRaRKoKR9UZlknwz2VnY5uYWMzSLHcXzCDASjMthsfYU2Ke5kDc72tLy0EAkAi8oJ9x15DVefHbPkhcWSsdG4aEOBB5A8j4IP1CDz2gre4uLCu2fE+M5MUyQslbmJ9RhBLZGg6Cqo138hbLcTh/+0DbpfTYCQaaXHQNPyHPr9L1oOOLk7VxzcAoz8GLeP8AdGD/ACcFrcfwHma0mLExvIBNOYWXXS8xA+ZU0xVmZK17ptjyCYwMb6rwaqK3310oX1+i6zYvBvGzZTKG4drnVTzb65khg8dCQqOEtFrt999ysHgY/wAvG+rPmA9KmnTXMXZScv7vPsfpw5QFp2vVh9kTSNzxwyPbeXM1jnDNppYHP3DTyFsotx8a7DjENw7zETQIq+ZbeXnVjnVINGSktpg92cTMx74oXvEbsj8upa7TQt5/p0PZb2LhHtJwB9ACyRrIwVV6kXy05+QiuOtC3u8O5WKwTWOxMYYH6N97Ha86IB6f1WDdrdefHS+lAyzVucdGtHcn+iI1Ca9G0cCYZpInUTG9zCRyJaS0140XmKBlJdPvduUcDFhZDJnOJjLy3LlLCMhr4jejh9iuYUAUqXRblboHaEz4mvyFsZkBIsGnMbR100cTfhdfBwt2ewD19qR5q1DHRAX4JcbHPoEFWpWu63u3b2Vh4/8AD42SaXSmtyPbV624ABv36clxkWAkcx72sc5keXO4AkNzEhuY9LINIMCSYpbnC7o4iXC/io2h8Qe5jiCBkIyavugGnONb6G0GlTKbhXNCBBCEUg95cO36ozN7FQ9RP1FR7Nlxh8rGBuYvIYBqdXe26GpIuwB2VwcVZfw+yoYKzEmKPMWA0GMs0aprjlHY1ddVWvDujtPChwseoO3MBxB+9LuOOTXBsGrjHmdYIFBxBqjdk03lVDvqp1XA7kYv09oYVzSQfWY36OcGkV10JVh8admE+i4A5S6naA+62sZ7vi1zO0s3kGmi4vhfskz7RhOW2RH1HnKSAADV9rNVa6XjRvCTPFh2vaWsIkcBV5tKza2KGtV1vVOj3cV9gQR7OilMTWTh7Iy9rAwuGVwIcBpVNB8Ktt1NtPw2JidHK+MZ2Z6JpzQdQ9o+JvPTXmaVu8aHZ9mRubZb6sbrBGWi11WOoNilTGwZMuJhI/8AsaOmoJAI101BI101SC++KO1pcPgC+F7mPDgMzbvKba48qGjuZqiRWtKiMfvJiJtJcRM8dnPJ6Bv8gr34sZ/2TPlr/Lza9PUbdaa60vnS0hVo8C8TE3EzMJqR7Pb7viaCCQG1Viru+R5c16+MRx7ZLZJL+FcB7YwQGkAZvULRqCbOpVTwYp0bw9ji1zTYc00QR1BVjbB44TRsEeKibO2qzA5XEVXu0Id+iYOB2Xg4ZHkTT+g0AnNkc+yOTQB1PnRdLulv1Bg4fTOBhmkJP5rzqQdMptp0rSgQPHVWLvbu3hMds440QiCQxCQPIylrfaLe1vxANGnjlzVFCg7uLT0fUeP2n+GwckvptaYonPyDRmZrbyg0NPNKnMVxrxTmZI4oI/blBDXOI0qxmdXLwVbm9mKDdm4h7XV+Q4tJAOhboCOoN19V8v34SDvuE2zJMRjnS+q5oY1z3mz+Y53to0ddX5r+XdT4o73SHHOihmkYyACP2PLcz+b3Gqs3p/xXacD8BkwLpK1lld9mBrR+t81p9ucW8OyWWMbPie5j3NzPLKcWktzEZL/VOiqcZj5JdZZHyEdXOLv5lXXwQgjbhXODCJXPyucWuaHN5sFn2uI93w60VTG1Me2Z+ZsUcQ/0sBA5Aa2eel/Uq+txy2HZQkazIfRdKXaOzUH0c3UgAANPIAApSKJ23iM+KneT8Ush+73FeJosjum63knmSSTXcmzyXrwWynulia5jmCR7WBzmkDUgczQ881UWTxrDjh9nvcKJY++Wji2IkCjyVUH5q4uN8ZGEwea7a9wN0SD6bbBI0PJU/BJlc11B2Ug0RYNG6I6jwpFWRwVwoc/GON16Aj9p1uR3Tnr7edUFy0+4GPALvws2Xp7LPOuQ1P288lZvD/iNFiJnRR4KHDH0y4uYQA7LWlNYNLdfgWjiTxJmwc0ceGLAcrZHAtDrBLrBOb28hpVm7tQUvjtmywnLKx8ZOoD2lpI8WFZ3ArANcMW6QBzCImUbo6vJ8dvItV3vBvJNjZfVxDg51AaNDRpoNBpauLhbghhtkGU1c5kkObQZWhzdSNQMrCb86K0cfxO4btwrW4nCEuw7gA63ZshJOUg18FZWjmbGvNdHw2wsX7AxPrf+Nz5i/nyDGDpr06LxcON5mYxmI2biA0tlEjoBqAObjGL1AB9zfkVv58N+z935WFzmGpQywA+3yuyAjuRV8iBfKlBQhanlUaTpVBlRSKQAg9ZakWLLQSc1aGbZmPdBNHMz4o3tePmDdf0+quzaTNm7bjje7EFjmCsucMLCae4FrhroCM3LRUbSjXlSwWxtLe/B7HY/DbNj9SWwJZHEuFt6OP7xouFCgDaqjGYp8r3SSHM9xtxPUlIt8pZQmC29obzYXF7B9AzsbPHDH+Wfac0RaABfxEgdD16KooHZXA2RRBscxR5jynlQW+f0TFfQG+e0I8Tsec4eZj/yg45XtJqw4hw1IPjQ2K0Xz3SyZfP80sqSDbbo42GHFxuxUbZIScrwW5qB/eA7/rV1rSuHY24OyY3nFMcyRlAtEkrHRsJ1B17gig66+aofKikwWbxK4nsxERwmGb7LAfJyDg2xlY3/AE3RvxyVXZVPKllRF5O38wuJ2Q9ks0bJXQ5HMJsh1ZRodXDkTV1Z7KjCnlQAmKvTgxtqIYAROkYx7ZH+1z2AkH3WG6EDnz7Fa3Hbs7J2fJJLjpBiJJHOkZHrVON/A0nrpbjR+6p3Kk4eVMHd708RcPicO7DRYCKKP/LcMocw2CHANFA0KOuq32xOMeFjw7MPJhHemyMNygscCfdehoZTp9yqmypZVcFk4rjZMAW4bCwQjSjWYjn0AA7dOnlcvt/frFY0x+tJlbG7M0MFU8cn89Xeb0XP0kWpgt/bG39lvwuHixeIxGLunlzDeWQfGSDTm5i86a6cqpcltvA7IkjccHPNDI0EhkzS5r6F5Q4WWuPIE6fLmuNyoyqYLB4LY6GLFSGaRkZc1rWZjWbM6iAar/T1/S66rffhvDjJw+HGQxudzY8tNuNC2kEH93lrqCqTpFJg6LerdKPBafjIZ5LA9ONriQCLzF3wgUR9/CsjeGSOPd+FkUrQTC0BoI9zsrXSgEf8j9R4VKEJlxrmfugy4LHPhkZLGS17HBzSOhGoVs8YdtCTAYTUF0pDyAbHwMcXeCMwA5/EVUBam55PmtEGOkwpFqQaqhEIUiEBB7ixGRGqNVoLKjKjVKj2QGRLInqgkoFkQWpaotQIsTyItFoI5Ui1SRaCGTwjIpWl9ECLPn9ksqlmQSgjlRlUrStBHKgMUrRaCJYkWrJmSJQQLUi1TJ+aRKgjSQCmXIQQISpTtK/mghSZ1UkWio0ghTv5oREKRSnaLQe/P8kZ/klfhF+FoBelnHZInwgV2QMuQHBR07I0QSzBRsdkUOyia7IJZh2RmCjohAEhO1EgJEeEEr8JWo0OyC0IqV2lYRlCVDsqh5kWlYHRKgoHY7IzDskAEGkDsJZkBo/spUEDJSQWhIAIGfkgO+aVBFKBpCkghAyR5RfzRSSCQRolSEUX80tEymGj+7/6VR6UJ5kByogUUpZkByCJQp2laCJSKlaFBFK1MJFURQpAJgKDGkplO0wY0LJSVKiFoClVpgKDGhTIQggW+Uip0ikEEqWSkqTBEpKZQGoIIKmmQmDHSApoAUEEisuRIsQYyllWTKj6o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3318" name="Picture 6" descr="http://data.boomerang.nl/t/toettoet/image/meester-in-uitstellen/s600/meester-in-uitstell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74" y="4919067"/>
            <a:ext cx="2597407" cy="184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719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17342</TotalTime>
  <Words>736</Words>
  <Application>Microsoft Office PowerPoint</Application>
  <PresentationFormat>On-screen Show (4:3)</PresentationFormat>
  <Paragraphs>213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Webdings</vt:lpstr>
      <vt:lpstr>Office Theme</vt:lpstr>
      <vt:lpstr>PowerPoint Presentation</vt:lpstr>
      <vt:lpstr>Herstel bij ‘soft crashes’</vt:lpstr>
      <vt:lpstr>Herstel bij ‘soft crashes’</vt:lpstr>
      <vt:lpstr>Herstel bij ‘soft crashes’</vt:lpstr>
      <vt:lpstr>Herstel bij ‘soft crashes’</vt:lpstr>
      <vt:lpstr>Herstel bij ‘soft crashes’</vt:lpstr>
      <vt:lpstr>Herstel bij ‘soft crashes’</vt:lpstr>
      <vt:lpstr>PowerPoint Presentation</vt:lpstr>
      <vt:lpstr>Herstel bij ‘soft crashes’</vt:lpstr>
      <vt:lpstr>Herstel bij ‘soft crashes’</vt:lpstr>
      <vt:lpstr>Herstel bij ‘soft crashes’</vt:lpstr>
      <vt:lpstr>PowerPoint Presentation</vt:lpstr>
      <vt:lpstr>Herstel bij ‘soft crashes’</vt:lpstr>
      <vt:lpstr>Herstel bij ‘soft crashes’</vt:lpstr>
      <vt:lpstr>Herstel bij ‘soft crashes’</vt:lpstr>
      <vt:lpstr>Herstel bij ‘soft crashes’</vt:lpstr>
      <vt:lpstr>PowerPoint Presentation</vt:lpstr>
      <vt:lpstr>Herstel bij ‘soft crashes’</vt:lpstr>
      <vt:lpstr>Herstel bij ‘soft crashes’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1170</cp:revision>
  <dcterms:created xsi:type="dcterms:W3CDTF">2010-12-03T08:14:05Z</dcterms:created>
  <dcterms:modified xsi:type="dcterms:W3CDTF">2020-08-16T18:00:25Z</dcterms:modified>
</cp:coreProperties>
</file>