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964" r:id="rId2"/>
    <p:sldId id="1012" r:id="rId3"/>
    <p:sldId id="1075" r:id="rId4"/>
    <p:sldId id="696" r:id="rId5"/>
    <p:sldId id="1013" r:id="rId6"/>
    <p:sldId id="1014" r:id="rId7"/>
    <p:sldId id="1015" r:id="rId8"/>
    <p:sldId id="1016" r:id="rId9"/>
    <p:sldId id="1017" r:id="rId10"/>
    <p:sldId id="1019" r:id="rId11"/>
    <p:sldId id="1020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00FF00"/>
    <a:srgbClr val="993300"/>
    <a:srgbClr val="FFFF99"/>
    <a:srgbClr val="CC6600"/>
    <a:srgbClr val="3333B2"/>
    <a:srgbClr val="D60093"/>
    <a:srgbClr val="1687AF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1" autoAdjust="0"/>
    <p:restoredTop sz="88241" autoAdjust="0"/>
  </p:normalViewPr>
  <p:slideViewPr>
    <p:cSldViewPr snapToGrid="0">
      <p:cViewPr varScale="1">
        <p:scale>
          <a:sx n="69" d="100"/>
          <a:sy n="69" d="100"/>
        </p:scale>
        <p:origin x="10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20/09/2020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Inleiding</a:t>
            </a:r>
          </a:p>
        </p:txBody>
      </p:sp>
    </p:spTree>
    <p:extLst>
      <p:ext uri="{BB962C8B-B14F-4D97-AF65-F5344CB8AC3E}">
        <p14:creationId xmlns:p14="http://schemas.microsoft.com/office/powerpoint/2010/main" val="9006928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Behoefte aan ‘</a:t>
            </a:r>
            <a:r>
              <a:rPr lang="nl-BE" sz="2000" b="1" dirty="0" err="1" smtClean="0"/>
              <a:t>concurrency</a:t>
            </a:r>
            <a:r>
              <a:rPr lang="nl-BE" sz="2000" b="1" dirty="0" smtClean="0"/>
              <a:t>’-controle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‘</a:t>
            </a:r>
            <a:r>
              <a:rPr lang="nl-BE" dirty="0" err="1" smtClean="0"/>
              <a:t>Interleaved</a:t>
            </a:r>
            <a:r>
              <a:rPr lang="nl-BE" dirty="0" smtClean="0"/>
              <a:t>’ verwerking</a:t>
            </a:r>
          </a:p>
          <a:p>
            <a:r>
              <a:rPr lang="nl-BE" sz="1400" dirty="0" smtClean="0"/>
              <a:t>Soorten problemen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327025" y="2175365"/>
            <a:ext cx="8153400" cy="70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Problemen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inconsistente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analyse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1100" b="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past data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terwijl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andere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nog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bezig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is met de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verwerking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deze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data. </a:t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1050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105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Deze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problemen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worden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veroorzaakt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door ‘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nonrepeatable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read’ en ‘phantom read’.</a:t>
            </a:r>
          </a:p>
        </p:txBody>
      </p:sp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2975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Behoefte aan ‘</a:t>
            </a:r>
            <a:r>
              <a:rPr lang="nl-BE" sz="2000" b="1" dirty="0" err="1" smtClean="0"/>
              <a:t>concurrency</a:t>
            </a:r>
            <a:r>
              <a:rPr lang="nl-BE" sz="2000" b="1" dirty="0" smtClean="0"/>
              <a:t>’-controle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‘</a:t>
            </a:r>
            <a:r>
              <a:rPr lang="nl-BE" dirty="0" err="1" smtClean="0"/>
              <a:t>Interleaved</a:t>
            </a:r>
            <a:r>
              <a:rPr lang="nl-BE" dirty="0" smtClean="0"/>
              <a:t>’ verwerking</a:t>
            </a:r>
          </a:p>
          <a:p>
            <a:r>
              <a:rPr lang="nl-BE" sz="1400" dirty="0" smtClean="0"/>
              <a:t>Soorten problemen</a:t>
            </a:r>
          </a:p>
        </p:txBody>
      </p:sp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3802025" y="1208088"/>
            <a:ext cx="1314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latin typeface="+mn-lt"/>
              </a:rPr>
              <a:t>transactie </a:t>
            </a:r>
            <a:r>
              <a:rPr lang="nl-BE" altLang="nl-BE" sz="1800" i="1" dirty="0">
                <a:latin typeface="+mn-lt"/>
              </a:rPr>
              <a:t>B</a:t>
            </a:r>
            <a:endParaRPr lang="nl-NL" altLang="nl-BE" sz="1800" i="1" dirty="0">
              <a:latin typeface="+mn-lt"/>
            </a:endParaRP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894216" y="1208088"/>
            <a:ext cx="13770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latin typeface="+mn-lt"/>
              </a:rPr>
              <a:t>transactie </a:t>
            </a:r>
            <a:r>
              <a:rPr lang="nl-BE" altLang="nl-BE" sz="1800" i="1" dirty="0">
                <a:latin typeface="+mn-lt"/>
              </a:rPr>
              <a:t> A</a:t>
            </a:r>
            <a:endParaRPr lang="nl-NL" altLang="nl-BE" sz="1800" dirty="0">
              <a:latin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63863" y="1177925"/>
            <a:ext cx="538930" cy="5480050"/>
            <a:chOff x="2963863" y="1177925"/>
            <a:chExt cx="538930" cy="5480050"/>
          </a:xfrm>
        </p:grpSpPr>
        <p:sp>
          <p:nvSpPr>
            <p:cNvPr id="5" name="TextBox 4"/>
            <p:cNvSpPr txBox="1"/>
            <p:nvPr/>
          </p:nvSpPr>
          <p:spPr>
            <a:xfrm>
              <a:off x="2963863" y="1177925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976564" y="1225550"/>
              <a:ext cx="27780" cy="54324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22626" y="1548845"/>
            <a:ext cx="251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smtClean="0"/>
              <a:t>Eigenaar1 koopt een schilderij van 10M van Eigenaar3.</a:t>
            </a:r>
            <a:endParaRPr lang="nl-BE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27025" y="1548845"/>
            <a:ext cx="251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 smtClean="0"/>
              <a:t>Bepaal de totaalwaarde van alle schilderijen per eigenaar.</a:t>
            </a:r>
            <a:endParaRPr lang="nl-BE" sz="1400" dirty="0"/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6141808" y="1570713"/>
            <a:ext cx="26995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 smtClean="0">
                <a:latin typeface="+mn-lt"/>
              </a:rPr>
              <a:t>Eigenaar 1          Eigenaar3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 smtClean="0">
                <a:latin typeface="+mn-lt"/>
              </a:rPr>
              <a:t>Eigenaar2</a:t>
            </a: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141808" y="2198688"/>
            <a:ext cx="26995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45        30       25</a:t>
            </a:r>
            <a:endParaRPr lang="nl-BE" altLang="nl-BE" sz="1800" b="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314762" y="3247006"/>
            <a:ext cx="6526631" cy="1949100"/>
            <a:chOff x="2314762" y="3161281"/>
            <a:chExt cx="6526631" cy="1949100"/>
          </a:xfrm>
        </p:grpSpPr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2314762" y="3216279"/>
              <a:ext cx="35779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3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51" name="Rectangle 8"/>
            <p:cNvSpPr>
              <a:spLocks noChangeArrowheads="1"/>
            </p:cNvSpPr>
            <p:nvPr/>
          </p:nvSpPr>
          <p:spPr bwMode="auto">
            <a:xfrm>
              <a:off x="3251201" y="3161281"/>
              <a:ext cx="2269855" cy="194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2673080" y="3433945"/>
              <a:ext cx="8232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6141808" y="3246101"/>
              <a:ext cx="269958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45        30       </a:t>
              </a:r>
              <a:r>
                <a:rPr lang="nl-BE" altLang="nl-BE" sz="1800" dirty="0" smtClean="0">
                  <a:solidFill>
                    <a:schemeClr val="accent6">
                      <a:lumMod val="75000"/>
                    </a:schemeClr>
                  </a:solidFill>
                </a:rPr>
                <a:t>25</a:t>
              </a:r>
              <a:endParaRPr lang="nl-BE" altLang="nl-BE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3434452" y="3249279"/>
              <a:ext cx="1723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Eigenaar3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14762" y="3644904"/>
            <a:ext cx="6526631" cy="402332"/>
            <a:chOff x="2314762" y="3549654"/>
            <a:chExt cx="6526631" cy="402332"/>
          </a:xfrm>
        </p:grpSpPr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2314762" y="3549654"/>
              <a:ext cx="35779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4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62" name="Line 6"/>
            <p:cNvSpPr>
              <a:spLocks noChangeShapeType="1"/>
            </p:cNvSpPr>
            <p:nvPr/>
          </p:nvSpPr>
          <p:spPr bwMode="auto">
            <a:xfrm>
              <a:off x="2673080" y="3767320"/>
              <a:ext cx="8232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6141808" y="3579476"/>
              <a:ext cx="269958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45        30       </a:t>
              </a:r>
              <a:r>
                <a:rPr lang="nl-BE" altLang="nl-BE" sz="1800" dirty="0" smtClean="0">
                  <a:solidFill>
                    <a:schemeClr val="accent6">
                      <a:lumMod val="75000"/>
                    </a:schemeClr>
                  </a:solidFill>
                </a:rPr>
                <a:t>15</a:t>
              </a:r>
              <a:endParaRPr lang="nl-BE" altLang="nl-BE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434452" y="3582654"/>
              <a:ext cx="21210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Eigenaar3 </a:t>
              </a:r>
              <a:r>
                <a:rPr lang="nl-BE" altLang="nl-BE" sz="1800" b="0" dirty="0" smtClean="0"/>
                <a:t>aan</a:t>
              </a:r>
              <a:endParaRPr lang="nl-BE" altLang="nl-BE" sz="1800" b="0" i="1" dirty="0" smtClean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14762" y="3997329"/>
            <a:ext cx="6526631" cy="402332"/>
            <a:chOff x="2314762" y="3549654"/>
            <a:chExt cx="6526631" cy="402332"/>
          </a:xfrm>
        </p:grpSpPr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2314762" y="3549654"/>
              <a:ext cx="35779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5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67" name="Line 6"/>
            <p:cNvSpPr>
              <a:spLocks noChangeShapeType="1"/>
            </p:cNvSpPr>
            <p:nvPr/>
          </p:nvSpPr>
          <p:spPr bwMode="auto">
            <a:xfrm>
              <a:off x="2673080" y="3767320"/>
              <a:ext cx="8232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6141808" y="3579476"/>
              <a:ext cx="269958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 smtClean="0">
                  <a:solidFill>
                    <a:schemeClr val="accent6">
                      <a:lumMod val="75000"/>
                    </a:schemeClr>
                  </a:solidFill>
                </a:rPr>
                <a:t>45</a:t>
              </a:r>
              <a:r>
                <a:rPr lang="nl-BE" altLang="nl-BE" sz="1800" b="0" dirty="0" smtClean="0"/>
                <a:t>        30       15</a:t>
              </a:r>
              <a:endParaRPr lang="nl-BE" altLang="nl-BE" sz="1800" b="0" dirty="0"/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3434452" y="3582654"/>
              <a:ext cx="1723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Eigenaar1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314762" y="4340229"/>
            <a:ext cx="6526631" cy="402332"/>
            <a:chOff x="2314762" y="3549654"/>
            <a:chExt cx="6526631" cy="402332"/>
          </a:xfrm>
        </p:grpSpPr>
        <p:sp>
          <p:nvSpPr>
            <p:cNvPr id="71" name="Text Box 12"/>
            <p:cNvSpPr txBox="1">
              <a:spLocks noChangeArrowheads="1"/>
            </p:cNvSpPr>
            <p:nvPr/>
          </p:nvSpPr>
          <p:spPr bwMode="auto">
            <a:xfrm>
              <a:off x="2314762" y="3549654"/>
              <a:ext cx="35779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6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>
              <a:off x="2673080" y="3767320"/>
              <a:ext cx="8232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6141808" y="3579476"/>
              <a:ext cx="269958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 smtClean="0">
                  <a:solidFill>
                    <a:schemeClr val="accent6">
                      <a:lumMod val="75000"/>
                    </a:schemeClr>
                  </a:solidFill>
                </a:rPr>
                <a:t>55</a:t>
              </a:r>
              <a:r>
                <a:rPr lang="nl-BE" altLang="nl-BE" sz="1800" b="0" dirty="0" smtClean="0"/>
                <a:t>        30       15</a:t>
              </a:r>
              <a:endParaRPr lang="nl-BE" altLang="nl-BE" sz="1800" b="0" dirty="0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3434452" y="3582654"/>
              <a:ext cx="21210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Eigenaar1 </a:t>
              </a:r>
              <a:r>
                <a:rPr lang="nl-BE" altLang="nl-BE" sz="1800" b="0" dirty="0" smtClean="0"/>
                <a:t>aan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314762" y="4692654"/>
            <a:ext cx="6526631" cy="402332"/>
            <a:chOff x="2314762" y="3549654"/>
            <a:chExt cx="6526631" cy="402332"/>
          </a:xfrm>
        </p:grpSpPr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2314762" y="3549654"/>
              <a:ext cx="35779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7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2673080" y="3767320"/>
              <a:ext cx="82324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6141808" y="3579476"/>
              <a:ext cx="269958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/>
                <a:t>5</a:t>
              </a:r>
              <a:r>
                <a:rPr lang="nl-BE" altLang="nl-BE" sz="1800" b="0" dirty="0" smtClean="0"/>
                <a:t>5        30       15</a:t>
              </a:r>
              <a:endParaRPr lang="nl-BE" altLang="nl-BE" sz="1800" b="0" dirty="0"/>
            </a:p>
          </p:txBody>
        </p:sp>
        <p:sp>
          <p:nvSpPr>
            <p:cNvPr id="79" name="Text Box 9"/>
            <p:cNvSpPr txBox="1">
              <a:spLocks noChangeArrowheads="1"/>
            </p:cNvSpPr>
            <p:nvPr/>
          </p:nvSpPr>
          <p:spPr bwMode="auto">
            <a:xfrm>
              <a:off x="3434452" y="3582654"/>
              <a:ext cx="11208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COMMIT</a:t>
              </a:r>
              <a:endParaRPr lang="nl-BE" altLang="nl-BE" sz="1800" b="0" i="1" dirty="0" smtClean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60375" y="5253895"/>
            <a:ext cx="8381018" cy="646331"/>
            <a:chOff x="460375" y="5253895"/>
            <a:chExt cx="8381018" cy="646331"/>
          </a:xfrm>
        </p:grpSpPr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460375" y="5253895"/>
              <a:ext cx="2269855" cy="646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615492" y="5253895"/>
              <a:ext cx="17235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totaal = 90</a:t>
              </a:r>
            </a:p>
          </p:txBody>
        </p:sp>
        <p:sp>
          <p:nvSpPr>
            <p:cNvPr id="81" name="Text Box 12"/>
            <p:cNvSpPr txBox="1">
              <a:spLocks noChangeArrowheads="1"/>
            </p:cNvSpPr>
            <p:nvPr/>
          </p:nvSpPr>
          <p:spPr bwMode="auto">
            <a:xfrm>
              <a:off x="3084377" y="5270147"/>
              <a:ext cx="35779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8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auto">
            <a:xfrm>
              <a:off x="2306183" y="5483486"/>
              <a:ext cx="82324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6141808" y="5292759"/>
              <a:ext cx="269958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/>
                <a:t>5</a:t>
              </a:r>
              <a:r>
                <a:rPr lang="nl-BE" altLang="nl-BE" sz="1800" b="0" dirty="0" smtClean="0"/>
                <a:t>5        30       </a:t>
              </a:r>
              <a:r>
                <a:rPr lang="nl-BE" altLang="nl-BE" sz="1800" dirty="0" smtClean="0">
                  <a:solidFill>
                    <a:schemeClr val="accent6">
                      <a:lumMod val="75000"/>
                    </a:schemeClr>
                  </a:solidFill>
                </a:rPr>
                <a:t>15</a:t>
              </a:r>
              <a:endParaRPr lang="nl-BE" altLang="nl-BE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2630" y="5577060"/>
            <a:ext cx="2110258" cy="940411"/>
            <a:chOff x="1544530" y="4938930"/>
            <a:chExt cx="2110258" cy="940411"/>
          </a:xfrm>
        </p:grpSpPr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1692275" y="4938930"/>
              <a:ext cx="1647825" cy="2855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nl-BE" sz="1800" b="0">
                <a:solidFill>
                  <a:srgbClr val="FF0000"/>
                </a:solidFill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2537618" y="5224462"/>
              <a:ext cx="84931" cy="2809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1544530" y="5510009"/>
              <a:ext cx="21102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rgbClr val="FF0000"/>
                  </a:solidFill>
                  <a:latin typeface="+mn-lt"/>
                </a:rPr>
                <a:t>Fout! Moet 100 zijn.</a:t>
              </a:r>
              <a:endParaRPr lang="nl-NL" altLang="nl-BE" sz="1800" b="0" i="1" baseline="-25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0374" y="2074863"/>
            <a:ext cx="8381019" cy="1172142"/>
            <a:chOff x="460374" y="2074863"/>
            <a:chExt cx="8381019" cy="1172142"/>
          </a:xfrm>
        </p:grpSpPr>
        <p:grpSp>
          <p:nvGrpSpPr>
            <p:cNvPr id="22" name="Group 21"/>
            <p:cNvGrpSpPr/>
            <p:nvPr/>
          </p:nvGrpSpPr>
          <p:grpSpPr>
            <a:xfrm>
              <a:off x="460374" y="2074863"/>
              <a:ext cx="2991645" cy="1172142"/>
              <a:chOff x="460374" y="2074863"/>
              <a:chExt cx="2991645" cy="1172142"/>
            </a:xfrm>
          </p:grpSpPr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460374" y="2091115"/>
                <a:ext cx="2269855" cy="11558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nl-BE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625344" y="2074863"/>
                <a:ext cx="172354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 smtClean="0"/>
                  <a:t>lees </a:t>
                </a:r>
                <a:r>
                  <a:rPr lang="nl-BE" altLang="nl-BE" sz="1800" b="0" i="1" dirty="0" smtClean="0"/>
                  <a:t>Eigenaar1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 smtClean="0"/>
                  <a:t>totaal = 45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3094229" y="2091115"/>
                <a:ext cx="35779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2000" b="0" i="1" dirty="0">
                    <a:latin typeface="+mn-lt"/>
                  </a:rPr>
                  <a:t>t</a:t>
                </a:r>
                <a:r>
                  <a:rPr lang="nl-BE" altLang="nl-BE" sz="2000" b="0" i="1" baseline="-25000" dirty="0">
                    <a:latin typeface="+mn-lt"/>
                  </a:rPr>
                  <a:t>1</a:t>
                </a:r>
                <a:endParaRPr lang="nl-NL" altLang="nl-BE" sz="2000" b="0" i="1" baseline="-25000" dirty="0">
                  <a:latin typeface="+mn-lt"/>
                </a:endParaRPr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2316035" y="2304454"/>
                <a:ext cx="82324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prstDash val="sysDash"/>
                <a:round/>
                <a:headEnd type="none" w="lg" len="lg"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nl-BE"/>
              </a:p>
            </p:txBody>
          </p:sp>
        </p:grp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6141808" y="2202727"/>
              <a:ext cx="269958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 smtClean="0">
                  <a:solidFill>
                    <a:schemeClr val="accent6">
                      <a:lumMod val="75000"/>
                    </a:schemeClr>
                  </a:solidFill>
                </a:rPr>
                <a:t>45</a:t>
              </a:r>
              <a:r>
                <a:rPr lang="nl-BE" altLang="nl-BE" sz="1800" b="0" dirty="0" smtClean="0"/>
                <a:t>        30       25</a:t>
              </a:r>
              <a:endParaRPr lang="nl-BE" altLang="nl-BE" sz="1800" b="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3013" y="2600673"/>
            <a:ext cx="8228380" cy="646331"/>
            <a:chOff x="613013" y="2600673"/>
            <a:chExt cx="8228380" cy="646331"/>
          </a:xfrm>
        </p:grpSpPr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613013" y="2600673"/>
              <a:ext cx="17235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</a:t>
              </a:r>
              <a:r>
                <a:rPr lang="nl-BE" altLang="nl-BE" sz="1800" b="0" i="1" dirty="0" smtClean="0"/>
                <a:t> Eigenaar2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totaal = 75</a:t>
              </a:r>
              <a:endParaRPr lang="nl-BE" altLang="nl-BE" sz="1800" b="0" dirty="0"/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3077371" y="2624831"/>
              <a:ext cx="35779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2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>
              <a:off x="2327037" y="2824886"/>
              <a:ext cx="82324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6141808" y="2665413"/>
              <a:ext cx="2699585" cy="36933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45        </a:t>
              </a:r>
              <a:r>
                <a:rPr lang="nl-BE" altLang="nl-BE" sz="1800" dirty="0" smtClean="0">
                  <a:solidFill>
                    <a:schemeClr val="accent6">
                      <a:lumMod val="75000"/>
                    </a:schemeClr>
                  </a:solidFill>
                </a:rPr>
                <a:t>30</a:t>
              </a:r>
              <a:r>
                <a:rPr lang="nl-BE" altLang="nl-BE" sz="1800" b="0" dirty="0" smtClean="0"/>
                <a:t>       25</a:t>
              </a:r>
              <a:endParaRPr lang="nl-BE" altLang="nl-BE" sz="18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590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Inleiding</a:t>
            </a:r>
            <a:endParaRPr lang="nl-BE" sz="10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</p:spPr>
        <p:txBody>
          <a:bodyPr>
            <a:normAutofit/>
          </a:bodyPr>
          <a:lstStyle/>
          <a:p>
            <a:endParaRPr lang="nl-BE" dirty="0"/>
          </a:p>
        </p:txBody>
      </p:sp>
      <p:pic>
        <p:nvPicPr>
          <p:cNvPr id="2050" name="Picture 2" descr="https://encrypted-tbn0.gstatic.com/images?q=tbn:ANd9GcQIC2gfdMmYXdLOT4stsa6lVG1Jmj82Ssl_Wl61zBAE5GtTAp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06" y="1444743"/>
            <a:ext cx="3552138" cy="23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img.in/images/2009/02/23/03/866389_20090209341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2" y="3808530"/>
            <a:ext cx="3322093" cy="221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upload.wikimedia.org/wikipedia/commons/c/c7/New_York_State_Theater_by_David_Shankbo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45" y="3808531"/>
            <a:ext cx="5020380" cy="282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raileurope.co.uk/portals/0/images/TicketsAndPasses/Russia/BookingTicket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44" y="1214437"/>
            <a:ext cx="3883974" cy="25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37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Behoefte aan ‘</a:t>
            </a:r>
            <a:r>
              <a:rPr lang="nl-BE" sz="3600" b="1" dirty="0" err="1" smtClean="0"/>
              <a:t>concurrency</a:t>
            </a:r>
            <a:r>
              <a:rPr lang="nl-BE" sz="3600" b="1" dirty="0" smtClean="0"/>
              <a:t>’-controle</a:t>
            </a:r>
          </a:p>
        </p:txBody>
      </p:sp>
    </p:spTree>
    <p:extLst>
      <p:ext uri="{BB962C8B-B14F-4D97-AF65-F5344CB8AC3E}">
        <p14:creationId xmlns:p14="http://schemas.microsoft.com/office/powerpoint/2010/main" val="26996418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www.hvcnieuws.nl/wp-content/uploads/2012/12/Mensen-in-rij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7098" y="2391332"/>
            <a:ext cx="4502602" cy="136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Behoefte aan ‘</a:t>
            </a:r>
            <a:r>
              <a:rPr lang="nl-BE" sz="2000" b="1" dirty="0" err="1" smtClean="0"/>
              <a:t>concurrency</a:t>
            </a:r>
            <a:r>
              <a:rPr lang="nl-BE" sz="2000" b="1" dirty="0" smtClean="0"/>
              <a:t>’-controle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‘</a:t>
            </a:r>
            <a:r>
              <a:rPr lang="nl-BE" dirty="0" err="1" smtClean="0"/>
              <a:t>Interleaved</a:t>
            </a:r>
            <a:r>
              <a:rPr lang="nl-BE" dirty="0" smtClean="0"/>
              <a:t>’ verwerking</a:t>
            </a:r>
          </a:p>
          <a:p>
            <a:r>
              <a:rPr lang="nl-BE" sz="1400" dirty="0" smtClean="0"/>
              <a:t>‘</a:t>
            </a:r>
            <a:r>
              <a:rPr lang="nl-BE" sz="1400" dirty="0" err="1" smtClean="0"/>
              <a:t>Concurrency</a:t>
            </a:r>
            <a:r>
              <a:rPr lang="nl-BE" sz="1400" dirty="0" smtClean="0"/>
              <a:t>’ vs. parallellisme</a:t>
            </a:r>
            <a:endParaRPr lang="nl-BE" sz="1400" dirty="0"/>
          </a:p>
        </p:txBody>
      </p:sp>
      <p:pic>
        <p:nvPicPr>
          <p:cNvPr id="3" name="Picture 4" descr="http://www.offerte-aanvragen.net/files/Moodbar/frisdrank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448" y="1643029"/>
            <a:ext cx="833823" cy="149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www.hvcnieuws.nl/wp-content/uploads/2012/12/Mensen-in-rij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623" y="1143557"/>
            <a:ext cx="4502602" cy="136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317673" y="1977168"/>
            <a:ext cx="419100" cy="414163"/>
          </a:xfrm>
          <a:prstGeom prst="straightConnector1">
            <a:avLst/>
          </a:prstGeom>
          <a:ln w="5715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17673" y="2504279"/>
            <a:ext cx="419100" cy="428273"/>
          </a:xfrm>
          <a:prstGeom prst="straightConnector1">
            <a:avLst/>
          </a:prstGeom>
          <a:ln w="5715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http://www.hvcnieuws.nl/wp-content/uploads/2012/12/Mensen-in-rij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7098" y="5355754"/>
            <a:ext cx="4502602" cy="136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www.hvcnieuws.nl/wp-content/uploads/2012/12/Mensen-in-rij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623" y="4107979"/>
            <a:ext cx="4502602" cy="136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5317673" y="4828643"/>
            <a:ext cx="485775" cy="0"/>
          </a:xfrm>
          <a:prstGeom prst="straightConnector1">
            <a:avLst/>
          </a:prstGeom>
          <a:ln w="5715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43512" y="5998163"/>
            <a:ext cx="493261" cy="1"/>
          </a:xfrm>
          <a:prstGeom prst="straightConnector1">
            <a:avLst/>
          </a:prstGeom>
          <a:ln w="5715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http://www.offerte-aanvragen.net/files/Moodbar/frisdrank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09" y="3917384"/>
            <a:ext cx="833823" cy="149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://www.offerte-aanvragen.net/files/Moodbar/frisdrank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09" y="5355754"/>
            <a:ext cx="833823" cy="149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822623" y="2184249"/>
            <a:ext cx="1488549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000" b="1" dirty="0" err="1" smtClean="0">
                <a:solidFill>
                  <a:schemeClr val="accent1">
                    <a:lumMod val="75000"/>
                  </a:schemeClr>
                </a:solidFill>
              </a:rPr>
              <a:t>concurrency</a:t>
            </a:r>
            <a:endParaRPr lang="nl-B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9298" y="5060738"/>
            <a:ext cx="1544782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000" b="1" dirty="0" smtClean="0">
                <a:solidFill>
                  <a:schemeClr val="accent1">
                    <a:lumMod val="75000"/>
                  </a:schemeClr>
                </a:solidFill>
              </a:rPr>
              <a:t>parallellisme</a:t>
            </a:r>
            <a:endParaRPr lang="nl-B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98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Behoefte aan ‘</a:t>
            </a:r>
            <a:r>
              <a:rPr lang="nl-BE" sz="2000" b="1" dirty="0" err="1" smtClean="0"/>
              <a:t>concurrency</a:t>
            </a:r>
            <a:r>
              <a:rPr lang="nl-BE" sz="2000" b="1" dirty="0" smtClean="0"/>
              <a:t>’-controle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‘</a:t>
            </a:r>
            <a:r>
              <a:rPr lang="nl-BE" dirty="0" err="1" smtClean="0"/>
              <a:t>Interleaved</a:t>
            </a:r>
            <a:r>
              <a:rPr lang="nl-BE" dirty="0" smtClean="0"/>
              <a:t>’ verwerking</a:t>
            </a:r>
          </a:p>
          <a:p>
            <a:r>
              <a:rPr lang="nl-BE" sz="1400" dirty="0" smtClean="0"/>
              <a:t>Parallellisme vs. ‘</a:t>
            </a:r>
            <a:r>
              <a:rPr lang="nl-BE" sz="1400" dirty="0" err="1" smtClean="0"/>
              <a:t>interleaved</a:t>
            </a:r>
            <a:r>
              <a:rPr lang="nl-BE" sz="1400" dirty="0" smtClean="0"/>
              <a:t>’ verwerking</a:t>
            </a:r>
            <a:endParaRPr lang="nl-BE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97876" y="3412792"/>
            <a:ext cx="2380523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000" b="1" dirty="0" smtClean="0">
                <a:solidFill>
                  <a:schemeClr val="accent1">
                    <a:lumMod val="75000"/>
                  </a:schemeClr>
                </a:solidFill>
              </a:rPr>
              <a:t>parallelle transacties</a:t>
            </a:r>
            <a:endParaRPr lang="nl-B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3001" y="4918045"/>
            <a:ext cx="2738698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000" b="1" dirty="0" smtClean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nl-BE" sz="2000" b="1" dirty="0" err="1" smtClean="0">
                <a:solidFill>
                  <a:schemeClr val="accent1">
                    <a:lumMod val="75000"/>
                  </a:schemeClr>
                </a:solidFill>
              </a:rPr>
              <a:t>interleaved</a:t>
            </a:r>
            <a:r>
              <a:rPr lang="nl-BE" sz="2000" b="1" dirty="0" smtClean="0">
                <a:solidFill>
                  <a:schemeClr val="accent1">
                    <a:lumMod val="75000"/>
                  </a:schemeClr>
                </a:solidFill>
              </a:rPr>
              <a:t>’ transacties</a:t>
            </a:r>
            <a:endParaRPr lang="nl-B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490663" y="3066747"/>
            <a:ext cx="2389188" cy="415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27" name="Text Box 59"/>
          <p:cNvSpPr txBox="1">
            <a:spLocks noChangeArrowheads="1"/>
          </p:cNvSpPr>
          <p:nvPr/>
        </p:nvSpPr>
        <p:spPr bwMode="auto">
          <a:xfrm>
            <a:off x="1970088" y="3088972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/>
              <a:t>transactie A</a:t>
            </a:r>
            <a:endParaRPr lang="nl-NL" altLang="nl-BE" sz="1800" b="0"/>
          </a:p>
        </p:txBody>
      </p:sp>
      <p:sp>
        <p:nvSpPr>
          <p:cNvPr id="29" name="Text Box 61"/>
          <p:cNvSpPr txBox="1">
            <a:spLocks noChangeArrowheads="1"/>
          </p:cNvSpPr>
          <p:nvPr/>
        </p:nvSpPr>
        <p:spPr bwMode="auto">
          <a:xfrm>
            <a:off x="327025" y="3114372"/>
            <a:ext cx="1189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/>
              <a:t>processor 1</a:t>
            </a:r>
            <a:endParaRPr lang="nl-NL" altLang="nl-BE" sz="1400"/>
          </a:p>
        </p:txBody>
      </p:sp>
      <p:sp>
        <p:nvSpPr>
          <p:cNvPr id="33" name="Rectangle 64" descr="Wide upward diagonal"/>
          <p:cNvSpPr>
            <a:spLocks noChangeArrowheads="1"/>
          </p:cNvSpPr>
          <p:nvPr/>
        </p:nvSpPr>
        <p:spPr bwMode="auto">
          <a:xfrm>
            <a:off x="1490663" y="3612847"/>
            <a:ext cx="2020888" cy="415925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35" name="Text Box 66"/>
          <p:cNvSpPr txBox="1">
            <a:spLocks noChangeArrowheads="1"/>
          </p:cNvSpPr>
          <p:nvPr/>
        </p:nvSpPr>
        <p:spPr bwMode="auto">
          <a:xfrm>
            <a:off x="314325" y="3685872"/>
            <a:ext cx="1189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/>
              <a:t>processor 2</a:t>
            </a:r>
            <a:endParaRPr lang="nl-NL" altLang="nl-BE" sz="1400"/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1487488" y="4910138"/>
            <a:ext cx="4141788" cy="415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38" name="Rectangle 69" descr="Wide upward diagonal"/>
          <p:cNvSpPr>
            <a:spLocks noChangeArrowheads="1"/>
          </p:cNvSpPr>
          <p:nvPr/>
        </p:nvSpPr>
        <p:spPr bwMode="auto">
          <a:xfrm>
            <a:off x="4878388" y="4910138"/>
            <a:ext cx="420688" cy="415925"/>
          </a:xfrm>
          <a:prstGeom prst="rect">
            <a:avLst/>
          </a:prstGeom>
          <a:pattFill prst="wdUpDiag">
            <a:fgClr>
              <a:schemeClr val="accent3"/>
            </a:fgClr>
            <a:bgClr>
              <a:srgbClr val="FFFFFF"/>
            </a:bgClr>
          </a:pattFill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39" name="Rectangle 70" descr="Wide upward diagonal"/>
          <p:cNvSpPr>
            <a:spLocks noChangeArrowheads="1"/>
          </p:cNvSpPr>
          <p:nvPr/>
        </p:nvSpPr>
        <p:spPr bwMode="auto">
          <a:xfrm>
            <a:off x="3836988" y="4910138"/>
            <a:ext cx="496888" cy="415925"/>
          </a:xfrm>
          <a:prstGeom prst="rect">
            <a:avLst/>
          </a:prstGeom>
          <a:pattFill prst="wdUpDiag">
            <a:fgClr>
              <a:schemeClr val="accent3"/>
            </a:fgClr>
            <a:bgClr>
              <a:srgbClr val="FFFFFF"/>
            </a:bgClr>
          </a:pattFill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40" name="Rectangle 71" descr="Wide upward diagonal"/>
          <p:cNvSpPr>
            <a:spLocks noChangeArrowheads="1"/>
          </p:cNvSpPr>
          <p:nvPr/>
        </p:nvSpPr>
        <p:spPr bwMode="auto">
          <a:xfrm>
            <a:off x="3517900" y="4910138"/>
            <a:ext cx="141288" cy="415925"/>
          </a:xfrm>
          <a:prstGeom prst="rect">
            <a:avLst/>
          </a:prstGeom>
          <a:pattFill prst="wdUpDiag">
            <a:fgClr>
              <a:schemeClr val="accent3"/>
            </a:fgClr>
            <a:bgClr>
              <a:srgbClr val="FFFFFF"/>
            </a:bgClr>
          </a:pattFill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41" name="Rectangle 72" descr="Wide upward diagonal"/>
          <p:cNvSpPr>
            <a:spLocks noChangeArrowheads="1"/>
          </p:cNvSpPr>
          <p:nvPr/>
        </p:nvSpPr>
        <p:spPr bwMode="auto">
          <a:xfrm>
            <a:off x="3265488" y="4910138"/>
            <a:ext cx="141288" cy="415925"/>
          </a:xfrm>
          <a:prstGeom prst="rect">
            <a:avLst/>
          </a:prstGeom>
          <a:pattFill prst="wdUpDiag">
            <a:fgClr>
              <a:schemeClr val="accent3"/>
            </a:fgClr>
            <a:bgClr>
              <a:srgbClr val="FFFFFF"/>
            </a:bgClr>
          </a:pattFill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42" name="Rectangle 73" descr="Wide upward diagonal"/>
          <p:cNvSpPr>
            <a:spLocks noChangeArrowheads="1"/>
          </p:cNvSpPr>
          <p:nvPr/>
        </p:nvSpPr>
        <p:spPr bwMode="auto">
          <a:xfrm>
            <a:off x="2236788" y="4910138"/>
            <a:ext cx="471488" cy="415925"/>
          </a:xfrm>
          <a:prstGeom prst="rect">
            <a:avLst/>
          </a:prstGeom>
          <a:pattFill prst="wdUpDiag">
            <a:fgClr>
              <a:schemeClr val="accent3"/>
            </a:fgClr>
            <a:bgClr>
              <a:srgbClr val="FFFFFF"/>
            </a:bgClr>
          </a:pattFill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43" name="Rectangle 74" descr="Wide upward diagonal"/>
          <p:cNvSpPr>
            <a:spLocks noChangeArrowheads="1"/>
          </p:cNvSpPr>
          <p:nvPr/>
        </p:nvSpPr>
        <p:spPr bwMode="auto">
          <a:xfrm>
            <a:off x="1665288" y="4910138"/>
            <a:ext cx="268288" cy="415925"/>
          </a:xfrm>
          <a:prstGeom prst="rect">
            <a:avLst/>
          </a:prstGeom>
          <a:pattFill prst="wdUpDiag">
            <a:fgClr>
              <a:schemeClr val="accent3"/>
            </a:fgClr>
            <a:bgClr>
              <a:srgbClr val="FFFFFF"/>
            </a:bgClr>
          </a:patt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44" name="Rectangle 75" descr="Wide upward diagonal"/>
          <p:cNvSpPr>
            <a:spLocks noChangeArrowheads="1"/>
          </p:cNvSpPr>
          <p:nvPr/>
        </p:nvSpPr>
        <p:spPr bwMode="auto">
          <a:xfrm>
            <a:off x="5513388" y="4910138"/>
            <a:ext cx="128588" cy="415925"/>
          </a:xfrm>
          <a:prstGeom prst="rect">
            <a:avLst/>
          </a:prstGeom>
          <a:pattFill prst="wdUpDiag">
            <a:fgClr>
              <a:schemeClr val="accent3"/>
            </a:fgClr>
            <a:bgClr>
              <a:srgbClr val="FFFFFF"/>
            </a:bgClr>
          </a:pattFill>
          <a:ln w="28575" algn="ctr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nl-BE"/>
          </a:p>
        </p:txBody>
      </p:sp>
      <p:sp>
        <p:nvSpPr>
          <p:cNvPr id="45" name="Text Box 76"/>
          <p:cNvSpPr txBox="1">
            <a:spLocks noChangeArrowheads="1"/>
          </p:cNvSpPr>
          <p:nvPr/>
        </p:nvSpPr>
        <p:spPr bwMode="auto">
          <a:xfrm>
            <a:off x="1814513" y="5516563"/>
            <a:ext cx="1390650" cy="366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/>
              <a:t>transactie A</a:t>
            </a:r>
            <a:endParaRPr lang="nl-NL" altLang="nl-BE" sz="1800" b="0" dirty="0"/>
          </a:p>
        </p:txBody>
      </p:sp>
      <p:sp>
        <p:nvSpPr>
          <p:cNvPr id="46" name="Text Box 77" descr="Wide upward diagonal"/>
          <p:cNvSpPr txBox="1">
            <a:spLocks noChangeArrowheads="1"/>
          </p:cNvSpPr>
          <p:nvPr/>
        </p:nvSpPr>
        <p:spPr bwMode="auto">
          <a:xfrm>
            <a:off x="3859213" y="5516563"/>
            <a:ext cx="1390650" cy="366712"/>
          </a:xfrm>
          <a:prstGeom prst="rect">
            <a:avLst/>
          </a:prstGeom>
          <a:pattFill prst="wdDnDiag">
            <a:fgClr>
              <a:schemeClr val="accent3"/>
            </a:fgClr>
            <a:bgClr>
              <a:srgbClr val="FFFFFF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/>
              <a:t>transactie B</a:t>
            </a:r>
            <a:endParaRPr lang="nl-NL" altLang="nl-BE" sz="1800" b="0" dirty="0"/>
          </a:p>
        </p:txBody>
      </p:sp>
      <p:sp>
        <p:nvSpPr>
          <p:cNvPr id="47" name="Text Box 78"/>
          <p:cNvSpPr txBox="1">
            <a:spLocks noChangeArrowheads="1"/>
          </p:cNvSpPr>
          <p:nvPr/>
        </p:nvSpPr>
        <p:spPr bwMode="auto">
          <a:xfrm>
            <a:off x="323850" y="4983163"/>
            <a:ext cx="1189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/>
              <a:t>processor 1</a:t>
            </a:r>
            <a:endParaRPr lang="nl-NL" altLang="nl-BE" sz="1400" dirty="0"/>
          </a:p>
        </p:txBody>
      </p:sp>
      <p:sp>
        <p:nvSpPr>
          <p:cNvPr id="34" name="Text Box 65"/>
          <p:cNvSpPr txBox="1">
            <a:spLocks noChangeArrowheads="1"/>
          </p:cNvSpPr>
          <p:nvPr/>
        </p:nvSpPr>
        <p:spPr bwMode="auto">
          <a:xfrm>
            <a:off x="1805782" y="3629546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/>
              <a:t>transactie B</a:t>
            </a:r>
            <a:endParaRPr lang="nl-NL" altLang="nl-BE" sz="1800" b="0" dirty="0"/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327025" y="1727690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Gelijktijdige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verwerking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100" b="0" dirty="0">
              <a:solidFill>
                <a:schemeClr val="tx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4629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Behoefte aan ‘</a:t>
            </a:r>
            <a:r>
              <a:rPr lang="nl-BE" sz="2000" b="1" dirty="0" err="1" smtClean="0"/>
              <a:t>concurrency</a:t>
            </a:r>
            <a:r>
              <a:rPr lang="nl-BE" sz="2000" b="1" dirty="0" smtClean="0"/>
              <a:t>’-controle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‘</a:t>
            </a:r>
            <a:r>
              <a:rPr lang="nl-BE" dirty="0" err="1" smtClean="0"/>
              <a:t>Interleaved</a:t>
            </a:r>
            <a:r>
              <a:rPr lang="nl-BE" dirty="0" smtClean="0"/>
              <a:t>’ verwerking</a:t>
            </a:r>
          </a:p>
          <a:p>
            <a:r>
              <a:rPr lang="nl-BE" sz="1400" dirty="0" smtClean="0"/>
              <a:t>In databankpraktijk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327025" y="1727690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 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Gelijktijdige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verwerking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100" b="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25" name="Picture 2" descr="http://4.bp.blogspot.com/-1ZSWlQJtmFU/Ttg4FJqksdI/AAAAAAAAAAM/w_eZ_75W5d4/s1600/Database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2830119"/>
            <a:ext cx="5370508" cy="402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31" name="Picture 6" descr="http://1.bp.blogspot.com/_Svwa4PMZAQc/TPQKgDqWxyI/AAAAAAAAAIA/NEjU1L_B5i8/s1600/processor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665" y="2729897"/>
            <a:ext cx="878945" cy="7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1.bp.blogspot.com/_Svwa4PMZAQc/TPQKgDqWxyI/AAAAAAAAAIA/NEjU1L_B5i8/s1600/processor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20" y="2690603"/>
            <a:ext cx="878945" cy="7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32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22363" y="4862513"/>
            <a:ext cx="3721100" cy="756167"/>
            <a:chOff x="1122363" y="4862513"/>
            <a:chExt cx="3721100" cy="756167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452144" y="5148481"/>
              <a:ext cx="3913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>
                  <a:latin typeface="+mn-lt"/>
                </a:rPr>
                <a:t>t</a:t>
              </a:r>
              <a:r>
                <a:rPr lang="nl-BE" altLang="nl-BE" sz="2000" b="0" i="1" baseline="-25000" dirty="0">
                  <a:latin typeface="+mn-lt"/>
                </a:rPr>
                <a:t>3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122363" y="4995864"/>
              <a:ext cx="2833688" cy="6228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1895081" y="4862513"/>
              <a:ext cx="11977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/>
                <a:t>d</a:t>
              </a:r>
              <a:r>
                <a:rPr lang="nl-BE" altLang="nl-BE" sz="1800" b="0" dirty="0"/>
                <a:t> </a:t>
              </a:r>
              <a:r>
                <a:rPr lang="nl-BE" altLang="nl-BE" sz="1800" b="0" dirty="0" smtClean="0"/>
                <a:t>aan</a:t>
              </a:r>
              <a:endParaRPr lang="nl-BE" altLang="nl-BE" sz="1800" b="0" dirty="0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2289389" y="524934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>
              <a:off x="3092845" y="5354120"/>
              <a:ext cx="1422990" cy="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Behoefte aan ‘</a:t>
            </a:r>
            <a:r>
              <a:rPr lang="nl-BE" sz="2000" b="1" dirty="0" err="1" smtClean="0"/>
              <a:t>concurrency</a:t>
            </a:r>
            <a:r>
              <a:rPr lang="nl-BE" sz="2000" b="1" dirty="0" smtClean="0"/>
              <a:t>’-controle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‘</a:t>
            </a:r>
            <a:r>
              <a:rPr lang="nl-BE" dirty="0" err="1" smtClean="0"/>
              <a:t>Interleaved</a:t>
            </a:r>
            <a:r>
              <a:rPr lang="nl-BE" dirty="0" smtClean="0"/>
              <a:t>’ verwerking</a:t>
            </a:r>
          </a:p>
          <a:p>
            <a:r>
              <a:rPr lang="nl-BE" sz="1400" dirty="0" smtClean="0"/>
              <a:t>Soorten problemen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327025" y="1384790"/>
            <a:ext cx="8153400" cy="70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‘Lost Update’-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problemen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1100" b="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aanpassingsoperatie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recentere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overschijft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aanpassing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door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oudere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10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1200" b="0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849264" y="5177055"/>
            <a:ext cx="2490836" cy="1216840"/>
            <a:chOff x="849264" y="4938930"/>
            <a:chExt cx="2490836" cy="1216840"/>
          </a:xfrm>
        </p:grpSpPr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1692275" y="4938930"/>
              <a:ext cx="1647825" cy="2855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nl-BE" sz="1800" b="0">
                <a:solidFill>
                  <a:srgbClr val="FF0000"/>
                </a:solidFill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H="1">
              <a:off x="1775619" y="5224463"/>
              <a:ext cx="381000" cy="5619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849264" y="5786438"/>
              <a:ext cx="20052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rgbClr val="FF0000"/>
                  </a:solidFill>
                  <a:latin typeface="+mn-lt"/>
                </a:rPr>
                <a:t>gaat verloren op </a:t>
              </a:r>
              <a:r>
                <a:rPr lang="nl-BE" altLang="nl-BE" sz="1800" b="0" i="1" dirty="0">
                  <a:solidFill>
                    <a:srgbClr val="FF0000"/>
                  </a:solidFill>
                  <a:latin typeface="+mn-lt"/>
                </a:rPr>
                <a:t>t</a:t>
              </a:r>
              <a:r>
                <a:rPr lang="nl-BE" altLang="nl-BE" sz="1800" b="0" i="1" baseline="-25000" dirty="0">
                  <a:solidFill>
                    <a:srgbClr val="FF0000"/>
                  </a:solidFill>
                  <a:latin typeface="+mn-lt"/>
                </a:rPr>
                <a:t>4</a:t>
              </a:r>
              <a:r>
                <a:rPr lang="nl-BE" altLang="nl-BE" sz="1800" b="0" dirty="0">
                  <a:solidFill>
                    <a:srgbClr val="FF0000"/>
                  </a:solidFill>
                  <a:latin typeface="+mn-lt"/>
                </a:rPr>
                <a:t>!</a:t>
              </a:r>
              <a:endParaRPr lang="nl-NL" altLang="nl-BE" sz="1800" b="0" i="1" baseline="-25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22363" y="3455988"/>
            <a:ext cx="3751262" cy="819666"/>
            <a:chOff x="1122363" y="3455988"/>
            <a:chExt cx="3751262" cy="819666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22363" y="3589338"/>
              <a:ext cx="2833688" cy="68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106554" y="3455988"/>
              <a:ext cx="80021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/>
                <a:t>lees </a:t>
              </a:r>
              <a:r>
                <a:rPr lang="nl-BE" altLang="nl-BE" sz="1800" b="0" i="1" dirty="0" smtClean="0"/>
                <a:t>d</a:t>
              </a:r>
              <a:endParaRPr lang="nl-BE" altLang="nl-BE" sz="1800" b="0" i="1" dirty="0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515835" y="3729038"/>
              <a:ext cx="357790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>
                  <a:latin typeface="+mn-lt"/>
                </a:rPr>
                <a:t>t</a:t>
              </a:r>
              <a:r>
                <a:rPr lang="nl-BE" altLang="nl-BE" sz="2000" b="0" i="1" baseline="-25000" dirty="0">
                  <a:latin typeface="+mn-lt"/>
                </a:rPr>
                <a:t>1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289389" y="390632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906774" y="3934895"/>
              <a:ext cx="1609061" cy="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3188" y="4160838"/>
            <a:ext cx="3792538" cy="810935"/>
            <a:chOff x="3913188" y="4160838"/>
            <a:chExt cx="3792538" cy="810935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872038" y="4294189"/>
              <a:ext cx="2833688" cy="6775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913379" y="4160838"/>
              <a:ext cx="80021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/>
                <a:t>…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d</a:t>
              </a:r>
              <a:endParaRPr lang="nl-BE" altLang="nl-BE" sz="1800" b="0" i="1" dirty="0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913188" y="4412973"/>
              <a:ext cx="414338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>
                  <a:latin typeface="+mn-lt"/>
                </a:rPr>
                <a:t>t</a:t>
              </a:r>
              <a:r>
                <a:rPr lang="nl-BE" altLang="nl-BE" sz="2000" b="0" i="1" baseline="-25000" dirty="0">
                  <a:latin typeface="+mn-lt"/>
                </a:rPr>
                <a:t>2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251324" y="4631910"/>
              <a:ext cx="171132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6105739" y="460244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47215" y="5510213"/>
            <a:ext cx="3758511" cy="756960"/>
            <a:chOff x="3947215" y="5510213"/>
            <a:chExt cx="3758511" cy="756960"/>
          </a:xfrm>
        </p:grpSpPr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947215" y="5805487"/>
              <a:ext cx="401638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>
                  <a:latin typeface="+mn-lt"/>
                </a:rPr>
                <a:t>t</a:t>
              </a:r>
              <a:r>
                <a:rPr lang="nl-BE" altLang="nl-BE" sz="2000" b="0" i="1" baseline="-25000" dirty="0">
                  <a:latin typeface="+mn-lt"/>
                </a:rPr>
                <a:t>4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872038" y="5634039"/>
              <a:ext cx="2833688" cy="633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5720956" y="5510213"/>
              <a:ext cx="11977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/>
                <a:t>…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/>
                <a:t>pas </a:t>
              </a:r>
              <a:r>
                <a:rPr lang="nl-BE" altLang="nl-BE" sz="1800" b="0" i="1" dirty="0"/>
                <a:t>d </a:t>
              </a:r>
              <a:r>
                <a:rPr lang="nl-BE" altLang="nl-BE" sz="1800" b="0" dirty="0" smtClean="0"/>
                <a:t>aan</a:t>
              </a:r>
              <a:endParaRPr lang="nl-BE" altLang="nl-BE" sz="1800" b="0" dirty="0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4251324" y="5993985"/>
              <a:ext cx="153987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6105739" y="589784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875291" y="3198813"/>
            <a:ext cx="5041485" cy="3481387"/>
            <a:chOff x="1875291" y="3198813"/>
            <a:chExt cx="5041485" cy="3481387"/>
          </a:xfrm>
        </p:grpSpPr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5602250" y="3198813"/>
              <a:ext cx="1314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B</a:t>
              </a:r>
              <a:endParaRPr lang="nl-NL" altLang="nl-BE" sz="1800" i="1" dirty="0">
                <a:latin typeface="+mn-lt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875291" y="3198813"/>
              <a:ext cx="1377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 A</a:t>
              </a:r>
              <a:endParaRPr lang="nl-NL" altLang="nl-BE" sz="180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49763" y="3216275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4424363" y="3216275"/>
              <a:ext cx="27781" cy="34639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4291050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22363" y="4900613"/>
            <a:ext cx="3721100" cy="756167"/>
            <a:chOff x="1122363" y="4862513"/>
            <a:chExt cx="3721100" cy="756167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452144" y="5148481"/>
              <a:ext cx="391319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2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122363" y="4995864"/>
              <a:ext cx="2833688" cy="6228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093852" y="4862513"/>
              <a:ext cx="80021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d</a:t>
              </a:r>
              <a:endParaRPr lang="nl-BE" altLang="nl-BE" sz="1800" b="0" dirty="0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2289389" y="524934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>
              <a:off x="3092845" y="5354120"/>
              <a:ext cx="1422990" cy="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Behoefte aan ‘</a:t>
            </a:r>
            <a:r>
              <a:rPr lang="nl-BE" sz="2000" b="1" dirty="0" err="1" smtClean="0"/>
              <a:t>concurrency</a:t>
            </a:r>
            <a:r>
              <a:rPr lang="nl-BE" sz="2000" b="1" dirty="0" smtClean="0"/>
              <a:t>’-controle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‘</a:t>
            </a:r>
            <a:r>
              <a:rPr lang="nl-BE" dirty="0" err="1" smtClean="0"/>
              <a:t>Interleaved</a:t>
            </a:r>
            <a:r>
              <a:rPr lang="nl-BE" dirty="0" smtClean="0"/>
              <a:t>’ verwerking</a:t>
            </a:r>
          </a:p>
          <a:p>
            <a:r>
              <a:rPr lang="nl-BE" sz="1400" dirty="0" smtClean="0"/>
              <a:t>Soorten problemen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327025" y="1384790"/>
            <a:ext cx="8153400" cy="70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‘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Uncommited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dependency’-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problemen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1100" b="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werkt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met data die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werden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aangepast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door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andere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die later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ROLLBACK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kreeg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waardoor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aanpassingen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niet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meer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geldig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7737" y="5204728"/>
            <a:ext cx="2664598" cy="1216840"/>
            <a:chOff x="675502" y="4938930"/>
            <a:chExt cx="2664598" cy="1216840"/>
          </a:xfrm>
        </p:grpSpPr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1692275" y="4938930"/>
              <a:ext cx="1647825" cy="2855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nl-BE" sz="1800" b="0">
                <a:solidFill>
                  <a:srgbClr val="FF0000"/>
                </a:solidFill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H="1">
              <a:off x="1775619" y="5224463"/>
              <a:ext cx="381000" cy="5619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675502" y="5786438"/>
              <a:ext cx="23527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i="1" dirty="0" smtClean="0">
                  <a:solidFill>
                    <a:srgbClr val="FF0000"/>
                  </a:solidFill>
                  <a:latin typeface="+mn-lt"/>
                </a:rPr>
                <a:t>d </a:t>
              </a:r>
              <a:r>
                <a:rPr lang="nl-BE" altLang="nl-BE" sz="1800" b="0" dirty="0" smtClean="0">
                  <a:solidFill>
                    <a:srgbClr val="FF0000"/>
                  </a:solidFill>
                  <a:latin typeface="+mn-lt"/>
                </a:rPr>
                <a:t>wordt ongeldig op </a:t>
              </a:r>
              <a:r>
                <a:rPr lang="nl-BE" altLang="nl-BE" sz="1800" b="0" i="1" dirty="0" smtClean="0">
                  <a:solidFill>
                    <a:srgbClr val="FF0000"/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rgbClr val="FF0000"/>
                  </a:solidFill>
                  <a:latin typeface="+mn-lt"/>
                </a:rPr>
                <a:t>3</a:t>
              </a:r>
              <a:r>
                <a:rPr lang="nl-BE" altLang="nl-BE" sz="1800" b="0" dirty="0" smtClean="0">
                  <a:solidFill>
                    <a:srgbClr val="FF0000"/>
                  </a:solidFill>
                  <a:latin typeface="+mn-lt"/>
                </a:rPr>
                <a:t>!</a:t>
              </a:r>
              <a:endParaRPr lang="nl-NL" altLang="nl-BE" sz="1800" b="0" i="1" baseline="-250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13188" y="5580063"/>
            <a:ext cx="3792538" cy="649010"/>
            <a:chOff x="3913188" y="4160838"/>
            <a:chExt cx="3792538" cy="649010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872038" y="4294189"/>
              <a:ext cx="2833688" cy="5156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605603" y="4160838"/>
              <a:ext cx="14157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/>
                <a:t>…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ROLLBACK</a:t>
              </a:r>
              <a:endParaRPr lang="nl-BE" altLang="nl-BE" sz="1800" b="0" i="1" dirty="0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913188" y="4412973"/>
              <a:ext cx="414338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3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251324" y="4631909"/>
              <a:ext cx="1354279" cy="107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917951" y="4249799"/>
            <a:ext cx="3758511" cy="756960"/>
            <a:chOff x="3947215" y="5510213"/>
            <a:chExt cx="3758511" cy="756960"/>
          </a:xfrm>
        </p:grpSpPr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947215" y="5805487"/>
              <a:ext cx="401638" cy="396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1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872038" y="5634039"/>
              <a:ext cx="2833688" cy="633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5720956" y="5510213"/>
              <a:ext cx="119776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/>
                <a:t>…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/>
                <a:t>pas </a:t>
              </a:r>
              <a:r>
                <a:rPr lang="nl-BE" altLang="nl-BE" sz="1800" b="0" i="1" dirty="0"/>
                <a:t>d </a:t>
              </a:r>
              <a:r>
                <a:rPr lang="nl-BE" altLang="nl-BE" sz="1800" b="0" dirty="0" smtClean="0"/>
                <a:t>aan</a:t>
              </a:r>
              <a:endParaRPr lang="nl-BE" altLang="nl-BE" sz="1800" b="0" dirty="0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4251324" y="5993985"/>
              <a:ext cx="153987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6105739" y="589784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75291" y="3883025"/>
            <a:ext cx="5041485" cy="2584450"/>
            <a:chOff x="1875291" y="3883025"/>
            <a:chExt cx="5041485" cy="2584450"/>
          </a:xfrm>
        </p:grpSpPr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5602250" y="3922713"/>
              <a:ext cx="1314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B</a:t>
              </a:r>
              <a:endParaRPr lang="nl-NL" altLang="nl-BE" sz="1800" i="1" dirty="0">
                <a:latin typeface="+mn-lt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875291" y="3922713"/>
              <a:ext cx="1377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 A</a:t>
              </a:r>
              <a:endParaRPr lang="nl-NL" altLang="nl-BE" sz="180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44988" y="3883025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4390041" y="3975442"/>
              <a:ext cx="13684" cy="249203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892152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canhasinternets.com/wp-content/uploads/2012/09/dirty-gad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73" y="1085850"/>
            <a:ext cx="2040816" cy="181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Behoefte aan ‘</a:t>
            </a:r>
            <a:r>
              <a:rPr lang="nl-BE" sz="2000" b="1" dirty="0" err="1" smtClean="0"/>
              <a:t>concurrency</a:t>
            </a:r>
            <a:r>
              <a:rPr lang="nl-BE" sz="2000" b="1" dirty="0" smtClean="0"/>
              <a:t>’-controle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‘</a:t>
            </a:r>
            <a:r>
              <a:rPr lang="nl-BE" dirty="0" err="1" smtClean="0"/>
              <a:t>Interleaved</a:t>
            </a:r>
            <a:r>
              <a:rPr lang="nl-BE" dirty="0" smtClean="0"/>
              <a:t>’ verwerking</a:t>
            </a:r>
          </a:p>
          <a:p>
            <a:r>
              <a:rPr lang="nl-BE" sz="1400" dirty="0" smtClean="0"/>
              <a:t>Soorten problemen</a:t>
            </a:r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327025" y="1384790"/>
            <a:ext cx="8153400" cy="70118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Dirty read</a:t>
            </a:r>
            <a:endParaRPr lang="en-GB" altLang="nl-BE" sz="1100" b="0" dirty="0" smtClean="0">
              <a:solidFill>
                <a:schemeClr val="accent6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AutoShape 4" descr="data:image/jpeg;base64,/9j/4AAQSkZJRgABAQAAAQABAAD/2wCEAAkGBxQSEhUUExQWFhQWFxgXGBcXGBcXGBUcFBcYHBcXGBgcHCggGBolHRcUITEhJSkrLi4uFx8zODMsNygtLiwBCgoKDg0OGxAQGywlICQsLCwsLC80LDUsLCwsLCwsLC0sLC80LC4sLCwsLCwtLCwsLCwsLCwsLCwsLCwsLCssLP/AABEIANAA8gMBIgACEQEDEQH/xAAcAAABBQEBAQAAAAAAAAAAAAAAAwQFBgcCAQj/xABDEAACAQIDAwoDBgQEBQUAAAABAgMAEQQSIQUGMRMiMkFRYXGBkaEHQrEUI3KCwfAzYpLRQ1Ki4RVTc4PxFiSUwtP/xAAXAQEBAQEAAAAAAAAAAAAAAAAAAQID/8QAJhEBAQACAQQBAwUBAAAAAAAAAAECESEDEjFR8EGx0SIyYYHxE//aAAwDAQACEQMRAD8A3GiiigKKKKAooooCiiigZbY2iuHhaVhfKNBe2YnQD1qsYb4k4Y9NJE79GH1B9qj/AIo7W6MCno85vFtFHkLn8wqk4raMDYZIkgCzA3eW+rcb269ew6C1GN8tewm9+Dk4TqPx3T3YAVLwYlHF0dWHapBHtXz7svEKj5mj5Q25ozWysCCHtY5rWPNOhvrTrbe1WkkzKnJAFiNAshzG5LsoGbXhpoNKnO9LvhvtFYHg96sZF0cRJ4Mcw9GuKnMJ8S8WvTEcnitj/pIHtV0dzYKKznCfFRD/ABYGHejA+xA+tTeD+IWCfi7If51P1W4od0Wuio/Cbcw8vQniY9gdb+l71IUaFFFFAUUUUBRRRQFFFFAUUUUBRRRQFFFFAUUUUBRRRQFFFFAUliZxGjOxsqgsfAC5pWqf8SNq8nAIgdZNT+Ff7m3oaJbqM03gx5mmZzxZix7r8B5Cw8qmt2N0OVCyTXytYog0LA8CTxAPUOP6xW7GzvtOJRG6F87/AIV1I89F/NWxbPju5NtB9Twqs4w2g2LFAlgAvcgA/TWmkkiHRlJHeAalcc92pmy3qNojEbFwcnSij8QMh9RaozEbiYZ+gzp4MGHuCferK0IrgwihpRsX8PHF+TmUnqDqR6kE/SoLF7oY1P8ABV/+nIp9nymtWBYdZrwzN1gGrtNMUxODmj/iQzJ4xvb+oDL70nhtszRfwp3S3UjkewNbY2IHWvoaj8dgcLMLSxI340VvfjRO2Kth98MRBFmfHCRgSCAsUqklMyKBzZOOjNewOleYL4xzD+Lh43/AzR/XNT3F7i4GTVRkP8kjL/pJy+1QmM+GXHksQ/50Vx6rlrMmvqWeluwPxfwjfxI5Yz22VwPMEH2qy4bfXAvoZ1jOlxKGhIuLj+IB1EGsX/8ARWMgcOgw81r6PexuCNUZSD68aY7cixzACXDyhFtol5AzKuXlDZmJYjS/ZTnZzp9IYbFJILxurjtVgw9RS1fJscrobgsjeasPWxq5Rb2yYeL7vGzSMMwBDMcxIBRjFKpCouqmxu1r6dS3RLX0BRWFbN+LGOBCsscxOlihDMT1DIQL+VW5PigY1zYjDBQAL8nKCwJYgpkcKcykagE2pbJ5WVo9FUvZ/wAUNny2Bd4yep0b6pmFWDBbx4SbSPEQsewOub+km9U7olKKAaKKKKKKAooooCiiigKKKKArFt+dotNiJDYgA5AD1BNB6m5861bb+2o8JGJJATc5QFtcmxPWeGlZBjsUcdirIoDTSAAcQt9Lk92pJ8afVjLzpadwNnZIGlI50psPwIf1a/8AQKv+HTJHrxOpqM2bhVGVFHMRQo/CgsL95/Wn2Nl6qNw0ka5vSRrs1zeg5Jrk13XLCg5YVwRXprwmgTdabvEKcmuGWgjZsPTCaEjgxHhepiamcooIqXFzrwcnx1pu+25V4oreGn0p9MtMJo6BKTb0TC0kJ9Aw9CKatg9ny/Kqk9qlPda6niHZTKWICgXk3Fibnwu4tqCjBrW6+0VXtubvToBeQyql7Ak3W5ubAk+dTEOMeFgVY+HbT/F7UEkltLMOrtGh/T1ommfbPxphYsFUnqJvdLHipBFm6r11tHaLTNc6KL5VvfKCbnU6trrc0rvOgSYW0zg+q2v9R6U32bgzM4QEgWLMwUvlCi5OUakcB51NT91Z58H+xNqyx82OSVDe90kZQB1jKOJr6T2ViM8SFjz8i5uvnWGb3vXzzsvZoSUAEkgKWvl48SBlJFtV7+NbbuZGwiuamN3dxcZpZaKKK00KKKKAooooCiio/b+0xhsPJMflXQdrHRR5kigzH4o7b5TEckp5sQy/mOrn6D8prz4Z7Pu0mII6H3aficc4+Sm3/cqiYvFGSQkksSfEkk6+ZNbXu5srkIYoOBUXc/ztq577cPBRVYxT2FXKt+s/QcKbyNc0tM/77qbE1G3hNcmvTXlAGuGppj9qRxMqElpH6EaDM7AcTlHBR1sbKOs01XaMr4iWEQOiKl1xJsY3ay80LxJBJ0v8p4aUEma4NRj7IkYkvi8QQflTkY1HgVjzerGmsm68Z1M+M/8Al4ge2a1BNNXLVBNuyw/h43Gp4yiUekqtTeWDaUOqSw4tR8sqchIfB0uhPiooJ1xTaUVG7K3pjmkMEiPh8SOMMtgSO2NhpIuh1HYdKlZFoI+daYzrUpMKYTrQRc3tTKS1P8QKiNpSZUJ7aCGxO0RymvAfpTSPFs2IgVdeJb8+p+i+lRWOk1J7f/J/QfmqQ3Y05TEPwUG3lqagb77T3xOUfIAPNhc+xWk8BjGjvlC3YAXKgka35t+FRUspllZ24sST5/u1SmAjuw7v2KXWuWMr6XndjDNI2ZtWZtTYDx4d/wBK2zZWHyRqO6s73D2bzl/lHv11qCiwqYzUbe0UUVoFFFFAUUUUBWXfGPbVsmGU8PvH8TcIPTMfMVpmKxCxozubKilmPYFFya+b949pticRJK3F2LW7OweQsPKjGXpLfDfZXLYsOwukA5U9hYH7sf1WPghraMOtgT1nT+/6VUvh3snkMIhI585ErfhItEP6ed/3DVslb20/vVrUcu2tJs1BNck1FBqI3t24MFhJcQRmKCyrrznY2QeFyL9wNS5qp/FDZr4jZ8gjBLoVlsNSQhOaw6yFJNuu1B3gMP8A8PwcuKnPKYkx8rPIeLuBzYl7EUkIqjT1rPIWmh2dEqMy4zamJD51JV8oYWYFdQCxU+EprRt3Nu4famFscrEoFnhOtrjXTrQnUN9CKcybswHEQYizBsMnJxID92qgMBzbcQG436h2Cgqq4nFYTaeFwi4uTEpKpaRZVQsijNzs4F/kY69nXemu7m1pptoYrGDXBqzRMzTZI4kjUHlQnBiQoPdylWJ91H+1YvFcveSeExQ8wj7PdQt+kc1sqnq+btquxbr4yPZE+DyRhwwZDG9+WGcO4NwLGyhQDa9qCYHxEwujGPErATlGIaFhDfh0uPt1UrvVvFJh58JBAqO+IexzXICXALCxGvOJvrohqm4TApiY0wYbacBcBXikjMkEZTnA84XVMyi1iOIuBrT7AOn/ABWeaVgsGzoUhDNfQ2yA+JJm9VoJr4hbPE2EmkZckmG+9hkDDNzLMbW1W9uHbY8RUlu3j2xGEglfpugLdVyNCR3EgnzqqbY21Jta+FwKMMOWHLYhwVWwN8oHHqGnE8CALmrtgsGsMSRJokaBF7bKLXPaaDiamc1PpDTKc2oIrELVe26bm3776sko4mq3toZY2kPXoPOgpG0XuTbw/v8AoPKpja3/ALfBpF8z8fAan3yjzqP2ZheVxCLxsbny1+tdb4YvlMRlXhGMnmNW99Py0EbgIifE1c9k7EdGjLWs3O0N+jawPmR6VVcHzbVq+wNluxRbcAt+7QaVjKW2RnHVq+7l4HJHfrNWemuzoMiAd1Oq20KKKKAooooCiiigonxb21yOGEKnnTHXuRLE+pyjwvWV7sbJ+1YiOI3ys13PYijM57tAQO8in2/+2ftWMkYG6KcifhS4uPE3bzq1/DDZmWN5zxkPJp+BDdyO4vYf9s1XKfqy2vkQtc2t2AdXYB4fpSMjUrK1gO7U+f8AtTDlKjqWzUA0iJKid4Nu/Z+Sjjj5XETsViizBb5Rd3ZvlRRxNBPE0Xqu4TF7QWRBNBh3jYgM0Ejhor/MVkUZwO437qn70FH3i+HaSS/aMHIcLPfNzbhCTxIykNGT120PZUX/AMW23g9JoFxSD51GZj4GOzebJWmE14TQZqPiyqaYjCSxt2Bh9HVKWHxcwZ/wsR6Rf/rWguL8dR2Gmz4KI/4cf9K/2oKA/wAXMOdEw8zHqBaMfRmqc3bxH2+GWTEYNYleQDI4zGXkwCrvmUZrE2Fx8pqyoir0VA8ABQxoElQKAqgADgALAeAFcNXZpF6BGUUwxJqQcVHz0EdiFNrdZNQW+tgEiHUM7fRfe9WbDR5pR2L6VSd4cXyjSOPnay/hXmr61FMd31EMU2IYcAQO+3AeZqpxks5J1JJJ7yeJqz71Scjh4oBxPOby4e5v5VH7rbOErHMuZVUm12XMx0RQVU84kiwNr0t1Ns3k73ZwnKTrforzm8F1/sPOtt3EJJJIrNd3dmiLlbEsS/Jglcp5vT5vVztPy1sO5+CyRA9ZrON3bSTUWKiiitqKKKKAooooCq38QNs/ZcHIQbPJ92nbdgbnyXMfG1WSsV+LW2uWxXIqbpAMvcXaxc+XNXxU0ZzuopuCw7SyKiC7uwRR3sQB5a1u+y8CsSJEnQiUKD25eLeJNz51nfww2ZnlacjSEWXvkkBH+lM3my1qUa2Un99/77qqYTgyxr+pN6Y5u+lsY9zTQ1GyqvrVa2W/K7XxTNxw0EUUYPZNeSRwPHKt6n1qO2nsCDEOsjqRIoyiSN3jkA/y5kIJHcb0Cm9+1ZIIVWG3LzyJBFcXCtJxcjsVQza6aCoTbmCfArBJFisS8z4iGIrLK0iT8o3PUxnmrpmIy2tapPH7uK8UaRSSRvDJysUrM0zB7EHNyhOdSCRa/ZXMWxZ2lXEYiZZ5YVbkI1TkYldltnYZmLMeFybC5sKDldqYzEYjErhGw6w4d1ivKkjmSTLeQXV1yhSQOFKR7zSvmEOFfEGI5JZI3jjj5RQOUWLlGDSWN/Slt29lSYXBCO4OIKyO7X0aaW7Ek9YzEC/YBVR3cOGgw8cbTY7DYlVtIi/aDeS/OZYyjxtc63Ua3oLiu2hiMEZ8PnDMCEBUB1kzZAjAhgLPodCLXPfTSTamJjZlCiZM6QpI2VbvnCylgvEAsQAF/wAJiTapXYWyUwkCQoSQuY5mILMXYszMR13Jp4yA2uAbG47jYi47DYn1NAnjZxGjvZmCqzZVGZmyi9lUcT2ConEbyQRxxPMWh5VcwEiMCugNnIBVDqNCR19lNd7MS7SYXCxOyPPMGdkJDLFBz5LEareyr51J7a2rHhomllOnAKNWdj0URfmY9QoOcFteGcfczRydyOrEeIB040s1QGwdjMZTjMQipO65UiUC0CH5WIHPkPWx8BVgNAhK1MJz108nqNxp4KOs0DTH4gx4Z2HSk5i+L6aeAzHyqpxQZ5kX5V1/p0Hvc1N7yYi8ixjhEuY/ifRfMCx86hDNyME03WeanidB760VU95cXy2JcjgDlHgmn1ufOrTu/heRw2dlN2vJYqbEDmxAqzBJVLEtoCRp3VUNk4MyyqigkswUW466dZ4+dXnbFgqxJluWy2UJYcmcouAWZGvmJ51jY6ca5dW8aSJvdXC5+SUcAPqdT61seChyoB3VQ9wtnag20AAHlWhiumM1ND2iiiqCiiigKKKKCO3g2mMLh5Zj8ikgdrHRR5kgV85yyGR2dySSSzHtJNz6mtL+Mm2v4eFU8PvH8TcIPTMfNaqfw/2R9oxaZhzI/vX7LIRlXzcrp2A0jllzlppu62yvs2GjjI55Gd/+pJYkeXNX8tTWPbIuXsHv+70phV1LNwXXzqKxmJzsT1UdTZzSDClWpNxQJV2r1xauSe+gcBjSoNMwaWR6ByK6zUgj0opoOia8tXlBoItdkWxjYpmzEwrCiWsIxmLOb31LHL1Dh10xwmx3fEHE4plZ0JEEaXMcCn5tQM0p62tp1VYCa4YUHLUlJXVJSNQN5TrULJixyhY9FBUhtKfIjNVB2xtI5CoOrm3l/wCL0Hr4gyFn+aRifC+ijyFRm+uIyrFAvyjM3idF/wDsfSpDYgzuD8qC/tp7VVtoYnl8Qz9RbTwGi+wB86FT25OAuzOQDkWwzcmVzSHKmYPxXiSQCRapqJeVxWhusShV52YWHNUBrC4tmI0+altjIIMKGB1sZNG0DOMqWZFzKwW5KsQNfGz7cfAlyCRq7ZvL5fYD1rh+7Nfo1DdXB8nEO+p2ksLHlUCla7oKKKKAooooCk8TOsaM7GyqpYnsCi5NKVV998QWWPDLf70lpCBmyxRWLki4uCcq8dQTUt0lYnvHtQ4jESStxdi34R8q+QsPKtJ+F2GCYRpfmmc3P8sfNUeuc+dUDfWOFZxyQAZlzOEMfJDN0BGqE5ebqQSdT63T4V7SV8O0BPPjYkDtRze/kxYeYqy7jMmqs+0trZW5M3VdWv1Na17d4/fGoo7aiJsp96W383eOMwjKhKyo3KIQba2sy+BH0FYs0uIgbKZGUjqcX9zf61G20JjQeBpTlRWT4PeydOkkcg7iVP1P0qXw2/iCwkhde22Vh+h9qC/l65Y1V8PvnhW/xcp/nUr7kW96lcPtKOQcx1YdxDfQ1RJilQ1RoxNdrjBQSaGlKj0xYpePEjtoHQopITV1noOzSZNesaTY0Hjmm0x0pV2ptK9BWN7caFXKKoGOmzN3AfX/AGt61L7047NLYGw6+4dZ8heoPBxGWRV/zNr3DifawqKm2JhwLsdGk5o/N2eC3NQe7mC5WRVNhmaxucoA67mxsLX1tT7fbF3dIF6MYufxN/YW/qqa3CwRGZxcNbIti4a79JlCjn5VBJW408qmd1NprfCU3klLBIgWu5HHPcLwXiArDKGIYD/e87h7P+a2g4VQcOOWxLMOivNWwIGugsCSRzQNOrNWybt4Tk4hWOlNTa2pcUUUV1QUUUUBRRRQFYZv9tKWWf7WlxEJeShfQj7mx4dYJLNrodR1Gte3peQYScw/xOTa3b/MR3gXI7wKxmfejNgzgnhjKAWVgWVlYEkOekCbk34XuR11jLOY3VSy1VcfjHmkaSRszuczGwFye4CwoweNkhcSRMUddQw6v7juqZ3bjw9pRiAhvyeQnlCdH5yhk/h5hxcg2A0B4V7vVs/DxqjYdlOZ5QwWXPYBuZZSoZVA0zN0uPedTOb0z/KZ2b8X2Tm4nD3I+aJgL/kbT/V5Cpdd9dkYrSXmE/8ANjIH9YBX3rKJIg3Gmr7PHVpWtL3NlG6my8ULwSxm/wDypFPsDUdjPhgR/CmPgwvWSPgD2g27erzqQwm28ZADyU8y2F9JWKi38rXX2qLtZtsbk4mFSzKjIouWvlsBxJPVVEmKXuLhgdCDw9v1FSu098MViIuTmnkcX1ByhSP5goGa37vVeqKlsLtrEJ0MRJ5ksPQ5hUvg988UCAxRx16a+x/SqjaulkI6zQaPHvnbV0Pk1/Y2p7FvfEQDmK3/AMwI9+HvWYDGNa2n0PtXb4sEAEcPP+1qDX8JvEGHNdW8DcU+Tb/nWIRsuYWuDe2hN9ey4/WrDhpGUc2VvzX/AN6DVo9uqf3+++nEe1kPA1l6Y2UdYbzpePazDpAjyoNObGAjjTbFS8xj2A/Sqbht4QBqw8OH1rjam3XZCqA87S9tPC/D3oKptHEZpX8SPK+vsLedTO6cAvJM3BAdfdjURtrZr4Z8r6kqDccDfU27eoeVTOPP2bZwS/3kxsfA6t7aedFVozGaZpD8xv8A29relaRhoOQwguPlubiQjPKOtWICOsY0YA3zetJ3S2fysqg9G925rNzV1a4XW3Vp21c94ec8cZFixzG4u1m1tnLFmUKABe1r+Q5dW+IkSe4+zyzLcak5z+bh7WFbBAllAqm7iYGwzkVdq6yamgUUUVQUUUUBRRRQcTC4NZlvDsCR5GJXMO8XrUK5aMHiKDDptgAcY7eF6ROzk61NbfLs9G4qKj8Ru5E3y1i9PH0u6xt9iwNxuP3501l3WU9CUeB/f6VrOK3MQ9GojFbmuOFTss8WprH0y/EbsTLwAbwP97VGz7PkTpIR5Vp82wJk4A+VMMThJODA+lN9SeqnbFX2LuvBiYQSH5YvIuVTDzisZZAqsQQNNWJA6uu4SxPw94ZJls2SxkWSEWkQtnOcHKlwVBPEjQVL4jZd/wDcVzGMREQY5HFipsHNrp0eadDbq0rncupL4bkio4jcrFKAwjLAhG5tn/imyDmkm57LX4VDYnZksZsyEG5GotqpsRY9YIINaL/xidLZ0DWtzilmFnLErItiHa5Ba99eo60t/wCqVZSrIdVcWDB0OZwyKVkByoNbgG7aXNrWTr+/x9zt+f4ypoiOII8q4IrWJ3wUxa4QXMti0bRsMygq7GIlWswKqluBudeKDbo4SZvuydWUARvFLo0ROQXKsZMwuflAPE6kbnVn1TTOdj4oQ4iGUqGEcschU8GCOGI9q1SLebZc3TQx363jNv6luPeqxPuGbArKmoTph4xzyQSCwtkUi2a9jfTW14uXc7ELzwhZcubMhDc0sVU80k2JGnbW5njfFTVaJFsHZ+I1glQ/gcH2pCfcVh/Dl9f9qzPEYCRDZgQwJHPXUEcRzhcEdlO8JtfFRdCWQeDsR6Nce1aTa14vdPEKOijju401hgKRskkTKbgi97aU3wm/+LTR8r/iTXxupH0pxid+5HXhED3LIfQGw96i7OdvMuJ5E2sI1GdzoLL1a1W94cby0gA6KiyjsGmp7zxt2AdtNcdtCSduczEdQsAB4ILgeJJNK4TCa3I/Ukn6mrIlq37kbPtGzkHnWQc1uA50hVyQnAdFib9nUXWzU5bEO4AAvlAChRrqeaNAbZR60tOow+FyleiuU3S12cZ3DK7FgwUKAygDneFpbcPZpJS/HpN4tqa4Y/qz214aXsHC8nEo7qk64iWwAruu6CiiigKKKKAooooCiiigKKKKAotRRQcNGD1U3l2dG3FRTuighMRu3E3VUTitzFPRq40UGcYnc5xwqGxu67/NGG8QDWv2rlogeIpZsYTid2l/yMvgT+txUfNsE9TnwYX/AH6Vvsuzo24qKj8Ru1E3VXO9LD0vdWIpFioug5sMuiubfdm6DKdLA62taiTa06g8pGD0+c0fOzSOHMgdcvPBAs3y9VaxitzFPRNROJ3PkHCs3o+qu56UcbyIwIZHAPKiyuG0lAuoEimxLDMWvfjbTSu8+DmbnJGCWUm8bRD+FlPOjYhYwRfLxJ6+upzG7rv80YPkPrUU2wQhvkI9f1rH/POePx+Tc+fIYpu5h5QMjtwiuVdJLZ2KkspysHJtZANOvspnid0SvB1vro6shuHylQSCrEcWINl7ba1P/Z4/niB77a16IIwLI8sdwy2DEizm7CxJ0J49tXu6k8y/dO2Kli9jvAAWC5SzKGVlYMUNmtY3t32pFat20cC84IMqsS2YkooYkLlAuANLAaWqMTYpja7pnWx0DFeI0NwL6ca3j1sdc3n57YuF34+f0Rjnefkkex5xN7DMVUhjmbi1yFGta9uNgbLmPXWY7tYLNIT2WjHlqx8yfatv2NhskajurWGvManjk/ooorYKKKKAooooCiiigKKKKAooooCiiigKKKKAooooCiiigKKKKAry1e0UHDRA8RTaXZsbcVFPKKCCxO7MTdVROK3LU9E1c6KDNsTufIOGtRk+wpl6jatbtXLRA8RSzYzbdHY5Emq2AN/WtKQWFcR4dV4C1K0BRRRQFFFF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327025" y="2003915"/>
            <a:ext cx="8153400" cy="70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Het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lezen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van data die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zijn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aangepast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b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door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een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niet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‘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gecommitte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’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transactie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.</a:t>
            </a:r>
          </a:p>
        </p:txBody>
      </p: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317500" y="3146915"/>
            <a:ext cx="8153400" cy="70118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accent3"/>
                </a:solidFill>
                <a:effectLst/>
                <a:latin typeface="+mn-lt"/>
              </a:rPr>
              <a:t>Nonrepeatable</a:t>
            </a:r>
            <a:r>
              <a:rPr lang="en-GB" altLang="nl-BE" dirty="0" smtClean="0">
                <a:solidFill>
                  <a:schemeClr val="accent3"/>
                </a:solidFill>
                <a:effectLst/>
                <a:latin typeface="+mn-lt"/>
              </a:rPr>
              <a:t> read</a:t>
            </a:r>
            <a:endParaRPr lang="en-GB" altLang="nl-BE" sz="1100" b="0" dirty="0" smtClean="0"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17500" y="3766040"/>
            <a:ext cx="8153400" cy="70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Het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lezen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van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dezelfde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data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levert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b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andere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waarden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op.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317500" y="4889990"/>
            <a:ext cx="8153400" cy="70118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effectLst/>
                <a:latin typeface="+mn-lt"/>
              </a:rPr>
              <a:t>Phantom read</a:t>
            </a:r>
            <a:endParaRPr lang="en-GB" altLang="nl-BE" sz="1100" b="0" dirty="0" smtClean="0">
              <a:effectLst/>
              <a:latin typeface="+mn-lt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317500" y="5509115"/>
            <a:ext cx="8153400" cy="70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Het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lezen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van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dezelfde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data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levert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b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extra </a:t>
            </a:r>
            <a:r>
              <a:rPr lang="en-GB" altLang="nl-BE" sz="2400" dirty="0" err="1" smtClean="0">
                <a:solidFill>
                  <a:schemeClr val="tx1"/>
                </a:solidFill>
                <a:effectLst/>
                <a:latin typeface="+mn-lt"/>
              </a:rPr>
              <a:t>waarden</a:t>
            </a:r>
            <a:r>
              <a:rPr lang="en-GB" altLang="nl-BE" sz="2400" dirty="0" smtClean="0">
                <a:solidFill>
                  <a:schemeClr val="tx1"/>
                </a:solidFill>
                <a:effectLst/>
                <a:latin typeface="+mn-lt"/>
              </a:rPr>
              <a:t> op.</a:t>
            </a:r>
          </a:p>
        </p:txBody>
      </p:sp>
      <p:pic>
        <p:nvPicPr>
          <p:cNvPr id="1028" name="Picture 4" descr="http://7ccvwy4kjce87zk9.zippykid.netdna-cdn.com/wp-content/uploads/2012/02/Mas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73" y="4934915"/>
            <a:ext cx="2040817" cy="190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arossio.com/IMMAGINI/ART/repetitive/repetitive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74" y="2902195"/>
            <a:ext cx="2040816" cy="20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873" y="550911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57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18969</TotalTime>
  <Words>393</Words>
  <Application>Microsoft Office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Inleiding</vt:lpstr>
      <vt:lpstr>PowerPoint Presentation</vt:lpstr>
      <vt:lpstr>Behoefte aan ‘concurrency’-controle</vt:lpstr>
      <vt:lpstr>Behoefte aan ‘concurrency’-controle</vt:lpstr>
      <vt:lpstr>Behoefte aan ‘concurrency’-controle</vt:lpstr>
      <vt:lpstr>Behoefte aan ‘concurrency’-controle</vt:lpstr>
      <vt:lpstr>Behoefte aan ‘concurrency’-controle</vt:lpstr>
      <vt:lpstr>Behoefte aan ‘concurrency’-controle</vt:lpstr>
      <vt:lpstr>Behoefte aan ‘concurrency’-controle</vt:lpstr>
      <vt:lpstr>Behoefte aan ‘concurrency’-controle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1284</cp:revision>
  <dcterms:created xsi:type="dcterms:W3CDTF">2010-12-03T08:14:05Z</dcterms:created>
  <dcterms:modified xsi:type="dcterms:W3CDTF">2020-09-20T15:00:28Z</dcterms:modified>
</cp:coreProperties>
</file>