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021" r:id="rId2"/>
    <p:sldId id="966" r:id="rId3"/>
    <p:sldId id="1022" r:id="rId4"/>
    <p:sldId id="1029" r:id="rId5"/>
    <p:sldId id="1030" r:id="rId6"/>
    <p:sldId id="1031" r:id="rId7"/>
    <p:sldId id="1032" r:id="rId8"/>
    <p:sldId id="1034" r:id="rId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00FF00"/>
    <a:srgbClr val="993300"/>
    <a:srgbClr val="FFFF99"/>
    <a:srgbClr val="CC6600"/>
    <a:srgbClr val="3333B2"/>
    <a:srgbClr val="D60093"/>
    <a:srgbClr val="1687AF"/>
    <a:srgbClr val="F0EA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71" autoAdjust="0"/>
    <p:restoredTop sz="88241" autoAdjust="0"/>
  </p:normalViewPr>
  <p:slideViewPr>
    <p:cSldViewPr snapToGrid="0">
      <p:cViewPr varScale="1">
        <p:scale>
          <a:sx n="49" d="100"/>
          <a:sy n="49" d="100"/>
        </p:scale>
        <p:origin x="36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19149" y="2657475"/>
            <a:ext cx="7629525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err="1" smtClean="0"/>
              <a:t>Serialiseerbaarheid</a:t>
            </a:r>
            <a:r>
              <a:rPr lang="nl-BE" sz="3600" b="1" dirty="0" smtClean="0"/>
              <a:t> van transacties</a:t>
            </a:r>
          </a:p>
        </p:txBody>
      </p:sp>
    </p:spTree>
    <p:extLst>
      <p:ext uri="{BB962C8B-B14F-4D97-AF65-F5344CB8AC3E}">
        <p14:creationId xmlns:p14="http://schemas.microsoft.com/office/powerpoint/2010/main" val="35576815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blog.tensator.com/uk/image.axd?picture=2012%2F7%2FiStock_000011031649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1054189"/>
            <a:ext cx="7534275" cy="575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Serialiseerbaarheid</a:t>
            </a:r>
            <a:r>
              <a:rPr lang="nl-BE" sz="2000" b="1" dirty="0" smtClean="0"/>
              <a:t> van transacties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724142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Serialiseerbaarheid</a:t>
            </a:r>
            <a:r>
              <a:rPr lang="nl-BE" sz="2000" b="1" dirty="0" smtClean="0"/>
              <a:t> van transacties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Seriële sequentie van transacties</a:t>
            </a:r>
            <a:endParaRPr lang="nl-BE" sz="1400" dirty="0" smtClean="0"/>
          </a:p>
        </p:txBody>
      </p:sp>
      <p:sp>
        <p:nvSpPr>
          <p:cNvPr id="3" name="AutoShape 4" descr="data:image/jpeg;base64,/9j/4AAQSkZJRgABAQAAAQABAAD/2wCEAAkGBxQSEhUUExQWFhQWFxgXGBcXGBcXGBUcFBcYHBcXGBgcHCggGBolHRcUITEhJSkrLi4uFx8zODMsNygtLiwBCgoKDg0OGxAQGywlICQsLCwsLC80LDUsLCwsLCwsLC0sLC80LC4sLCwsLCwtLCwsLCwsLCwsLCwsLCwsLCssLP/AABEIANAA8gMBIgACEQEDEQH/xAAcAAABBQEBAQAAAAAAAAAAAAAAAwQFBgcCAQj/xABDEAACAQIDAwoDBgQEBQUAAAABAgMAEQQSIQUGMRMiMkFRYXGBkaEHQrEUI3KCwfAzYpLRQ1Ki4RVTc4PxFiSUwtP/xAAXAQEBAQEAAAAAAAAAAAAAAAAAAQID/8QAJhEBAQACAQQBAwUBAAAAAAAAAAECESEDEjFR8EGx0SIyYYHxE//aAAwDAQACEQMRAD8A3GiiigKKKKAooooCiiigZbY2iuHhaVhfKNBe2YnQD1qsYb4k4Y9NJE79GH1B9qj/AIo7W6MCno85vFtFHkLn8wqk4raMDYZIkgCzA3eW+rcb269ew6C1GN8tewm9+Dk4TqPx3T3YAVLwYlHF0dWHapBHtXz7svEKj5mj5Q25ozWysCCHtY5rWPNOhvrTrbe1WkkzKnJAFiNAshzG5LsoGbXhpoNKnO9LvhvtFYHg96sZF0cRJ4Mcw9GuKnMJ8S8WvTEcnitj/pIHtV0dzYKKznCfFRD/ABYGHejA+xA+tTeD+IWCfi7If51P1W4od0Wuio/Cbcw8vQniY9gdb+l71IUaFFFFAUUUUBRRRQFFFFAUUUUBRRRQFFFFAUUUUBRRRQFFFFAUliZxGjOxsqgsfAC5pWqf8SNq8nAIgdZNT+Ff7m3oaJbqM03gx5mmZzxZix7r8B5Cw8qmt2N0OVCyTXytYog0LA8CTxAPUOP6xW7GzvtOJRG6F87/AIV1I89F/NWxbPju5NtB9Twqs4w2g2LFAlgAvcgA/TWmkkiHRlJHeAalcc92pmy3qNojEbFwcnSij8QMh9RaozEbiYZ+gzp4MGHuCferK0IrgwihpRsX8PHF+TmUnqDqR6kE/SoLF7oY1P8ABV/+nIp9nymtWBYdZrwzN1gGrtNMUxODmj/iQzJ4xvb+oDL70nhtszRfwp3S3UjkewNbY2IHWvoaj8dgcLMLSxI340VvfjRO2Kth98MRBFmfHCRgSCAsUqklMyKBzZOOjNewOleYL4xzD+Lh43/AzR/XNT3F7i4GTVRkP8kjL/pJy+1QmM+GXHksQ/50Vx6rlrMmvqWeluwPxfwjfxI5Yz22VwPMEH2qy4bfXAvoZ1jOlxKGhIuLj+IB1EGsX/8ARWMgcOgw81r6PexuCNUZSD68aY7cixzACXDyhFtol5AzKuXlDZmJYjS/ZTnZzp9IYbFJILxurjtVgw9RS1fJscrobgsjeasPWxq5Rb2yYeL7vGzSMMwBDMcxIBRjFKpCouqmxu1r6dS3RLX0BRWFbN+LGOBCsscxOlihDMT1DIQL+VW5PigY1zYjDBQAL8nKCwJYgpkcKcykagE2pbJ5WVo9FUvZ/wAUNny2Bd4yep0b6pmFWDBbx4SbSPEQsewOub+km9U7olKKAaKKKKKKAooooCiiigKKKKArFt+dotNiJDYgA5AD1BNB6m5861bb+2o8JGJJATc5QFtcmxPWeGlZBjsUcdirIoDTSAAcQt9Lk92pJ8afVjLzpadwNnZIGlI50psPwIf1a/8AQKv+HTJHrxOpqM2bhVGVFHMRQo/CgsL95/Wn2Nl6qNw0ka5vSRrs1zeg5Jrk13XLCg5YVwRXprwmgTdabvEKcmuGWgjZsPTCaEjgxHhepiamcooIqXFzrwcnx1pu+25V4oreGn0p9MtMJo6BKTb0TC0kJ9Aw9CKatg9ny/Kqk9qlPda6niHZTKWICgXk3Fibnwu4tqCjBrW6+0VXtubvToBeQyql7Ak3W5ubAk+dTEOMeFgVY+HbT/F7UEkltLMOrtGh/T1ommfbPxphYsFUnqJvdLHipBFm6r11tHaLTNc6KL5VvfKCbnU6trrc0rvOgSYW0zg+q2v9R6U32bgzM4QEgWLMwUvlCi5OUakcB51NT91Z58H+xNqyx82OSVDe90kZQB1jKOJr6T2ViM8SFjz8i5uvnWGb3vXzzsvZoSUAEkgKWvl48SBlJFtV7+NbbuZGwiuamN3dxcZpZaKKK00KKKKAooooCiio/b+0xhsPJMflXQdrHRR5kigzH4o7b5TEckp5sQy/mOrn6D8prz4Z7Pu0mII6H3aficc4+Sm3/cqiYvFGSQkksSfEkk6+ZNbXu5srkIYoOBUXc/ztq577cPBRVYxT2FXKt+s/QcKbyNc0tM/77qbE1G3hNcmvTXlAGuGppj9qRxMqElpH6EaDM7AcTlHBR1sbKOs01XaMr4iWEQOiKl1xJsY3ay80LxJBJ0v8p4aUEma4NRj7IkYkvi8QQflTkY1HgVjzerGmsm68Z1M+M/8Al4ge2a1BNNXLVBNuyw/h43Gp4yiUekqtTeWDaUOqSw4tR8sqchIfB0uhPiooJ1xTaUVG7K3pjmkMEiPh8SOMMtgSO2NhpIuh1HYdKlZFoI+daYzrUpMKYTrQRc3tTKS1P8QKiNpSZUJ7aCGxO0RymvAfpTSPFs2IgVdeJb8+p+i+lRWOk1J7f/J/QfmqQ3Y05TEPwUG3lqagb77T3xOUfIAPNhc+xWk8BjGjvlC3YAXKgka35t+FRUspllZ24sST5/u1SmAjuw7v2KXWuWMr6XndjDNI2ZtWZtTYDx4d/wBK2zZWHyRqO6s73D2bzl/lHv11qCiwqYzUbe0UUVoFFFFAUUUUBWXfGPbVsmGU8PvH8TcIPTMfMVpmKxCxozubKilmPYFFya+b949pticRJK3F2LW7OweQsPKjGXpLfDfZXLYsOwukA5U9hYH7sf1WPghraMOtgT1nT+/6VUvh3snkMIhI585ErfhItEP6ed/3DVslb20/vVrUcu2tJs1BNck1FBqI3t24MFhJcQRmKCyrrznY2QeFyL9wNS5qp/FDZr4jZ8gjBLoVlsNSQhOaw6yFJNuu1B3gMP8A8PwcuKnPKYkx8rPIeLuBzYl7EUkIqjT1rPIWmh2dEqMy4zamJD51JV8oYWYFdQCxU+EprRt3Nu4famFscrEoFnhOtrjXTrQnUN9CKcybswHEQYizBsMnJxID92qgMBzbcQG436h2Cgqq4nFYTaeFwi4uTEpKpaRZVQsijNzs4F/kY69nXemu7m1pptoYrGDXBqzRMzTZI4kjUHlQnBiQoPdylWJ91H+1YvFcveSeExQ8wj7PdQt+kc1sqnq+btquxbr4yPZE+DyRhwwZDG9+WGcO4NwLGyhQDa9qCYHxEwujGPErATlGIaFhDfh0uPt1UrvVvFJh58JBAqO+IexzXICXALCxGvOJvrohqm4TApiY0wYbacBcBXikjMkEZTnA84XVMyi1iOIuBrT7AOn/ABWeaVgsGzoUhDNfQ2yA+JJm9VoJr4hbPE2EmkZckmG+9hkDDNzLMbW1W9uHbY8RUlu3j2xGEglfpugLdVyNCR3EgnzqqbY21Jta+FwKMMOWHLYhwVWwN8oHHqGnE8CALmrtgsGsMSRJokaBF7bKLXPaaDiamc1PpDTKc2oIrELVe26bm3776sko4mq3toZY2kPXoPOgpG0XuTbw/v8AoPKpja3/ALfBpF8z8fAan3yjzqP2ZheVxCLxsbny1+tdb4YvlMRlXhGMnmNW99Py0EbgIifE1c9k7EdGjLWs3O0N+jawPmR6VVcHzbVq+wNluxRbcAt+7QaVjKW2RnHVq+7l4HJHfrNWemuzoMiAd1Oq20KKKKAooooCiiigonxb21yOGEKnnTHXuRLE+pyjwvWV7sbJ+1YiOI3ys13PYijM57tAQO8in2/+2ftWMkYG6KcifhS4uPE3bzq1/DDZmWN5zxkPJp+BDdyO4vYf9s1XKfqy2vkQtc2t2AdXYB4fpSMjUrK1gO7U+f8AtTDlKjqWzUA0iJKid4Nu/Z+Sjjj5XETsViizBb5Rd3ZvlRRxNBPE0Xqu4TF7QWRBNBh3jYgM0Ejhor/MVkUZwO437qn70FH3i+HaSS/aMHIcLPfNzbhCTxIykNGT120PZUX/AMW23g9JoFxSD51GZj4GOzebJWmE14TQZqPiyqaYjCSxt2Bh9HVKWHxcwZ/wsR6Rf/rWguL8dR2Gmz4KI/4cf9K/2oKA/wAXMOdEw8zHqBaMfRmqc3bxH2+GWTEYNYleQDI4zGXkwCrvmUZrE2Fx8pqyoir0VA8ABQxoElQKAqgADgALAeAFcNXZpF6BGUUwxJqQcVHz0EdiFNrdZNQW+tgEiHUM7fRfe9WbDR5pR2L6VSd4cXyjSOPnay/hXmr61FMd31EMU2IYcAQO+3AeZqpxks5J1JJJ7yeJqz71Scjh4oBxPOby4e5v5VH7rbOErHMuZVUm12XMx0RQVU84kiwNr0t1Ns3k73ZwnKTrforzm8F1/sPOtt3EJJJIrNd3dmiLlbEsS/Jglcp5vT5vVztPy1sO5+CyRA9ZrON3bSTUWKiiitqKKKKAooooCq38QNs/ZcHIQbPJ92nbdgbnyXMfG1WSsV+LW2uWxXIqbpAMvcXaxc+XNXxU0ZzuopuCw7SyKiC7uwRR3sQB5a1u+y8CsSJEnQiUKD25eLeJNz51nfww2ZnlacjSEWXvkkBH+lM3my1qUa2Un99/77qqYTgyxr+pN6Y5u+lsY9zTQ1GyqvrVa2W/K7XxTNxw0EUUYPZNeSRwPHKt6n1qO2nsCDEOsjqRIoyiSN3jkA/y5kIJHcb0Cm9+1ZIIVWG3LzyJBFcXCtJxcjsVQza6aCoTbmCfArBJFisS8z4iGIrLK0iT8o3PUxnmrpmIy2tapPH7uK8UaRSSRvDJysUrM0zB7EHNyhOdSCRa/ZXMWxZ2lXEYiZZ5YVbkI1TkYldltnYZmLMeFybC5sKDldqYzEYjErhGw6w4d1ivKkjmSTLeQXV1yhSQOFKR7zSvmEOFfEGI5JZI3jjj5RQOUWLlGDSWN/Slt29lSYXBCO4OIKyO7X0aaW7Ek9YzEC/YBVR3cOGgw8cbTY7DYlVtIi/aDeS/OZYyjxtc63Ua3oLiu2hiMEZ8PnDMCEBUB1kzZAjAhgLPodCLXPfTSTamJjZlCiZM6QpI2VbvnCylgvEAsQAF/wAJiTapXYWyUwkCQoSQuY5mILMXYszMR13Jp4yA2uAbG47jYi47DYn1NAnjZxGjvZmCqzZVGZmyi9lUcT2ConEbyQRxxPMWh5VcwEiMCugNnIBVDqNCR19lNd7MS7SYXCxOyPPMGdkJDLFBz5LEareyr51J7a2rHhomllOnAKNWdj0URfmY9QoOcFteGcfczRydyOrEeIB040s1QGwdjMZTjMQipO65UiUC0CH5WIHPkPWx8BVgNAhK1MJz108nqNxp4KOs0DTH4gx4Z2HSk5i+L6aeAzHyqpxQZ5kX5V1/p0Hvc1N7yYi8ixjhEuY/ifRfMCx86hDNyME03WeanidB760VU95cXy2JcjgDlHgmn1ufOrTu/heRw2dlN2vJYqbEDmxAqzBJVLEtoCRp3VUNk4MyyqigkswUW466dZ4+dXnbFgqxJluWy2UJYcmcouAWZGvmJ51jY6ca5dW8aSJvdXC5+SUcAPqdT61seChyoB3VQ9wtnag20AAHlWhiumM1ND2iiiqCiiigKKKKCO3g2mMLh5Zj8ikgdrHRR5kgV85yyGR2dySSSzHtJNz6mtL+Mm2v4eFU8PvH8TcIPTMfNaqfw/2R9oxaZhzI/vX7LIRlXzcrp2A0jllzlppu62yvs2GjjI55Gd/+pJYkeXNX8tTWPbIuXsHv+70phV1LNwXXzqKxmJzsT1UdTZzSDClWpNxQJV2r1xauSe+gcBjSoNMwaWR6ByK6zUgj0opoOia8tXlBoItdkWxjYpmzEwrCiWsIxmLOb31LHL1Dh10xwmx3fEHE4plZ0JEEaXMcCn5tQM0p62tp1VYCa4YUHLUlJXVJSNQN5TrULJixyhY9FBUhtKfIjNVB2xtI5CoOrm3l/wCL0Hr4gyFn+aRifC+ijyFRm+uIyrFAvyjM3idF/wDsfSpDYgzuD8qC/tp7VVtoYnl8Qz9RbTwGi+wB86FT25OAuzOQDkWwzcmVzSHKmYPxXiSQCRapqJeVxWhusShV52YWHNUBrC4tmI0+altjIIMKGB1sZNG0DOMqWZFzKwW5KsQNfGz7cfAlyCRq7ZvL5fYD1rh+7Nfo1DdXB8nEO+p2ksLHlUCla7oKKKKAooooCk8TOsaM7GyqpYnsCi5NKVV998QWWPDLf70lpCBmyxRWLki4uCcq8dQTUt0lYnvHtQ4jESStxdi34R8q+QsPKtJ+F2GCYRpfmmc3P8sfNUeuc+dUDfWOFZxyQAZlzOEMfJDN0BGqE5ebqQSdT63T4V7SV8O0BPPjYkDtRze/kxYeYqy7jMmqs+0trZW5M3VdWv1Na17d4/fGoo7aiJsp96W383eOMwjKhKyo3KIQba2sy+BH0FYs0uIgbKZGUjqcX9zf61G20JjQeBpTlRWT4PeydOkkcg7iVP1P0qXw2/iCwkhde22Vh+h9qC/l65Y1V8PvnhW/xcp/nUr7kW96lcPtKOQcx1YdxDfQ1RJilQ1RoxNdrjBQSaGlKj0xYpePEjtoHQopITV1noOzSZNesaTY0Hjmm0x0pV2ptK9BWN7caFXKKoGOmzN3AfX/AGt61L7047NLYGw6+4dZ8heoPBxGWRV/zNr3DifawqKm2JhwLsdGk5o/N2eC3NQe7mC5WRVNhmaxucoA67mxsLX1tT7fbF3dIF6MYufxN/YW/qqa3CwRGZxcNbIti4a79JlCjn5VBJW408qmd1NprfCU3klLBIgWu5HHPcLwXiArDKGIYD/e87h7P+a2g4VQcOOWxLMOivNWwIGugsCSRzQNOrNWybt4Tk4hWOlNTa2pcUUUV1QUUUUBRRRQFYZv9tKWWf7WlxEJeShfQj7mx4dYJLNrodR1Gte3peQYScw/xOTa3b/MR3gXI7wKxmfejNgzgnhjKAWVgWVlYEkOekCbk34XuR11jLOY3VSy1VcfjHmkaSRszuczGwFye4CwoweNkhcSRMUddQw6v7juqZ3bjw9pRiAhvyeQnlCdH5yhk/h5hxcg2A0B4V7vVs/DxqjYdlOZ5QwWXPYBuZZSoZVA0zN0uPedTOb0z/KZ2b8X2Tm4nD3I+aJgL/kbT/V5Cpdd9dkYrSXmE/8ANjIH9YBX3rKJIg3Gmr7PHVpWtL3NlG6my8ULwSxm/wDypFPsDUdjPhgR/CmPgwvWSPgD2g27erzqQwm28ZADyU8y2F9JWKi38rXX2qLtZtsbk4mFSzKjIouWvlsBxJPVVEmKXuLhgdCDw9v1FSu098MViIuTmnkcX1ByhSP5goGa37vVeqKlsLtrEJ0MRJ5ksPQ5hUvg988UCAxRx16a+x/SqjaulkI6zQaPHvnbV0Pk1/Y2p7FvfEQDmK3/AMwI9+HvWYDGNa2n0PtXb4sEAEcPP+1qDX8JvEGHNdW8DcU+Tb/nWIRsuYWuDe2hN9ey4/WrDhpGUc2VvzX/AN6DVo9uqf3+++nEe1kPA1l6Y2UdYbzpePazDpAjyoNObGAjjTbFS8xj2A/Sqbht4QBqw8OH1rjam3XZCqA87S9tPC/D3oKptHEZpX8SPK+vsLedTO6cAvJM3BAdfdjURtrZr4Z8r6kqDccDfU27eoeVTOPP2bZwS/3kxsfA6t7aedFVozGaZpD8xv8A29relaRhoOQwguPlubiQjPKOtWICOsY0YA3zetJ3S2fysqg9G925rNzV1a4XW3Vp21c94ec8cZFixzG4u1m1tnLFmUKABe1r+Q5dW+IkSe4+zyzLcak5z+bh7WFbBAllAqm7iYGwzkVdq6yamgUUUVQUUUUBRRRQcTC4NZlvDsCR5GJXMO8XrUK5aMHiKDDptgAcY7eF6ROzk61NbfLs9G4qKj8Ru5E3y1i9PH0u6xt9iwNxuP3501l3WU9CUeB/f6VrOK3MQ9GojFbmuOFTss8WprH0y/EbsTLwAbwP97VGz7PkTpIR5Vp82wJk4A+VMMThJODA+lN9SeqnbFX2LuvBiYQSH5YvIuVTDzisZZAqsQQNNWJA6uu4SxPw94ZJls2SxkWSEWkQtnOcHKlwVBPEjQVL4jZd/wDcVzGMREQY5HFipsHNrp0eadDbq0rncupL4bkio4jcrFKAwjLAhG5tn/imyDmkm57LX4VDYnZksZsyEG5GotqpsRY9YIINaL/xidLZ0DWtzilmFnLErItiHa5Ba99eo60t/wCqVZSrIdVcWDB0OZwyKVkByoNbgG7aXNrWTr+/x9zt+f4ypoiOII8q4IrWJ3wUxa4QXMti0bRsMygq7GIlWswKqluBudeKDbo4SZvuydWUARvFLo0ROQXKsZMwuflAPE6kbnVn1TTOdj4oQ4iGUqGEcschU8GCOGI9q1SLebZc3TQx363jNv6luPeqxPuGbArKmoTph4xzyQSCwtkUi2a9jfTW14uXc7ELzwhZcubMhDc0sVU80k2JGnbW5njfFTVaJFsHZ+I1glQ/gcH2pCfcVh/Dl9f9qzPEYCRDZgQwJHPXUEcRzhcEdlO8JtfFRdCWQeDsR6Nce1aTa14vdPEKOijju401hgKRskkTKbgi97aU3wm/+LTR8r/iTXxupH0pxid+5HXhED3LIfQGw96i7OdvMuJ5E2sI1GdzoLL1a1W94cby0gA6KiyjsGmp7zxt2AdtNcdtCSduczEdQsAB4ILgeJJNK4TCa3I/Ukn6mrIlq37kbPtGzkHnWQc1uA50hVyQnAdFib9nUXWzU5bEO4AAvlAChRrqeaNAbZR60tOow+FyleiuU3S12cZ3DK7FgwUKAygDneFpbcPZpJS/HpN4tqa4Y/qz214aXsHC8nEo7qk64iWwAruu6CiiigKKKKAooooCiiigKKKKAotRRQcNGD1U3l2dG3FRTuighMRu3E3VUTitzFPRq40UGcYnc5xwqGxu67/NGG8QDWv2rlogeIpZsYTid2l/yMvgT+txUfNsE9TnwYX/AH6Vvsuzo24qKj8Ru1E3VXO9LD0vdWIpFioug5sMuiubfdm6DKdLA62taiTa06g8pGD0+c0fOzSOHMgdcvPBAs3y9VaxitzFPRNROJ3PkHCs3o+qu56UcbyIwIZHAPKiyuG0lAuoEimxLDMWvfjbTSu8+DmbnJGCWUm8bRD+FlPOjYhYwRfLxJ6+upzG7rv80YPkPrUU2wQhvkI9f1rH/POePx+Tc+fIYpu5h5QMjtwiuVdJLZ2KkspysHJtZANOvspnid0SvB1vro6shuHylQSCrEcWINl7ba1P/Z4/niB77a16IIwLI8sdwy2DEizm7CxJ0J49tXu6k8y/dO2Kli9jvAAWC5SzKGVlYMUNmtY3t32pFat20cC84IMqsS2YkooYkLlAuANLAaWqMTYpja7pnWx0DFeI0NwL6ca3j1sdc3n57YuF34+f0Rjnefkkex5xN7DMVUhjmbi1yFGta9uNgbLmPXWY7tYLNIT2WjHlqx8yfatv2NhskajurWGvManjk/ooorYKKKKAooooCiiigKKKKAooooCiiigKKKKAooooCiiigKKKKAry1e0UHDRA8RTaXZsbcVFPKKCCxO7MTdVROK3LU9E1c6KDNsTufIOGtRk+wpl6jatbtXLRA8RSzYzbdHY5Emq2AN/WtKQWFcR4dV4C1K0BRRRQFFFFAUUUUBRR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3959056" y="2522602"/>
            <a:ext cx="13145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>
                <a:latin typeface="+mn-lt"/>
              </a:rPr>
              <a:t>transactie </a:t>
            </a:r>
            <a:r>
              <a:rPr lang="nl-BE" altLang="nl-BE" sz="1800" i="1" dirty="0">
                <a:latin typeface="+mn-lt"/>
              </a:rPr>
              <a:t>B</a:t>
            </a:r>
            <a:endParaRPr lang="nl-NL" altLang="nl-BE" sz="1800" i="1" dirty="0">
              <a:latin typeface="+mn-lt"/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1818141" y="2522602"/>
            <a:ext cx="1377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>
                <a:latin typeface="+mn-lt"/>
              </a:rPr>
              <a:t>transactie </a:t>
            </a:r>
            <a:r>
              <a:rPr lang="nl-BE" altLang="nl-BE" sz="1800" i="1" dirty="0">
                <a:latin typeface="+mn-lt"/>
              </a:rPr>
              <a:t> A</a:t>
            </a:r>
            <a:endParaRPr lang="nl-NL" altLang="nl-BE" sz="1800" dirty="0">
              <a:latin typeface="+mn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041855" y="2486089"/>
            <a:ext cx="538930" cy="3952811"/>
            <a:chOff x="2963863" y="1177925"/>
            <a:chExt cx="538930" cy="5480050"/>
          </a:xfrm>
        </p:grpSpPr>
        <p:sp>
          <p:nvSpPr>
            <p:cNvPr id="5" name="TextBox 4"/>
            <p:cNvSpPr txBox="1"/>
            <p:nvPr/>
          </p:nvSpPr>
          <p:spPr>
            <a:xfrm>
              <a:off x="2963863" y="1177925"/>
              <a:ext cx="5389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/>
                <a:t>tijd</a:t>
              </a:r>
              <a:endParaRPr lang="nl-BE" sz="2000" b="1" dirty="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976564" y="1225550"/>
              <a:ext cx="27780" cy="5432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</p:grp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3728587" y="4661281"/>
            <a:ext cx="1840256" cy="1450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52" name="Line 6"/>
          <p:cNvSpPr>
            <a:spLocks noChangeShapeType="1"/>
          </p:cNvSpPr>
          <p:nvPr/>
        </p:nvSpPr>
        <p:spPr bwMode="auto">
          <a:xfrm>
            <a:off x="859848" y="4840474"/>
            <a:ext cx="296464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 type="none" w="lg" len="lg"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583530" y="2908185"/>
            <a:ext cx="1840256" cy="1731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35471" y="2885469"/>
            <a:ext cx="169790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 smtClean="0"/>
              <a:t>start transactie</a:t>
            </a:r>
            <a:endParaRPr lang="nl-BE" altLang="nl-BE" sz="1800" b="0" i="1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 smtClean="0"/>
              <a:t>lees </a:t>
            </a:r>
            <a:r>
              <a:rPr lang="nl-BE" altLang="nl-BE" sz="1800" b="0" i="1" dirty="0" smtClean="0"/>
              <a:t>d1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 smtClean="0"/>
              <a:t>pas </a:t>
            </a:r>
            <a:r>
              <a:rPr lang="nl-BE" altLang="nl-BE" sz="1800" b="0" i="1" dirty="0" smtClean="0"/>
              <a:t>d1</a:t>
            </a:r>
            <a:r>
              <a:rPr lang="nl-BE" altLang="nl-BE" sz="1800" b="0" dirty="0" smtClean="0"/>
              <a:t> aan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 smtClean="0"/>
              <a:t>lees </a:t>
            </a:r>
            <a:r>
              <a:rPr lang="nl-BE" altLang="nl-BE" sz="1800" b="0" i="1" dirty="0" smtClean="0"/>
              <a:t>d2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 smtClean="0"/>
              <a:t>pas </a:t>
            </a:r>
            <a:r>
              <a:rPr lang="nl-BE" altLang="nl-BE" sz="1800" b="0" i="1" dirty="0" smtClean="0"/>
              <a:t>d2</a:t>
            </a:r>
            <a:r>
              <a:rPr lang="nl-BE" altLang="nl-BE" sz="1800" b="0" dirty="0" smtClean="0"/>
              <a:t> aan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 smtClean="0"/>
              <a:t>COMMIT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55625" y="2853788"/>
            <a:ext cx="3577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>
                <a:latin typeface="+mn-lt"/>
              </a:rPr>
              <a:t>t</a:t>
            </a:r>
            <a:r>
              <a:rPr lang="nl-BE" altLang="nl-BE" sz="2000" b="0" i="1" baseline="-25000" dirty="0">
                <a:latin typeface="+mn-lt"/>
              </a:rPr>
              <a:t>1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859848" y="3095702"/>
            <a:ext cx="823248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ash"/>
            <a:round/>
            <a:headEnd type="none" w="lg" len="lg"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87" name="Rectangle 2"/>
          <p:cNvSpPr>
            <a:spLocks noChangeArrowheads="1"/>
          </p:cNvSpPr>
          <p:nvPr/>
        </p:nvSpPr>
        <p:spPr bwMode="auto">
          <a:xfrm>
            <a:off x="327025" y="1460991"/>
            <a:ext cx="8153400" cy="69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 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Seriële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sequentie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</a:br>
            <a:endParaRPr lang="en-GB" altLang="nl-BE" sz="1100" b="0" dirty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07" y="3762632"/>
            <a:ext cx="2066925" cy="2943225"/>
          </a:xfrm>
          <a:prstGeom prst="rect">
            <a:avLst/>
          </a:prstGeom>
        </p:spPr>
      </p:pic>
      <p:sp>
        <p:nvSpPr>
          <p:cNvPr id="89" name="Text Box 9"/>
          <p:cNvSpPr txBox="1">
            <a:spLocks noChangeArrowheads="1"/>
          </p:cNvSpPr>
          <p:nvPr/>
        </p:nvSpPr>
        <p:spPr bwMode="auto">
          <a:xfrm>
            <a:off x="3780527" y="4633990"/>
            <a:ext cx="169790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 smtClean="0"/>
              <a:t>start transactie</a:t>
            </a:r>
            <a:endParaRPr lang="nl-BE" altLang="nl-BE" sz="1800" b="0" i="1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 smtClean="0"/>
              <a:t>lees </a:t>
            </a:r>
            <a:r>
              <a:rPr lang="nl-BE" altLang="nl-BE" sz="1800" b="0" i="1" dirty="0" smtClean="0"/>
              <a:t>d1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 smtClean="0"/>
              <a:t>pas </a:t>
            </a:r>
            <a:r>
              <a:rPr lang="nl-BE" altLang="nl-BE" sz="1800" b="0" i="1" dirty="0" smtClean="0"/>
              <a:t>d1</a:t>
            </a:r>
            <a:r>
              <a:rPr lang="nl-BE" altLang="nl-BE" sz="1800" b="0" dirty="0" smtClean="0"/>
              <a:t> aan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 smtClean="0"/>
              <a:t>lees </a:t>
            </a:r>
            <a:r>
              <a:rPr lang="nl-BE" altLang="nl-BE" sz="1800" b="0" i="1" dirty="0" smtClean="0"/>
              <a:t>d2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 smtClean="0"/>
              <a:t>COMMIT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9624" y="3502887"/>
            <a:ext cx="285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tx2">
                    <a:lumMod val="75000"/>
                  </a:schemeClr>
                </a:solidFill>
              </a:rPr>
              <a:t>Transacties worden na elkaar uitgevoerd.</a:t>
            </a:r>
            <a:endParaRPr lang="nl-B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0" name="Text Box 12"/>
          <p:cNvSpPr txBox="1">
            <a:spLocks noChangeArrowheads="1"/>
          </p:cNvSpPr>
          <p:nvPr/>
        </p:nvSpPr>
        <p:spPr bwMode="auto">
          <a:xfrm>
            <a:off x="555625" y="3120488"/>
            <a:ext cx="3577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2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91" name="Line 6"/>
          <p:cNvSpPr>
            <a:spLocks noChangeShapeType="1"/>
          </p:cNvSpPr>
          <p:nvPr/>
        </p:nvSpPr>
        <p:spPr bwMode="auto">
          <a:xfrm>
            <a:off x="859848" y="3362402"/>
            <a:ext cx="823248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ash"/>
            <a:round/>
            <a:headEnd type="none" w="lg" len="lg"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92" name="Text Box 12"/>
          <p:cNvSpPr txBox="1">
            <a:spLocks noChangeArrowheads="1"/>
          </p:cNvSpPr>
          <p:nvPr/>
        </p:nvSpPr>
        <p:spPr bwMode="auto">
          <a:xfrm>
            <a:off x="555625" y="3406238"/>
            <a:ext cx="3577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3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93" name="Line 6"/>
          <p:cNvSpPr>
            <a:spLocks noChangeShapeType="1"/>
          </p:cNvSpPr>
          <p:nvPr/>
        </p:nvSpPr>
        <p:spPr bwMode="auto">
          <a:xfrm>
            <a:off x="859848" y="3648152"/>
            <a:ext cx="823248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ash"/>
            <a:round/>
            <a:headEnd type="none" w="lg" len="lg"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555625" y="3663413"/>
            <a:ext cx="3577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4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95" name="Line 6"/>
          <p:cNvSpPr>
            <a:spLocks noChangeShapeType="1"/>
          </p:cNvSpPr>
          <p:nvPr/>
        </p:nvSpPr>
        <p:spPr bwMode="auto">
          <a:xfrm>
            <a:off x="859848" y="3905327"/>
            <a:ext cx="823248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ash"/>
            <a:round/>
            <a:headEnd type="none" w="lg" len="lg"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96" name="Text Box 12"/>
          <p:cNvSpPr txBox="1">
            <a:spLocks noChangeArrowheads="1"/>
          </p:cNvSpPr>
          <p:nvPr/>
        </p:nvSpPr>
        <p:spPr bwMode="auto">
          <a:xfrm>
            <a:off x="555625" y="3949163"/>
            <a:ext cx="3577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5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97" name="Line 6"/>
          <p:cNvSpPr>
            <a:spLocks noChangeShapeType="1"/>
          </p:cNvSpPr>
          <p:nvPr/>
        </p:nvSpPr>
        <p:spPr bwMode="auto">
          <a:xfrm>
            <a:off x="859848" y="4191077"/>
            <a:ext cx="823248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ash"/>
            <a:round/>
            <a:headEnd type="none" w="lg" len="lg"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98" name="Text Box 12"/>
          <p:cNvSpPr txBox="1">
            <a:spLocks noChangeArrowheads="1"/>
          </p:cNvSpPr>
          <p:nvPr/>
        </p:nvSpPr>
        <p:spPr bwMode="auto">
          <a:xfrm>
            <a:off x="555625" y="4196813"/>
            <a:ext cx="3577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6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99" name="Line 6"/>
          <p:cNvSpPr>
            <a:spLocks noChangeShapeType="1"/>
          </p:cNvSpPr>
          <p:nvPr/>
        </p:nvSpPr>
        <p:spPr bwMode="auto">
          <a:xfrm>
            <a:off x="859848" y="4438727"/>
            <a:ext cx="823248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ash"/>
            <a:round/>
            <a:headEnd type="none" w="lg" len="lg"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100" name="Text Box 12"/>
          <p:cNvSpPr txBox="1">
            <a:spLocks noChangeArrowheads="1"/>
          </p:cNvSpPr>
          <p:nvPr/>
        </p:nvSpPr>
        <p:spPr bwMode="auto">
          <a:xfrm>
            <a:off x="555625" y="4625438"/>
            <a:ext cx="3577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7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101" name="Line 6"/>
          <p:cNvSpPr>
            <a:spLocks noChangeShapeType="1"/>
          </p:cNvSpPr>
          <p:nvPr/>
        </p:nvSpPr>
        <p:spPr bwMode="auto">
          <a:xfrm>
            <a:off x="859848" y="5107174"/>
            <a:ext cx="296464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 type="none" w="lg" len="lg"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555625" y="4892138"/>
            <a:ext cx="3577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8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103" name="Line 6"/>
          <p:cNvSpPr>
            <a:spLocks noChangeShapeType="1"/>
          </p:cNvSpPr>
          <p:nvPr/>
        </p:nvSpPr>
        <p:spPr bwMode="auto">
          <a:xfrm>
            <a:off x="859848" y="5383399"/>
            <a:ext cx="296464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 type="none" w="lg" len="lg"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555625" y="5168363"/>
            <a:ext cx="3577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9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105" name="Line 6"/>
          <p:cNvSpPr>
            <a:spLocks noChangeShapeType="1"/>
          </p:cNvSpPr>
          <p:nvPr/>
        </p:nvSpPr>
        <p:spPr bwMode="auto">
          <a:xfrm>
            <a:off x="859848" y="5669149"/>
            <a:ext cx="296464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 type="none" w="lg" len="lg"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106" name="Text Box 12"/>
          <p:cNvSpPr txBox="1">
            <a:spLocks noChangeArrowheads="1"/>
          </p:cNvSpPr>
          <p:nvPr/>
        </p:nvSpPr>
        <p:spPr bwMode="auto">
          <a:xfrm>
            <a:off x="469063" y="5454113"/>
            <a:ext cx="44435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10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107" name="Line 6"/>
          <p:cNvSpPr>
            <a:spLocks noChangeShapeType="1"/>
          </p:cNvSpPr>
          <p:nvPr/>
        </p:nvSpPr>
        <p:spPr bwMode="auto">
          <a:xfrm>
            <a:off x="859848" y="5926324"/>
            <a:ext cx="296464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ash"/>
            <a:round/>
            <a:headEnd type="none" w="lg" len="lg"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469063" y="5711288"/>
            <a:ext cx="44435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11</a:t>
            </a:r>
            <a:endParaRPr lang="nl-NL" altLang="nl-BE" sz="2000" b="0" i="1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631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Serialiseerbaarheid</a:t>
            </a:r>
            <a:r>
              <a:rPr lang="nl-BE" sz="2000" b="1" dirty="0" smtClean="0"/>
              <a:t> van transacties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 smtClean="0"/>
              <a:t>Serialiseerbare</a:t>
            </a:r>
            <a:r>
              <a:rPr lang="nl-BE" dirty="0" smtClean="0"/>
              <a:t> transacties</a:t>
            </a:r>
            <a:endParaRPr lang="nl-BE" sz="1400" dirty="0" smtClean="0"/>
          </a:p>
        </p:txBody>
      </p:sp>
      <p:sp>
        <p:nvSpPr>
          <p:cNvPr id="3" name="AutoShape 4" descr="data:image/jpeg;base64,/9j/4AAQSkZJRgABAQAAAQABAAD/2wCEAAkGBxQSEhUUExQWFhQWFxgXGBcXGBcXGBUcFBcYHBcXGBgcHCggGBolHRcUITEhJSkrLi4uFx8zODMsNygtLiwBCgoKDg0OGxAQGywlICQsLCwsLC80LDUsLCwsLCwsLC0sLC80LC4sLCwsLCwtLCwsLCwsLCwsLCwsLCwsLCssLP/AABEIANAA8gMBIgACEQEDEQH/xAAcAAABBQEBAQAAAAAAAAAAAAAAAwQFBgcCAQj/xABDEAACAQIDAwoDBgQEBQUAAAABAgMAEQQSIQUGMRMiMkFRYXGBkaEHQrEUI3KCwfAzYpLRQ1Ki4RVTc4PxFiSUwtP/xAAXAQEBAQEAAAAAAAAAAAAAAAAAAQID/8QAJhEBAQACAQQBAwUBAAAAAAAAAAECESEDEjFR8EGx0SIyYYHxE//aAAwDAQACEQMRAD8A3GiiigKKKKAooooCiiigZbY2iuHhaVhfKNBe2YnQD1qsYb4k4Y9NJE79GH1B9qj/AIo7W6MCno85vFtFHkLn8wqk4raMDYZIkgCzA3eW+rcb269ew6C1GN8tewm9+Dk4TqPx3T3YAVLwYlHF0dWHapBHtXz7svEKj5mj5Q25ozWysCCHtY5rWPNOhvrTrbe1WkkzKnJAFiNAshzG5LsoGbXhpoNKnO9LvhvtFYHg96sZF0cRJ4Mcw9GuKnMJ8S8WvTEcnitj/pIHtV0dzYKKznCfFRD/ABYGHejA+xA+tTeD+IWCfi7If51P1W4od0Wuio/Cbcw8vQniY9gdb+l71IUaFFFFAUUUUBRRRQFFFFAUUUUBRRRQFFFFAUUUUBRRRQFFFFAUliZxGjOxsqgsfAC5pWqf8SNq8nAIgdZNT+Ff7m3oaJbqM03gx5mmZzxZix7r8B5Cw8qmt2N0OVCyTXytYog0LA8CTxAPUOP6xW7GzvtOJRG6F87/AIV1I89F/NWxbPju5NtB9Twqs4w2g2LFAlgAvcgA/TWmkkiHRlJHeAalcc92pmy3qNojEbFwcnSij8QMh9RaozEbiYZ+gzp4MGHuCferK0IrgwihpRsX8PHF+TmUnqDqR6kE/SoLF7oY1P8ABV/+nIp9nymtWBYdZrwzN1gGrtNMUxODmj/iQzJ4xvb+oDL70nhtszRfwp3S3UjkewNbY2IHWvoaj8dgcLMLSxI340VvfjRO2Kth98MRBFmfHCRgSCAsUqklMyKBzZOOjNewOleYL4xzD+Lh43/AzR/XNT3F7i4GTVRkP8kjL/pJy+1QmM+GXHksQ/50Vx6rlrMmvqWeluwPxfwjfxI5Yz22VwPMEH2qy4bfXAvoZ1jOlxKGhIuLj+IB1EGsX/8ARWMgcOgw81r6PexuCNUZSD68aY7cixzACXDyhFtol5AzKuXlDZmJYjS/ZTnZzp9IYbFJILxurjtVgw9RS1fJscrobgsjeasPWxq5Rb2yYeL7vGzSMMwBDMcxIBRjFKpCouqmxu1r6dS3RLX0BRWFbN+LGOBCsscxOlihDMT1DIQL+VW5PigY1zYjDBQAL8nKCwJYgpkcKcykagE2pbJ5WVo9FUvZ/wAUNny2Bd4yep0b6pmFWDBbx4SbSPEQsewOub+km9U7olKKAaKKKKKKAooooCiiigKKKKArFt+dotNiJDYgA5AD1BNB6m5861bb+2o8JGJJATc5QFtcmxPWeGlZBjsUcdirIoDTSAAcQt9Lk92pJ8afVjLzpadwNnZIGlI50psPwIf1a/8AQKv+HTJHrxOpqM2bhVGVFHMRQo/CgsL95/Wn2Nl6qNw0ka5vSRrs1zeg5Jrk13XLCg5YVwRXprwmgTdabvEKcmuGWgjZsPTCaEjgxHhepiamcooIqXFzrwcnx1pu+25V4oreGn0p9MtMJo6BKTb0TC0kJ9Aw9CKatg9ny/Kqk9qlPda6niHZTKWICgXk3Fibnwu4tqCjBrW6+0VXtubvToBeQyql7Ak3W5ubAk+dTEOMeFgVY+HbT/F7UEkltLMOrtGh/T1ommfbPxphYsFUnqJvdLHipBFm6r11tHaLTNc6KL5VvfKCbnU6trrc0rvOgSYW0zg+q2v9R6U32bgzM4QEgWLMwUvlCi5OUakcB51NT91Z58H+xNqyx82OSVDe90kZQB1jKOJr6T2ViM8SFjz8i5uvnWGb3vXzzsvZoSUAEkgKWvl48SBlJFtV7+NbbuZGwiuamN3dxcZpZaKKK00KKKKAooooCiio/b+0xhsPJMflXQdrHRR5kigzH4o7b5TEckp5sQy/mOrn6D8prz4Z7Pu0mII6H3aficc4+Sm3/cqiYvFGSQkksSfEkk6+ZNbXu5srkIYoOBUXc/ztq577cPBRVYxT2FXKt+s/QcKbyNc0tM/77qbE1G3hNcmvTXlAGuGppj9qRxMqElpH6EaDM7AcTlHBR1sbKOs01XaMr4iWEQOiKl1xJsY3ay80LxJBJ0v8p4aUEma4NRj7IkYkvi8QQflTkY1HgVjzerGmsm68Z1M+M/8Al4ge2a1BNNXLVBNuyw/h43Gp4yiUekqtTeWDaUOqSw4tR8sqchIfB0uhPiooJ1xTaUVG7K3pjmkMEiPh8SOMMtgSO2NhpIuh1HYdKlZFoI+daYzrUpMKYTrQRc3tTKS1P8QKiNpSZUJ7aCGxO0RymvAfpTSPFs2IgVdeJb8+p+i+lRWOk1J7f/J/QfmqQ3Y05TEPwUG3lqagb77T3xOUfIAPNhc+xWk8BjGjvlC3YAXKgka35t+FRUspllZ24sST5/u1SmAjuw7v2KXWuWMr6XndjDNI2ZtWZtTYDx4d/wBK2zZWHyRqO6s73D2bzl/lHv11qCiwqYzUbe0UUVoFFFFAUUUUBWXfGPbVsmGU8PvH8TcIPTMfMVpmKxCxozubKilmPYFFya+b949pticRJK3F2LW7OweQsPKjGXpLfDfZXLYsOwukA5U9hYH7sf1WPghraMOtgT1nT+/6VUvh3snkMIhI585ErfhItEP6ed/3DVslb20/vVrUcu2tJs1BNck1FBqI3t24MFhJcQRmKCyrrznY2QeFyL9wNS5qp/FDZr4jZ8gjBLoVlsNSQhOaw6yFJNuu1B3gMP8A8PwcuKnPKYkx8rPIeLuBzYl7EUkIqjT1rPIWmh2dEqMy4zamJD51JV8oYWYFdQCxU+EprRt3Nu4famFscrEoFnhOtrjXTrQnUN9CKcybswHEQYizBsMnJxID92qgMBzbcQG436h2Cgqq4nFYTaeFwi4uTEpKpaRZVQsijNzs4F/kY69nXemu7m1pptoYrGDXBqzRMzTZI4kjUHlQnBiQoPdylWJ91H+1YvFcveSeExQ8wj7PdQt+kc1sqnq+btquxbr4yPZE+DyRhwwZDG9+WGcO4NwLGyhQDa9qCYHxEwujGPErATlGIaFhDfh0uPt1UrvVvFJh58JBAqO+IexzXICXALCxGvOJvrohqm4TApiY0wYbacBcBXikjMkEZTnA84XVMyi1iOIuBrT7AOn/ABWeaVgsGzoUhDNfQ2yA+JJm9VoJr4hbPE2EmkZckmG+9hkDDNzLMbW1W9uHbY8RUlu3j2xGEglfpugLdVyNCR3EgnzqqbY21Jta+FwKMMOWHLYhwVWwN8oHHqGnE8CALmrtgsGsMSRJokaBF7bKLXPaaDiamc1PpDTKc2oIrELVe26bm3776sko4mq3toZY2kPXoPOgpG0XuTbw/v8AoPKpja3/ALfBpF8z8fAan3yjzqP2ZheVxCLxsbny1+tdb4YvlMRlXhGMnmNW99Py0EbgIifE1c9k7EdGjLWs3O0N+jawPmR6VVcHzbVq+wNluxRbcAt+7QaVjKW2RnHVq+7l4HJHfrNWemuzoMiAd1Oq20KKKKAooooCiiigonxb21yOGEKnnTHXuRLE+pyjwvWV7sbJ+1YiOI3ys13PYijM57tAQO8in2/+2ftWMkYG6KcifhS4uPE3bzq1/DDZmWN5zxkPJp+BDdyO4vYf9s1XKfqy2vkQtc2t2AdXYB4fpSMjUrK1gO7U+f8AtTDlKjqWzUA0iJKid4Nu/Z+Sjjj5XETsViizBb5Rd3ZvlRRxNBPE0Xqu4TF7QWRBNBh3jYgM0Ejhor/MVkUZwO437qn70FH3i+HaSS/aMHIcLPfNzbhCTxIykNGT120PZUX/AMW23g9JoFxSD51GZj4GOzebJWmE14TQZqPiyqaYjCSxt2Bh9HVKWHxcwZ/wsR6Rf/rWguL8dR2Gmz4KI/4cf9K/2oKA/wAXMOdEw8zHqBaMfRmqc3bxH2+GWTEYNYleQDI4zGXkwCrvmUZrE2Fx8pqyoir0VA8ABQxoElQKAqgADgALAeAFcNXZpF6BGUUwxJqQcVHz0EdiFNrdZNQW+tgEiHUM7fRfe9WbDR5pR2L6VSd4cXyjSOPnay/hXmr61FMd31EMU2IYcAQO+3AeZqpxks5J1JJJ7yeJqz71Scjh4oBxPOby4e5v5VH7rbOErHMuZVUm12XMx0RQVU84kiwNr0t1Ns3k73ZwnKTrforzm8F1/sPOtt3EJJJIrNd3dmiLlbEsS/Jglcp5vT5vVztPy1sO5+CyRA9ZrON3bSTUWKiiitqKKKKAooooCq38QNs/ZcHIQbPJ92nbdgbnyXMfG1WSsV+LW2uWxXIqbpAMvcXaxc+XNXxU0ZzuopuCw7SyKiC7uwRR3sQB5a1u+y8CsSJEnQiUKD25eLeJNz51nfww2ZnlacjSEWXvkkBH+lM3my1qUa2Un99/77qqYTgyxr+pN6Y5u+lsY9zTQ1GyqvrVa2W/K7XxTNxw0EUUYPZNeSRwPHKt6n1qO2nsCDEOsjqRIoyiSN3jkA/y5kIJHcb0Cm9+1ZIIVWG3LzyJBFcXCtJxcjsVQza6aCoTbmCfArBJFisS8z4iGIrLK0iT8o3PUxnmrpmIy2tapPH7uK8UaRSSRvDJysUrM0zB7EHNyhOdSCRa/ZXMWxZ2lXEYiZZ5YVbkI1TkYldltnYZmLMeFybC5sKDldqYzEYjErhGw6w4d1ivKkjmSTLeQXV1yhSQOFKR7zSvmEOFfEGI5JZI3jjj5RQOUWLlGDSWN/Slt29lSYXBCO4OIKyO7X0aaW7Ek9YzEC/YBVR3cOGgw8cbTY7DYlVtIi/aDeS/OZYyjxtc63Ua3oLiu2hiMEZ8PnDMCEBUB1kzZAjAhgLPodCLXPfTSTamJjZlCiZM6QpI2VbvnCylgvEAsQAF/wAJiTapXYWyUwkCQoSQuY5mILMXYszMR13Jp4yA2uAbG47jYi47DYn1NAnjZxGjvZmCqzZVGZmyi9lUcT2ConEbyQRxxPMWh5VcwEiMCugNnIBVDqNCR19lNd7MS7SYXCxOyPPMGdkJDLFBz5LEareyr51J7a2rHhomllOnAKNWdj0URfmY9QoOcFteGcfczRydyOrEeIB040s1QGwdjMZTjMQipO65UiUC0CH5WIHPkPWx8BVgNAhK1MJz108nqNxp4KOs0DTH4gx4Z2HSk5i+L6aeAzHyqpxQZ5kX5V1/p0Hvc1N7yYi8ixjhEuY/ifRfMCx86hDNyME03WeanidB760VU95cXy2JcjgDlHgmn1ufOrTu/heRw2dlN2vJYqbEDmxAqzBJVLEtoCRp3VUNk4MyyqigkswUW466dZ4+dXnbFgqxJluWy2UJYcmcouAWZGvmJ51jY6ca5dW8aSJvdXC5+SUcAPqdT61seChyoB3VQ9wtnag20AAHlWhiumM1ND2iiiqCiiigKKKKCO3g2mMLh5Zj8ikgdrHRR5kgV85yyGR2dySSSzHtJNz6mtL+Mm2v4eFU8PvH8TcIPTMfNaqfw/2R9oxaZhzI/vX7LIRlXzcrp2A0jllzlppu62yvs2GjjI55Gd/+pJYkeXNX8tTWPbIuXsHv+70phV1LNwXXzqKxmJzsT1UdTZzSDClWpNxQJV2r1xauSe+gcBjSoNMwaWR6ByK6zUgj0opoOia8tXlBoItdkWxjYpmzEwrCiWsIxmLOb31LHL1Dh10xwmx3fEHE4plZ0JEEaXMcCn5tQM0p62tp1VYCa4YUHLUlJXVJSNQN5TrULJixyhY9FBUhtKfIjNVB2xtI5CoOrm3l/wCL0Hr4gyFn+aRifC+ijyFRm+uIyrFAvyjM3idF/wDsfSpDYgzuD8qC/tp7VVtoYnl8Qz9RbTwGi+wB86FT25OAuzOQDkWwzcmVzSHKmYPxXiSQCRapqJeVxWhusShV52YWHNUBrC4tmI0+altjIIMKGB1sZNG0DOMqWZFzKwW5KsQNfGz7cfAlyCRq7ZvL5fYD1rh+7Nfo1DdXB8nEO+p2ksLHlUCla7oKKKKAooooCk8TOsaM7GyqpYnsCi5NKVV998QWWPDLf70lpCBmyxRWLki4uCcq8dQTUt0lYnvHtQ4jESStxdi34R8q+QsPKtJ+F2GCYRpfmmc3P8sfNUeuc+dUDfWOFZxyQAZlzOEMfJDN0BGqE5ebqQSdT63T4V7SV8O0BPPjYkDtRze/kxYeYqy7jMmqs+0trZW5M3VdWv1Na17d4/fGoo7aiJsp96W383eOMwjKhKyo3KIQba2sy+BH0FYs0uIgbKZGUjqcX9zf61G20JjQeBpTlRWT4PeydOkkcg7iVP1P0qXw2/iCwkhde22Vh+h9qC/l65Y1V8PvnhW/xcp/nUr7kW96lcPtKOQcx1YdxDfQ1RJilQ1RoxNdrjBQSaGlKj0xYpePEjtoHQopITV1noOzSZNesaTY0Hjmm0x0pV2ptK9BWN7caFXKKoGOmzN3AfX/AGt61L7047NLYGw6+4dZ8heoPBxGWRV/zNr3DifawqKm2JhwLsdGk5o/N2eC3NQe7mC5WRVNhmaxucoA67mxsLX1tT7fbF3dIF6MYufxN/YW/qqa3CwRGZxcNbIti4a79JlCjn5VBJW408qmd1NprfCU3klLBIgWu5HHPcLwXiArDKGIYD/e87h7P+a2g4VQcOOWxLMOivNWwIGugsCSRzQNOrNWybt4Tk4hWOlNTa2pcUUUV1QUUUUBRRRQFYZv9tKWWf7WlxEJeShfQj7mx4dYJLNrodR1Gte3peQYScw/xOTa3b/MR3gXI7wKxmfejNgzgnhjKAWVgWVlYEkOekCbk34XuR11jLOY3VSy1VcfjHmkaSRszuczGwFye4CwoweNkhcSRMUddQw6v7juqZ3bjw9pRiAhvyeQnlCdH5yhk/h5hxcg2A0B4V7vVs/DxqjYdlOZ5QwWXPYBuZZSoZVA0zN0uPedTOb0z/KZ2b8X2Tm4nD3I+aJgL/kbT/V5Cpdd9dkYrSXmE/8ANjIH9YBX3rKJIg3Gmr7PHVpWtL3NlG6my8ULwSxm/wDypFPsDUdjPhgR/CmPgwvWSPgD2g27erzqQwm28ZADyU8y2F9JWKi38rXX2qLtZtsbk4mFSzKjIouWvlsBxJPVVEmKXuLhgdCDw9v1FSu098MViIuTmnkcX1ByhSP5goGa37vVeqKlsLtrEJ0MRJ5ksPQ5hUvg988UCAxRx16a+x/SqjaulkI6zQaPHvnbV0Pk1/Y2p7FvfEQDmK3/AMwI9+HvWYDGNa2n0PtXb4sEAEcPP+1qDX8JvEGHNdW8DcU+Tb/nWIRsuYWuDe2hN9ey4/WrDhpGUc2VvzX/AN6DVo9uqf3+++nEe1kPA1l6Y2UdYbzpePazDpAjyoNObGAjjTbFS8xj2A/Sqbht4QBqw8OH1rjam3XZCqA87S9tPC/D3oKptHEZpX8SPK+vsLedTO6cAvJM3BAdfdjURtrZr4Z8r6kqDccDfU27eoeVTOPP2bZwS/3kxsfA6t7aedFVozGaZpD8xv8A29relaRhoOQwguPlubiQjPKOtWICOsY0YA3zetJ3S2fysqg9G925rNzV1a4XW3Vp21c94ec8cZFixzG4u1m1tnLFmUKABe1r+Q5dW+IkSe4+zyzLcak5z+bh7WFbBAllAqm7iYGwzkVdq6yamgUUUVQUUUUBRRRQcTC4NZlvDsCR5GJXMO8XrUK5aMHiKDDptgAcY7eF6ROzk61NbfLs9G4qKj8Ru5E3y1i9PH0u6xt9iwNxuP3501l3WU9CUeB/f6VrOK3MQ9GojFbmuOFTss8WprH0y/EbsTLwAbwP97VGz7PkTpIR5Vp82wJk4A+VMMThJODA+lN9SeqnbFX2LuvBiYQSH5YvIuVTDzisZZAqsQQNNWJA6uu4SxPw94ZJls2SxkWSEWkQtnOcHKlwVBPEjQVL4jZd/wDcVzGMREQY5HFipsHNrp0eadDbq0rncupL4bkio4jcrFKAwjLAhG5tn/imyDmkm57LX4VDYnZksZsyEG5GotqpsRY9YIINaL/xidLZ0DWtzilmFnLErItiHa5Ba99eo60t/wCqVZSrIdVcWDB0OZwyKVkByoNbgG7aXNrWTr+/x9zt+f4ypoiOII8q4IrWJ3wUxa4QXMti0bRsMygq7GIlWswKqluBudeKDbo4SZvuydWUARvFLo0ROQXKsZMwuflAPE6kbnVn1TTOdj4oQ4iGUqGEcschU8GCOGI9q1SLebZc3TQx363jNv6luPeqxPuGbArKmoTph4xzyQSCwtkUi2a9jfTW14uXc7ELzwhZcubMhDc0sVU80k2JGnbW5njfFTVaJFsHZ+I1glQ/gcH2pCfcVh/Dl9f9qzPEYCRDZgQwJHPXUEcRzhcEdlO8JtfFRdCWQeDsR6Nce1aTa14vdPEKOijju401hgKRskkTKbgi97aU3wm/+LTR8r/iTXxupH0pxid+5HXhED3LIfQGw96i7OdvMuJ5E2sI1GdzoLL1a1W94cby0gA6KiyjsGmp7zxt2AdtNcdtCSduczEdQsAB4ILgeJJNK4TCa3I/Ukn6mrIlq37kbPtGzkHnWQc1uA50hVyQnAdFib9nUXWzU5bEO4AAvlAChRrqeaNAbZR60tOow+FyleiuU3S12cZ3DK7FgwUKAygDneFpbcPZpJS/HpN4tqa4Y/qz214aXsHC8nEo7qk64iWwAruu6CiiigKKKKAooooCiiigKKKKAotRRQcNGD1U3l2dG3FRTuighMRu3E3VUTitzFPRq40UGcYnc5xwqGxu67/NGG8QDWv2rlogeIpZsYTid2l/yMvgT+txUfNsE9TnwYX/AH6Vvsuzo24qKj8Ru1E3VXO9LD0vdWIpFioug5sMuiubfdm6DKdLA62taiTa06g8pGD0+c0fOzSOHMgdcvPBAs3y9VaxitzFPRNROJ3PkHCs3o+qu56UcbyIwIZHAPKiyuG0lAuoEimxLDMWvfjbTSu8+DmbnJGCWUm8bRD+FlPOjYhYwRfLxJ6+upzG7rv80YPkPrUU2wQhvkI9f1rH/POePx+Tc+fIYpu5h5QMjtwiuVdJLZ2KkspysHJtZANOvspnid0SvB1vro6shuHylQSCrEcWINl7ba1P/Z4/niB77a16IIwLI8sdwy2DEizm7CxJ0J49tXu6k8y/dO2Kli9jvAAWC5SzKGVlYMUNmtY3t32pFat20cC84IMqsS2YkooYkLlAuANLAaWqMTYpja7pnWx0DFeI0NwL6ca3j1sdc3n57YuF34+f0Rjnefkkex5xN7DMVUhjmbi1yFGta9uNgbLmPXWY7tYLNIT2WjHlqx8yfatv2NhskajurWGvManjk/ooorYKKKKAooooCiiigKKKKAooooCiiigKKKKAooooCiiigKKKKAry1e0UHDRA8RTaXZsbcVFPKKCCxO7MTdVROK3LU9E1c6KDNsTufIOGtRk+wpl6jatbtXLRA8RSzYzbdHY5Emq2AN/WtKQWFcR4dV4C1K0BRRRQFFFFAUUUUBRR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508000" y="1460991"/>
            <a:ext cx="7778750" cy="69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Serialiseerbare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endParaRPr lang="en-GB" altLang="nl-BE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240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Als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instructiesequenties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concurrente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via </a:t>
            </a:r>
            <a:r>
              <a:rPr lang="en-GB" altLang="nl-BE" sz="2400" b="1" dirty="0" err="1" smtClean="0">
                <a:solidFill>
                  <a:schemeClr val="tx2"/>
                </a:solidFill>
                <a:effectLst/>
                <a:latin typeface="+mn-lt"/>
              </a:rPr>
              <a:t>omvormingsregels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kunnen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omgevormd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naar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seriële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sequentie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</a:br>
            <a:endParaRPr lang="en-GB" altLang="nl-BE" sz="1100" b="0" dirty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6310" y="4925108"/>
            <a:ext cx="6466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>
                    <a:lumMod val="75000"/>
                  </a:schemeClr>
                </a:solidFill>
              </a:rPr>
              <a:t>De concurrente transacties produceren dan </a:t>
            </a:r>
            <a:r>
              <a:rPr lang="nl-BE" dirty="0" smtClean="0">
                <a:solidFill>
                  <a:schemeClr val="accent6">
                    <a:lumMod val="75000"/>
                  </a:schemeClr>
                </a:solidFill>
              </a:rPr>
              <a:t>dezelfde</a:t>
            </a:r>
            <a:r>
              <a:rPr lang="nl-BE" dirty="0" smtClean="0">
                <a:solidFill>
                  <a:schemeClr val="tx2">
                    <a:lumMod val="75000"/>
                  </a:schemeClr>
                </a:solidFill>
              </a:rPr>
              <a:t> resultaten als </a:t>
            </a:r>
          </a:p>
          <a:p>
            <a:r>
              <a:rPr lang="nl-BE" dirty="0" smtClean="0">
                <a:solidFill>
                  <a:schemeClr val="tx2">
                    <a:lumMod val="75000"/>
                  </a:schemeClr>
                </a:solidFill>
              </a:rPr>
              <a:t>de bekomen seriële sequentie van transacties.</a:t>
            </a:r>
            <a:endParaRPr lang="nl-BE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1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973" y="5571440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6" y="3776662"/>
            <a:ext cx="20669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04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Serialiseerbaarheid</a:t>
            </a:r>
            <a:r>
              <a:rPr lang="nl-BE" sz="2000" b="1" dirty="0" smtClean="0"/>
              <a:t> van transacties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 smtClean="0"/>
              <a:t>Serialiseerbare</a:t>
            </a:r>
            <a:r>
              <a:rPr lang="nl-BE" dirty="0" smtClean="0"/>
              <a:t> transacties</a:t>
            </a:r>
            <a:endParaRPr lang="nl-BE" sz="1400" dirty="0" smtClean="0"/>
          </a:p>
        </p:txBody>
      </p:sp>
      <p:sp>
        <p:nvSpPr>
          <p:cNvPr id="3" name="AutoShape 4" descr="data:image/jpeg;base64,/9j/4AAQSkZJRgABAQAAAQABAAD/2wCEAAkGBxQSEhUUExQWFhQWFxgXGBcXGBcXGBUcFBcYHBcXGBgcHCggGBolHRcUITEhJSkrLi4uFx8zODMsNygtLiwBCgoKDg0OGxAQGywlICQsLCwsLC80LDUsLCwsLCwsLC0sLC80LC4sLCwsLCwtLCwsLCwsLCwsLCwsLCwsLCssLP/AABEIANAA8gMBIgACEQEDEQH/xAAcAAABBQEBAQAAAAAAAAAAAAAAAwQFBgcCAQj/xABDEAACAQIDAwoDBgQEBQUAAAABAgMAEQQSIQUGMRMiMkFRYXGBkaEHQrEUI3KCwfAzYpLRQ1Ki4RVTc4PxFiSUwtP/xAAXAQEBAQEAAAAAAAAAAAAAAAAAAQID/8QAJhEBAQACAQQBAwUBAAAAAAAAAAECESEDEjFR8EGx0SIyYYHxE//aAAwDAQACEQMRAD8A3GiiigKKKKAooooCiiigZbY2iuHhaVhfKNBe2YnQD1qsYb4k4Y9NJE79GH1B9qj/AIo7W6MCno85vFtFHkLn8wqk4raMDYZIkgCzA3eW+rcb269ew6C1GN8tewm9+Dk4TqPx3T3YAVLwYlHF0dWHapBHtXz7svEKj5mj5Q25ozWysCCHtY5rWPNOhvrTrbe1WkkzKnJAFiNAshzG5LsoGbXhpoNKnO9LvhvtFYHg96sZF0cRJ4Mcw9GuKnMJ8S8WvTEcnitj/pIHtV0dzYKKznCfFRD/ABYGHejA+xA+tTeD+IWCfi7If51P1W4od0Wuio/Cbcw8vQniY9gdb+l71IUaFFFFAUUUUBRRRQFFFFAUUUUBRRRQFFFFAUUUUBRRRQFFFFAUliZxGjOxsqgsfAC5pWqf8SNq8nAIgdZNT+Ff7m3oaJbqM03gx5mmZzxZix7r8B5Cw8qmt2N0OVCyTXytYog0LA8CTxAPUOP6xW7GzvtOJRG6F87/AIV1I89F/NWxbPju5NtB9Twqs4w2g2LFAlgAvcgA/TWmkkiHRlJHeAalcc92pmy3qNojEbFwcnSij8QMh9RaozEbiYZ+gzp4MGHuCferK0IrgwihpRsX8PHF+TmUnqDqR6kE/SoLF7oY1P8ABV/+nIp9nymtWBYdZrwzN1gGrtNMUxODmj/iQzJ4xvb+oDL70nhtszRfwp3S3UjkewNbY2IHWvoaj8dgcLMLSxI340VvfjRO2Kth98MRBFmfHCRgSCAsUqklMyKBzZOOjNewOleYL4xzD+Lh43/AzR/XNT3F7i4GTVRkP8kjL/pJy+1QmM+GXHksQ/50Vx6rlrMmvqWeluwPxfwjfxI5Yz22VwPMEH2qy4bfXAvoZ1jOlxKGhIuLj+IB1EGsX/8ARWMgcOgw81r6PexuCNUZSD68aY7cixzACXDyhFtol5AzKuXlDZmJYjS/ZTnZzp9IYbFJILxurjtVgw9RS1fJscrobgsjeasPWxq5Rb2yYeL7vGzSMMwBDMcxIBRjFKpCouqmxu1r6dS3RLX0BRWFbN+LGOBCsscxOlihDMT1DIQL+VW5PigY1zYjDBQAL8nKCwJYgpkcKcykagE2pbJ5WVo9FUvZ/wAUNny2Bd4yep0b6pmFWDBbx4SbSPEQsewOub+km9U7olKKAaKKKKKKAooooCiiigKKKKArFt+dotNiJDYgA5AD1BNB6m5861bb+2o8JGJJATc5QFtcmxPWeGlZBjsUcdirIoDTSAAcQt9Lk92pJ8afVjLzpadwNnZIGlI50psPwIf1a/8AQKv+HTJHrxOpqM2bhVGVFHMRQo/CgsL95/Wn2Nl6qNw0ka5vSRrs1zeg5Jrk13XLCg5YVwRXprwmgTdabvEKcmuGWgjZsPTCaEjgxHhepiamcooIqXFzrwcnx1pu+25V4oreGn0p9MtMJo6BKTb0TC0kJ9Aw9CKatg9ny/Kqk9qlPda6niHZTKWICgXk3Fibnwu4tqCjBrW6+0VXtubvToBeQyql7Ak3W5ubAk+dTEOMeFgVY+HbT/F7UEkltLMOrtGh/T1ommfbPxphYsFUnqJvdLHipBFm6r11tHaLTNc6KL5VvfKCbnU6trrc0rvOgSYW0zg+q2v9R6U32bgzM4QEgWLMwUvlCi5OUakcB51NT91Z58H+xNqyx82OSVDe90kZQB1jKOJr6T2ViM8SFjz8i5uvnWGb3vXzzsvZoSUAEkgKWvl48SBlJFtV7+NbbuZGwiuamN3dxcZpZaKKK00KKKKAooooCiio/b+0xhsPJMflXQdrHRR5kigzH4o7b5TEckp5sQy/mOrn6D8prz4Z7Pu0mII6H3aficc4+Sm3/cqiYvFGSQkksSfEkk6+ZNbXu5srkIYoOBUXc/ztq577cPBRVYxT2FXKt+s/QcKbyNc0tM/77qbE1G3hNcmvTXlAGuGppj9qRxMqElpH6EaDM7AcTlHBR1sbKOs01XaMr4iWEQOiKl1xJsY3ay80LxJBJ0v8p4aUEma4NRj7IkYkvi8QQflTkY1HgVjzerGmsm68Z1M+M/8Al4ge2a1BNNXLVBNuyw/h43Gp4yiUekqtTeWDaUOqSw4tR8sqchIfB0uhPiooJ1xTaUVG7K3pjmkMEiPh8SOMMtgSO2NhpIuh1HYdKlZFoI+daYzrUpMKYTrQRc3tTKS1P8QKiNpSZUJ7aCGxO0RymvAfpTSPFs2IgVdeJb8+p+i+lRWOk1J7f/J/QfmqQ3Y05TEPwUG3lqagb77T3xOUfIAPNhc+xWk8BjGjvlC3YAXKgka35t+FRUspllZ24sST5/u1SmAjuw7v2KXWuWMr6XndjDNI2ZtWZtTYDx4d/wBK2zZWHyRqO6s73D2bzl/lHv11qCiwqYzUbe0UUVoFFFFAUUUUBWXfGPbVsmGU8PvH8TcIPTMfMVpmKxCxozubKilmPYFFya+b949pticRJK3F2LW7OweQsPKjGXpLfDfZXLYsOwukA5U9hYH7sf1WPghraMOtgT1nT+/6VUvh3snkMIhI585ErfhItEP6ed/3DVslb20/vVrUcu2tJs1BNck1FBqI3t24MFhJcQRmKCyrrznY2QeFyL9wNS5qp/FDZr4jZ8gjBLoVlsNSQhOaw6yFJNuu1B3gMP8A8PwcuKnPKYkx8rPIeLuBzYl7EUkIqjT1rPIWmh2dEqMy4zamJD51JV8oYWYFdQCxU+EprRt3Nu4famFscrEoFnhOtrjXTrQnUN9CKcybswHEQYizBsMnJxID92qgMBzbcQG436h2Cgqq4nFYTaeFwi4uTEpKpaRZVQsijNzs4F/kY69nXemu7m1pptoYrGDXBqzRMzTZI4kjUHlQnBiQoPdylWJ91H+1YvFcveSeExQ8wj7PdQt+kc1sqnq+btquxbr4yPZE+DyRhwwZDG9+WGcO4NwLGyhQDa9qCYHxEwujGPErATlGIaFhDfh0uPt1UrvVvFJh58JBAqO+IexzXICXALCxGvOJvrohqm4TApiY0wYbacBcBXikjMkEZTnA84XVMyi1iOIuBrT7AOn/ABWeaVgsGzoUhDNfQ2yA+JJm9VoJr4hbPE2EmkZckmG+9hkDDNzLMbW1W9uHbY8RUlu3j2xGEglfpugLdVyNCR3EgnzqqbY21Jta+FwKMMOWHLYhwVWwN8oHHqGnE8CALmrtgsGsMSRJokaBF7bKLXPaaDiamc1PpDTKc2oIrELVe26bm3776sko4mq3toZY2kPXoPOgpG0XuTbw/v8AoPKpja3/ALfBpF8z8fAan3yjzqP2ZheVxCLxsbny1+tdb4YvlMRlXhGMnmNW99Py0EbgIifE1c9k7EdGjLWs3O0N+jawPmR6VVcHzbVq+wNluxRbcAt+7QaVjKW2RnHVq+7l4HJHfrNWemuzoMiAd1Oq20KKKKAooooCiiigonxb21yOGEKnnTHXuRLE+pyjwvWV7sbJ+1YiOI3ys13PYijM57tAQO8in2/+2ftWMkYG6KcifhS4uPE3bzq1/DDZmWN5zxkPJp+BDdyO4vYf9s1XKfqy2vkQtc2t2AdXYB4fpSMjUrK1gO7U+f8AtTDlKjqWzUA0iJKid4Nu/Z+Sjjj5XETsViizBb5Rd3ZvlRRxNBPE0Xqu4TF7QWRBNBh3jYgM0Ejhor/MVkUZwO437qn70FH3i+HaSS/aMHIcLPfNzbhCTxIykNGT120PZUX/AMW23g9JoFxSD51GZj4GOzebJWmE14TQZqPiyqaYjCSxt2Bh9HVKWHxcwZ/wsR6Rf/rWguL8dR2Gmz4KI/4cf9K/2oKA/wAXMOdEw8zHqBaMfRmqc3bxH2+GWTEYNYleQDI4zGXkwCrvmUZrE2Fx8pqyoir0VA8ABQxoElQKAqgADgALAeAFcNXZpF6BGUUwxJqQcVHz0EdiFNrdZNQW+tgEiHUM7fRfe9WbDR5pR2L6VSd4cXyjSOPnay/hXmr61FMd31EMU2IYcAQO+3AeZqpxks5J1JJJ7yeJqz71Scjh4oBxPOby4e5v5VH7rbOErHMuZVUm12XMx0RQVU84kiwNr0t1Ns3k73ZwnKTrforzm8F1/sPOtt3EJJJIrNd3dmiLlbEsS/Jglcp5vT5vVztPy1sO5+CyRA9ZrON3bSTUWKiiitqKKKKAooooCq38QNs/ZcHIQbPJ92nbdgbnyXMfG1WSsV+LW2uWxXIqbpAMvcXaxc+XNXxU0ZzuopuCw7SyKiC7uwRR3sQB5a1u+y8CsSJEnQiUKD25eLeJNz51nfww2ZnlacjSEWXvkkBH+lM3my1qUa2Un99/77qqYTgyxr+pN6Y5u+lsY9zTQ1GyqvrVa2W/K7XxTNxw0EUUYPZNeSRwPHKt6n1qO2nsCDEOsjqRIoyiSN3jkA/y5kIJHcb0Cm9+1ZIIVWG3LzyJBFcXCtJxcjsVQza6aCoTbmCfArBJFisS8z4iGIrLK0iT8o3PUxnmrpmIy2tapPH7uK8UaRSSRvDJysUrM0zB7EHNyhOdSCRa/ZXMWxZ2lXEYiZZ5YVbkI1TkYldltnYZmLMeFybC5sKDldqYzEYjErhGw6w4d1ivKkjmSTLeQXV1yhSQOFKR7zSvmEOFfEGI5JZI3jjj5RQOUWLlGDSWN/Slt29lSYXBCO4OIKyO7X0aaW7Ek9YzEC/YBVR3cOGgw8cbTY7DYlVtIi/aDeS/OZYyjxtc63Ua3oLiu2hiMEZ8PnDMCEBUB1kzZAjAhgLPodCLXPfTSTamJjZlCiZM6QpI2VbvnCylgvEAsQAF/wAJiTapXYWyUwkCQoSQuY5mILMXYszMR13Jp4yA2uAbG47jYi47DYn1NAnjZxGjvZmCqzZVGZmyi9lUcT2ConEbyQRxxPMWh5VcwEiMCugNnIBVDqNCR19lNd7MS7SYXCxOyPPMGdkJDLFBz5LEareyr51J7a2rHhomllOnAKNWdj0URfmY9QoOcFteGcfczRydyOrEeIB040s1QGwdjMZTjMQipO65UiUC0CH5WIHPkPWx8BVgNAhK1MJz108nqNxp4KOs0DTH4gx4Z2HSk5i+L6aeAzHyqpxQZ5kX5V1/p0Hvc1N7yYi8ixjhEuY/ifRfMCx86hDNyME03WeanidB760VU95cXy2JcjgDlHgmn1ufOrTu/heRw2dlN2vJYqbEDmxAqzBJVLEtoCRp3VUNk4MyyqigkswUW466dZ4+dXnbFgqxJluWy2UJYcmcouAWZGvmJ51jY6ca5dW8aSJvdXC5+SUcAPqdT61seChyoB3VQ9wtnag20AAHlWhiumM1ND2iiiqCiiigKKKKCO3g2mMLh5Zj8ikgdrHRR5kgV85yyGR2dySSSzHtJNz6mtL+Mm2v4eFU8PvH8TcIPTMfNaqfw/2R9oxaZhzI/vX7LIRlXzcrp2A0jllzlppu62yvs2GjjI55Gd/+pJYkeXNX8tTWPbIuXsHv+70phV1LNwXXzqKxmJzsT1UdTZzSDClWpNxQJV2r1xauSe+gcBjSoNMwaWR6ByK6zUgj0opoOia8tXlBoItdkWxjYpmzEwrCiWsIxmLOb31LHL1Dh10xwmx3fEHE4plZ0JEEaXMcCn5tQM0p62tp1VYCa4YUHLUlJXVJSNQN5TrULJixyhY9FBUhtKfIjNVB2xtI5CoOrm3l/wCL0Hr4gyFn+aRifC+ijyFRm+uIyrFAvyjM3idF/wDsfSpDYgzuD8qC/tp7VVtoYnl8Qz9RbTwGi+wB86FT25OAuzOQDkWwzcmVzSHKmYPxXiSQCRapqJeVxWhusShV52YWHNUBrC4tmI0+altjIIMKGB1sZNG0DOMqWZFzKwW5KsQNfGz7cfAlyCRq7ZvL5fYD1rh+7Nfo1DdXB8nEO+p2ksLHlUCla7oKKKKAooooCk8TOsaM7GyqpYnsCi5NKVV998QWWPDLf70lpCBmyxRWLki4uCcq8dQTUt0lYnvHtQ4jESStxdi34R8q+QsPKtJ+F2GCYRpfmmc3P8sfNUeuc+dUDfWOFZxyQAZlzOEMfJDN0BGqE5ebqQSdT63T4V7SV8O0BPPjYkDtRze/kxYeYqy7jMmqs+0trZW5M3VdWv1Na17d4/fGoo7aiJsp96W383eOMwjKhKyo3KIQba2sy+BH0FYs0uIgbKZGUjqcX9zf61G20JjQeBpTlRWT4PeydOkkcg7iVP1P0qXw2/iCwkhde22Vh+h9qC/l65Y1V8PvnhW/xcp/nUr7kW96lcPtKOQcx1YdxDfQ1RJilQ1RoxNdrjBQSaGlKj0xYpePEjtoHQopITV1noOzSZNesaTY0Hjmm0x0pV2ptK9BWN7caFXKKoGOmzN3AfX/AGt61L7047NLYGw6+4dZ8heoPBxGWRV/zNr3DifawqKm2JhwLsdGk5o/N2eC3NQe7mC5WRVNhmaxucoA67mxsLX1tT7fbF3dIF6MYufxN/YW/qqa3CwRGZxcNbIti4a79JlCjn5VBJW408qmd1NprfCU3klLBIgWu5HHPcLwXiArDKGIYD/e87h7P+a2g4VQcOOWxLMOivNWwIGugsCSRzQNOrNWybt4Tk4hWOlNTa2pcUUUV1QUUUUBRRRQFYZv9tKWWf7WlxEJeShfQj7mx4dYJLNrodR1Gte3peQYScw/xOTa3b/MR3gXI7wKxmfejNgzgnhjKAWVgWVlYEkOekCbk34XuR11jLOY3VSy1VcfjHmkaSRszuczGwFye4CwoweNkhcSRMUddQw6v7juqZ3bjw9pRiAhvyeQnlCdH5yhk/h5hxcg2A0B4V7vVs/DxqjYdlOZ5QwWXPYBuZZSoZVA0zN0uPedTOb0z/KZ2b8X2Tm4nD3I+aJgL/kbT/V5Cpdd9dkYrSXmE/8ANjIH9YBX3rKJIg3Gmr7PHVpWtL3NlG6my8ULwSxm/wDypFPsDUdjPhgR/CmPgwvWSPgD2g27erzqQwm28ZADyU8y2F9JWKi38rXX2qLtZtsbk4mFSzKjIouWvlsBxJPVVEmKXuLhgdCDw9v1FSu098MViIuTmnkcX1ByhSP5goGa37vVeqKlsLtrEJ0MRJ5ksPQ5hUvg988UCAxRx16a+x/SqjaulkI6zQaPHvnbV0Pk1/Y2p7FvfEQDmK3/AMwI9+HvWYDGNa2n0PtXb4sEAEcPP+1qDX8JvEGHNdW8DcU+Tb/nWIRsuYWuDe2hN9ey4/WrDhpGUc2VvzX/AN6DVo9uqf3+++nEe1kPA1l6Y2UdYbzpePazDpAjyoNObGAjjTbFS8xj2A/Sqbht4QBqw8OH1rjam3XZCqA87S9tPC/D3oKptHEZpX8SPK+vsLedTO6cAvJM3BAdfdjURtrZr4Z8r6kqDccDfU27eoeVTOPP2bZwS/3kxsfA6t7aedFVozGaZpD8xv8A29relaRhoOQwguPlubiQjPKOtWICOsY0YA3zetJ3S2fysqg9G925rNzV1a4XW3Vp21c94ec8cZFixzG4u1m1tnLFmUKABe1r+Q5dW+IkSe4+zyzLcak5z+bh7WFbBAllAqm7iYGwzkVdq6yamgUUUVQUUUUBRRRQcTC4NZlvDsCR5GJXMO8XrUK5aMHiKDDptgAcY7eF6ROzk61NbfLs9G4qKj8Ru5E3y1i9PH0u6xt9iwNxuP3501l3WU9CUeB/f6VrOK3MQ9GojFbmuOFTss8WprH0y/EbsTLwAbwP97VGz7PkTpIR5Vp82wJk4A+VMMThJODA+lN9SeqnbFX2LuvBiYQSH5YvIuVTDzisZZAqsQQNNWJA6uu4SxPw94ZJls2SxkWSEWkQtnOcHKlwVBPEjQVL4jZd/wDcVzGMREQY5HFipsHNrp0eadDbq0rncupL4bkio4jcrFKAwjLAhG5tn/imyDmkm57LX4VDYnZksZsyEG5GotqpsRY9YIINaL/xidLZ0DWtzilmFnLErItiHa5Ba99eo60t/wCqVZSrIdVcWDB0OZwyKVkByoNbgG7aXNrWTr+/x9zt+f4ypoiOII8q4IrWJ3wUxa4QXMti0bRsMygq7GIlWswKqluBudeKDbo4SZvuydWUARvFLo0ROQXKsZMwuflAPE6kbnVn1TTOdj4oQ4iGUqGEcschU8GCOGI9q1SLebZc3TQx363jNv6luPeqxPuGbArKmoTph4xzyQSCwtkUi2a9jfTW14uXc7ELzwhZcubMhDc0sVU80k2JGnbW5njfFTVaJFsHZ+I1glQ/gcH2pCfcVh/Dl9f9qzPEYCRDZgQwJHPXUEcRzhcEdlO8JtfFRdCWQeDsR6Nce1aTa14vdPEKOijju401hgKRskkTKbgi97aU3wm/+LTR8r/iTXxupH0pxid+5HXhED3LIfQGw96i7OdvMuJ5E2sI1GdzoLL1a1W94cby0gA6KiyjsGmp7zxt2AdtNcdtCSduczEdQsAB4ILgeJJNK4TCa3I/Ukn6mrIlq37kbPtGzkHnWQc1uA50hVyQnAdFib9nUXWzU5bEO4AAvlAChRrqeaNAbZR60tOow+FyleiuU3S12cZ3DK7FgwUKAygDneFpbcPZpJS/HpN4tqa4Y/qz214aXsHC8nEo7qk64iWwAruu6CiiigKKKKAooooCiiigKKKKAotRRQcNGD1U3l2dG3FRTuighMRu3E3VUTitzFPRq40UGcYnc5xwqGxu67/NGG8QDWv2rlogeIpZsYTid2l/yMvgT+txUfNsE9TnwYX/AH6Vvsuzo24qKj8Ru1E3VXO9LD0vdWIpFioug5sMuiubfdm6DKdLA62taiTa06g8pGD0+c0fOzSOHMgdcvPBAs3y9VaxitzFPRNROJ3PkHCs3o+qu56UcbyIwIZHAPKiyuG0lAuoEimxLDMWvfjbTSu8+DmbnJGCWUm8bRD+FlPOjYhYwRfLxJ6+upzG7rv80YPkPrUU2wQhvkI9f1rH/POePx+Tc+fIYpu5h5QMjtwiuVdJLZ2KkspysHJtZANOvspnid0SvB1vro6shuHylQSCrEcWINl7ba1P/Z4/niB77a16IIwLI8sdwy2DEizm7CxJ0J49tXu6k8y/dO2Kli9jvAAWC5SzKGVlYMUNmtY3t32pFat20cC84IMqsS2YkooYkLlAuANLAaWqMTYpja7pnWx0DFeI0NwL6ca3j1sdc3n57YuF34+f0Rjnefkkex5xN7DMVUhjmbi1yFGta9uNgbLmPXWY7tYLNIT2WjHlqx8yfatv2NhskajurWGvManjk/ooorYKKKKAooooCiiigKKKKAooooCiiigKKKKAooooCiiigKKKKAry1e0UHDRA8RTaXZsbcVFPKKCCxO7MTdVROK3LU9E1c6KDNsTufIOGtRk+wpl6jatbtXLRA8RSzYzbdHY5Emq2AN/WtKQWFcR4dV4C1K0BRRRQFFFFAUUUUBRR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662078" y="1314066"/>
            <a:ext cx="6672172" cy="403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Mogelijke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set van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omvormingsregels</a:t>
            </a:r>
            <a:endParaRPr lang="en-GB" altLang="nl-BE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1400" b="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endParaRPr lang="en-GB" altLang="nl-BE" b="0" dirty="0" smtClean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Twee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instructies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die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alleen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data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Iezen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kunnen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veilig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volgorde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omgewisseld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Twee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instructies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die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verschillende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data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lezen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of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aanpassen</a:t>
            </a:r>
            <a:r>
              <a:rPr lang="en-GB" altLang="nl-BE" sz="200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kunnen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veilig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volgorde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omgewisseld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200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Als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instructie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data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aanpast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en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volgende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instructie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dezelfde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data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leest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of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aanpast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,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moet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hun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volgorde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behouden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blijven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1800" dirty="0" smtClean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4098" name="Picture 2" descr="http://thegrammarofmatter.files.wordpress.com/2013/08/esch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85" y="3956828"/>
            <a:ext cx="2776340" cy="276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098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7" name="Group 4106"/>
          <p:cNvGrpSpPr/>
          <p:nvPr/>
        </p:nvGrpSpPr>
        <p:grpSpPr>
          <a:xfrm>
            <a:off x="640773" y="2694052"/>
            <a:ext cx="7895820" cy="3072877"/>
            <a:chOff x="640773" y="2694052"/>
            <a:chExt cx="7895820" cy="3072877"/>
          </a:xfrm>
        </p:grpSpPr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640773" y="4630924"/>
              <a:ext cx="71359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640773" y="3166305"/>
              <a:ext cx="5543332" cy="169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640773" y="3406238"/>
              <a:ext cx="5596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640773" y="3648151"/>
              <a:ext cx="5543332" cy="152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640773" y="3905327"/>
              <a:ext cx="5543332" cy="5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640773" y="4152977"/>
              <a:ext cx="5543332" cy="5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640773" y="4391102"/>
              <a:ext cx="5596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640773" y="4878574"/>
              <a:ext cx="71359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640773" y="5135749"/>
              <a:ext cx="71359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34" name="Line 6"/>
            <p:cNvSpPr>
              <a:spLocks noChangeShapeType="1"/>
            </p:cNvSpPr>
            <p:nvPr/>
          </p:nvSpPr>
          <p:spPr bwMode="auto">
            <a:xfrm>
              <a:off x="640773" y="5345299"/>
              <a:ext cx="7102154" cy="13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>
              <a:off x="640773" y="5573899"/>
              <a:ext cx="71908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7222067" y="4168298"/>
              <a:ext cx="13145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B</a:t>
              </a:r>
              <a:endParaRPr lang="nl-NL" altLang="nl-BE" sz="1800" i="1" dirty="0">
                <a:latin typeface="+mn-lt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6009141" y="2694052"/>
              <a:ext cx="1377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 A</a:t>
              </a:r>
              <a:endParaRPr lang="nl-NL" altLang="nl-BE" sz="1800" dirty="0">
                <a:latin typeface="+mn-lt"/>
              </a:endParaRPr>
            </a:p>
          </p:txBody>
        </p:sp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7357612" y="4470782"/>
              <a:ext cx="1073602" cy="12500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6146006" y="3012961"/>
              <a:ext cx="1083470" cy="1530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6112221" y="2990244"/>
              <a:ext cx="1199367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 dirty="0" smtClean="0"/>
                <a:t>start </a:t>
              </a:r>
              <a:r>
                <a:rPr lang="nl-BE" altLang="nl-BE" sz="1600" b="0" i="1" dirty="0"/>
                <a:t>A</a:t>
              </a:r>
              <a:r>
                <a:rPr lang="nl-BE" altLang="nl-BE" sz="1600" b="0" dirty="0" smtClean="0"/>
                <a:t/>
              </a:r>
              <a:br>
                <a:rPr lang="nl-BE" altLang="nl-BE" sz="1600" b="0" dirty="0" smtClean="0"/>
              </a:br>
              <a:r>
                <a:rPr lang="nl-BE" altLang="nl-BE" sz="1600" b="0" dirty="0" smtClean="0"/>
                <a:t>lees </a:t>
              </a:r>
              <a:r>
                <a:rPr lang="nl-BE" altLang="nl-BE" sz="1600" b="0" i="1" dirty="0" smtClean="0"/>
                <a:t>d1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 dirty="0" smtClean="0"/>
                <a:t>pas </a:t>
              </a:r>
              <a:r>
                <a:rPr lang="nl-BE" altLang="nl-BE" sz="1600" b="0" i="1" dirty="0" smtClean="0"/>
                <a:t>d1</a:t>
              </a:r>
              <a:r>
                <a:rPr lang="nl-BE" altLang="nl-BE" sz="1600" b="0" dirty="0" smtClean="0"/>
                <a:t> aan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 dirty="0" smtClean="0"/>
                <a:t>lees </a:t>
              </a:r>
              <a:r>
                <a:rPr lang="nl-BE" altLang="nl-BE" sz="1600" b="0" i="1" dirty="0" smtClean="0"/>
                <a:t>d2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 dirty="0" smtClean="0"/>
                <a:t>pas </a:t>
              </a:r>
              <a:r>
                <a:rPr lang="nl-BE" altLang="nl-BE" sz="1600" b="0" i="1" dirty="0" smtClean="0"/>
                <a:t>d2</a:t>
              </a:r>
              <a:r>
                <a:rPr lang="nl-BE" altLang="nl-BE" sz="1600" b="0" dirty="0" smtClean="0"/>
                <a:t> aan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 dirty="0" smtClean="0"/>
                <a:t>COMMIT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7304777" y="4443490"/>
              <a:ext cx="1199367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 dirty="0" smtClean="0"/>
                <a:t>start </a:t>
              </a:r>
              <a:r>
                <a:rPr lang="nl-BE" altLang="nl-BE" sz="1600" b="0" i="1" dirty="0" smtClean="0"/>
                <a:t>B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 dirty="0" smtClean="0"/>
                <a:t>lees </a:t>
              </a:r>
              <a:r>
                <a:rPr lang="nl-BE" altLang="nl-BE" sz="1600" b="0" i="1" dirty="0" smtClean="0"/>
                <a:t>d1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 dirty="0" smtClean="0"/>
                <a:t>pas </a:t>
              </a:r>
              <a:r>
                <a:rPr lang="nl-BE" altLang="nl-BE" sz="1600" b="0" i="1" dirty="0" smtClean="0"/>
                <a:t>d1</a:t>
              </a:r>
              <a:r>
                <a:rPr lang="nl-BE" altLang="nl-BE" sz="1600" b="0" dirty="0" smtClean="0"/>
                <a:t> aan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 dirty="0" smtClean="0"/>
                <a:t>lees </a:t>
              </a:r>
              <a:r>
                <a:rPr lang="nl-BE" altLang="nl-BE" sz="1600" b="0" i="1" dirty="0" smtClean="0"/>
                <a:t>d2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600" b="0" dirty="0" smtClean="0"/>
                <a:t>COMMIT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Serialiseerbaarheid</a:t>
            </a:r>
            <a:r>
              <a:rPr lang="nl-BE" sz="2000" b="1" dirty="0" smtClean="0"/>
              <a:t> van transacties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 smtClean="0"/>
              <a:t>Serialiseerbare</a:t>
            </a:r>
            <a:r>
              <a:rPr lang="nl-BE" dirty="0" smtClean="0"/>
              <a:t> transacties</a:t>
            </a:r>
            <a:endParaRPr lang="nl-BE" sz="1400" dirty="0" smtClean="0"/>
          </a:p>
        </p:txBody>
      </p:sp>
      <p:sp>
        <p:nvSpPr>
          <p:cNvPr id="3" name="AutoShape 4" descr="data:image/jpeg;base64,/9j/4AAQSkZJRgABAQAAAQABAAD/2wCEAAkGBxQSEhUUExQWFhQWFxgXGBcXGBcXGBUcFBcYHBcXGBgcHCggGBolHRcUITEhJSkrLi4uFx8zODMsNygtLiwBCgoKDg0OGxAQGywlICQsLCwsLC80LDUsLCwsLCwsLC0sLC80LC4sLCwsLCwtLCwsLCwsLCwsLCwsLCwsLCssLP/AABEIANAA8gMBIgACEQEDEQH/xAAcAAABBQEBAQAAAAAAAAAAAAAAAwQFBgcCAQj/xABDEAACAQIDAwoDBgQEBQUAAAABAgMAEQQSIQUGMRMiMkFRYXGBkaEHQrEUI3KCwfAzYpLRQ1Ki4RVTc4PxFiSUwtP/xAAXAQEBAQEAAAAAAAAAAAAAAAAAAQID/8QAJhEBAQACAQQBAwUBAAAAAAAAAAECESEDEjFR8EGx0SIyYYHxE//aAAwDAQACEQMRAD8A3GiiigKKKKAooooCiiigZbY2iuHhaVhfKNBe2YnQD1qsYb4k4Y9NJE79GH1B9qj/AIo7W6MCno85vFtFHkLn8wqk4raMDYZIkgCzA3eW+rcb269ew6C1GN8tewm9+Dk4TqPx3T3YAVLwYlHF0dWHapBHtXz7svEKj5mj5Q25ozWysCCHtY5rWPNOhvrTrbe1WkkzKnJAFiNAshzG5LsoGbXhpoNKnO9LvhvtFYHg96sZF0cRJ4Mcw9GuKnMJ8S8WvTEcnitj/pIHtV0dzYKKznCfFRD/ABYGHejA+xA+tTeD+IWCfi7If51P1W4od0Wuio/Cbcw8vQniY9gdb+l71IUaFFFFAUUUUBRRRQFFFFAUUUUBRRRQFFFFAUUUUBRRRQFFFFAUliZxGjOxsqgsfAC5pWqf8SNq8nAIgdZNT+Ff7m3oaJbqM03gx5mmZzxZix7r8B5Cw8qmt2N0OVCyTXytYog0LA8CTxAPUOP6xW7GzvtOJRG6F87/AIV1I89F/NWxbPju5NtB9Twqs4w2g2LFAlgAvcgA/TWmkkiHRlJHeAalcc92pmy3qNojEbFwcnSij8QMh9RaozEbiYZ+gzp4MGHuCferK0IrgwihpRsX8PHF+TmUnqDqR6kE/SoLF7oY1P8ABV/+nIp9nymtWBYdZrwzN1gGrtNMUxODmj/iQzJ4xvb+oDL70nhtszRfwp3S3UjkewNbY2IHWvoaj8dgcLMLSxI340VvfjRO2Kth98MRBFmfHCRgSCAsUqklMyKBzZOOjNewOleYL4xzD+Lh43/AzR/XNT3F7i4GTVRkP8kjL/pJy+1QmM+GXHksQ/50Vx6rlrMmvqWeluwPxfwjfxI5Yz22VwPMEH2qy4bfXAvoZ1jOlxKGhIuLj+IB1EGsX/8ARWMgcOgw81r6PexuCNUZSD68aY7cixzACXDyhFtol5AzKuXlDZmJYjS/ZTnZzp9IYbFJILxurjtVgw9RS1fJscrobgsjeasPWxq5Rb2yYeL7vGzSMMwBDMcxIBRjFKpCouqmxu1r6dS3RLX0BRWFbN+LGOBCsscxOlihDMT1DIQL+VW5PigY1zYjDBQAL8nKCwJYgpkcKcykagE2pbJ5WVo9FUvZ/wAUNny2Bd4yep0b6pmFWDBbx4SbSPEQsewOub+km9U7olKKAaKKKKKKAooooCiiigKKKKArFt+dotNiJDYgA5AD1BNB6m5861bb+2o8JGJJATc5QFtcmxPWeGlZBjsUcdirIoDTSAAcQt9Lk92pJ8afVjLzpadwNnZIGlI50psPwIf1a/8AQKv+HTJHrxOpqM2bhVGVFHMRQo/CgsL95/Wn2Nl6qNw0ka5vSRrs1zeg5Jrk13XLCg5YVwRXprwmgTdabvEKcmuGWgjZsPTCaEjgxHhepiamcooIqXFzrwcnx1pu+25V4oreGn0p9MtMJo6BKTb0TC0kJ9Aw9CKatg9ny/Kqk9qlPda6niHZTKWICgXk3Fibnwu4tqCjBrW6+0VXtubvToBeQyql7Ak3W5ubAk+dTEOMeFgVY+HbT/F7UEkltLMOrtGh/T1ommfbPxphYsFUnqJvdLHipBFm6r11tHaLTNc6KL5VvfKCbnU6trrc0rvOgSYW0zg+q2v9R6U32bgzM4QEgWLMwUvlCi5OUakcB51NT91Z58H+xNqyx82OSVDe90kZQB1jKOJr6T2ViM8SFjz8i5uvnWGb3vXzzsvZoSUAEkgKWvl48SBlJFtV7+NbbuZGwiuamN3dxcZpZaKKK00KKKKAooooCiio/b+0xhsPJMflXQdrHRR5kigzH4o7b5TEckp5sQy/mOrn6D8prz4Z7Pu0mII6H3aficc4+Sm3/cqiYvFGSQkksSfEkk6+ZNbXu5srkIYoOBUXc/ztq577cPBRVYxT2FXKt+s/QcKbyNc0tM/77qbE1G3hNcmvTXlAGuGppj9qRxMqElpH6EaDM7AcTlHBR1sbKOs01XaMr4iWEQOiKl1xJsY3ay80LxJBJ0v8p4aUEma4NRj7IkYkvi8QQflTkY1HgVjzerGmsm68Z1M+M/8Al4ge2a1BNNXLVBNuyw/h43Gp4yiUekqtTeWDaUOqSw4tR8sqchIfB0uhPiooJ1xTaUVG7K3pjmkMEiPh8SOMMtgSO2NhpIuh1HYdKlZFoI+daYzrUpMKYTrQRc3tTKS1P8QKiNpSZUJ7aCGxO0RymvAfpTSPFs2IgVdeJb8+p+i+lRWOk1J7f/J/QfmqQ3Y05TEPwUG3lqagb77T3xOUfIAPNhc+xWk8BjGjvlC3YAXKgka35t+FRUspllZ24sST5/u1SmAjuw7v2KXWuWMr6XndjDNI2ZtWZtTYDx4d/wBK2zZWHyRqO6s73D2bzl/lHv11qCiwqYzUbe0UUVoFFFFAUUUUBWXfGPbVsmGU8PvH8TcIPTMfMVpmKxCxozubKilmPYFFya+b949pticRJK3F2LW7OweQsPKjGXpLfDfZXLYsOwukA5U9hYH7sf1WPghraMOtgT1nT+/6VUvh3snkMIhI585ErfhItEP6ed/3DVslb20/vVrUcu2tJs1BNck1FBqI3t24MFhJcQRmKCyrrznY2QeFyL9wNS5qp/FDZr4jZ8gjBLoVlsNSQhOaw6yFJNuu1B3gMP8A8PwcuKnPKYkx8rPIeLuBzYl7EUkIqjT1rPIWmh2dEqMy4zamJD51JV8oYWYFdQCxU+EprRt3Nu4famFscrEoFnhOtrjXTrQnUN9CKcybswHEQYizBsMnJxID92qgMBzbcQG436h2Cgqq4nFYTaeFwi4uTEpKpaRZVQsijNzs4F/kY69nXemu7m1pptoYrGDXBqzRMzTZI4kjUHlQnBiQoPdylWJ91H+1YvFcveSeExQ8wj7PdQt+kc1sqnq+btquxbr4yPZE+DyRhwwZDG9+WGcO4NwLGyhQDa9qCYHxEwujGPErATlGIaFhDfh0uPt1UrvVvFJh58JBAqO+IexzXICXALCxGvOJvrohqm4TApiY0wYbacBcBXikjMkEZTnA84XVMyi1iOIuBrT7AOn/ABWeaVgsGzoUhDNfQ2yA+JJm9VoJr4hbPE2EmkZckmG+9hkDDNzLMbW1W9uHbY8RUlu3j2xGEglfpugLdVyNCR3EgnzqqbY21Jta+FwKMMOWHLYhwVWwN8oHHqGnE8CALmrtgsGsMSRJokaBF7bKLXPaaDiamc1PpDTKc2oIrELVe26bm3776sko4mq3toZY2kPXoPOgpG0XuTbw/v8AoPKpja3/ALfBpF8z8fAan3yjzqP2ZheVxCLxsbny1+tdb4YvlMRlXhGMnmNW99Py0EbgIifE1c9k7EdGjLWs3O0N+jawPmR6VVcHzbVq+wNluxRbcAt+7QaVjKW2RnHVq+7l4HJHfrNWemuzoMiAd1Oq20KKKKAooooCiiigonxb21yOGEKnnTHXuRLE+pyjwvWV7sbJ+1YiOI3ys13PYijM57tAQO8in2/+2ftWMkYG6KcifhS4uPE3bzq1/DDZmWN5zxkPJp+BDdyO4vYf9s1XKfqy2vkQtc2t2AdXYB4fpSMjUrK1gO7U+f8AtTDlKjqWzUA0iJKid4Nu/Z+Sjjj5XETsViizBb5Rd3ZvlRRxNBPE0Xqu4TF7QWRBNBh3jYgM0Ejhor/MVkUZwO437qn70FH3i+HaSS/aMHIcLPfNzbhCTxIykNGT120PZUX/AMW23g9JoFxSD51GZj4GOzebJWmE14TQZqPiyqaYjCSxt2Bh9HVKWHxcwZ/wsR6Rf/rWguL8dR2Gmz4KI/4cf9K/2oKA/wAXMOdEw8zHqBaMfRmqc3bxH2+GWTEYNYleQDI4zGXkwCrvmUZrE2Fx8pqyoir0VA8ABQxoElQKAqgADgALAeAFcNXZpF6BGUUwxJqQcVHz0EdiFNrdZNQW+tgEiHUM7fRfe9WbDR5pR2L6VSd4cXyjSOPnay/hXmr61FMd31EMU2IYcAQO+3AeZqpxks5J1JJJ7yeJqz71Scjh4oBxPOby4e5v5VH7rbOErHMuZVUm12XMx0RQVU84kiwNr0t1Ns3k73ZwnKTrforzm8F1/sPOtt3EJJJIrNd3dmiLlbEsS/Jglcp5vT5vVztPy1sO5+CyRA9ZrON3bSTUWKiiitqKKKKAooooCq38QNs/ZcHIQbPJ92nbdgbnyXMfG1WSsV+LW2uWxXIqbpAMvcXaxc+XNXxU0ZzuopuCw7SyKiC7uwRR3sQB5a1u+y8CsSJEnQiUKD25eLeJNz51nfww2ZnlacjSEWXvkkBH+lM3my1qUa2Un99/77qqYTgyxr+pN6Y5u+lsY9zTQ1GyqvrVa2W/K7XxTNxw0EUUYPZNeSRwPHKt6n1qO2nsCDEOsjqRIoyiSN3jkA/y5kIJHcb0Cm9+1ZIIVWG3LzyJBFcXCtJxcjsVQza6aCoTbmCfArBJFisS8z4iGIrLK0iT8o3PUxnmrpmIy2tapPH7uK8UaRSSRvDJysUrM0zB7EHNyhOdSCRa/ZXMWxZ2lXEYiZZ5YVbkI1TkYldltnYZmLMeFybC5sKDldqYzEYjErhGw6w4d1ivKkjmSTLeQXV1yhSQOFKR7zSvmEOFfEGI5JZI3jjj5RQOUWLlGDSWN/Slt29lSYXBCO4OIKyO7X0aaW7Ek9YzEC/YBVR3cOGgw8cbTY7DYlVtIi/aDeS/OZYyjxtc63Ua3oLiu2hiMEZ8PnDMCEBUB1kzZAjAhgLPodCLXPfTSTamJjZlCiZM6QpI2VbvnCylgvEAsQAF/wAJiTapXYWyUwkCQoSQuY5mILMXYszMR13Jp4yA2uAbG47jYi47DYn1NAnjZxGjvZmCqzZVGZmyi9lUcT2ConEbyQRxxPMWh5VcwEiMCugNnIBVDqNCR19lNd7MS7SYXCxOyPPMGdkJDLFBz5LEareyr51J7a2rHhomllOnAKNWdj0URfmY9QoOcFteGcfczRydyOrEeIB040s1QGwdjMZTjMQipO65UiUC0CH5WIHPkPWx8BVgNAhK1MJz108nqNxp4KOs0DTH4gx4Z2HSk5i+L6aeAzHyqpxQZ5kX5V1/p0Hvc1N7yYi8ixjhEuY/ifRfMCx86hDNyME03WeanidB760VU95cXy2JcjgDlHgmn1ufOrTu/heRw2dlN2vJYqbEDmxAqzBJVLEtoCRp3VUNk4MyyqigkswUW466dZ4+dXnbFgqxJluWy2UJYcmcouAWZGvmJ51jY6ca5dW8aSJvdXC5+SUcAPqdT61seChyoB3VQ9wtnag20AAHlWhiumM1ND2iiiqCiiigKKKKCO3g2mMLh5Zj8ikgdrHRR5kgV85yyGR2dySSSzHtJNz6mtL+Mm2v4eFU8PvH8TcIPTMfNaqfw/2R9oxaZhzI/vX7LIRlXzcrp2A0jllzlppu62yvs2GjjI55Gd/+pJYkeXNX8tTWPbIuXsHv+70phV1LNwXXzqKxmJzsT1UdTZzSDClWpNxQJV2r1xauSe+gcBjSoNMwaWR6ByK6zUgj0opoOia8tXlBoItdkWxjYpmzEwrCiWsIxmLOb31LHL1Dh10xwmx3fEHE4plZ0JEEaXMcCn5tQM0p62tp1VYCa4YUHLUlJXVJSNQN5TrULJixyhY9FBUhtKfIjNVB2xtI5CoOrm3l/wCL0Hr4gyFn+aRifC+ijyFRm+uIyrFAvyjM3idF/wDsfSpDYgzuD8qC/tp7VVtoYnl8Qz9RbTwGi+wB86FT25OAuzOQDkWwzcmVzSHKmYPxXiSQCRapqJeVxWhusShV52YWHNUBrC4tmI0+altjIIMKGB1sZNG0DOMqWZFzKwW5KsQNfGz7cfAlyCRq7ZvL5fYD1rh+7Nfo1DdXB8nEO+p2ksLHlUCla7oKKKKAooooCk8TOsaM7GyqpYnsCi5NKVV998QWWPDLf70lpCBmyxRWLki4uCcq8dQTUt0lYnvHtQ4jESStxdi34R8q+QsPKtJ+F2GCYRpfmmc3P8sfNUeuc+dUDfWOFZxyQAZlzOEMfJDN0BGqE5ebqQSdT63T4V7SV8O0BPPjYkDtRze/kxYeYqy7jMmqs+0trZW5M3VdWv1Na17d4/fGoo7aiJsp96W383eOMwjKhKyo3KIQba2sy+BH0FYs0uIgbKZGUjqcX9zf61G20JjQeBpTlRWT4PeydOkkcg7iVP1P0qXw2/iCwkhde22Vh+h9qC/l65Y1V8PvnhW/xcp/nUr7kW96lcPtKOQcx1YdxDfQ1RJilQ1RoxNdrjBQSaGlKj0xYpePEjtoHQopITV1noOzSZNesaTY0Hjmm0x0pV2ptK9BWN7caFXKKoGOmzN3AfX/AGt61L7047NLYGw6+4dZ8heoPBxGWRV/zNr3DifawqKm2JhwLsdGk5o/N2eC3NQe7mC5WRVNhmaxucoA67mxsLX1tT7fbF3dIF6MYufxN/YW/qqa3CwRGZxcNbIti4a79JlCjn5VBJW408qmd1NprfCU3klLBIgWu5HHPcLwXiArDKGIYD/e87h7P+a2g4VQcOOWxLMOivNWwIGugsCSRzQNOrNWybt4Tk4hWOlNTa2pcUUUV1QUUUUBRRRQFYZv9tKWWf7WlxEJeShfQj7mx4dYJLNrodR1Gte3peQYScw/xOTa3b/MR3gXI7wKxmfejNgzgnhjKAWVgWVlYEkOekCbk34XuR11jLOY3VSy1VcfjHmkaSRszuczGwFye4CwoweNkhcSRMUddQw6v7juqZ3bjw9pRiAhvyeQnlCdH5yhk/h5hxcg2A0B4V7vVs/DxqjYdlOZ5QwWXPYBuZZSoZVA0zN0uPedTOb0z/KZ2b8X2Tm4nD3I+aJgL/kbT/V5Cpdd9dkYrSXmE/8ANjIH9YBX3rKJIg3Gmr7PHVpWtL3NlG6my8ULwSxm/wDypFPsDUdjPhgR/CmPgwvWSPgD2g27erzqQwm28ZADyU8y2F9JWKi38rXX2qLtZtsbk4mFSzKjIouWvlsBxJPVVEmKXuLhgdCDw9v1FSu098MViIuTmnkcX1ByhSP5goGa37vVeqKlsLtrEJ0MRJ5ksPQ5hUvg988UCAxRx16a+x/SqjaulkI6zQaPHvnbV0Pk1/Y2p7FvfEQDmK3/AMwI9+HvWYDGNa2n0PtXb4sEAEcPP+1qDX8JvEGHNdW8DcU+Tb/nWIRsuYWuDe2hN9ey4/WrDhpGUc2VvzX/AN6DVo9uqf3+++nEe1kPA1l6Y2UdYbzpePazDpAjyoNObGAjjTbFS8xj2A/Sqbht4QBqw8OH1rjam3XZCqA87S9tPC/D3oKptHEZpX8SPK+vsLedTO6cAvJM3BAdfdjURtrZr4Z8r6kqDccDfU27eoeVTOPP2bZwS/3kxsfA6t7aedFVozGaZpD8xv8A29relaRhoOQwguPlubiQjPKOtWICOsY0YA3zetJ3S2fysqg9G925rNzV1a4XW3Vp21c94ec8cZFixzG4u1m1tnLFmUKABe1r+Q5dW+IkSe4+zyzLcak5z+bh7WFbBAllAqm7iYGwzkVdq6yamgUUUVQUUUUBRRRQcTC4NZlvDsCR5GJXMO8XrUK5aMHiKDDptgAcY7eF6ROzk61NbfLs9G4qKj8Ru5E3y1i9PH0u6xt9iwNxuP3501l3WU9CUeB/f6VrOK3MQ9GojFbmuOFTss8WprH0y/EbsTLwAbwP97VGz7PkTpIR5Vp82wJk4A+VMMThJODA+lN9SeqnbFX2LuvBiYQSH5YvIuVTDzisZZAqsQQNNWJA6uu4SxPw94ZJls2SxkWSEWkQtnOcHKlwVBPEjQVL4jZd/wDcVzGMREQY5HFipsHNrp0eadDbq0rncupL4bkio4jcrFKAwjLAhG5tn/imyDmkm57LX4VDYnZksZsyEG5GotqpsRY9YIINaL/xidLZ0DWtzilmFnLErItiHa5Ba99eo60t/wCqVZSrIdVcWDB0OZwyKVkByoNbgG7aXNrWTr+/x9zt+f4ypoiOII8q4IrWJ3wUxa4QXMti0bRsMygq7GIlWswKqluBudeKDbo4SZvuydWUARvFLo0ROQXKsZMwuflAPE6kbnVn1TTOdj4oQ4iGUqGEcschU8GCOGI9q1SLebZc3TQx363jNv6luPeqxPuGbArKmoTph4xzyQSCwtkUi2a9jfTW14uXc7ELzwhZcubMhDc0sVU80k2JGnbW5njfFTVaJFsHZ+I1glQ/gcH2pCfcVh/Dl9f9qzPEYCRDZgQwJHPXUEcRzhcEdlO8JtfFRdCWQeDsR6Nce1aTa14vdPEKOijju401hgKRskkTKbgi97aU3wm/+LTR8r/iTXxupH0pxid+5HXhED3LIfQGw96i7OdvMuJ5E2sI1GdzoLL1a1W94cby0gA6KiyjsGmp7zxt2AdtNcdtCSduczEdQsAB4ILgeJJNK4TCa3I/Ukn6mrIlq37kbPtGzkHnWQc1uA50hVyQnAdFib9nUXWzU5bEO4AAvlAChRrqeaNAbZR60tOow+FyleiuU3S12cZ3DK7FgwUKAygDneFpbcPZpJS/HpN4tqa4Y/qz214aXsHC8nEo7qk64iWwAruu6CiiigKKKKAooooCiiigKKKKAotRRQcNGD1U3l2dG3FRTuighMRu3E3VUTitzFPRq40UGcYnc5xwqGxu67/NGG8QDWv2rlogeIpZsYTid2l/yMvgT+txUfNsE9TnwYX/AH6Vvsuzo24qKj8Ru1E3VXO9LD0vdWIpFioug5sMuiubfdm6DKdLA62taiTa06g8pGD0+c0fOzSOHMgdcvPBAs3y9VaxitzFPRNROJ3PkHCs3o+qu56UcbyIwIZHAPKiyuG0lAuoEimxLDMWvfjbTSu8+DmbnJGCWUm8bRD+FlPOjYhYwRfLxJ6+upzG7rv80YPkPrUU2wQhvkI9f1rH/POePx+Tc+fIYpu5h5QMjtwiuVdJLZ2KkspysHJtZANOvspnid0SvB1vro6shuHylQSCrEcWINl7ba1P/Z4/niB77a16IIwLI8sdwy2DEizm7CxJ0J49tXu6k8y/dO2Kli9jvAAWC5SzKGVlYMUNmtY3t32pFat20cC84IMqsS2YkooYkLlAuANLAaWqMTYpja7pnWx0DFeI0NwL6ca3j1sdc3n57YuF34+f0Rjnefkkex5xN7DMVUhjmbi1yFGta9uNgbLmPXWY7tYLNIT2WjHlqx8yfatv2NhskajurWGvManjk/ooorYKKKKAooooCiiigKKKKAooooCiiigKKKKAooooCiiigKKKKAry1e0UHDRA8RTaXZsbcVFPKKCCxO7MTdVROK3LU9E1c6KDNsTufIOGtRk+wpl6jatbtXLRA8RSzYzbdHY5Emq2AN/WtKQWFcR4dV4C1K0BRRRQFFFFAUUUUBRR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662078" y="1314066"/>
            <a:ext cx="6672172" cy="403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Illustratie</a:t>
            </a:r>
            <a:endParaRPr lang="en-GB" altLang="nl-BE" sz="1800" dirty="0" smtClean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4098" name="Picture 2" descr="http://thegrammarofmatter.files.wordpress.com/2013/08/esch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4" y="1110491"/>
            <a:ext cx="1647824" cy="163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35481" y="2381704"/>
            <a:ext cx="552820" cy="3857172"/>
            <a:chOff x="2976564" y="1025495"/>
            <a:chExt cx="552820" cy="5632480"/>
          </a:xfrm>
        </p:grpSpPr>
        <p:sp>
          <p:nvSpPr>
            <p:cNvPr id="10" name="TextBox 9"/>
            <p:cNvSpPr txBox="1"/>
            <p:nvPr/>
          </p:nvSpPr>
          <p:spPr>
            <a:xfrm>
              <a:off x="2990454" y="1025495"/>
              <a:ext cx="538930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/>
                <a:t>tijd</a:t>
              </a:r>
              <a:endParaRPr lang="nl-BE" sz="2000" b="1" dirty="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976564" y="1225550"/>
              <a:ext cx="27780" cy="5432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36550" y="2920463"/>
            <a:ext cx="3577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>
                <a:latin typeface="+mn-lt"/>
              </a:rPr>
              <a:t>t</a:t>
            </a:r>
            <a:r>
              <a:rPr lang="nl-BE" altLang="nl-BE" sz="2000" b="0" i="1" baseline="-25000" dirty="0">
                <a:latin typeface="+mn-lt"/>
              </a:rPr>
              <a:t>1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36550" y="3120488"/>
            <a:ext cx="3577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2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336550" y="3406238"/>
            <a:ext cx="3577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3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336550" y="3663413"/>
            <a:ext cx="3577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4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336550" y="3911063"/>
            <a:ext cx="3577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5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336550" y="4158713"/>
            <a:ext cx="3577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6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336550" y="4415888"/>
            <a:ext cx="3577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7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36550" y="4663538"/>
            <a:ext cx="3577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8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36550" y="4920713"/>
            <a:ext cx="35779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9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249988" y="5130263"/>
            <a:ext cx="44435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10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249988" y="5358863"/>
            <a:ext cx="44435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000" b="0" i="1" dirty="0" smtClean="0">
                <a:latin typeface="+mn-lt"/>
              </a:rPr>
              <a:t>t</a:t>
            </a:r>
            <a:r>
              <a:rPr lang="nl-BE" altLang="nl-BE" sz="2000" b="0" i="1" baseline="-25000" dirty="0" smtClean="0">
                <a:latin typeface="+mn-lt"/>
              </a:rPr>
              <a:t>11</a:t>
            </a:r>
            <a:endParaRPr lang="nl-NL" altLang="nl-BE" sz="2000" b="0" i="1" baseline="-25000" dirty="0">
              <a:latin typeface="+mn-lt"/>
            </a:endParaRP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auto">
          <a:xfrm>
            <a:off x="2116667" y="3463448"/>
            <a:ext cx="13145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>
                <a:latin typeface="+mn-lt"/>
              </a:rPr>
              <a:t>transactie </a:t>
            </a:r>
            <a:r>
              <a:rPr lang="nl-BE" altLang="nl-BE" sz="1800" i="1" dirty="0">
                <a:latin typeface="+mn-lt"/>
              </a:rPr>
              <a:t>B</a:t>
            </a:r>
            <a:endParaRPr lang="nl-NL" altLang="nl-BE" sz="1800" i="1" dirty="0">
              <a:latin typeface="+mn-lt"/>
            </a:endParaRP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903741" y="2694052"/>
            <a:ext cx="1377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>
                <a:latin typeface="+mn-lt"/>
              </a:rPr>
              <a:t>transactie </a:t>
            </a:r>
            <a:r>
              <a:rPr lang="nl-BE" altLang="nl-BE" sz="1800" i="1" dirty="0">
                <a:latin typeface="+mn-lt"/>
              </a:rPr>
              <a:t> A</a:t>
            </a:r>
            <a:endParaRPr lang="nl-NL" altLang="nl-BE" sz="1800" dirty="0">
              <a:latin typeface="+mn-lt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2252212" y="3802191"/>
            <a:ext cx="1073602" cy="7068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1040606" y="3044334"/>
            <a:ext cx="1083470" cy="711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1006821" y="2980719"/>
            <a:ext cx="11993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 smtClean="0"/>
              <a:t>start </a:t>
            </a:r>
            <a:r>
              <a:rPr lang="nl-BE" altLang="nl-BE" sz="1600" b="0" i="1" dirty="0"/>
              <a:t>A</a:t>
            </a:r>
            <a:r>
              <a:rPr lang="nl-BE" altLang="nl-BE" sz="1600" b="0" dirty="0" smtClean="0"/>
              <a:t/>
            </a:r>
            <a:br>
              <a:rPr lang="nl-BE" altLang="nl-BE" sz="1600" b="0" dirty="0" smtClean="0"/>
            </a:br>
            <a:r>
              <a:rPr lang="nl-BE" altLang="nl-BE" sz="1600" b="0" dirty="0" smtClean="0"/>
              <a:t>lees </a:t>
            </a:r>
            <a:r>
              <a:rPr lang="nl-BE" altLang="nl-BE" sz="1600" b="0" i="1" dirty="0" smtClean="0"/>
              <a:t>d1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 smtClean="0"/>
              <a:t>pas </a:t>
            </a:r>
            <a:r>
              <a:rPr lang="nl-BE" altLang="nl-BE" sz="1600" b="0" i="1" dirty="0" smtClean="0"/>
              <a:t>d1</a:t>
            </a:r>
            <a:r>
              <a:rPr lang="nl-BE" altLang="nl-BE" sz="1600" b="0" dirty="0" smtClean="0"/>
              <a:t> aan</a:t>
            </a: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2199377" y="3738640"/>
            <a:ext cx="11993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 smtClean="0"/>
              <a:t>start </a:t>
            </a:r>
            <a:r>
              <a:rPr lang="nl-BE" altLang="nl-BE" sz="1600" b="0" i="1" dirty="0" smtClean="0"/>
              <a:t>B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 smtClean="0"/>
              <a:t>lees </a:t>
            </a:r>
            <a:r>
              <a:rPr lang="nl-BE" altLang="nl-BE" sz="1600" b="0" i="1" dirty="0" smtClean="0"/>
              <a:t>d1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 smtClean="0"/>
              <a:t>pas </a:t>
            </a:r>
            <a:r>
              <a:rPr lang="nl-BE" altLang="nl-BE" sz="1600" b="0" i="1" dirty="0" smtClean="0"/>
              <a:t>d1</a:t>
            </a:r>
            <a:r>
              <a:rPr lang="nl-BE" altLang="nl-BE" sz="1600" b="0" dirty="0" smtClean="0"/>
              <a:t> aan</a:t>
            </a:r>
          </a:p>
        </p:txBody>
      </p:sp>
      <p:sp>
        <p:nvSpPr>
          <p:cNvPr id="118" name="Rectangle 8"/>
          <p:cNvSpPr>
            <a:spLocks noChangeArrowheads="1"/>
          </p:cNvSpPr>
          <p:nvPr/>
        </p:nvSpPr>
        <p:spPr bwMode="auto">
          <a:xfrm>
            <a:off x="1040606" y="4499530"/>
            <a:ext cx="1083470" cy="73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1006821" y="4447569"/>
            <a:ext cx="11993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 smtClean="0"/>
              <a:t>lees </a:t>
            </a:r>
            <a:r>
              <a:rPr lang="nl-BE" altLang="nl-BE" sz="1600" b="0" i="1" dirty="0" smtClean="0"/>
              <a:t>d2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 smtClean="0"/>
              <a:t>pas </a:t>
            </a:r>
            <a:r>
              <a:rPr lang="nl-BE" altLang="nl-BE" sz="1600" b="0" i="1" dirty="0" smtClean="0"/>
              <a:t>d2</a:t>
            </a:r>
            <a:r>
              <a:rPr lang="nl-BE" altLang="nl-BE" sz="1600" b="0" dirty="0" smtClean="0"/>
              <a:t> aan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 smtClean="0"/>
              <a:t>COMMIT</a:t>
            </a:r>
          </a:p>
        </p:txBody>
      </p:sp>
      <p:sp>
        <p:nvSpPr>
          <p:cNvPr id="120" name="Rectangle 8"/>
          <p:cNvSpPr>
            <a:spLocks noChangeArrowheads="1"/>
          </p:cNvSpPr>
          <p:nvPr/>
        </p:nvSpPr>
        <p:spPr bwMode="auto">
          <a:xfrm>
            <a:off x="2261737" y="5230941"/>
            <a:ext cx="1073602" cy="4899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121" name="Text Box 9"/>
          <p:cNvSpPr txBox="1">
            <a:spLocks noChangeArrowheads="1"/>
          </p:cNvSpPr>
          <p:nvPr/>
        </p:nvSpPr>
        <p:spPr bwMode="auto">
          <a:xfrm>
            <a:off x="2208902" y="5176915"/>
            <a:ext cx="10182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 smtClean="0"/>
              <a:t>lees </a:t>
            </a:r>
            <a:r>
              <a:rPr lang="nl-BE" altLang="nl-BE" sz="1600" b="0" i="1" dirty="0" smtClean="0"/>
              <a:t>d2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 smtClean="0"/>
              <a:t>COMMIT</a:t>
            </a:r>
          </a:p>
        </p:txBody>
      </p:sp>
      <p:grpSp>
        <p:nvGrpSpPr>
          <p:cNvPr id="4108" name="Group 4107"/>
          <p:cNvGrpSpPr/>
          <p:nvPr/>
        </p:nvGrpSpPr>
        <p:grpSpPr>
          <a:xfrm>
            <a:off x="3475491" y="2684527"/>
            <a:ext cx="2517927" cy="3077163"/>
            <a:chOff x="3475491" y="2684527"/>
            <a:chExt cx="2517927" cy="3077163"/>
          </a:xfrm>
        </p:grpSpPr>
        <p:sp>
          <p:nvSpPr>
            <p:cNvPr id="131" name="Text Box 26"/>
            <p:cNvSpPr txBox="1">
              <a:spLocks noChangeArrowheads="1"/>
            </p:cNvSpPr>
            <p:nvPr/>
          </p:nvSpPr>
          <p:spPr bwMode="auto">
            <a:xfrm>
              <a:off x="4678892" y="3463448"/>
              <a:ext cx="13145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B</a:t>
              </a:r>
              <a:endParaRPr lang="nl-NL" altLang="nl-BE" sz="1800" i="1" dirty="0">
                <a:latin typeface="+mn-lt"/>
              </a:endParaRPr>
            </a:p>
          </p:txBody>
        </p:sp>
        <p:grpSp>
          <p:nvGrpSpPr>
            <p:cNvPr id="4105" name="Group 4104"/>
            <p:cNvGrpSpPr/>
            <p:nvPr/>
          </p:nvGrpSpPr>
          <p:grpSpPr>
            <a:xfrm>
              <a:off x="3475491" y="2684527"/>
              <a:ext cx="2495003" cy="3077163"/>
              <a:chOff x="3475491" y="2684527"/>
              <a:chExt cx="2495003" cy="3077163"/>
            </a:xfrm>
          </p:grpSpPr>
          <p:sp>
            <p:nvSpPr>
              <p:cNvPr id="128" name="Text Box 27"/>
              <p:cNvSpPr txBox="1">
                <a:spLocks noChangeArrowheads="1"/>
              </p:cNvSpPr>
              <p:nvPr/>
            </p:nvSpPr>
            <p:spPr bwMode="auto">
              <a:xfrm>
                <a:off x="3475491" y="2684527"/>
                <a:ext cx="1377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800" dirty="0">
                    <a:latin typeface="+mn-lt"/>
                  </a:rPr>
                  <a:t>transactie </a:t>
                </a:r>
                <a:r>
                  <a:rPr lang="nl-BE" altLang="nl-BE" sz="1800" i="1" dirty="0">
                    <a:latin typeface="+mn-lt"/>
                  </a:rPr>
                  <a:t> A</a:t>
                </a:r>
                <a:endParaRPr lang="nl-NL" altLang="nl-BE" sz="1800" dirty="0">
                  <a:latin typeface="+mn-lt"/>
                </a:endParaRPr>
              </a:p>
            </p:txBody>
          </p:sp>
          <p:sp>
            <p:nvSpPr>
              <p:cNvPr id="129" name="Rectangle 8"/>
              <p:cNvSpPr>
                <a:spLocks noChangeArrowheads="1"/>
              </p:cNvSpPr>
              <p:nvPr/>
            </p:nvSpPr>
            <p:spPr bwMode="auto">
              <a:xfrm>
                <a:off x="3612356" y="3034809"/>
                <a:ext cx="1083470" cy="7116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nl-BE"/>
              </a:p>
            </p:txBody>
          </p:sp>
          <p:sp>
            <p:nvSpPr>
              <p:cNvPr id="130" name="Text Box 9"/>
              <p:cNvSpPr txBox="1">
                <a:spLocks noChangeArrowheads="1"/>
              </p:cNvSpPr>
              <p:nvPr/>
            </p:nvSpPr>
            <p:spPr bwMode="auto">
              <a:xfrm>
                <a:off x="3578571" y="2971194"/>
                <a:ext cx="119936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600" b="0" dirty="0" smtClean="0"/>
                  <a:t>start </a:t>
                </a:r>
                <a:r>
                  <a:rPr lang="nl-BE" altLang="nl-BE" sz="1600" b="0" i="1" dirty="0"/>
                  <a:t>A</a:t>
                </a:r>
                <a:r>
                  <a:rPr lang="nl-BE" altLang="nl-BE" sz="1600" b="0" dirty="0" smtClean="0"/>
                  <a:t/>
                </a:r>
                <a:br>
                  <a:rPr lang="nl-BE" altLang="nl-BE" sz="1600" b="0" dirty="0" smtClean="0"/>
                </a:br>
                <a:r>
                  <a:rPr lang="nl-BE" altLang="nl-BE" sz="1600" b="0" dirty="0" smtClean="0"/>
                  <a:t>lees </a:t>
                </a:r>
                <a:r>
                  <a:rPr lang="nl-BE" altLang="nl-BE" sz="1600" b="0" i="1" dirty="0" smtClean="0"/>
                  <a:t>d1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600" b="0" dirty="0" smtClean="0"/>
                  <a:t>pas </a:t>
                </a:r>
                <a:r>
                  <a:rPr lang="nl-BE" altLang="nl-BE" sz="1600" b="0" i="1" dirty="0" smtClean="0"/>
                  <a:t>d1</a:t>
                </a:r>
                <a:r>
                  <a:rPr lang="nl-BE" altLang="nl-BE" sz="1600" b="0" dirty="0" smtClean="0"/>
                  <a:t> aan</a:t>
                </a:r>
              </a:p>
            </p:txBody>
          </p:sp>
          <p:sp>
            <p:nvSpPr>
              <p:cNvPr id="132" name="Rectangle 8"/>
              <p:cNvSpPr>
                <a:spLocks noChangeArrowheads="1"/>
              </p:cNvSpPr>
              <p:nvPr/>
            </p:nvSpPr>
            <p:spPr bwMode="auto">
              <a:xfrm>
                <a:off x="4814437" y="3764091"/>
                <a:ext cx="1073602" cy="5022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nl-BE"/>
              </a:p>
            </p:txBody>
          </p:sp>
          <p:sp>
            <p:nvSpPr>
              <p:cNvPr id="133" name="Text Box 9"/>
              <p:cNvSpPr txBox="1">
                <a:spLocks noChangeArrowheads="1"/>
              </p:cNvSpPr>
              <p:nvPr/>
            </p:nvSpPr>
            <p:spPr bwMode="auto">
              <a:xfrm>
                <a:off x="4761602" y="3738640"/>
                <a:ext cx="845103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600" b="0" dirty="0" smtClean="0"/>
                  <a:t>start </a:t>
                </a:r>
                <a:r>
                  <a:rPr lang="nl-BE" altLang="nl-BE" sz="1600" b="0" i="1" dirty="0" smtClean="0"/>
                  <a:t>B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600" b="0" dirty="0" smtClean="0"/>
                  <a:t>lees </a:t>
                </a:r>
                <a:r>
                  <a:rPr lang="nl-BE" altLang="nl-BE" sz="1600" b="0" i="1" dirty="0" smtClean="0"/>
                  <a:t>d1</a:t>
                </a:r>
                <a:endParaRPr lang="nl-BE" altLang="nl-BE" sz="1600" b="0" dirty="0" smtClean="0"/>
              </a:p>
            </p:txBody>
          </p:sp>
          <p:sp>
            <p:nvSpPr>
              <p:cNvPr id="134" name="Rectangle 8"/>
              <p:cNvSpPr>
                <a:spLocks noChangeArrowheads="1"/>
              </p:cNvSpPr>
              <p:nvPr/>
            </p:nvSpPr>
            <p:spPr bwMode="auto">
              <a:xfrm>
                <a:off x="4823962" y="4516566"/>
                <a:ext cx="1073602" cy="2422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nl-BE"/>
              </a:p>
            </p:txBody>
          </p:sp>
          <p:sp>
            <p:nvSpPr>
              <p:cNvPr id="135" name="Text Box 9"/>
              <p:cNvSpPr txBox="1">
                <a:spLocks noChangeArrowheads="1"/>
              </p:cNvSpPr>
              <p:nvPr/>
            </p:nvSpPr>
            <p:spPr bwMode="auto">
              <a:xfrm>
                <a:off x="4771127" y="4453015"/>
                <a:ext cx="119936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600" b="0" dirty="0" smtClean="0"/>
                  <a:t>pas </a:t>
                </a:r>
                <a:r>
                  <a:rPr lang="nl-BE" altLang="nl-BE" sz="1600" b="0" i="1" dirty="0" smtClean="0"/>
                  <a:t>d1</a:t>
                </a:r>
                <a:r>
                  <a:rPr lang="nl-BE" altLang="nl-BE" sz="1600" b="0" dirty="0" smtClean="0"/>
                  <a:t> aan</a:t>
                </a:r>
              </a:p>
            </p:txBody>
          </p:sp>
          <p:sp>
            <p:nvSpPr>
              <p:cNvPr id="136" name="Rectangle 8"/>
              <p:cNvSpPr>
                <a:spLocks noChangeArrowheads="1"/>
              </p:cNvSpPr>
              <p:nvPr/>
            </p:nvSpPr>
            <p:spPr bwMode="auto">
              <a:xfrm>
                <a:off x="3621881" y="4251880"/>
                <a:ext cx="1083470" cy="2571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nl-BE"/>
              </a:p>
            </p:txBody>
          </p:sp>
          <p:sp>
            <p:nvSpPr>
              <p:cNvPr id="137" name="Text Box 9"/>
              <p:cNvSpPr txBox="1">
                <a:spLocks noChangeArrowheads="1"/>
              </p:cNvSpPr>
              <p:nvPr/>
            </p:nvSpPr>
            <p:spPr bwMode="auto">
              <a:xfrm>
                <a:off x="3588096" y="4199919"/>
                <a:ext cx="84510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600" b="0" dirty="0" smtClean="0"/>
                  <a:t>lees </a:t>
                </a:r>
                <a:r>
                  <a:rPr lang="nl-BE" altLang="nl-BE" sz="1600" b="0" i="1" dirty="0" smtClean="0"/>
                  <a:t>d2</a:t>
                </a:r>
              </a:p>
            </p:txBody>
          </p:sp>
          <p:sp>
            <p:nvSpPr>
              <p:cNvPr id="138" name="Rectangle 8"/>
              <p:cNvSpPr>
                <a:spLocks noChangeArrowheads="1"/>
              </p:cNvSpPr>
              <p:nvPr/>
            </p:nvSpPr>
            <p:spPr bwMode="auto">
              <a:xfrm>
                <a:off x="3621881" y="4766231"/>
                <a:ext cx="1083470" cy="4742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nl-BE"/>
              </a:p>
            </p:txBody>
          </p:sp>
          <p:sp>
            <p:nvSpPr>
              <p:cNvPr id="139" name="Text Box 9"/>
              <p:cNvSpPr txBox="1">
                <a:spLocks noChangeArrowheads="1"/>
              </p:cNvSpPr>
              <p:nvPr/>
            </p:nvSpPr>
            <p:spPr bwMode="auto">
              <a:xfrm>
                <a:off x="3588096" y="4704744"/>
                <a:ext cx="119936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600" b="0" dirty="0" smtClean="0"/>
                  <a:t>pas </a:t>
                </a:r>
                <a:r>
                  <a:rPr lang="nl-BE" altLang="nl-BE" sz="1600" b="0" i="1" dirty="0" smtClean="0"/>
                  <a:t>d2</a:t>
                </a:r>
                <a:r>
                  <a:rPr lang="nl-BE" altLang="nl-BE" sz="1600" b="0" dirty="0" smtClean="0"/>
                  <a:t> aan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600" b="0" dirty="0" smtClean="0"/>
                  <a:t>COMMIT</a:t>
                </a:r>
              </a:p>
            </p:txBody>
          </p:sp>
          <p:sp>
            <p:nvSpPr>
              <p:cNvPr id="140" name="Rectangle 8"/>
              <p:cNvSpPr>
                <a:spLocks noChangeArrowheads="1"/>
              </p:cNvSpPr>
              <p:nvPr/>
            </p:nvSpPr>
            <p:spPr bwMode="auto">
              <a:xfrm>
                <a:off x="4833487" y="5230941"/>
                <a:ext cx="1073602" cy="4899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nl-BE"/>
              </a:p>
            </p:txBody>
          </p:sp>
          <p:sp>
            <p:nvSpPr>
              <p:cNvPr id="141" name="Text Box 9"/>
              <p:cNvSpPr txBox="1">
                <a:spLocks noChangeArrowheads="1"/>
              </p:cNvSpPr>
              <p:nvPr/>
            </p:nvSpPr>
            <p:spPr bwMode="auto">
              <a:xfrm>
                <a:off x="4780652" y="5176915"/>
                <a:ext cx="101822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600" b="0" dirty="0" smtClean="0"/>
                  <a:t>lees </a:t>
                </a:r>
                <a:r>
                  <a:rPr lang="nl-BE" altLang="nl-BE" sz="1600" b="0" i="1" dirty="0" smtClean="0"/>
                  <a:t>d2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600" b="0" dirty="0" smtClean="0"/>
                  <a:t>COMMIT</a:t>
                </a:r>
              </a:p>
            </p:txBody>
          </p:sp>
        </p:grpSp>
      </p:grpSp>
      <p:grpSp>
        <p:nvGrpSpPr>
          <p:cNvPr id="4104" name="Group 4103"/>
          <p:cNvGrpSpPr/>
          <p:nvPr/>
        </p:nvGrpSpPr>
        <p:grpSpPr>
          <a:xfrm>
            <a:off x="3227129" y="2655703"/>
            <a:ext cx="563821" cy="3687947"/>
            <a:chOff x="3227129" y="2655703"/>
            <a:chExt cx="563821" cy="368794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481389" y="2655703"/>
              <a:ext cx="0" cy="329742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2" name="Curved Up Arrow 4101"/>
            <p:cNvSpPr/>
            <p:nvPr/>
          </p:nvSpPr>
          <p:spPr>
            <a:xfrm>
              <a:off x="3227129" y="6038850"/>
              <a:ext cx="563821" cy="304800"/>
            </a:xfrm>
            <a:prstGeom prst="curved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</p:grpSp>
      <p:grpSp>
        <p:nvGrpSpPr>
          <p:cNvPr id="4106" name="Group 4105"/>
          <p:cNvGrpSpPr/>
          <p:nvPr/>
        </p:nvGrpSpPr>
        <p:grpSpPr>
          <a:xfrm>
            <a:off x="5751254" y="2646178"/>
            <a:ext cx="563821" cy="3981080"/>
            <a:chOff x="5751254" y="2646178"/>
            <a:chExt cx="563821" cy="3981080"/>
          </a:xfrm>
        </p:grpSpPr>
        <p:cxnSp>
          <p:nvCxnSpPr>
            <p:cNvPr id="142" name="Straight Connector 141"/>
            <p:cNvCxnSpPr/>
            <p:nvPr/>
          </p:nvCxnSpPr>
          <p:spPr>
            <a:xfrm>
              <a:off x="6024564" y="2646178"/>
              <a:ext cx="0" cy="329742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Curved Up Arrow 143"/>
            <p:cNvSpPr/>
            <p:nvPr/>
          </p:nvSpPr>
          <p:spPr>
            <a:xfrm>
              <a:off x="5751254" y="6029325"/>
              <a:ext cx="563821" cy="304800"/>
            </a:xfrm>
            <a:prstGeom prst="curvedUp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4103" name="TextBox 4102"/>
            <p:cNvSpPr txBox="1"/>
            <p:nvPr/>
          </p:nvSpPr>
          <p:spPr>
            <a:xfrm>
              <a:off x="5861482" y="6257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…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77625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apestrysb.files.wordpress.com/2013/03/alone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21" y="993685"/>
            <a:ext cx="2117815" cy="211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Serialiseerbaarheid</a:t>
            </a:r>
            <a:r>
              <a:rPr lang="nl-BE" sz="2000" b="1" dirty="0" smtClean="0"/>
              <a:t> van transacties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Werken met isolatieniveaus</a:t>
            </a:r>
            <a:endParaRPr lang="nl-BE" sz="1400" dirty="0" smtClean="0"/>
          </a:p>
        </p:txBody>
      </p:sp>
      <p:sp>
        <p:nvSpPr>
          <p:cNvPr id="3" name="AutoShape 4" descr="data:image/jpeg;base64,/9j/4AAQSkZJRgABAQAAAQABAAD/2wCEAAkGBxQSEhUUExQWFhQWFxgXGBcXGBcXGBUcFBcYHBcXGBgcHCggGBolHRcUITEhJSkrLi4uFx8zODMsNygtLiwBCgoKDg0OGxAQGywlICQsLCwsLC80LDUsLCwsLCwsLC0sLC80LC4sLCwsLCwtLCwsLCwsLCwsLCwsLCwsLCssLP/AABEIANAA8gMBIgACEQEDEQH/xAAcAAABBQEBAQAAAAAAAAAAAAAAAwQFBgcCAQj/xABDEAACAQIDAwoDBgQEBQUAAAABAgMAEQQSIQUGMRMiMkFRYXGBkaEHQrEUI3KCwfAzYpLRQ1Ki4RVTc4PxFiSUwtP/xAAXAQEBAQEAAAAAAAAAAAAAAAAAAQID/8QAJhEBAQACAQQBAwUBAAAAAAAAAAECESEDEjFR8EGx0SIyYYHxE//aAAwDAQACEQMRAD8A3GiiigKKKKAooooCiiigZbY2iuHhaVhfKNBe2YnQD1qsYb4k4Y9NJE79GH1B9qj/AIo7W6MCno85vFtFHkLn8wqk4raMDYZIkgCzA3eW+rcb269ew6C1GN8tewm9+Dk4TqPx3T3YAVLwYlHF0dWHapBHtXz7svEKj5mj5Q25ozWysCCHtY5rWPNOhvrTrbe1WkkzKnJAFiNAshzG5LsoGbXhpoNKnO9LvhvtFYHg96sZF0cRJ4Mcw9GuKnMJ8S8WvTEcnitj/pIHtV0dzYKKznCfFRD/ABYGHejA+xA+tTeD+IWCfi7If51P1W4od0Wuio/Cbcw8vQniY9gdb+l71IUaFFFFAUUUUBRRRQFFFFAUUUUBRRRQFFFFAUUUUBRRRQFFFFAUliZxGjOxsqgsfAC5pWqf8SNq8nAIgdZNT+Ff7m3oaJbqM03gx5mmZzxZix7r8B5Cw8qmt2N0OVCyTXytYog0LA8CTxAPUOP6xW7GzvtOJRG6F87/AIV1I89F/NWxbPju5NtB9Twqs4w2g2LFAlgAvcgA/TWmkkiHRlJHeAalcc92pmy3qNojEbFwcnSij8QMh9RaozEbiYZ+gzp4MGHuCferK0IrgwihpRsX8PHF+TmUnqDqR6kE/SoLF7oY1P8ABV/+nIp9nymtWBYdZrwzN1gGrtNMUxODmj/iQzJ4xvb+oDL70nhtszRfwp3S3UjkewNbY2IHWvoaj8dgcLMLSxI340VvfjRO2Kth98MRBFmfHCRgSCAsUqklMyKBzZOOjNewOleYL4xzD+Lh43/AzR/XNT3F7i4GTVRkP8kjL/pJy+1QmM+GXHksQ/50Vx6rlrMmvqWeluwPxfwjfxI5Yz22VwPMEH2qy4bfXAvoZ1jOlxKGhIuLj+IB1EGsX/8ARWMgcOgw81r6PexuCNUZSD68aY7cixzACXDyhFtol5AzKuXlDZmJYjS/ZTnZzp9IYbFJILxurjtVgw9RS1fJscrobgsjeasPWxq5Rb2yYeL7vGzSMMwBDMcxIBRjFKpCouqmxu1r6dS3RLX0BRWFbN+LGOBCsscxOlihDMT1DIQL+VW5PigY1zYjDBQAL8nKCwJYgpkcKcykagE2pbJ5WVo9FUvZ/wAUNny2Bd4yep0b6pmFWDBbx4SbSPEQsewOub+km9U7olKKAaKKKKKKAooooCiiigKKKKArFt+dotNiJDYgA5AD1BNB6m5861bb+2o8JGJJATc5QFtcmxPWeGlZBjsUcdirIoDTSAAcQt9Lk92pJ8afVjLzpadwNnZIGlI50psPwIf1a/8AQKv+HTJHrxOpqM2bhVGVFHMRQo/CgsL95/Wn2Nl6qNw0ka5vSRrs1zeg5Jrk13XLCg5YVwRXprwmgTdabvEKcmuGWgjZsPTCaEjgxHhepiamcooIqXFzrwcnx1pu+25V4oreGn0p9MtMJo6BKTb0TC0kJ9Aw9CKatg9ny/Kqk9qlPda6niHZTKWICgXk3Fibnwu4tqCjBrW6+0VXtubvToBeQyql7Ak3W5ubAk+dTEOMeFgVY+HbT/F7UEkltLMOrtGh/T1ommfbPxphYsFUnqJvdLHipBFm6r11tHaLTNc6KL5VvfKCbnU6trrc0rvOgSYW0zg+q2v9R6U32bgzM4QEgWLMwUvlCi5OUakcB51NT91Z58H+xNqyx82OSVDe90kZQB1jKOJr6T2ViM8SFjz8i5uvnWGb3vXzzsvZoSUAEkgKWvl48SBlJFtV7+NbbuZGwiuamN3dxcZpZaKKK00KKKKAooooCiio/b+0xhsPJMflXQdrHRR5kigzH4o7b5TEckp5sQy/mOrn6D8prz4Z7Pu0mII6H3aficc4+Sm3/cqiYvFGSQkksSfEkk6+ZNbXu5srkIYoOBUXc/ztq577cPBRVYxT2FXKt+s/QcKbyNc0tM/77qbE1G3hNcmvTXlAGuGppj9qRxMqElpH6EaDM7AcTlHBR1sbKOs01XaMr4iWEQOiKl1xJsY3ay80LxJBJ0v8p4aUEma4NRj7IkYkvi8QQflTkY1HgVjzerGmsm68Z1M+M/8Al4ge2a1BNNXLVBNuyw/h43Gp4yiUekqtTeWDaUOqSw4tR8sqchIfB0uhPiooJ1xTaUVG7K3pjmkMEiPh8SOMMtgSO2NhpIuh1HYdKlZFoI+daYzrUpMKYTrQRc3tTKS1P8QKiNpSZUJ7aCGxO0RymvAfpTSPFs2IgVdeJb8+p+i+lRWOk1J7f/J/QfmqQ3Y05TEPwUG3lqagb77T3xOUfIAPNhc+xWk8BjGjvlC3YAXKgka35t+FRUspllZ24sST5/u1SmAjuw7v2KXWuWMr6XndjDNI2ZtWZtTYDx4d/wBK2zZWHyRqO6s73D2bzl/lHv11qCiwqYzUbe0UUVoFFFFAUUUUBWXfGPbVsmGU8PvH8TcIPTMfMVpmKxCxozubKilmPYFFya+b949pticRJK3F2LW7OweQsPKjGXpLfDfZXLYsOwukA5U9hYH7sf1WPghraMOtgT1nT+/6VUvh3snkMIhI585ErfhItEP6ed/3DVslb20/vVrUcu2tJs1BNck1FBqI3t24MFhJcQRmKCyrrznY2QeFyL9wNS5qp/FDZr4jZ8gjBLoVlsNSQhOaw6yFJNuu1B3gMP8A8PwcuKnPKYkx8rPIeLuBzYl7EUkIqjT1rPIWmh2dEqMy4zamJD51JV8oYWYFdQCxU+EprRt3Nu4famFscrEoFnhOtrjXTrQnUN9CKcybswHEQYizBsMnJxID92qgMBzbcQG436h2Cgqq4nFYTaeFwi4uTEpKpaRZVQsijNzs4F/kY69nXemu7m1pptoYrGDXBqzRMzTZI4kjUHlQnBiQoPdylWJ91H+1YvFcveSeExQ8wj7PdQt+kc1sqnq+btquxbr4yPZE+DyRhwwZDG9+WGcO4NwLGyhQDa9qCYHxEwujGPErATlGIaFhDfh0uPt1UrvVvFJh58JBAqO+IexzXICXALCxGvOJvrohqm4TApiY0wYbacBcBXikjMkEZTnA84XVMyi1iOIuBrT7AOn/ABWeaVgsGzoUhDNfQ2yA+JJm9VoJr4hbPE2EmkZckmG+9hkDDNzLMbW1W9uHbY8RUlu3j2xGEglfpugLdVyNCR3EgnzqqbY21Jta+FwKMMOWHLYhwVWwN8oHHqGnE8CALmrtgsGsMSRJokaBF7bKLXPaaDiamc1PpDTKc2oIrELVe26bm3776sko4mq3toZY2kPXoPOgpG0XuTbw/v8AoPKpja3/ALfBpF8z8fAan3yjzqP2ZheVxCLxsbny1+tdb4YvlMRlXhGMnmNW99Py0EbgIifE1c9k7EdGjLWs3O0N+jawPmR6VVcHzbVq+wNluxRbcAt+7QaVjKW2RnHVq+7l4HJHfrNWemuzoMiAd1Oq20KKKKAooooCiiigonxb21yOGEKnnTHXuRLE+pyjwvWV7sbJ+1YiOI3ys13PYijM57tAQO8in2/+2ftWMkYG6KcifhS4uPE3bzq1/DDZmWN5zxkPJp+BDdyO4vYf9s1XKfqy2vkQtc2t2AdXYB4fpSMjUrK1gO7U+f8AtTDlKjqWzUA0iJKid4Nu/Z+Sjjj5XETsViizBb5Rd3ZvlRRxNBPE0Xqu4TF7QWRBNBh3jYgM0Ejhor/MVkUZwO437qn70FH3i+HaSS/aMHIcLPfNzbhCTxIykNGT120PZUX/AMW23g9JoFxSD51GZj4GOzebJWmE14TQZqPiyqaYjCSxt2Bh9HVKWHxcwZ/wsR6Rf/rWguL8dR2Gmz4KI/4cf9K/2oKA/wAXMOdEw8zHqBaMfRmqc3bxH2+GWTEYNYleQDI4zGXkwCrvmUZrE2Fx8pqyoir0VA8ABQxoElQKAqgADgALAeAFcNXZpF6BGUUwxJqQcVHz0EdiFNrdZNQW+tgEiHUM7fRfe9WbDR5pR2L6VSd4cXyjSOPnay/hXmr61FMd31EMU2IYcAQO+3AeZqpxks5J1JJJ7yeJqz71Scjh4oBxPOby4e5v5VH7rbOErHMuZVUm12XMx0RQVU84kiwNr0t1Ns3k73ZwnKTrforzm8F1/sPOtt3EJJJIrNd3dmiLlbEsS/Jglcp5vT5vVztPy1sO5+CyRA9ZrON3bSTUWKiiitqKKKKAooooCq38QNs/ZcHIQbPJ92nbdgbnyXMfG1WSsV+LW2uWxXIqbpAMvcXaxc+XNXxU0ZzuopuCw7SyKiC7uwRR3sQB5a1u+y8CsSJEnQiUKD25eLeJNz51nfww2ZnlacjSEWXvkkBH+lM3my1qUa2Un99/77qqYTgyxr+pN6Y5u+lsY9zTQ1GyqvrVa2W/K7XxTNxw0EUUYPZNeSRwPHKt6n1qO2nsCDEOsjqRIoyiSN3jkA/y5kIJHcb0Cm9+1ZIIVWG3LzyJBFcXCtJxcjsVQza6aCoTbmCfArBJFisS8z4iGIrLK0iT8o3PUxnmrpmIy2tapPH7uK8UaRSSRvDJysUrM0zB7EHNyhOdSCRa/ZXMWxZ2lXEYiZZ5YVbkI1TkYldltnYZmLMeFybC5sKDldqYzEYjErhGw6w4d1ivKkjmSTLeQXV1yhSQOFKR7zSvmEOFfEGI5JZI3jjj5RQOUWLlGDSWN/Slt29lSYXBCO4OIKyO7X0aaW7Ek9YzEC/YBVR3cOGgw8cbTY7DYlVtIi/aDeS/OZYyjxtc63Ua3oLiu2hiMEZ8PnDMCEBUB1kzZAjAhgLPodCLXPfTSTamJjZlCiZM6QpI2VbvnCylgvEAsQAF/wAJiTapXYWyUwkCQoSQuY5mILMXYszMR13Jp4yA2uAbG47jYi47DYn1NAnjZxGjvZmCqzZVGZmyi9lUcT2ConEbyQRxxPMWh5VcwEiMCugNnIBVDqNCR19lNd7MS7SYXCxOyPPMGdkJDLFBz5LEareyr51J7a2rHhomllOnAKNWdj0URfmY9QoOcFteGcfczRydyOrEeIB040s1QGwdjMZTjMQipO65UiUC0CH5WIHPkPWx8BVgNAhK1MJz108nqNxp4KOs0DTH4gx4Z2HSk5i+L6aeAzHyqpxQZ5kX5V1/p0Hvc1N7yYi8ixjhEuY/ifRfMCx86hDNyME03WeanidB760VU95cXy2JcjgDlHgmn1ufOrTu/heRw2dlN2vJYqbEDmxAqzBJVLEtoCRp3VUNk4MyyqigkswUW466dZ4+dXnbFgqxJluWy2UJYcmcouAWZGvmJ51jY6ca5dW8aSJvdXC5+SUcAPqdT61seChyoB3VQ9wtnag20AAHlWhiumM1ND2iiiqCiiigKKKKCO3g2mMLh5Zj8ikgdrHRR5kgV85yyGR2dySSSzHtJNz6mtL+Mm2v4eFU8PvH8TcIPTMfNaqfw/2R9oxaZhzI/vX7LIRlXzcrp2A0jllzlppu62yvs2GjjI55Gd/+pJYkeXNX8tTWPbIuXsHv+70phV1LNwXXzqKxmJzsT1UdTZzSDClWpNxQJV2r1xauSe+gcBjSoNMwaWR6ByK6zUgj0opoOia8tXlBoItdkWxjYpmzEwrCiWsIxmLOb31LHL1Dh10xwmx3fEHE4plZ0JEEaXMcCn5tQM0p62tp1VYCa4YUHLUlJXVJSNQN5TrULJixyhY9FBUhtKfIjNVB2xtI5CoOrm3l/wCL0Hr4gyFn+aRifC+ijyFRm+uIyrFAvyjM3idF/wDsfSpDYgzuD8qC/tp7VVtoYnl8Qz9RbTwGi+wB86FT25OAuzOQDkWwzcmVzSHKmYPxXiSQCRapqJeVxWhusShV52YWHNUBrC4tmI0+altjIIMKGB1sZNG0DOMqWZFzKwW5KsQNfGz7cfAlyCRq7ZvL5fYD1rh+7Nfo1DdXB8nEO+p2ksLHlUCla7oKKKKAooooCk8TOsaM7GyqpYnsCi5NKVV998QWWPDLf70lpCBmyxRWLki4uCcq8dQTUt0lYnvHtQ4jESStxdi34R8q+QsPKtJ+F2GCYRpfmmc3P8sfNUeuc+dUDfWOFZxyQAZlzOEMfJDN0BGqE5ebqQSdT63T4V7SV8O0BPPjYkDtRze/kxYeYqy7jMmqs+0trZW5M3VdWv1Na17d4/fGoo7aiJsp96W383eOMwjKhKyo3KIQba2sy+BH0FYs0uIgbKZGUjqcX9zf61G20JjQeBpTlRWT4PeydOkkcg7iVP1P0qXw2/iCwkhde22Vh+h9qC/l65Y1V8PvnhW/xcp/nUr7kW96lcPtKOQcx1YdxDfQ1RJilQ1RoxNdrjBQSaGlKj0xYpePEjtoHQopITV1noOzSZNesaTY0Hjmm0x0pV2ptK9BWN7caFXKKoGOmzN3AfX/AGt61L7047NLYGw6+4dZ8heoPBxGWRV/zNr3DifawqKm2JhwLsdGk5o/N2eC3NQe7mC5WRVNhmaxucoA67mxsLX1tT7fbF3dIF6MYufxN/YW/qqa3CwRGZxcNbIti4a79JlCjn5VBJW408qmd1NprfCU3klLBIgWu5HHPcLwXiArDKGIYD/e87h7P+a2g4VQcOOWxLMOivNWwIGugsCSRzQNOrNWybt4Tk4hWOlNTa2pcUUUV1QUUUUBRRRQFYZv9tKWWf7WlxEJeShfQj7mx4dYJLNrodR1Gte3peQYScw/xOTa3b/MR3gXI7wKxmfejNgzgnhjKAWVgWVlYEkOekCbk34XuR11jLOY3VSy1VcfjHmkaSRszuczGwFye4CwoweNkhcSRMUddQw6v7juqZ3bjw9pRiAhvyeQnlCdH5yhk/h5hxcg2A0B4V7vVs/DxqjYdlOZ5QwWXPYBuZZSoZVA0zN0uPedTOb0z/KZ2b8X2Tm4nD3I+aJgL/kbT/V5Cpdd9dkYrSXmE/8ANjIH9YBX3rKJIg3Gmr7PHVpWtL3NlG6my8ULwSxm/wDypFPsDUdjPhgR/CmPgwvWSPgD2g27erzqQwm28ZADyU8y2F9JWKi38rXX2qLtZtsbk4mFSzKjIouWvlsBxJPVVEmKXuLhgdCDw9v1FSu098MViIuTmnkcX1ByhSP5goGa37vVeqKlsLtrEJ0MRJ5ksPQ5hUvg988UCAxRx16a+x/SqjaulkI6zQaPHvnbV0Pk1/Y2p7FvfEQDmK3/AMwI9+HvWYDGNa2n0PtXb4sEAEcPP+1qDX8JvEGHNdW8DcU+Tb/nWIRsuYWuDe2hN9ey4/WrDhpGUc2VvzX/AN6DVo9uqf3+++nEe1kPA1l6Y2UdYbzpePazDpAjyoNObGAjjTbFS8xj2A/Sqbht4QBqw8OH1rjam3XZCqA87S9tPC/D3oKptHEZpX8SPK+vsLedTO6cAvJM3BAdfdjURtrZr4Z8r6kqDccDfU27eoeVTOPP2bZwS/3kxsfA6t7aedFVozGaZpD8xv8A29relaRhoOQwguPlubiQjPKOtWICOsY0YA3zetJ3S2fysqg9G925rNzV1a4XW3Vp21c94ec8cZFixzG4u1m1tnLFmUKABe1r+Q5dW+IkSe4+zyzLcak5z+bh7WFbBAllAqm7iYGwzkVdq6yamgUUUVQUUUUBRRRQcTC4NZlvDsCR5GJXMO8XrUK5aMHiKDDptgAcY7eF6ROzk61NbfLs9G4qKj8Ru5E3y1i9PH0u6xt9iwNxuP3501l3WU9CUeB/f6VrOK3MQ9GojFbmuOFTss8WprH0y/EbsTLwAbwP97VGz7PkTpIR5Vp82wJk4A+VMMThJODA+lN9SeqnbFX2LuvBiYQSH5YvIuVTDzisZZAqsQQNNWJA6uu4SxPw94ZJls2SxkWSEWkQtnOcHKlwVBPEjQVL4jZd/wDcVzGMREQY5HFipsHNrp0eadDbq0rncupL4bkio4jcrFKAwjLAhG5tn/imyDmkm57LX4VDYnZksZsyEG5GotqpsRY9YIINaL/xidLZ0DWtzilmFnLErItiHa5Ba99eo60t/wCqVZSrIdVcWDB0OZwyKVkByoNbgG7aXNrWTr+/x9zt+f4ypoiOII8q4IrWJ3wUxa4QXMti0bRsMygq7GIlWswKqluBudeKDbo4SZvuydWUARvFLo0ROQXKsZMwuflAPE6kbnVn1TTOdj4oQ4iGUqGEcschU8GCOGI9q1SLebZc3TQx363jNv6luPeqxPuGbArKmoTph4xzyQSCwtkUi2a9jfTW14uXc7ELzwhZcubMhDc0sVU80k2JGnbW5njfFTVaJFsHZ+I1glQ/gcH2pCfcVh/Dl9f9qzPEYCRDZgQwJHPXUEcRzhcEdlO8JtfFRdCWQeDsR6Nce1aTa14vdPEKOijju401hgKRskkTKbgi97aU3wm/+LTR8r/iTXxupH0pxid+5HXhED3LIfQGw96i7OdvMuJ5E2sI1GdzoLL1a1W94cby0gA6KiyjsGmp7zxt2AdtNcdtCSduczEdQsAB4ILgeJJNK4TCa3I/Ukn6mrIlq37kbPtGzkHnWQc1uA50hVyQnAdFib9nUXWzU5bEO4AAvlAChRrqeaNAbZR60tOow+FyleiuU3S12cZ3DK7FgwUKAygDneFpbcPZpJS/HpN4tqa4Y/qz214aXsHC8nEo7qk64iWwAruu6CiiigKKKKAooooCiiigKKKKAotRRQcNGD1U3l2dG3FRTuighMRu3E3VUTitzFPRq40UGcYnc5xwqGxu67/NGG8QDWv2rlogeIpZsYTid2l/yMvgT+txUfNsE9TnwYX/AH6Vvsuzo24qKj8Ru1E3VXO9LD0vdWIpFioug5sMuiubfdm6DKdLA62taiTa06g8pGD0+c0fOzSOHMgdcvPBAs3y9VaxitzFPRNROJ3PkHCs3o+qu56UcbyIwIZHAPKiyuG0lAuoEimxLDMWvfjbTSu8+DmbnJGCWUm8bRD+FlPOjYhYwRfLxJ6+upzG7rv80YPkPrUU2wQhvkI9f1rH/POePx+Tc+fIYpu5h5QMjtwiuVdJLZ2KkspysHJtZANOvspnid0SvB1vro6shuHylQSCrEcWINl7ba1P/Z4/niB77a16IIwLI8sdwy2DEizm7CxJ0J49tXu6k8y/dO2Kli9jvAAWC5SzKGVlYMUNmtY3t32pFat20cC84IMqsS2YkooYkLlAuANLAaWqMTYpja7pnWx0DFeI0NwL6ca3j1sdc3n57YuF34+f0Rjnefkkex5xN7DMVUhjmbi1yFGta9uNgbLmPXWY7tYLNIT2WjHlqx8yfatv2NhskajurWGvManjk/ooorYKKKKAooooCiiigKKKKAooooCiiigKKKKAooooCiiigKKKKAry1e0UHDRA8RTaXZsbcVFPKKCCxO7MTdVROK3LU9E1c6KDNsTufIOGtRk+wpl6jatbtXLRA8RSzYzbdHY5Emq2AN/WtKQWFcR4dV4C1K0BRRRQFFFFAUUUUBRR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508000" y="1403841"/>
            <a:ext cx="7778750" cy="69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Isolatieniveaus</a:t>
            </a:r>
            <a:endParaRPr lang="en-GB" altLang="nl-BE" dirty="0" smtClean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41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5270778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016000" y="2319714"/>
            <a:ext cx="6178550" cy="69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0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‘Read </a:t>
            </a:r>
            <a:r>
              <a:rPr lang="en-GB" altLang="nl-BE" sz="2000" b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uncommited</a:t>
            </a:r>
            <a:r>
              <a:rPr lang="en-GB" altLang="nl-BE" sz="20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’: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kan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data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lezen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die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aangepast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zijn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door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niet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‘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gecommitte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’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kunnen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data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aanpassen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of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toevoegen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terwijl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andere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met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deze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data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werken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Risico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‘dirty read’, ‘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nonrepeatable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read’ en ‘phantom read’.</a:t>
            </a:r>
            <a:endParaRPr lang="en-GB" altLang="nl-BE" sz="1050" b="0" dirty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000" y="3922569"/>
            <a:ext cx="6264275" cy="69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0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‘</a:t>
            </a:r>
            <a:r>
              <a:rPr lang="en-GB" altLang="nl-BE" sz="2000" b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Read commited</a:t>
            </a:r>
            <a:r>
              <a:rPr lang="en-GB" altLang="nl-BE" sz="20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’: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Deze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beveiligt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tegen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‘dirty read’.  ‘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Nonrepeatable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read’ en ‘phantom read’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blijven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mogelijk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1050" b="0" dirty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16000" y="4563399"/>
            <a:ext cx="6092825" cy="69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0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‘Repeatable read’: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Deze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beveiligt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tegen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‘dirty read’ en  ‘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Nonrepeatable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read’. ‘Phantom read’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blijft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mogelijk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1050" b="0" dirty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001" y="5289953"/>
            <a:ext cx="6635750" cy="69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0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‘</a:t>
            </a:r>
            <a:r>
              <a:rPr lang="en-GB" altLang="nl-BE" sz="2000" b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Serializable</a:t>
            </a:r>
            <a:r>
              <a:rPr lang="en-GB" altLang="nl-BE" sz="20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’: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Deze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vereist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dat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serialiseerbaar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zijn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1050" b="0" dirty="0">
              <a:solidFill>
                <a:schemeClr val="tx2"/>
              </a:solidFill>
              <a:effectLst/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496" y="2010580"/>
            <a:ext cx="659155" cy="4276311"/>
            <a:chOff x="16496" y="2010580"/>
            <a:chExt cx="659155" cy="427631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09575" y="2319714"/>
              <a:ext cx="0" cy="3664003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-1506379" y="3954349"/>
              <a:ext cx="3491469" cy="36933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Risico voor </a:t>
              </a:r>
              <a:r>
                <a:rPr lang="nl-BE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concurrencyproblemen</a:t>
              </a:r>
              <a:endParaRPr lang="nl-BE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96" y="201058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hoog</a:t>
              </a:r>
              <a:endParaRPr lang="nl-BE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675" y="5917559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laag</a:t>
              </a:r>
              <a:endParaRPr lang="nl-BE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9992" y="2023948"/>
            <a:ext cx="702817" cy="4262943"/>
            <a:chOff x="3892" y="2023948"/>
            <a:chExt cx="702817" cy="4262943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71475" y="2319714"/>
              <a:ext cx="0" cy="366400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arrow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6200000">
              <a:off x="-1472153" y="4017849"/>
              <a:ext cx="3321422" cy="36933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nl-BE" b="1" dirty="0" smtClean="0">
                  <a:solidFill>
                    <a:schemeClr val="accent3"/>
                  </a:solidFill>
                </a:rPr>
                <a:t>Uitvoeringstijden van transacties</a:t>
              </a:r>
              <a:endParaRPr lang="nl-BE" b="1" dirty="0">
                <a:solidFill>
                  <a:schemeClr val="accent3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387" y="2023948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chemeClr val="accent3"/>
                  </a:solidFill>
                </a:rPr>
                <a:t>snel</a:t>
              </a:r>
              <a:endParaRPr lang="nl-BE" b="1" dirty="0">
                <a:solidFill>
                  <a:schemeClr val="accent3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575" y="5917559"/>
              <a:ext cx="678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 smtClean="0">
                  <a:solidFill>
                    <a:schemeClr val="accent3"/>
                  </a:solidFill>
                </a:rPr>
                <a:t>traag</a:t>
              </a:r>
              <a:endParaRPr lang="nl-BE" b="1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793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viedorealestateblog.com/wp-content/uploads/2013/11/Tool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452" y="3087686"/>
            <a:ext cx="5021632" cy="37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Serialiseerbaarheid</a:t>
            </a:r>
            <a:r>
              <a:rPr lang="nl-BE" sz="2000" b="1" dirty="0" smtClean="0"/>
              <a:t> van transacties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Extra faciliteiten</a:t>
            </a:r>
            <a:endParaRPr lang="nl-BE" sz="1400" dirty="0" smtClean="0"/>
          </a:p>
        </p:txBody>
      </p:sp>
      <p:sp>
        <p:nvSpPr>
          <p:cNvPr id="3" name="AutoShape 4" descr="data:image/jpeg;base64,/9j/4AAQSkZJRgABAQAAAQABAAD/2wCEAAkGBxQSEhUUExQWFhQWFxgXGBcXGBcXGBUcFBcYHBcXGBgcHCggGBolHRcUITEhJSkrLi4uFx8zODMsNygtLiwBCgoKDg0OGxAQGywlICQsLCwsLC80LDUsLCwsLCwsLC0sLC80LC4sLCwsLCwtLCwsLCwsLCwsLCwsLCwsLCssLP/AABEIANAA8gMBIgACEQEDEQH/xAAcAAABBQEBAQAAAAAAAAAAAAAAAwQFBgcCAQj/xABDEAACAQIDAwoDBgQEBQUAAAABAgMAEQQSIQUGMRMiMkFRYXGBkaEHQrEUI3KCwfAzYpLRQ1Ki4RVTc4PxFiSUwtP/xAAXAQEBAQEAAAAAAAAAAAAAAAAAAQID/8QAJhEBAQACAQQBAwUBAAAAAAAAAAECESEDEjFR8EGx0SIyYYHxE//aAAwDAQACEQMRAD8A3GiiigKKKKAooooCiiigZbY2iuHhaVhfKNBe2YnQD1qsYb4k4Y9NJE79GH1B9qj/AIo7W6MCno85vFtFHkLn8wqk4raMDYZIkgCzA3eW+rcb269ew6C1GN8tewm9+Dk4TqPx3T3YAVLwYlHF0dWHapBHtXz7svEKj5mj5Q25ozWysCCHtY5rWPNOhvrTrbe1WkkzKnJAFiNAshzG5LsoGbXhpoNKnO9LvhvtFYHg96sZF0cRJ4Mcw9GuKnMJ8S8WvTEcnitj/pIHtV0dzYKKznCfFRD/ABYGHejA+xA+tTeD+IWCfi7If51P1W4od0Wuio/Cbcw8vQniY9gdb+l71IUaFFFFAUUUUBRRRQFFFFAUUUUBRRRQFFFFAUUUUBRRRQFFFFAUliZxGjOxsqgsfAC5pWqf8SNq8nAIgdZNT+Ff7m3oaJbqM03gx5mmZzxZix7r8B5Cw8qmt2N0OVCyTXytYog0LA8CTxAPUOP6xW7GzvtOJRG6F87/AIV1I89F/NWxbPju5NtB9Twqs4w2g2LFAlgAvcgA/TWmkkiHRlJHeAalcc92pmy3qNojEbFwcnSij8QMh9RaozEbiYZ+gzp4MGHuCferK0IrgwihpRsX8PHF+TmUnqDqR6kE/SoLF7oY1P8ABV/+nIp9nymtWBYdZrwzN1gGrtNMUxODmj/iQzJ4xvb+oDL70nhtszRfwp3S3UjkewNbY2IHWvoaj8dgcLMLSxI340VvfjRO2Kth98MRBFmfHCRgSCAsUqklMyKBzZOOjNewOleYL4xzD+Lh43/AzR/XNT3F7i4GTVRkP8kjL/pJy+1QmM+GXHksQ/50Vx6rlrMmvqWeluwPxfwjfxI5Yz22VwPMEH2qy4bfXAvoZ1jOlxKGhIuLj+IB1EGsX/8ARWMgcOgw81r6PexuCNUZSD68aY7cixzACXDyhFtol5AzKuXlDZmJYjS/ZTnZzp9IYbFJILxurjtVgw9RS1fJscrobgsjeasPWxq5Rb2yYeL7vGzSMMwBDMcxIBRjFKpCouqmxu1r6dS3RLX0BRWFbN+LGOBCsscxOlihDMT1DIQL+VW5PigY1zYjDBQAL8nKCwJYgpkcKcykagE2pbJ5WVo9FUvZ/wAUNny2Bd4yep0b6pmFWDBbx4SbSPEQsewOub+km9U7olKKAaKKKKKKAooooCiiigKKKKArFt+dotNiJDYgA5AD1BNB6m5861bb+2o8JGJJATc5QFtcmxPWeGlZBjsUcdirIoDTSAAcQt9Lk92pJ8afVjLzpadwNnZIGlI50psPwIf1a/8AQKv+HTJHrxOpqM2bhVGVFHMRQo/CgsL95/Wn2Nl6qNw0ka5vSRrs1zeg5Jrk13XLCg5YVwRXprwmgTdabvEKcmuGWgjZsPTCaEjgxHhepiamcooIqXFzrwcnx1pu+25V4oreGn0p9MtMJo6BKTb0TC0kJ9Aw9CKatg9ny/Kqk9qlPda6niHZTKWICgXk3Fibnwu4tqCjBrW6+0VXtubvToBeQyql7Ak3W5ubAk+dTEOMeFgVY+HbT/F7UEkltLMOrtGh/T1ommfbPxphYsFUnqJvdLHipBFm6r11tHaLTNc6KL5VvfKCbnU6trrc0rvOgSYW0zg+q2v9R6U32bgzM4QEgWLMwUvlCi5OUakcB51NT91Z58H+xNqyx82OSVDe90kZQB1jKOJr6T2ViM8SFjz8i5uvnWGb3vXzzsvZoSUAEkgKWvl48SBlJFtV7+NbbuZGwiuamN3dxcZpZaKKK00KKKKAooooCiio/b+0xhsPJMflXQdrHRR5kigzH4o7b5TEckp5sQy/mOrn6D8prz4Z7Pu0mII6H3aficc4+Sm3/cqiYvFGSQkksSfEkk6+ZNbXu5srkIYoOBUXc/ztq577cPBRVYxT2FXKt+s/QcKbyNc0tM/77qbE1G3hNcmvTXlAGuGppj9qRxMqElpH6EaDM7AcTlHBR1sbKOs01XaMr4iWEQOiKl1xJsY3ay80LxJBJ0v8p4aUEma4NRj7IkYkvi8QQflTkY1HgVjzerGmsm68Z1M+M/8Al4ge2a1BNNXLVBNuyw/h43Gp4yiUekqtTeWDaUOqSw4tR8sqchIfB0uhPiooJ1xTaUVG7K3pjmkMEiPh8SOMMtgSO2NhpIuh1HYdKlZFoI+daYzrUpMKYTrQRc3tTKS1P8QKiNpSZUJ7aCGxO0RymvAfpTSPFs2IgVdeJb8+p+i+lRWOk1J7f/J/QfmqQ3Y05TEPwUG3lqagb77T3xOUfIAPNhc+xWk8BjGjvlC3YAXKgka35t+FRUspllZ24sST5/u1SmAjuw7v2KXWuWMr6XndjDNI2ZtWZtTYDx4d/wBK2zZWHyRqO6s73D2bzl/lHv11qCiwqYzUbe0UUVoFFFFAUUUUBWXfGPbVsmGU8PvH8TcIPTMfMVpmKxCxozubKilmPYFFya+b949pticRJK3F2LW7OweQsPKjGXpLfDfZXLYsOwukA5U9hYH7sf1WPghraMOtgT1nT+/6VUvh3snkMIhI585ErfhItEP6ed/3DVslb20/vVrUcu2tJs1BNck1FBqI3t24MFhJcQRmKCyrrznY2QeFyL9wNS5qp/FDZr4jZ8gjBLoVlsNSQhOaw6yFJNuu1B3gMP8A8PwcuKnPKYkx8rPIeLuBzYl7EUkIqjT1rPIWmh2dEqMy4zamJD51JV8oYWYFdQCxU+EprRt3Nu4famFscrEoFnhOtrjXTrQnUN9CKcybswHEQYizBsMnJxID92qgMBzbcQG436h2Cgqq4nFYTaeFwi4uTEpKpaRZVQsijNzs4F/kY69nXemu7m1pptoYrGDXBqzRMzTZI4kjUHlQnBiQoPdylWJ91H+1YvFcveSeExQ8wj7PdQt+kc1sqnq+btquxbr4yPZE+DyRhwwZDG9+WGcO4NwLGyhQDa9qCYHxEwujGPErATlGIaFhDfh0uPt1UrvVvFJh58JBAqO+IexzXICXALCxGvOJvrohqm4TApiY0wYbacBcBXikjMkEZTnA84XVMyi1iOIuBrT7AOn/ABWeaVgsGzoUhDNfQ2yA+JJm9VoJr4hbPE2EmkZckmG+9hkDDNzLMbW1W9uHbY8RUlu3j2xGEglfpugLdVyNCR3EgnzqqbY21Jta+FwKMMOWHLYhwVWwN8oHHqGnE8CALmrtgsGsMSRJokaBF7bKLXPaaDiamc1PpDTKc2oIrELVe26bm3776sko4mq3toZY2kPXoPOgpG0XuTbw/v8AoPKpja3/ALfBpF8z8fAan3yjzqP2ZheVxCLxsbny1+tdb4YvlMRlXhGMnmNW99Py0EbgIifE1c9k7EdGjLWs3O0N+jawPmR6VVcHzbVq+wNluxRbcAt+7QaVjKW2RnHVq+7l4HJHfrNWemuzoMiAd1Oq20KKKKAooooCiiigonxb21yOGEKnnTHXuRLE+pyjwvWV7sbJ+1YiOI3ys13PYijM57tAQO8in2/+2ftWMkYG6KcifhS4uPE3bzq1/DDZmWN5zxkPJp+BDdyO4vYf9s1XKfqy2vkQtc2t2AdXYB4fpSMjUrK1gO7U+f8AtTDlKjqWzUA0iJKid4Nu/Z+Sjjj5XETsViizBb5Rd3ZvlRRxNBPE0Xqu4TF7QWRBNBh3jYgM0Ejhor/MVkUZwO437qn70FH3i+HaSS/aMHIcLPfNzbhCTxIykNGT120PZUX/AMW23g9JoFxSD51GZj4GOzebJWmE14TQZqPiyqaYjCSxt2Bh9HVKWHxcwZ/wsR6Rf/rWguL8dR2Gmz4KI/4cf9K/2oKA/wAXMOdEw8zHqBaMfRmqc3bxH2+GWTEYNYleQDI4zGXkwCrvmUZrE2Fx8pqyoir0VA8ABQxoElQKAqgADgALAeAFcNXZpF6BGUUwxJqQcVHz0EdiFNrdZNQW+tgEiHUM7fRfe9WbDR5pR2L6VSd4cXyjSOPnay/hXmr61FMd31EMU2IYcAQO+3AeZqpxks5J1JJJ7yeJqz71Scjh4oBxPOby4e5v5VH7rbOErHMuZVUm12XMx0RQVU84kiwNr0t1Ns3k73ZwnKTrforzm8F1/sPOtt3EJJJIrNd3dmiLlbEsS/Jglcp5vT5vVztPy1sO5+CyRA9ZrON3bSTUWKiiitqKKKKAooooCq38QNs/ZcHIQbPJ92nbdgbnyXMfG1WSsV+LW2uWxXIqbpAMvcXaxc+XNXxU0ZzuopuCw7SyKiC7uwRR3sQB5a1u+y8CsSJEnQiUKD25eLeJNz51nfww2ZnlacjSEWXvkkBH+lM3my1qUa2Un99/77qqYTgyxr+pN6Y5u+lsY9zTQ1GyqvrVa2W/K7XxTNxw0EUUYPZNeSRwPHKt6n1qO2nsCDEOsjqRIoyiSN3jkA/y5kIJHcb0Cm9+1ZIIVWG3LzyJBFcXCtJxcjsVQza6aCoTbmCfArBJFisS8z4iGIrLK0iT8o3PUxnmrpmIy2tapPH7uK8UaRSSRvDJysUrM0zB7EHNyhOdSCRa/ZXMWxZ2lXEYiZZ5YVbkI1TkYldltnYZmLMeFybC5sKDldqYzEYjErhGw6w4d1ivKkjmSTLeQXV1yhSQOFKR7zSvmEOFfEGI5JZI3jjj5RQOUWLlGDSWN/Slt29lSYXBCO4OIKyO7X0aaW7Ek9YzEC/YBVR3cOGgw8cbTY7DYlVtIi/aDeS/OZYyjxtc63Ua3oLiu2hiMEZ8PnDMCEBUB1kzZAjAhgLPodCLXPfTSTamJjZlCiZM6QpI2VbvnCylgvEAsQAF/wAJiTapXYWyUwkCQoSQuY5mILMXYszMR13Jp4yA2uAbG47jYi47DYn1NAnjZxGjvZmCqzZVGZmyi9lUcT2ConEbyQRxxPMWh5VcwEiMCugNnIBVDqNCR19lNd7MS7SYXCxOyPPMGdkJDLFBz5LEareyr51J7a2rHhomllOnAKNWdj0URfmY9QoOcFteGcfczRydyOrEeIB040s1QGwdjMZTjMQipO65UiUC0CH5WIHPkPWx8BVgNAhK1MJz108nqNxp4KOs0DTH4gx4Z2HSk5i+L6aeAzHyqpxQZ5kX5V1/p0Hvc1N7yYi8ixjhEuY/ifRfMCx86hDNyME03WeanidB760VU95cXy2JcjgDlHgmn1ufOrTu/heRw2dlN2vJYqbEDmxAqzBJVLEtoCRp3VUNk4MyyqigkswUW466dZ4+dXnbFgqxJluWy2UJYcmcouAWZGvmJ51jY6ca5dW8aSJvdXC5+SUcAPqdT61seChyoB3VQ9wtnag20AAHlWhiumM1ND2iiiqCiiigKKKKCO3g2mMLh5Zj8ikgdrHRR5kgV85yyGR2dySSSzHtJNz6mtL+Mm2v4eFU8PvH8TcIPTMfNaqfw/2R9oxaZhzI/vX7LIRlXzcrp2A0jllzlppu62yvs2GjjI55Gd/+pJYkeXNX8tTWPbIuXsHv+70phV1LNwXXzqKxmJzsT1UdTZzSDClWpNxQJV2r1xauSe+gcBjSoNMwaWR6ByK6zUgj0opoOia8tXlBoItdkWxjYpmzEwrCiWsIxmLOb31LHL1Dh10xwmx3fEHE4plZ0JEEaXMcCn5tQM0p62tp1VYCa4YUHLUlJXVJSNQN5TrULJixyhY9FBUhtKfIjNVB2xtI5CoOrm3l/wCL0Hr4gyFn+aRifC+ijyFRm+uIyrFAvyjM3idF/wDsfSpDYgzuD8qC/tp7VVtoYnl8Qz9RbTwGi+wB86FT25OAuzOQDkWwzcmVzSHKmYPxXiSQCRapqJeVxWhusShV52YWHNUBrC4tmI0+altjIIMKGB1sZNG0DOMqWZFzKwW5KsQNfGz7cfAlyCRq7ZvL5fYD1rh+7Nfo1DdXB8nEO+p2ksLHlUCla7oKKKKAooooCk8TOsaM7GyqpYnsCi5NKVV998QWWPDLf70lpCBmyxRWLki4uCcq8dQTUt0lYnvHtQ4jESStxdi34R8q+QsPKtJ+F2GCYRpfmmc3P8sfNUeuc+dUDfWOFZxyQAZlzOEMfJDN0BGqE5ebqQSdT63T4V7SV8O0BPPjYkDtRze/kxYeYqy7jMmqs+0trZW5M3VdWv1Na17d4/fGoo7aiJsp96W383eOMwjKhKyo3KIQba2sy+BH0FYs0uIgbKZGUjqcX9zf61G20JjQeBpTlRWT4PeydOkkcg7iVP1P0qXw2/iCwkhde22Vh+h9qC/l65Y1V8PvnhW/xcp/nUr7kW96lcPtKOQcx1YdxDfQ1RJilQ1RoxNdrjBQSaGlKj0xYpePEjtoHQopITV1noOzSZNesaTY0Hjmm0x0pV2ptK9BWN7caFXKKoGOmzN3AfX/AGt61L7047NLYGw6+4dZ8heoPBxGWRV/zNr3DifawqKm2JhwLsdGk5o/N2eC3NQe7mC5WRVNhmaxucoA67mxsLX1tT7fbF3dIF6MYufxN/YW/qqa3CwRGZxcNbIti4a79JlCjn5VBJW408qmd1NprfCU3klLBIgWu5HHPcLwXiArDKGIYD/e87h7P+a2g4VQcOOWxLMOivNWwIGugsCSRzQNOrNWybt4Tk4hWOlNTa2pcUUUV1QUUUUBRRRQFYZv9tKWWf7WlxEJeShfQj7mx4dYJLNrodR1Gte3peQYScw/xOTa3b/MR3gXI7wKxmfejNgzgnhjKAWVgWVlYEkOekCbk34XuR11jLOY3VSy1VcfjHmkaSRszuczGwFye4CwoweNkhcSRMUddQw6v7juqZ3bjw9pRiAhvyeQnlCdH5yhk/h5hxcg2A0B4V7vVs/DxqjYdlOZ5QwWXPYBuZZSoZVA0zN0uPedTOb0z/KZ2b8X2Tm4nD3I+aJgL/kbT/V5Cpdd9dkYrSXmE/8ANjIH9YBX3rKJIg3Gmr7PHVpWtL3NlG6my8ULwSxm/wDypFPsDUdjPhgR/CmPgwvWSPgD2g27erzqQwm28ZADyU8y2F9JWKi38rXX2qLtZtsbk4mFSzKjIouWvlsBxJPVVEmKXuLhgdCDw9v1FSu098MViIuTmnkcX1ByhSP5goGa37vVeqKlsLtrEJ0MRJ5ksPQ5hUvg988UCAxRx16a+x/SqjaulkI6zQaPHvnbV0Pk1/Y2p7FvfEQDmK3/AMwI9+HvWYDGNa2n0PtXb4sEAEcPP+1qDX8JvEGHNdW8DcU+Tb/nWIRsuYWuDe2hN9ey4/WrDhpGUc2VvzX/AN6DVo9uqf3+++nEe1kPA1l6Y2UdYbzpePazDpAjyoNObGAjjTbFS8xj2A/Sqbht4QBqw8OH1rjam3XZCqA87S9tPC/D3oKptHEZpX8SPK+vsLedTO6cAvJM3BAdfdjURtrZr4Z8r6kqDccDfU27eoeVTOPP2bZwS/3kxsfA6t7aedFVozGaZpD8xv8A29relaRhoOQwguPlubiQjPKOtWICOsY0YA3zetJ3S2fysqg9G925rNzV1a4XW3Vp21c94ec8cZFixzG4u1m1tnLFmUKABe1r+Q5dW+IkSe4+zyzLcak5z+bh7WFbBAllAqm7iYGwzkVdq6yamgUUUVQUUUUBRRRQcTC4NZlvDsCR5GJXMO8XrUK5aMHiKDDptgAcY7eF6ROzk61NbfLs9G4qKj8Ru5E3y1i9PH0u6xt9iwNxuP3501l3WU9CUeB/f6VrOK3MQ9GojFbmuOFTss8WprH0y/EbsTLwAbwP97VGz7PkTpIR5Vp82wJk4A+VMMThJODA+lN9SeqnbFX2LuvBiYQSH5YvIuVTDzisZZAqsQQNNWJA6uu4SxPw94ZJls2SxkWSEWkQtnOcHKlwVBPEjQVL4jZd/wDcVzGMREQY5HFipsHNrp0eadDbq0rncupL4bkio4jcrFKAwjLAhG5tn/imyDmkm57LX4VDYnZksZsyEG5GotqpsRY9YIINaL/xidLZ0DWtzilmFnLErItiHa5Ba99eo60t/wCqVZSrIdVcWDB0OZwyKVkByoNbgG7aXNrWTr+/x9zt+f4ypoiOII8q4IrWJ3wUxa4QXMti0bRsMygq7GIlWswKqluBudeKDbo4SZvuydWUARvFLo0ROQXKsZMwuflAPE6kbnVn1TTOdj4oQ4iGUqGEcschU8GCOGI9q1SLebZc3TQx363jNv6luPeqxPuGbArKmoTph4xzyQSCwtkUi2a9jfTW14uXc7ELzwhZcubMhDc0sVU80k2JGnbW5njfFTVaJFsHZ+I1glQ/gcH2pCfcVh/Dl9f9qzPEYCRDZgQwJHPXUEcRzhcEdlO8JtfFRdCWQeDsR6Nce1aTa14vdPEKOijju401hgKRskkTKbgi97aU3wm/+LTR8r/iTXxupH0pxid+5HXhED3LIfQGw96i7OdvMuJ5E2sI1GdzoLL1a1W94cby0gA6KiyjsGmp7zxt2AdtNcdtCSduczEdQsAB4ILgeJJNK4TCa3I/Ukn6mrIlq37kbPtGzkHnWQc1uA50hVyQnAdFib9nUXWzU5bEO4AAvlAChRrqeaNAbZR60tOow+FyleiuU3S12cZ3DK7FgwUKAygDneFpbcPZpJS/HpN4tqa4Y/qz214aXsHC8nEo7qk64iWwAruu6CiiigKKKKAooooCiiigKKKKAotRRQcNGD1U3l2dG3FRTuighMRu3E3VUTitzFPRq40UGcYnc5xwqGxu67/NGG8QDWv2rlogeIpZsYTid2l/yMvgT+txUfNsE9TnwYX/AH6Vvsuzo24qKj8Ru1E3VXO9LD0vdWIpFioug5sMuiubfdm6DKdLA62taiTa06g8pGD0+c0fOzSOHMgdcvPBAs3y9VaxitzFPRNROJ3PkHCs3o+qu56UcbyIwIZHAPKiyuG0lAuoEimxLDMWvfjbTSu8+DmbnJGCWUm8bRD+FlPOjYhYwRfLxJ6+upzG7rv80YPkPrUU2wQhvkI9f1rH/POePx+Tc+fIYpu5h5QMjtwiuVdJLZ2KkspysHJtZANOvspnid0SvB1vro6shuHylQSCrEcWINl7ba1P/Z4/niB77a16IIwLI8sdwy2DEizm7CxJ0J49tXu6k8y/dO2Kli9jvAAWC5SzKGVlYMUNmtY3t32pFat20cC84IMqsS2YkooYkLlAuANLAaWqMTYpja7pnWx0DFeI0NwL6ca3j1sdc3n57YuF34+f0Rjnefkkex5xN7DMVUhjmbi1yFGta9uNgbLmPXWY7tYLNIT2WjHlqx8yfatv2NhskajurWGvManjk/ooorYKKKKAooooCiiigKKKKAooooCiiigKKKKAooooCiiigKKKKAry1e0UHDRA8RTaXZsbcVFPKKCCxO7MTdVROK3LU9E1c6KDNsTufIOGtRk+wpl6jatbtXLRA8RSzYzbdHY5Emq2AN/WtKQWFcR4dV4C1K0BRRRQFFFFAUUUUBRR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662078" y="1314066"/>
            <a:ext cx="6672172" cy="403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Serialiseerbaarheid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moet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afgedwongen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via extra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technieken</a:t>
            </a:r>
            <a:endParaRPr lang="en-GB" altLang="nl-BE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1400" b="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endParaRPr lang="en-GB" altLang="nl-BE" b="0" dirty="0" smtClean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‘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Timestamping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’.</a:t>
            </a:r>
          </a:p>
          <a:p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‘Locking’.</a:t>
            </a:r>
            <a:endParaRPr lang="en-GB" altLang="nl-BE" sz="240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Optimistische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methoden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2000" dirty="0" smtClean="0">
              <a:solidFill>
                <a:schemeClr val="tx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1622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18860</TotalTime>
  <Words>391</Words>
  <Application>Microsoft Office PowerPoint</Application>
  <PresentationFormat>On-screen Show (4:3)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Serialiseerbaarheid van transacties</vt:lpstr>
      <vt:lpstr>Serialiseerbaarheid van transacties</vt:lpstr>
      <vt:lpstr>Serialiseerbaarheid van transacties</vt:lpstr>
      <vt:lpstr>Serialiseerbaarheid van transacties</vt:lpstr>
      <vt:lpstr>Serialiseerbaarheid van transacties</vt:lpstr>
      <vt:lpstr>Serialiseerbaarheid van transacties</vt:lpstr>
      <vt:lpstr>Serialiseerbaarheid van transacties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1283</cp:revision>
  <dcterms:created xsi:type="dcterms:W3CDTF">2010-12-03T08:14:05Z</dcterms:created>
  <dcterms:modified xsi:type="dcterms:W3CDTF">2020-08-16T18:14:30Z</dcterms:modified>
</cp:coreProperties>
</file>