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025" r:id="rId2"/>
    <p:sldId id="1035" r:id="rId3"/>
    <p:sldId id="1033" r:id="rId4"/>
    <p:sldId id="1036" r:id="rId5"/>
    <p:sldId id="1037" r:id="rId6"/>
    <p:sldId id="1038" r:id="rId7"/>
    <p:sldId id="1039" r:id="rId8"/>
    <p:sldId id="1040" r:id="rId9"/>
    <p:sldId id="1041" r:id="rId10"/>
    <p:sldId id="1042" r:id="rId11"/>
    <p:sldId id="1045" r:id="rId12"/>
    <p:sldId id="1044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7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‘Timestamping’-methoden</a:t>
            </a:r>
          </a:p>
        </p:txBody>
      </p:sp>
    </p:spTree>
    <p:extLst>
      <p:ext uri="{BB962C8B-B14F-4D97-AF65-F5344CB8AC3E}">
        <p14:creationId xmlns:p14="http://schemas.microsoft.com/office/powerpoint/2010/main" val="2393183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1" y="1177924"/>
            <a:ext cx="866514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‘</a:t>
            </a:r>
            <a:r>
              <a:rPr lang="nl-BE" sz="1400" dirty="0" err="1" smtClean="0"/>
              <a:t>Uncommitted</a:t>
            </a:r>
            <a:r>
              <a:rPr lang="nl-BE" sz="1400" dirty="0" smtClean="0"/>
              <a:t> </a:t>
            </a:r>
            <a:r>
              <a:rPr lang="nl-BE" sz="1400" dirty="0" err="1" smtClean="0"/>
              <a:t>dependency</a:t>
            </a:r>
            <a:r>
              <a:rPr lang="nl-BE" sz="1400" dirty="0" smtClean="0"/>
              <a:t>’-problemen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2" y="2004218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‘Uncommitted dependency’-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120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21749" y="3189943"/>
            <a:ext cx="7318640" cy="2860675"/>
            <a:chOff x="646566" y="2054225"/>
            <a:chExt cx="7318640" cy="2860675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2399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4656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2708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475229" y="2054225"/>
              <a:ext cx="24899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‘timestamping’-protocol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91406" y="4095335"/>
            <a:ext cx="7575632" cy="400110"/>
            <a:chOff x="684213" y="2332494"/>
            <a:chExt cx="7575632" cy="400110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852578" y="23324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1908174" y="2541588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276849" y="2342020"/>
              <a:ext cx="2982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4213" y="2548746"/>
              <a:ext cx="1281111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993791" y="4175265"/>
            <a:ext cx="7060208" cy="712232"/>
            <a:chOff x="684213" y="2420422"/>
            <a:chExt cx="7060208" cy="712232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84213" y="2541588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87354" y="2646363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060664" y="27633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070189" y="24204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60076" y="262731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1906147" y="283640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260023" y="2636838"/>
              <a:ext cx="2484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534456" y="3484663"/>
            <a:ext cx="6023057" cy="400110"/>
            <a:chOff x="2236788" y="2942094"/>
            <a:chExt cx="6023057" cy="400110"/>
          </a:xfrm>
        </p:grpSpPr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4852578" y="29420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V="1">
              <a:off x="3517898" y="3151188"/>
              <a:ext cx="1334679" cy="143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5276849" y="2951620"/>
              <a:ext cx="2982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236788" y="3158346"/>
              <a:ext cx="128111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6" name="Group 4095"/>
          <p:cNvGrpSpPr/>
          <p:nvPr/>
        </p:nvGrpSpPr>
        <p:grpSpPr>
          <a:xfrm>
            <a:off x="2458099" y="4782265"/>
            <a:ext cx="3057137" cy="607000"/>
            <a:chOff x="2160729" y="3039547"/>
            <a:chExt cx="3057137" cy="607000"/>
          </a:xfrm>
        </p:grpSpPr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217738" y="3151188"/>
              <a:ext cx="1268412" cy="47410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160729" y="3265488"/>
              <a:ext cx="14157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ROLLBACK</a:t>
              </a:r>
              <a:endParaRPr lang="nl-BE" altLang="nl-BE" sz="1800" b="0" i="1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651339" y="30395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4860076" y="324643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5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3514724" y="345828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</p:grpSp>
      <p:grpSp>
        <p:nvGrpSpPr>
          <p:cNvPr id="4102" name="Group 4101"/>
          <p:cNvGrpSpPr/>
          <p:nvPr/>
        </p:nvGrpSpPr>
        <p:grpSpPr>
          <a:xfrm>
            <a:off x="2524141" y="3577294"/>
            <a:ext cx="6191930" cy="712232"/>
            <a:chOff x="2217738" y="4582597"/>
            <a:chExt cx="6191930" cy="712232"/>
          </a:xfrm>
        </p:grpSpPr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2217738" y="4694238"/>
              <a:ext cx="1268412" cy="591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2651339" y="45825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2269732" y="4808538"/>
              <a:ext cx="1197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641814" y="49254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860076" y="478948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V="1">
              <a:off x="3514724" y="500133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95" name="Text Box 12"/>
            <p:cNvSpPr txBox="1">
              <a:spLocks noChangeArrowheads="1"/>
            </p:cNvSpPr>
            <p:nvPr/>
          </p:nvSpPr>
          <p:spPr bwMode="auto">
            <a:xfrm>
              <a:off x="5260023" y="4799013"/>
              <a:ext cx="31496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aanpassing-timestamp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33891" y="4474193"/>
            <a:ext cx="5990306" cy="1401506"/>
            <a:chOff x="158708" y="3662325"/>
            <a:chExt cx="5990306" cy="1401506"/>
          </a:xfrm>
        </p:grpSpPr>
        <p:pic>
          <p:nvPicPr>
            <p:cNvPr id="5126" name="Picture 6" descr="http://us.cdn3.123rf.com/168nwm/alexwhite/alexwhite1302/alexwhite130202794/18164997-lightning-red-square-glossy-web-icon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614" y="4002564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4" name="Group 73"/>
            <p:cNvGrpSpPr/>
            <p:nvPr/>
          </p:nvGrpSpPr>
          <p:grpSpPr>
            <a:xfrm>
              <a:off x="158708" y="3662325"/>
              <a:ext cx="2352759" cy="1401506"/>
              <a:chOff x="1343042" y="4938930"/>
              <a:chExt cx="2352759" cy="1401506"/>
            </a:xfrm>
          </p:grpSpPr>
          <p:sp>
            <p:nvSpPr>
              <p:cNvPr id="75" name="Oval 23"/>
              <p:cNvSpPr>
                <a:spLocks noChangeArrowheads="1"/>
              </p:cNvSpPr>
              <p:nvPr/>
            </p:nvSpPr>
            <p:spPr bwMode="auto">
              <a:xfrm>
                <a:off x="1692275" y="4938930"/>
                <a:ext cx="1647825" cy="285533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endParaRPr lang="en-US" altLang="nl-BE" sz="1800" b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Line 24"/>
              <p:cNvSpPr>
                <a:spLocks noChangeShapeType="1"/>
              </p:cNvSpPr>
              <p:nvPr/>
            </p:nvSpPr>
            <p:spPr bwMode="auto">
              <a:xfrm flipH="1">
                <a:off x="2479418" y="5224463"/>
                <a:ext cx="0" cy="83369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headEnd/>
                <a:tailEnd type="triangl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79" name="Text Box 25"/>
              <p:cNvSpPr txBox="1">
                <a:spLocks noChangeArrowheads="1"/>
              </p:cNvSpPr>
              <p:nvPr/>
            </p:nvSpPr>
            <p:spPr bwMode="auto">
              <a:xfrm>
                <a:off x="1343042" y="5971104"/>
                <a:ext cx="2352759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i="1" dirty="0" smtClean="0">
                    <a:solidFill>
                      <a:srgbClr val="FF0000"/>
                    </a:solidFill>
                    <a:latin typeface="+mn-lt"/>
                  </a:rPr>
                  <a:t>d </a:t>
                </a:r>
                <a:r>
                  <a:rPr lang="nl-BE" altLang="nl-BE" sz="1800" b="0" dirty="0" smtClean="0">
                    <a:solidFill>
                      <a:srgbClr val="FF0000"/>
                    </a:solidFill>
                    <a:latin typeface="+mn-lt"/>
                  </a:rPr>
                  <a:t>wordt ongeldig op </a:t>
                </a:r>
                <a:r>
                  <a:rPr lang="nl-BE" altLang="nl-BE" sz="1800" b="0" i="1" dirty="0" smtClean="0">
                    <a:solidFill>
                      <a:srgbClr val="FF0000"/>
                    </a:solidFill>
                    <a:latin typeface="+mn-lt"/>
                  </a:rPr>
                  <a:t>t</a:t>
                </a:r>
                <a:r>
                  <a:rPr lang="nl-BE" altLang="nl-BE" sz="1800" b="0" i="1" baseline="-25000" dirty="0" smtClean="0">
                    <a:solidFill>
                      <a:srgbClr val="FF0000"/>
                    </a:solidFill>
                    <a:latin typeface="+mn-lt"/>
                  </a:rPr>
                  <a:t>5</a:t>
                </a:r>
                <a:r>
                  <a:rPr lang="nl-BE" altLang="nl-BE" sz="1800" b="0" dirty="0" smtClean="0">
                    <a:solidFill>
                      <a:srgbClr val="FF0000"/>
                    </a:solidFill>
                    <a:latin typeface="+mn-lt"/>
                  </a:rPr>
                  <a:t>!</a:t>
                </a:r>
                <a:endParaRPr lang="nl-NL" altLang="nl-BE" sz="1800" b="0" i="1" baseline="-25000" dirty="0">
                  <a:solidFill>
                    <a:srgbClr val="FF0000"/>
                  </a:solidFill>
                  <a:latin typeface="+mn-lt"/>
                </a:endParaRPr>
              </a:p>
            </p:txBody>
          </p:sp>
        </p:grpSp>
      </p:grpSp>
      <p:pic>
        <p:nvPicPr>
          <p:cNvPr id="51" name="Picture 2" descr="http://margovaneijck.files.wordpress.com/2012/07/ogendicht1.jpg?w=300&amp;h=2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3112" y="5100539"/>
            <a:ext cx="1929858" cy="1550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10083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1" y="1177924"/>
            <a:ext cx="866514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Problemen van inconsistente analyse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3" y="1613693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inconsistente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analyse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24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216" y="2656919"/>
            <a:ext cx="7366265" cy="3639106"/>
            <a:chOff x="513216" y="2054225"/>
            <a:chExt cx="7366265" cy="42799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7733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51321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4127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389504" y="2054225"/>
              <a:ext cx="24899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‘timestamping’-protocol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1245" y="2980214"/>
            <a:ext cx="7968305" cy="400110"/>
            <a:chOff x="196290" y="2332494"/>
            <a:chExt cx="7968305" cy="400110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852578" y="23324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2260360" y="2571857"/>
              <a:ext cx="257911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181599" y="2342020"/>
              <a:ext cx="298299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" name="Straight Connector 5"/>
            <p:cNvCxnSpPr>
              <a:endCxn id="26" idx="0"/>
            </p:cNvCxnSpPr>
            <p:nvPr/>
          </p:nvCxnSpPr>
          <p:spPr>
            <a:xfrm flipV="1">
              <a:off x="196290" y="2571857"/>
              <a:ext cx="2064070" cy="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22477" y="3206769"/>
            <a:ext cx="8326856" cy="1308081"/>
            <a:chOff x="122477" y="2473344"/>
            <a:chExt cx="8326856" cy="130808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61720" y="2473344"/>
              <a:ext cx="2064070" cy="1308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22477" y="253049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totaal=45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33088" y="251144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2159114" y="27276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137785" y="2520970"/>
              <a:ext cx="3311548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Eigenaar1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376298" y="4305270"/>
            <a:ext cx="5756357" cy="400110"/>
            <a:chOff x="2236788" y="2942094"/>
            <a:chExt cx="5756357" cy="400110"/>
          </a:xfrm>
        </p:grpSpPr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4690653" y="29420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>
              <a:off x="4294068" y="3161925"/>
              <a:ext cx="371329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5010149" y="2951620"/>
              <a:ext cx="298299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4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236788" y="3158346"/>
              <a:ext cx="2066805" cy="3579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31345" y="3778269"/>
            <a:ext cx="8317988" cy="667642"/>
            <a:chOff x="131345" y="3044844"/>
            <a:chExt cx="8317988" cy="667642"/>
          </a:xfrm>
        </p:grpSpPr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31345" y="306615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totaal=75</a:t>
              </a:r>
              <a:endParaRPr lang="nl-BE" altLang="nl-BE" sz="1800" b="0" dirty="0"/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4833088" y="304484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7" name="Line 6"/>
            <p:cNvSpPr>
              <a:spLocks noChangeShapeType="1"/>
            </p:cNvSpPr>
            <p:nvPr/>
          </p:nvSpPr>
          <p:spPr bwMode="auto">
            <a:xfrm flipV="1">
              <a:off x="2159114" y="32610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5137785" y="3054370"/>
              <a:ext cx="331154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Eigenaar2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49109" y="4533900"/>
            <a:ext cx="6099943" cy="1483488"/>
            <a:chOff x="2349109" y="3800475"/>
            <a:chExt cx="6099943" cy="1483488"/>
          </a:xfrm>
        </p:grpSpPr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2379033" y="3800475"/>
              <a:ext cx="2064070" cy="14834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2349109" y="3810001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</p:txBody>
        </p:sp>
        <p:sp>
          <p:nvSpPr>
            <p:cNvPr id="116" name="Text Box 12"/>
            <p:cNvSpPr txBox="1">
              <a:spLocks noChangeArrowheads="1"/>
            </p:cNvSpPr>
            <p:nvPr/>
          </p:nvSpPr>
          <p:spPr bwMode="auto">
            <a:xfrm>
              <a:off x="4833528" y="38030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5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17" name="Line 6"/>
            <p:cNvSpPr>
              <a:spLocks noChangeShapeType="1"/>
            </p:cNvSpPr>
            <p:nvPr/>
          </p:nvSpPr>
          <p:spPr bwMode="auto">
            <a:xfrm flipV="1">
              <a:off x="4393033" y="4023242"/>
              <a:ext cx="43713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5137504" y="3838576"/>
              <a:ext cx="33115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Eigenaar3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4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47051" y="4803188"/>
            <a:ext cx="6767247" cy="400110"/>
            <a:chOff x="2347051" y="4069763"/>
            <a:chExt cx="6767247" cy="400110"/>
          </a:xfrm>
        </p:grpSpPr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21210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Eigenaar3 </a:t>
              </a:r>
              <a:r>
                <a:rPr lang="nl-BE" altLang="nl-BE" sz="1800" b="0" dirty="0" smtClean="0"/>
                <a:t>aan</a:t>
              </a: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6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97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aanpassing-timestamp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Eigenaar3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4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347051" y="5088938"/>
            <a:ext cx="6102001" cy="400110"/>
            <a:chOff x="2347051" y="4069763"/>
            <a:chExt cx="6102001" cy="400110"/>
          </a:xfrm>
        </p:grpSpPr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Eigenaar1</a:t>
              </a:r>
              <a:endParaRPr lang="nl-BE" altLang="nl-BE" sz="1800" b="0" dirty="0" smtClean="0"/>
            </a:p>
          </p:txBody>
        </p:sp>
        <p:sp>
          <p:nvSpPr>
            <p:cNvPr id="125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7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31154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Eigenaar1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4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347051" y="5355638"/>
            <a:ext cx="6767247" cy="661750"/>
            <a:chOff x="2347051" y="4069763"/>
            <a:chExt cx="6767247" cy="661750"/>
          </a:xfrm>
        </p:grpSpPr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212109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Eigenaar1 </a:t>
              </a:r>
              <a:r>
                <a:rPr lang="nl-BE" altLang="nl-BE" sz="1800" b="0" dirty="0" smtClean="0"/>
                <a:t>aan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COMMIT</a:t>
              </a:r>
            </a:p>
          </p:txBody>
        </p:sp>
        <p:sp>
          <p:nvSpPr>
            <p:cNvPr id="130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31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8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32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97679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aanpassing-timestamp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Eigenaar1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4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560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1" y="1177924"/>
            <a:ext cx="866514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Problemen van inconsistente analyse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3" y="1613693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inconsistente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analyse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24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(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vervolg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)</a:t>
            </a:r>
            <a:endParaRPr lang="en-GB" altLang="nl-BE" sz="120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8966" y="2656919"/>
            <a:ext cx="7366265" cy="3639106"/>
            <a:chOff x="513216" y="2054225"/>
            <a:chExt cx="7366265" cy="42799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7733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51321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4127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389504" y="2054225"/>
              <a:ext cx="24899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‘timestamping’-protocol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47470" y="3784610"/>
            <a:ext cx="8179902" cy="400110"/>
            <a:chOff x="196290" y="2332494"/>
            <a:chExt cx="8179902" cy="400110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766016" y="2332494"/>
              <a:ext cx="44435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10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2260360" y="2571857"/>
              <a:ext cx="2579118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103052" y="2342020"/>
              <a:ext cx="3273140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 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10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" name="Straight Connector 5"/>
            <p:cNvCxnSpPr>
              <a:endCxn id="26" idx="0"/>
            </p:cNvCxnSpPr>
            <p:nvPr/>
          </p:nvCxnSpPr>
          <p:spPr>
            <a:xfrm flipV="1">
              <a:off x="196290" y="2571857"/>
              <a:ext cx="2064070" cy="8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6" name="Picture 2" descr="http://www.lookseeedit.com/resources/tick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3242" y="4975325"/>
            <a:ext cx="1714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/>
          <p:cNvGrpSpPr/>
          <p:nvPr/>
        </p:nvGrpSpPr>
        <p:grpSpPr>
          <a:xfrm>
            <a:off x="408227" y="2946410"/>
            <a:ext cx="6646282" cy="914400"/>
            <a:chOff x="122477" y="2946410"/>
            <a:chExt cx="6646282" cy="914400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61720" y="3206770"/>
              <a:ext cx="2064070" cy="65404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22477" y="3187720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33088" y="3168669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9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2159114" y="3384921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137785" y="3178195"/>
              <a:ext cx="805029" cy="553998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hangingPunct="1"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 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&lt; 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t</a:t>
              </a:r>
              <a:r>
                <a:rPr lang="nl-BE" altLang="nl-BE" sz="1800" b="0" i="1" baseline="-25000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4</a:t>
              </a:r>
              <a:endParaRPr lang="nl-NL" altLang="nl-BE" sz="1800" b="0" i="1" baseline="-25000" dirty="0">
                <a:solidFill>
                  <a:srgbClr val="F79646">
                    <a:lumMod val="75000"/>
                  </a:srgbClr>
                </a:solidFill>
                <a:latin typeface="Calibri"/>
              </a:endParaRP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pic>
          <p:nvPicPr>
            <p:cNvPr id="170" name="Picture 6" descr="http://us.cdn3.123rf.com/168nwm/alexwhite/alexwhite1302/alexwhite130202794/18164997-lightning-red-square-glossy-web-ico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4359" y="2946410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1" name="Text Box 9"/>
          <p:cNvSpPr txBox="1">
            <a:spLocks noChangeArrowheads="1"/>
          </p:cNvSpPr>
          <p:nvPr/>
        </p:nvSpPr>
        <p:spPr bwMode="auto">
          <a:xfrm>
            <a:off x="399845" y="3488303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ROLLBACK</a:t>
            </a:r>
            <a:endParaRPr lang="nl-BE" altLang="nl-BE" sz="1800" b="0" dirty="0"/>
          </a:p>
        </p:txBody>
      </p:sp>
      <p:grpSp>
        <p:nvGrpSpPr>
          <p:cNvPr id="9" name="Group 8"/>
          <p:cNvGrpSpPr/>
          <p:nvPr/>
        </p:nvGrpSpPr>
        <p:grpSpPr>
          <a:xfrm>
            <a:off x="408933" y="4006870"/>
            <a:ext cx="8453685" cy="1993880"/>
            <a:chOff x="408933" y="4006870"/>
            <a:chExt cx="8453685" cy="1993880"/>
          </a:xfrm>
        </p:grpSpPr>
        <p:sp>
          <p:nvSpPr>
            <p:cNvPr id="201" name="Rectangle 8"/>
            <p:cNvSpPr>
              <a:spLocks noChangeArrowheads="1"/>
            </p:cNvSpPr>
            <p:nvPr/>
          </p:nvSpPr>
          <p:spPr bwMode="auto">
            <a:xfrm>
              <a:off x="447470" y="4006870"/>
              <a:ext cx="2064070" cy="1993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408933" y="4032290"/>
              <a:ext cx="8453685" cy="667642"/>
              <a:chOff x="131345" y="3044844"/>
              <a:chExt cx="8453685" cy="667642"/>
            </a:xfrm>
          </p:grpSpPr>
          <p:sp>
            <p:nvSpPr>
              <p:cNvPr id="83" name="Text Box 9"/>
              <p:cNvSpPr txBox="1">
                <a:spLocks noChangeArrowheads="1"/>
              </p:cNvSpPr>
              <p:nvPr/>
            </p:nvSpPr>
            <p:spPr bwMode="auto">
              <a:xfrm>
                <a:off x="131345" y="3066155"/>
                <a:ext cx="17235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lees </a:t>
                </a:r>
                <a:r>
                  <a:rPr lang="nl-BE" altLang="nl-BE" sz="1800" b="0" i="1" dirty="0" smtClean="0"/>
                  <a:t>Eigenaar1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totaal=55</a:t>
                </a:r>
                <a:endParaRPr lang="nl-BE" altLang="nl-BE" sz="1800" b="0" dirty="0"/>
              </a:p>
            </p:txBody>
          </p:sp>
          <p:sp>
            <p:nvSpPr>
              <p:cNvPr id="85" name="Text Box 12"/>
              <p:cNvSpPr txBox="1">
                <a:spLocks noChangeArrowheads="1"/>
              </p:cNvSpPr>
              <p:nvPr/>
            </p:nvSpPr>
            <p:spPr bwMode="auto">
              <a:xfrm>
                <a:off x="4746526" y="3044844"/>
                <a:ext cx="444352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2000" b="0" i="1" dirty="0" smtClean="0">
                    <a:latin typeface="+mn-lt"/>
                  </a:rPr>
                  <a:t>t</a:t>
                </a:r>
                <a:r>
                  <a:rPr lang="nl-BE" altLang="nl-BE" sz="2000" b="0" i="1" baseline="-25000" dirty="0" smtClean="0">
                    <a:latin typeface="+mn-lt"/>
                  </a:rPr>
                  <a:t>11</a:t>
                </a:r>
                <a:endParaRPr lang="nl-NL" altLang="nl-BE" sz="2000" b="0" i="1" baseline="-25000" dirty="0">
                  <a:latin typeface="+mn-lt"/>
                </a:endParaRPr>
              </a:p>
            </p:txBody>
          </p:sp>
          <p:sp>
            <p:nvSpPr>
              <p:cNvPr id="87" name="Line 6"/>
              <p:cNvSpPr>
                <a:spLocks noChangeShapeType="1"/>
              </p:cNvSpPr>
              <p:nvPr/>
            </p:nvSpPr>
            <p:spPr bwMode="auto">
              <a:xfrm flipV="1">
                <a:off x="2130539" y="3261096"/>
                <a:ext cx="2668418" cy="715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sysDash"/>
                <a:round/>
                <a:headEnd type="none" w="lg" len="lg"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88" name="Text Box 12"/>
              <p:cNvSpPr txBox="1">
                <a:spLocks noChangeArrowheads="1"/>
              </p:cNvSpPr>
              <p:nvPr/>
            </p:nvSpPr>
            <p:spPr bwMode="auto">
              <a:xfrm>
                <a:off x="5194935" y="3054370"/>
                <a:ext cx="33900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nl-BE" altLang="nl-BE" sz="1800" b="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lees-timestamp ( </a:t>
                </a:r>
                <a:r>
                  <a:rPr lang="nl-BE" altLang="nl-BE" sz="1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Eigenaar1</a:t>
                </a:r>
                <a:r>
                  <a:rPr lang="nl-BE" altLang="nl-BE" sz="1800" b="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 ) = </a:t>
                </a:r>
                <a:r>
                  <a:rPr lang="nl-BE" altLang="nl-BE" sz="1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t</a:t>
                </a:r>
                <a:r>
                  <a:rPr lang="nl-BE" altLang="nl-BE" sz="1800" b="0" i="1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10</a:t>
                </a:r>
                <a:endParaRPr lang="nl-NL" altLang="nl-BE" sz="1800" b="0" i="1" baseline="-25000" dirty="0">
                  <a:solidFill>
                    <a:schemeClr val="accent6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</p:grpSp>
      <p:grpSp>
        <p:nvGrpSpPr>
          <p:cNvPr id="214" name="Group 213"/>
          <p:cNvGrpSpPr/>
          <p:nvPr/>
        </p:nvGrpSpPr>
        <p:grpSpPr>
          <a:xfrm>
            <a:off x="408933" y="4575215"/>
            <a:ext cx="8453685" cy="667642"/>
            <a:chOff x="131345" y="3044844"/>
            <a:chExt cx="8453685" cy="667642"/>
          </a:xfrm>
        </p:grpSpPr>
        <p:sp>
          <p:nvSpPr>
            <p:cNvPr id="215" name="Text Box 9"/>
            <p:cNvSpPr txBox="1">
              <a:spLocks noChangeArrowheads="1"/>
            </p:cNvSpPr>
            <p:nvPr/>
          </p:nvSpPr>
          <p:spPr bwMode="auto">
            <a:xfrm>
              <a:off x="131345" y="306615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totaal=85</a:t>
              </a:r>
              <a:endParaRPr lang="nl-BE" altLang="nl-BE" sz="1800" b="0" dirty="0"/>
            </a:p>
          </p:txBody>
        </p:sp>
        <p:sp>
          <p:nvSpPr>
            <p:cNvPr id="216" name="Text Box 12"/>
            <p:cNvSpPr txBox="1">
              <a:spLocks noChangeArrowheads="1"/>
            </p:cNvSpPr>
            <p:nvPr/>
          </p:nvSpPr>
          <p:spPr bwMode="auto">
            <a:xfrm>
              <a:off x="4746526" y="3044844"/>
              <a:ext cx="444352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17" name="Line 6"/>
            <p:cNvSpPr>
              <a:spLocks noChangeShapeType="1"/>
            </p:cNvSpPr>
            <p:nvPr/>
          </p:nvSpPr>
          <p:spPr bwMode="auto">
            <a:xfrm flipV="1">
              <a:off x="2130539" y="32610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218" name="Text Box 12"/>
            <p:cNvSpPr txBox="1">
              <a:spLocks noChangeArrowheads="1"/>
            </p:cNvSpPr>
            <p:nvPr/>
          </p:nvSpPr>
          <p:spPr bwMode="auto">
            <a:xfrm>
              <a:off x="5194935" y="3054370"/>
              <a:ext cx="3390095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Eigenaar2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10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08933" y="5118140"/>
            <a:ext cx="8453685" cy="852308"/>
            <a:chOff x="123183" y="5118140"/>
            <a:chExt cx="8453685" cy="852308"/>
          </a:xfrm>
        </p:grpSpPr>
        <p:grpSp>
          <p:nvGrpSpPr>
            <p:cNvPr id="219" name="Group 218"/>
            <p:cNvGrpSpPr/>
            <p:nvPr/>
          </p:nvGrpSpPr>
          <p:grpSpPr>
            <a:xfrm>
              <a:off x="123183" y="5118140"/>
              <a:ext cx="8453685" cy="667642"/>
              <a:chOff x="131345" y="3044844"/>
              <a:chExt cx="8453685" cy="667642"/>
            </a:xfrm>
          </p:grpSpPr>
          <p:sp>
            <p:nvSpPr>
              <p:cNvPr id="220" name="Text Box 9"/>
              <p:cNvSpPr txBox="1">
                <a:spLocks noChangeArrowheads="1"/>
              </p:cNvSpPr>
              <p:nvPr/>
            </p:nvSpPr>
            <p:spPr bwMode="auto">
              <a:xfrm>
                <a:off x="131345" y="3066155"/>
                <a:ext cx="1723549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lees </a:t>
                </a:r>
                <a:r>
                  <a:rPr lang="nl-BE" altLang="nl-BE" sz="1800" b="0" i="1" dirty="0" smtClean="0"/>
                  <a:t>Eigenaar3</a:t>
                </a:r>
              </a:p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totaal=100</a:t>
                </a:r>
                <a:endParaRPr lang="nl-BE" altLang="nl-BE" sz="1800" b="0" dirty="0"/>
              </a:p>
            </p:txBody>
          </p:sp>
          <p:sp>
            <p:nvSpPr>
              <p:cNvPr id="221" name="Text Box 12"/>
              <p:cNvSpPr txBox="1">
                <a:spLocks noChangeArrowheads="1"/>
              </p:cNvSpPr>
              <p:nvPr/>
            </p:nvSpPr>
            <p:spPr bwMode="auto">
              <a:xfrm>
                <a:off x="4746526" y="3044844"/>
                <a:ext cx="444352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2000" b="0" i="1" dirty="0" smtClean="0">
                    <a:latin typeface="+mn-lt"/>
                  </a:rPr>
                  <a:t>t</a:t>
                </a:r>
                <a:r>
                  <a:rPr lang="nl-BE" altLang="nl-BE" sz="2000" b="0" i="1" baseline="-25000" dirty="0" smtClean="0">
                    <a:latin typeface="+mn-lt"/>
                  </a:rPr>
                  <a:t>13</a:t>
                </a:r>
                <a:endParaRPr lang="nl-NL" altLang="nl-BE" sz="2000" b="0" i="1" baseline="-25000" dirty="0">
                  <a:latin typeface="+mn-lt"/>
                </a:endParaRPr>
              </a:p>
            </p:txBody>
          </p:sp>
          <p:sp>
            <p:nvSpPr>
              <p:cNvPr id="222" name="Line 6"/>
              <p:cNvSpPr>
                <a:spLocks noChangeShapeType="1"/>
              </p:cNvSpPr>
              <p:nvPr/>
            </p:nvSpPr>
            <p:spPr bwMode="auto">
              <a:xfrm flipV="1">
                <a:off x="2130539" y="3261096"/>
                <a:ext cx="2668418" cy="7158"/>
              </a:xfrm>
              <a:prstGeom prst="line">
                <a:avLst/>
              </a:prstGeom>
              <a:noFill/>
              <a:ln w="38100">
                <a:solidFill>
                  <a:schemeClr val="tx2"/>
                </a:solidFill>
                <a:prstDash val="sysDash"/>
                <a:round/>
                <a:headEnd type="none" w="lg" len="lg"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nl-BE"/>
              </a:p>
            </p:txBody>
          </p:sp>
          <p:sp>
            <p:nvSpPr>
              <p:cNvPr id="223" name="Text Box 12"/>
              <p:cNvSpPr txBox="1">
                <a:spLocks noChangeArrowheads="1"/>
              </p:cNvSpPr>
              <p:nvPr/>
            </p:nvSpPr>
            <p:spPr bwMode="auto">
              <a:xfrm>
                <a:off x="5194935" y="3054370"/>
                <a:ext cx="339009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 </a:t>
                </a:r>
                <a:r>
                  <a:rPr lang="nl-BE" altLang="nl-BE" sz="1800" b="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lees-timestamp ( </a:t>
                </a:r>
                <a:r>
                  <a:rPr lang="nl-BE" altLang="nl-BE" sz="1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Eigenaar3</a:t>
                </a:r>
                <a:r>
                  <a:rPr lang="nl-BE" altLang="nl-BE" sz="1800" b="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 ) = </a:t>
                </a:r>
                <a:r>
                  <a:rPr lang="nl-BE" altLang="nl-BE" sz="1800" b="0" i="1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t</a:t>
                </a:r>
                <a:r>
                  <a:rPr lang="nl-BE" altLang="nl-BE" sz="1800" b="0" i="1" baseline="-25000" dirty="0" smtClean="0">
                    <a:solidFill>
                      <a:schemeClr val="accent6">
                        <a:lumMod val="75000"/>
                      </a:schemeClr>
                    </a:solidFill>
                    <a:latin typeface="+mn-lt"/>
                  </a:rPr>
                  <a:t>10</a:t>
                </a:r>
                <a:endParaRPr lang="nl-NL" altLang="nl-BE" sz="1800" b="0" i="1" baseline="-25000" dirty="0">
                  <a:solidFill>
                    <a:schemeClr val="accent6">
                      <a:lumMod val="75000"/>
                    </a:schemeClr>
                  </a:solidFill>
                  <a:latin typeface="+mn-lt"/>
                </a:endParaRPr>
              </a:p>
            </p:txBody>
          </p:sp>
        </p:grp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142670" y="5601116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</p:grpSp>
      <p:grpSp>
        <p:nvGrpSpPr>
          <p:cNvPr id="224" name="Group 223"/>
          <p:cNvGrpSpPr/>
          <p:nvPr/>
        </p:nvGrpSpPr>
        <p:grpSpPr>
          <a:xfrm>
            <a:off x="249951" y="5443710"/>
            <a:ext cx="1816523" cy="940411"/>
            <a:chOff x="1691401" y="4938930"/>
            <a:chExt cx="1816523" cy="940411"/>
          </a:xfrm>
        </p:grpSpPr>
        <p:sp>
          <p:nvSpPr>
            <p:cNvPr id="225" name="Oval 23"/>
            <p:cNvSpPr>
              <a:spLocks noChangeArrowheads="1"/>
            </p:cNvSpPr>
            <p:nvPr/>
          </p:nvSpPr>
          <p:spPr bwMode="auto">
            <a:xfrm>
              <a:off x="1692275" y="4938930"/>
              <a:ext cx="1647825" cy="285533"/>
            </a:xfrm>
            <a:prstGeom prst="ellips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endParaRPr lang="en-US" altLang="nl-BE" sz="1800" b="0">
                <a:solidFill>
                  <a:srgbClr val="FF0000"/>
                </a:solidFill>
              </a:endParaRPr>
            </a:p>
          </p:txBody>
        </p:sp>
        <p:sp>
          <p:nvSpPr>
            <p:cNvPr id="226" name="Line 24"/>
            <p:cNvSpPr>
              <a:spLocks noChangeShapeType="1"/>
            </p:cNvSpPr>
            <p:nvPr/>
          </p:nvSpPr>
          <p:spPr bwMode="auto">
            <a:xfrm>
              <a:off x="2537619" y="5224462"/>
              <a:ext cx="0" cy="366758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  <a:headEnd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7" name="Text Box 25"/>
            <p:cNvSpPr txBox="1">
              <a:spLocks noChangeArrowheads="1"/>
            </p:cNvSpPr>
            <p:nvPr/>
          </p:nvSpPr>
          <p:spPr bwMode="auto">
            <a:xfrm>
              <a:off x="1691401" y="5510009"/>
              <a:ext cx="18165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rgbClr val="00FF00"/>
                  </a:solidFill>
                  <a:latin typeface="+mn-lt"/>
                </a:rPr>
                <a:t>Correcte waarde!</a:t>
              </a:r>
              <a:endParaRPr lang="nl-NL" altLang="nl-BE" sz="1800" b="0" i="1" baseline="-25000" dirty="0">
                <a:solidFill>
                  <a:srgbClr val="00FF00"/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0411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48000"/>
            <a:ext cx="3429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Basisconcepten</a:t>
            </a:r>
            <a:endParaRPr lang="nl-BE" sz="1400" dirty="0"/>
          </a:p>
        </p:txBody>
      </p:sp>
      <p:sp>
        <p:nvSpPr>
          <p:cNvPr id="5" name="Text Box 220"/>
          <p:cNvSpPr txBox="1">
            <a:spLocks noChangeArrowheads="1"/>
          </p:cNvSpPr>
          <p:nvPr/>
        </p:nvSpPr>
        <p:spPr bwMode="auto">
          <a:xfrm rot="479066">
            <a:off x="4666348" y="1562882"/>
            <a:ext cx="2321405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  <a:latin typeface="+mn-lt"/>
              </a:rPr>
              <a:t>Timestamp</a:t>
            </a:r>
            <a:endParaRPr lang="nl-NL" altLang="nl-BE" sz="2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6" name="Text Box 116"/>
          <p:cNvSpPr txBox="1">
            <a:spLocks noChangeArrowheads="1"/>
          </p:cNvSpPr>
          <p:nvPr/>
        </p:nvSpPr>
        <p:spPr bwMode="auto">
          <a:xfrm>
            <a:off x="3142958" y="2489152"/>
            <a:ext cx="559464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Een unieke </a:t>
            </a:r>
            <a:r>
              <a:rPr lang="nl-BE" altLang="nl-BE" sz="2400" b="0" dirty="0" err="1" smtClean="0">
                <a:solidFill>
                  <a:schemeClr val="tx2"/>
                </a:solidFill>
                <a:latin typeface="+mn-lt"/>
              </a:rPr>
              <a:t>identificator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 die de relatieve </a:t>
            </a:r>
            <a:br>
              <a:rPr lang="nl-BE" altLang="nl-BE" sz="2400" b="0" dirty="0" smtClean="0">
                <a:solidFill>
                  <a:schemeClr val="tx2"/>
                </a:solidFill>
                <a:latin typeface="+mn-lt"/>
              </a:rPr>
            </a:b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starttijd van een transactie aanduidt.</a:t>
            </a:r>
            <a:endParaRPr lang="nl-NL" altLang="nl-BE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24200" y="3864590"/>
            <a:ext cx="6007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Bij het </a:t>
            </a:r>
            <a:r>
              <a:rPr lang="nl-BE" sz="2400" dirty="0" smtClean="0">
                <a:solidFill>
                  <a:schemeClr val="accent2"/>
                </a:solidFill>
              </a:rPr>
              <a:t>begin</a:t>
            </a:r>
            <a:r>
              <a:rPr lang="nl-BE" sz="2400" dirty="0" smtClean="0"/>
              <a:t> van elke transactie </a:t>
            </a:r>
            <a:r>
              <a:rPr lang="nl-BE" sz="2400" i="1" dirty="0" smtClean="0"/>
              <a:t>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400" dirty="0" smtClean="0"/>
              <a:t>Bij elk gegeven d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sz="2000" dirty="0" smtClean="0"/>
              <a:t>Bij het </a:t>
            </a:r>
            <a:r>
              <a:rPr lang="nl-BE" sz="2000" dirty="0" smtClean="0">
                <a:solidFill>
                  <a:schemeClr val="accent2"/>
                </a:solidFill>
              </a:rPr>
              <a:t>lezen</a:t>
            </a:r>
            <a:r>
              <a:rPr lang="nl-BE" sz="2000" dirty="0" smtClean="0"/>
              <a:t> van d: ‘lees-timestamp’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nl-BE" sz="2000" dirty="0" smtClean="0"/>
              <a:t>Bij het </a:t>
            </a:r>
            <a:r>
              <a:rPr lang="nl-BE" sz="2000" dirty="0" smtClean="0">
                <a:solidFill>
                  <a:schemeClr val="accent2"/>
                </a:solidFill>
              </a:rPr>
              <a:t>aanpassen</a:t>
            </a:r>
            <a:r>
              <a:rPr lang="nl-BE" sz="2000" dirty="0" smtClean="0"/>
              <a:t> van d: ‘aanpassing-timestamp’</a:t>
            </a:r>
            <a:endParaRPr lang="nl-BE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644608" y="6189821"/>
            <a:ext cx="548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Het DBMS is verantwoordelijk voor de toekenning en het beheer van ‘</a:t>
            </a:r>
            <a:r>
              <a:rPr lang="nl-BE" dirty="0" err="1" smtClean="0"/>
              <a:t>timestamps</a:t>
            </a:r>
            <a:r>
              <a:rPr lang="nl-BE" dirty="0" smtClean="0"/>
              <a:t>’.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42271010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6" y="1092200"/>
            <a:ext cx="342900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6176" y="1528277"/>
            <a:ext cx="4784724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Principe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Conflictcontrole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uitvoeren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en in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geval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mogelijk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conflict, 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oudere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err="1">
                <a:solidFill>
                  <a:schemeClr val="tx2"/>
                </a:solidFill>
                <a:effectLst/>
                <a:latin typeface="+mn-lt"/>
              </a:rPr>
              <a:t>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zoveel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mogelijk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ongemoeid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laten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200" b="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3" name="Picture 2" descr="http://www.omroepvenray.nl/sites/default/files/afbeeldingen/nieuws/2010/42/ouderenHQ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9600" y="4495404"/>
            <a:ext cx="3454400" cy="236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545175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3003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eventplanner.be/imgs/xl4904_preventie-en-veiligheid-op-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046955"/>
            <a:ext cx="2286992" cy="18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  <a:endParaRPr lang="nl-BE" sz="1400" dirty="0" smtClean="0"/>
          </a:p>
          <a:p>
            <a:r>
              <a:rPr lang="nl-BE" sz="1400" dirty="0" smtClean="0"/>
              <a:t>Basisregels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10819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Basisregels</a:t>
            </a: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alleen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toegestaan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recentste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aanpassing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op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gebeurde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oudere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Is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zo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geweigerd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preventief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ongedaan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gemaakt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 (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ROLLBACK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)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nieuwe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recentere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‘timestamp’.</a:t>
            </a:r>
          </a:p>
        </p:txBody>
      </p:sp>
      <p:pic>
        <p:nvPicPr>
          <p:cNvPr id="2052" name="Picture 4" descr="http://salesmagazine.nl/new/wp-content/uploads/2012/11/prevent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399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525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90" y="4819650"/>
            <a:ext cx="182994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aangepast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door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recentere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d.i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., 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) &lt; aanpassing-timestamp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d</a:t>
            </a:r>
            <a:r>
              <a:rPr lang="nl-BE" sz="2000" dirty="0" smtClean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nl-BE" sz="20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,</a:t>
            </a:r>
            <a:r>
              <a:rPr lang="nl-BE" sz="2000" dirty="0" smtClean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(ROLLBACK)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In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geval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mag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leesoperatie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uitvoeren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De ‘lees-timestamp’ van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geactualiseerd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5403" y="4190970"/>
            <a:ext cx="6674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lees-timestamp (</a:t>
            </a:r>
            <a:r>
              <a:rPr lang="nl-BE" sz="2000" i="1" dirty="0" smtClean="0"/>
              <a:t>d</a:t>
            </a:r>
            <a:r>
              <a:rPr lang="nl-BE" sz="2000" dirty="0" smtClean="0"/>
              <a:t>) = max ( </a:t>
            </a:r>
            <a:r>
              <a:rPr lang="nl-BE" sz="2000" dirty="0" smtClean="0">
                <a:solidFill>
                  <a:schemeClr val="accent2"/>
                </a:solidFill>
              </a:rPr>
              <a:t>timestamp (</a:t>
            </a:r>
            <a:r>
              <a:rPr lang="nl-BE" sz="2000" i="1" dirty="0" smtClean="0">
                <a:solidFill>
                  <a:schemeClr val="accent2"/>
                </a:solidFill>
              </a:rPr>
              <a:t>T</a:t>
            </a:r>
            <a:r>
              <a:rPr lang="nl-BE" sz="2000" dirty="0" smtClean="0">
                <a:solidFill>
                  <a:schemeClr val="accent2"/>
                </a:solidFill>
              </a:rPr>
              <a:t>)</a:t>
            </a:r>
            <a:r>
              <a:rPr lang="nl-BE" sz="2000" dirty="0" smtClean="0"/>
              <a:t>, lees-timestamp (</a:t>
            </a:r>
            <a:r>
              <a:rPr lang="nl-BE" sz="2000" i="1" dirty="0" smtClean="0"/>
              <a:t>d</a:t>
            </a:r>
            <a:r>
              <a:rPr lang="nl-BE" sz="2000" dirty="0" smtClean="0"/>
              <a:t>)) </a:t>
            </a:r>
            <a:endParaRPr lang="nl-BE" sz="2000" dirty="0"/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39" y="5007159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838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4390" y="4819650"/>
            <a:ext cx="182994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26999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lvl="0"/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reeds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gelezen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werd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door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recentere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d.i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., </a:t>
            </a:r>
            <a:r>
              <a:rPr lang="nl-BE" sz="2000" dirty="0">
                <a:solidFill>
                  <a:prstClr val="black"/>
                </a:solidFill>
                <a:effectLst/>
                <a:latin typeface="+mn-lt"/>
              </a:rPr>
              <a:t>timestamp (</a:t>
            </a:r>
            <a:r>
              <a:rPr lang="nl-BE" sz="2000" i="1" dirty="0">
                <a:solidFill>
                  <a:prstClr val="black"/>
                </a:solidFill>
                <a:effectLst/>
                <a:latin typeface="+mn-lt"/>
              </a:rPr>
              <a:t>T</a:t>
            </a:r>
            <a:r>
              <a:rPr lang="nl-BE" sz="2000" dirty="0">
                <a:solidFill>
                  <a:prstClr val="black"/>
                </a:solidFill>
                <a:effectLst/>
                <a:latin typeface="+mn-lt"/>
              </a:rPr>
              <a:t>) &lt; lees-timestamp (</a:t>
            </a:r>
            <a:r>
              <a:rPr lang="nl-BE" sz="2000" i="1" dirty="0">
                <a:solidFill>
                  <a:prstClr val="black"/>
                </a:solidFill>
                <a:effectLst/>
                <a:latin typeface="+mn-lt"/>
              </a:rPr>
              <a:t>d</a:t>
            </a:r>
            <a:r>
              <a:rPr lang="nl-BE" sz="2000" dirty="0">
                <a:solidFill>
                  <a:prstClr val="black"/>
                </a:solidFill>
                <a:effectLst/>
                <a:latin typeface="+mn-lt"/>
              </a:rPr>
              <a:t>)</a:t>
            </a:r>
            <a:r>
              <a:rPr lang="nl-BE" sz="2000" dirty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,</a:t>
            </a:r>
            <a:r>
              <a:rPr lang="nl-BE" sz="2000" dirty="0">
                <a:solidFill>
                  <a:prstClr val="black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(ROLLBACK)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reeds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aangepast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werd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door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recentere</a:t>
            </a:r>
            <a:r>
              <a:rPr lang="en-GB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d.i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., 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) &lt; aanpassing-timestamp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d</a:t>
            </a:r>
            <a:r>
              <a:rPr lang="nl-BE" sz="2000" dirty="0" smtClean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nl-BE" sz="20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,</a:t>
            </a:r>
            <a:r>
              <a:rPr lang="en-GB" altLang="nl-BE" sz="1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100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(ROLLBACK) en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opgestart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In elk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ander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geval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mag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uitvoeren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De ‘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-timestamp’ van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geactualiseerd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42607" y="4896564"/>
            <a:ext cx="46946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aanpassing-timestamp (</a:t>
            </a:r>
            <a:r>
              <a:rPr lang="nl-BE" sz="2000" i="1" dirty="0" smtClean="0"/>
              <a:t>d</a:t>
            </a:r>
            <a:r>
              <a:rPr lang="nl-BE" sz="2000" dirty="0" smtClean="0"/>
              <a:t>) = </a:t>
            </a:r>
            <a:r>
              <a:rPr lang="nl-BE" sz="2000" dirty="0" smtClean="0">
                <a:solidFill>
                  <a:schemeClr val="accent2"/>
                </a:solidFill>
              </a:rPr>
              <a:t>timestamp (</a:t>
            </a:r>
            <a:r>
              <a:rPr lang="nl-BE" sz="2000" i="1" dirty="0" smtClean="0">
                <a:solidFill>
                  <a:schemeClr val="accent2"/>
                </a:solidFill>
              </a:rPr>
              <a:t>T</a:t>
            </a:r>
            <a:r>
              <a:rPr lang="nl-BE" sz="2000" dirty="0" smtClean="0">
                <a:solidFill>
                  <a:schemeClr val="accent2"/>
                </a:solidFill>
              </a:rPr>
              <a:t>)</a:t>
            </a:r>
            <a:r>
              <a:rPr lang="nl-BE" sz="2000" dirty="0" smtClean="0"/>
              <a:t> </a:t>
            </a:r>
            <a:endParaRPr lang="nl-BE" sz="2000" dirty="0"/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254" y="5383515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33986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840" y="4494609"/>
            <a:ext cx="182994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Aanpassingsregel van Thomas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155821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De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aanpassingsregel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Thomas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aanpassen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reeds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aangepast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werd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recentere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d.i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., 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T</a:t>
            </a:r>
            <a:r>
              <a:rPr lang="nl-BE" sz="2000" dirty="0">
                <a:solidFill>
                  <a:schemeClr val="tx1"/>
                </a:solidFill>
                <a:effectLst/>
                <a:latin typeface="+mn-lt"/>
              </a:rPr>
              <a:t>) &lt; aanpassing-timestamp (</a:t>
            </a:r>
            <a:r>
              <a:rPr lang="nl-BE" sz="2000" i="1" dirty="0">
                <a:solidFill>
                  <a:schemeClr val="tx1"/>
                </a:solidFill>
                <a:effectLst/>
                <a:latin typeface="+mn-lt"/>
              </a:rPr>
              <a:t>d</a:t>
            </a:r>
            <a:r>
              <a:rPr lang="nl-BE" sz="2000" dirty="0" smtClean="0">
                <a:solidFill>
                  <a:schemeClr val="tx1"/>
                </a:solidFill>
                <a:effectLst/>
                <a:latin typeface="+mn-lt"/>
              </a:rPr>
              <a:t>)</a:t>
            </a:r>
            <a:r>
              <a:rPr lang="nl-BE" sz="2000" dirty="0" smtClean="0">
                <a:solidFill>
                  <a:schemeClr val="accent1">
                    <a:lumMod val="75000"/>
                  </a:schemeClr>
                </a:solidFill>
                <a:effectLst/>
                <a:latin typeface="+mn-lt"/>
              </a:rPr>
              <a:t>,</a:t>
            </a:r>
            <a:r>
              <a:rPr lang="en-GB" altLang="nl-BE" sz="1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1000" dirty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dan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aanpassing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door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veilig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genegeerd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smtClean="0">
                <a:solidFill>
                  <a:srgbClr val="FF0000"/>
                </a:solidFill>
                <a:effectLst/>
                <a:latin typeface="+mn-lt"/>
              </a:rPr>
              <a:t>ZONDER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afgebroken</a:t>
            </a:r>
            <a:r>
              <a:rPr lang="en-GB" altLang="nl-BE" sz="2000" dirty="0">
                <a:solidFill>
                  <a:schemeClr val="tx2"/>
                </a:solidFill>
                <a:effectLst/>
                <a:latin typeface="+mn-lt"/>
              </a:rPr>
              <a:t> (ROLLBACK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).</a:t>
            </a: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29" y="127824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farm9.staticflickr.com/8037/7979347894_c6d8d66119_z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425" y="4169569"/>
            <a:ext cx="3584575" cy="2688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0016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6/62/Granular_matter_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1009651"/>
            <a:ext cx="4600574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8715" y="4819650"/>
            <a:ext cx="182994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err="1" smtClean="0"/>
              <a:t>Granulariteit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86376" y="1422396"/>
            <a:ext cx="375228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groot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is de data-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waaraan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‘timestamps’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gekoppeld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? 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en-GB" altLang="nl-BE" sz="1800" dirty="0" err="1" smtClean="0">
                <a:solidFill>
                  <a:schemeClr val="tx1"/>
                </a:solidFill>
                <a:effectLst/>
                <a:latin typeface="+mn-lt"/>
              </a:rPr>
              <a:t>attribuutwaarden</a:t>
            </a: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, tuples, </a:t>
            </a:r>
            <a:r>
              <a:rPr lang="en-GB" altLang="nl-BE" sz="1800" dirty="0" err="1" smtClean="0">
                <a:solidFill>
                  <a:schemeClr val="tx1"/>
                </a:solidFill>
                <a:effectLst/>
                <a:latin typeface="+mn-lt"/>
              </a:rPr>
              <a:t>relaties</a:t>
            </a: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, …)</a:t>
            </a:r>
            <a:endParaRPr lang="en-GB" altLang="nl-BE" sz="12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86376" y="3727446"/>
            <a:ext cx="375228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18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groter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, hoe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conflicten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(ROLLBACK).</a:t>
            </a:r>
          </a:p>
          <a:p>
            <a:pPr marL="0" indent="0">
              <a:buNone/>
            </a:pP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18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kleiner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, hoe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administratie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72313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lookseeedit.com/resources/t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149" y="5001333"/>
            <a:ext cx="1714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://www.syntap.com/images/timestamp_logo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1761" y="1177924"/>
            <a:ext cx="866514" cy="965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‘Timestamping’-methoden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‘Lost update’-problemen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3" y="1251743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Illustratie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‘Lost update’-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120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6566" y="2378075"/>
            <a:ext cx="7318640" cy="4279900"/>
            <a:chOff x="646566" y="2054225"/>
            <a:chExt cx="7318640" cy="42799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2399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4656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4127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475229" y="2054225"/>
              <a:ext cx="248997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‘timestamping’-protocol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84213" y="2656344"/>
            <a:ext cx="7575632" cy="400110"/>
            <a:chOff x="684213" y="2332494"/>
            <a:chExt cx="7575632" cy="400110"/>
          </a:xfrm>
        </p:grpSpPr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4852578" y="23324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>
                  <a:latin typeface="+mn-lt"/>
                </a:rPr>
                <a:t>t</a:t>
              </a:r>
              <a:r>
                <a:rPr lang="nl-BE" altLang="nl-BE" sz="2000" b="0" i="1" baseline="-25000" dirty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26" name="Line 6"/>
            <p:cNvSpPr>
              <a:spLocks noChangeShapeType="1"/>
            </p:cNvSpPr>
            <p:nvPr/>
          </p:nvSpPr>
          <p:spPr bwMode="auto">
            <a:xfrm flipV="1">
              <a:off x="1908174" y="2541588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5276849" y="2342020"/>
              <a:ext cx="2982996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>
            <a:xfrm>
              <a:off x="684213" y="2548746"/>
              <a:ext cx="1281111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684213" y="2744272"/>
            <a:ext cx="7060208" cy="712232"/>
            <a:chOff x="684213" y="2420422"/>
            <a:chExt cx="7060208" cy="712232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84213" y="2541588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87354" y="2646363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060664" y="27633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070189" y="24204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60076" y="262731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1906147" y="283640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260023" y="2636838"/>
              <a:ext cx="2484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236788" y="3265944"/>
            <a:ext cx="6023057" cy="400110"/>
            <a:chOff x="2236788" y="2942094"/>
            <a:chExt cx="6023057" cy="400110"/>
          </a:xfrm>
        </p:grpSpPr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4852578" y="29420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1" name="Line 6"/>
            <p:cNvSpPr>
              <a:spLocks noChangeShapeType="1"/>
            </p:cNvSpPr>
            <p:nvPr/>
          </p:nvSpPr>
          <p:spPr bwMode="auto">
            <a:xfrm flipV="1">
              <a:off x="3517898" y="3151188"/>
              <a:ext cx="1334679" cy="1431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2" name="Text Box 12"/>
            <p:cNvSpPr txBox="1">
              <a:spLocks noChangeArrowheads="1"/>
            </p:cNvSpPr>
            <p:nvPr/>
          </p:nvSpPr>
          <p:spPr bwMode="auto">
            <a:xfrm>
              <a:off x="5276849" y="2951620"/>
              <a:ext cx="2982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236788" y="3158346"/>
              <a:ext cx="1281111" cy="0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96" name="Group 4095"/>
          <p:cNvGrpSpPr/>
          <p:nvPr/>
        </p:nvGrpSpPr>
        <p:grpSpPr>
          <a:xfrm>
            <a:off x="2217738" y="3363397"/>
            <a:ext cx="5526683" cy="712232"/>
            <a:chOff x="2217738" y="3039547"/>
            <a:chExt cx="5526683" cy="712232"/>
          </a:xfrm>
        </p:grpSpPr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217738" y="3151188"/>
              <a:ext cx="1268412" cy="591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468504" y="3265488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641814" y="33824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651339" y="30395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4860076" y="324643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3514724" y="345828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5260023" y="3255963"/>
              <a:ext cx="2484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097" name="Group 4096"/>
          <p:cNvGrpSpPr/>
          <p:nvPr/>
        </p:nvGrpSpPr>
        <p:grpSpPr>
          <a:xfrm>
            <a:off x="689694" y="3871913"/>
            <a:ext cx="6269728" cy="914400"/>
            <a:chOff x="689694" y="3548063"/>
            <a:chExt cx="6269728" cy="914400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689694" y="3768170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722637" y="3758645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</a:p>
          </p:txBody>
        </p: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4865557" y="37395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5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1" name="Line 6"/>
            <p:cNvSpPr>
              <a:spLocks noChangeShapeType="1"/>
            </p:cNvSpPr>
            <p:nvPr/>
          </p:nvSpPr>
          <p:spPr bwMode="auto">
            <a:xfrm flipV="1">
              <a:off x="1911628" y="3948688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5379804" y="3749120"/>
              <a:ext cx="71686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1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 &lt; t</a:t>
              </a:r>
              <a:r>
                <a:rPr lang="nl-BE" altLang="nl-BE" sz="1800" b="0" i="1" baseline="-25000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pic>
          <p:nvPicPr>
            <p:cNvPr id="5126" name="Picture 6" descr="http://us.cdn3.123rf.com/168nwm/alexwhite/alexwhite1302/alexwhite130202794/18164997-lightning-red-square-glossy-web-icon.jp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45022" y="3548063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6" name="Text Box 9"/>
          <p:cNvSpPr txBox="1">
            <a:spLocks noChangeArrowheads="1"/>
          </p:cNvSpPr>
          <p:nvPr/>
        </p:nvSpPr>
        <p:spPr bwMode="auto">
          <a:xfrm>
            <a:off x="626888" y="4340225"/>
            <a:ext cx="1415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 smtClean="0"/>
              <a:t>ROLLBACK</a:t>
            </a:r>
            <a:endParaRPr lang="nl-BE" altLang="nl-BE" sz="1800" b="0" dirty="0"/>
          </a:p>
        </p:txBody>
      </p:sp>
      <p:grpSp>
        <p:nvGrpSpPr>
          <p:cNvPr id="4102" name="Group 4101"/>
          <p:cNvGrpSpPr/>
          <p:nvPr/>
        </p:nvGrpSpPr>
        <p:grpSpPr>
          <a:xfrm>
            <a:off x="2217738" y="4582597"/>
            <a:ext cx="6191930" cy="712232"/>
            <a:chOff x="2217738" y="4582597"/>
            <a:chExt cx="6191930" cy="712232"/>
          </a:xfrm>
        </p:grpSpPr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2217738" y="4694238"/>
              <a:ext cx="1268412" cy="591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2651339" y="45825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2269732" y="4808538"/>
              <a:ext cx="1197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641814" y="49254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860076" y="478948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6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V="1">
              <a:off x="3514724" y="500133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95" name="Text Box 12"/>
            <p:cNvSpPr txBox="1">
              <a:spLocks noChangeArrowheads="1"/>
            </p:cNvSpPr>
            <p:nvPr/>
          </p:nvSpPr>
          <p:spPr bwMode="auto">
            <a:xfrm>
              <a:off x="5260023" y="4799013"/>
              <a:ext cx="314964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aanpassing-timestamp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684213" y="5104269"/>
            <a:ext cx="7575632" cy="400110"/>
            <a:chOff x="684213" y="2332494"/>
            <a:chExt cx="7575632" cy="400110"/>
          </a:xfrm>
        </p:grpSpPr>
        <p:sp>
          <p:nvSpPr>
            <p:cNvPr id="99" name="Text Box 12"/>
            <p:cNvSpPr txBox="1">
              <a:spLocks noChangeArrowheads="1"/>
            </p:cNvSpPr>
            <p:nvPr/>
          </p:nvSpPr>
          <p:spPr bwMode="auto">
            <a:xfrm>
              <a:off x="4852578" y="23324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7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00" name="Line 6"/>
            <p:cNvSpPr>
              <a:spLocks noChangeShapeType="1"/>
            </p:cNvSpPr>
            <p:nvPr/>
          </p:nvSpPr>
          <p:spPr bwMode="auto">
            <a:xfrm flipV="1">
              <a:off x="1908174" y="2541588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01" name="Text Box 12"/>
            <p:cNvSpPr txBox="1">
              <a:spLocks noChangeArrowheads="1"/>
            </p:cNvSpPr>
            <p:nvPr/>
          </p:nvSpPr>
          <p:spPr bwMode="auto">
            <a:xfrm>
              <a:off x="5276849" y="2342020"/>
              <a:ext cx="298299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timestamp ( transactie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7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  <p:cxnSp>
          <p:nvCxnSpPr>
            <p:cNvPr id="102" name="Straight Connector 101"/>
            <p:cNvCxnSpPr/>
            <p:nvPr/>
          </p:nvCxnSpPr>
          <p:spPr>
            <a:xfrm>
              <a:off x="684213" y="2548746"/>
              <a:ext cx="1281111" cy="0"/>
            </a:xfrm>
            <a:prstGeom prst="line">
              <a:avLst/>
            </a:prstGeom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0" name="Group 4099"/>
          <p:cNvGrpSpPr/>
          <p:nvPr/>
        </p:nvGrpSpPr>
        <p:grpSpPr>
          <a:xfrm>
            <a:off x="684213" y="5209123"/>
            <a:ext cx="7060208" cy="1046678"/>
            <a:chOff x="684213" y="4868347"/>
            <a:chExt cx="7060208" cy="1046678"/>
          </a:xfrm>
        </p:grpSpPr>
        <p:sp>
          <p:nvSpPr>
            <p:cNvPr id="104" name="Rectangle 8"/>
            <p:cNvSpPr>
              <a:spLocks noChangeArrowheads="1"/>
            </p:cNvSpPr>
            <p:nvPr/>
          </p:nvSpPr>
          <p:spPr bwMode="auto">
            <a:xfrm>
              <a:off x="684213" y="4989513"/>
              <a:ext cx="1268412" cy="92551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887354" y="5094288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1070189" y="48683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108" name="Text Box 12"/>
            <p:cNvSpPr txBox="1">
              <a:spLocks noChangeArrowheads="1"/>
            </p:cNvSpPr>
            <p:nvPr/>
          </p:nvSpPr>
          <p:spPr bwMode="auto">
            <a:xfrm>
              <a:off x="4860076" y="507523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8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09" name="Line 6"/>
            <p:cNvSpPr>
              <a:spLocks noChangeShapeType="1"/>
            </p:cNvSpPr>
            <p:nvPr/>
          </p:nvSpPr>
          <p:spPr bwMode="auto">
            <a:xfrm flipV="1">
              <a:off x="1906147" y="5284331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10" name="Text Box 12"/>
            <p:cNvSpPr txBox="1">
              <a:spLocks noChangeArrowheads="1"/>
            </p:cNvSpPr>
            <p:nvPr/>
          </p:nvSpPr>
          <p:spPr bwMode="auto">
            <a:xfrm>
              <a:off x="5260023" y="5084763"/>
              <a:ext cx="2484398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lees-timestamp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7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104" name="Group 4103"/>
          <p:cNvGrpSpPr/>
          <p:nvPr/>
        </p:nvGrpSpPr>
        <p:grpSpPr>
          <a:xfrm>
            <a:off x="725017" y="5561656"/>
            <a:ext cx="7684651" cy="712232"/>
            <a:chOff x="725017" y="5561656"/>
            <a:chExt cx="7684651" cy="712232"/>
          </a:xfrm>
        </p:grpSpPr>
        <p:grpSp>
          <p:nvGrpSpPr>
            <p:cNvPr id="4103" name="Group 4102"/>
            <p:cNvGrpSpPr/>
            <p:nvPr/>
          </p:nvGrpSpPr>
          <p:grpSpPr>
            <a:xfrm>
              <a:off x="725017" y="5561656"/>
              <a:ext cx="1197765" cy="712232"/>
              <a:chOff x="726681" y="5535097"/>
              <a:chExt cx="1197765" cy="712232"/>
            </a:xfrm>
          </p:grpSpPr>
          <p:sp>
            <p:nvSpPr>
              <p:cNvPr id="106" name="Text Box 9"/>
              <p:cNvSpPr txBox="1">
                <a:spLocks noChangeArrowheads="1"/>
              </p:cNvSpPr>
              <p:nvPr/>
            </p:nvSpPr>
            <p:spPr bwMode="auto">
              <a:xfrm>
                <a:off x="1060664" y="553509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…</a:t>
                </a:r>
                <a:endParaRPr lang="nl-BE" altLang="nl-BE" sz="1800" b="0" dirty="0"/>
              </a:p>
            </p:txBody>
          </p:sp>
          <p:sp>
            <p:nvSpPr>
              <p:cNvPr id="112" name="Text Box 9"/>
              <p:cNvSpPr txBox="1">
                <a:spLocks noChangeArrowheads="1"/>
              </p:cNvSpPr>
              <p:nvPr/>
            </p:nvSpPr>
            <p:spPr bwMode="auto">
              <a:xfrm>
                <a:off x="1060664" y="587799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…</a:t>
                </a:r>
                <a:endParaRPr lang="nl-BE" altLang="nl-BE" sz="1800" b="0" dirty="0"/>
              </a:p>
            </p:txBody>
          </p:sp>
          <p:sp>
            <p:nvSpPr>
              <p:cNvPr id="111" name="Text Box 9"/>
              <p:cNvSpPr txBox="1">
                <a:spLocks noChangeArrowheads="1"/>
              </p:cNvSpPr>
              <p:nvPr/>
            </p:nvSpPr>
            <p:spPr bwMode="auto">
              <a:xfrm>
                <a:off x="726681" y="5741988"/>
                <a:ext cx="119776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pas </a:t>
                </a:r>
                <a:r>
                  <a:rPr lang="nl-BE" altLang="nl-BE" sz="1800" b="0" i="1" dirty="0" smtClean="0"/>
                  <a:t>d </a:t>
                </a:r>
                <a:r>
                  <a:rPr lang="nl-BE" altLang="nl-BE" sz="1800" b="0" dirty="0" smtClean="0"/>
                  <a:t>aan</a:t>
                </a:r>
                <a:endParaRPr lang="nl-BE" altLang="nl-BE" sz="1800" b="0" dirty="0"/>
              </a:p>
            </p:txBody>
          </p:sp>
        </p:grpSp>
        <p:sp>
          <p:nvSpPr>
            <p:cNvPr id="113" name="Text Box 12"/>
            <p:cNvSpPr txBox="1">
              <a:spLocks noChangeArrowheads="1"/>
            </p:cNvSpPr>
            <p:nvPr/>
          </p:nvSpPr>
          <p:spPr bwMode="auto">
            <a:xfrm>
              <a:off x="4860076" y="573246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9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14" name="Line 6"/>
            <p:cNvSpPr>
              <a:spLocks noChangeShapeType="1"/>
            </p:cNvSpPr>
            <p:nvPr/>
          </p:nvSpPr>
          <p:spPr bwMode="auto">
            <a:xfrm flipV="1">
              <a:off x="1906147" y="594155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15" name="Text Box 12"/>
            <p:cNvSpPr txBox="1">
              <a:spLocks noChangeArrowheads="1"/>
            </p:cNvSpPr>
            <p:nvPr/>
          </p:nvSpPr>
          <p:spPr bwMode="auto">
            <a:xfrm>
              <a:off x="5260023" y="5741988"/>
              <a:ext cx="3149645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aanpassing-timestamp (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) =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t</a:t>
              </a:r>
              <a:r>
                <a:rPr lang="nl-BE" altLang="nl-BE" sz="1800" b="0" i="1" baseline="-2500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7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7295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18859</TotalTime>
  <Words>677</Words>
  <Application>Microsoft Office PowerPoint</Application>
  <PresentationFormat>On-screen Show (4:3)</PresentationFormat>
  <Paragraphs>181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  <vt:lpstr>‘Timestamping’-methoden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1284</cp:revision>
  <dcterms:created xsi:type="dcterms:W3CDTF">2010-12-03T08:14:05Z</dcterms:created>
  <dcterms:modified xsi:type="dcterms:W3CDTF">2020-09-21T07:23:54Z</dcterms:modified>
</cp:coreProperties>
</file>