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1026" r:id="rId2"/>
    <p:sldId id="1046" r:id="rId3"/>
    <p:sldId id="1048" r:id="rId4"/>
    <p:sldId id="1049" r:id="rId5"/>
    <p:sldId id="1050" r:id="rId6"/>
    <p:sldId id="1051" r:id="rId7"/>
    <p:sldId id="1052" r:id="rId8"/>
    <p:sldId id="1053" r:id="rId9"/>
    <p:sldId id="1054" r:id="rId10"/>
    <p:sldId id="1055" r:id="rId11"/>
    <p:sldId id="1074" r:id="rId12"/>
    <p:sldId id="1056" r:id="rId13"/>
    <p:sldId id="1057" r:id="rId14"/>
    <p:sldId id="1059" r:id="rId15"/>
    <p:sldId id="1060" r:id="rId1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00FF00"/>
    <a:srgbClr val="993300"/>
    <a:srgbClr val="FFFF99"/>
    <a:srgbClr val="CC6600"/>
    <a:srgbClr val="3333B2"/>
    <a:srgbClr val="D60093"/>
    <a:srgbClr val="1687AF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49" d="100"/>
          <a:sy n="49" d="100"/>
        </p:scale>
        <p:origin x="36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‘</a:t>
            </a:r>
            <a:r>
              <a:rPr lang="nl-BE" sz="3600" b="1" dirty="0" err="1" smtClean="0"/>
              <a:t>Locking</a:t>
            </a:r>
            <a:r>
              <a:rPr lang="nl-BE" sz="3600" b="1" dirty="0" smtClean="0"/>
              <a:t>’-methoden</a:t>
            </a:r>
          </a:p>
        </p:txBody>
      </p:sp>
    </p:spTree>
    <p:extLst>
      <p:ext uri="{BB962C8B-B14F-4D97-AF65-F5344CB8AC3E}">
        <p14:creationId xmlns:p14="http://schemas.microsoft.com/office/powerpoint/2010/main" val="239318307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://www.abe.org.uk/public/images/benefits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3889"/>
            <a:ext cx="9144000" cy="3216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‘Twee-fase </a:t>
            </a:r>
            <a:r>
              <a:rPr lang="nl-BE" sz="1400" dirty="0" err="1" smtClean="0"/>
              <a:t>locking</a:t>
            </a:r>
            <a:r>
              <a:rPr lang="nl-BE" sz="1400" dirty="0" smtClean="0"/>
              <a:t>’-protocol</a:t>
            </a:r>
            <a:endParaRPr lang="nl-BE" sz="1400" dirty="0"/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854" y="5122811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mannersclass.com/images/pict-business-protoc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3075" y="5219700"/>
            <a:ext cx="35909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0" y="3048000"/>
            <a:ext cx="9144000" cy="6381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6223" y="3330533"/>
            <a:ext cx="720090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Het ‘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twee-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fase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locking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’-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theorema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Concurrente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werken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volgens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‘twee-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locking’-protocol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zijn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steeds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serialiseerbaar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527662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err="1" smtClean="0"/>
              <a:t>Livelock</a:t>
            </a:r>
            <a:endParaRPr lang="nl-BE" sz="1400" dirty="0" smtClean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71449" y="1397447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Voorrang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transacties</a:t>
            </a: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50" y="2329226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driesup.files.wordpress.com/2010/03/vrienden_bij_de_bakker.jpg?w=838&amp;h=27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15" y="3884039"/>
            <a:ext cx="7981950" cy="2600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/>
          <p:cNvSpPr>
            <a:spLocks noChangeArrowheads="1"/>
          </p:cNvSpPr>
          <p:nvPr/>
        </p:nvSpPr>
        <p:spPr bwMode="auto">
          <a:xfrm rot="20722050">
            <a:off x="2719598" y="2082134"/>
            <a:ext cx="3539984" cy="1377105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7200" b="1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Livelock</a:t>
            </a:r>
            <a:endParaRPr lang="en-GB" altLang="nl-BE" sz="7200" b="1" dirty="0" smtClean="0">
              <a:solidFill>
                <a:schemeClr val="accent6">
                  <a:lumMod val="75000"/>
                </a:schemeClr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9797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upload.wikimedia.org/wikipedia/commons/6/62/Granular_matter_exampl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524" y="1009651"/>
            <a:ext cx="4600574" cy="584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err="1" smtClean="0"/>
              <a:t>Granulariteit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286376" y="1422396"/>
            <a:ext cx="375228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groot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is de data-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waarvoor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aangevraagd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?  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en-GB" altLang="nl-BE" sz="1800" dirty="0" err="1" smtClean="0">
                <a:solidFill>
                  <a:schemeClr val="tx1"/>
                </a:solidFill>
                <a:effectLst/>
                <a:latin typeface="+mn-lt"/>
              </a:rPr>
              <a:t>attribuutwaarden</a:t>
            </a: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, tuples, </a:t>
            </a:r>
            <a:r>
              <a:rPr lang="en-GB" altLang="nl-BE" sz="1800" dirty="0" err="1" smtClean="0">
                <a:solidFill>
                  <a:schemeClr val="tx1"/>
                </a:solidFill>
                <a:effectLst/>
                <a:latin typeface="+mn-lt"/>
              </a:rPr>
              <a:t>relaties</a:t>
            </a:r>
            <a:r>
              <a:rPr lang="en-GB" altLang="nl-BE" sz="1800" dirty="0" smtClean="0">
                <a:solidFill>
                  <a:schemeClr val="tx1"/>
                </a:solidFill>
                <a:effectLst/>
                <a:latin typeface="+mn-lt"/>
              </a:rPr>
              <a:t>, …)</a:t>
            </a:r>
            <a:endParaRPr lang="en-GB" altLang="nl-BE" sz="1200" dirty="0"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5286376" y="3727446"/>
            <a:ext cx="3752280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18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groter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, hoe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conflicten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(WACHTEN).</a:t>
            </a:r>
          </a:p>
          <a:p>
            <a:pPr marL="0" indent="0">
              <a:buNone/>
            </a:pP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Hoe </a:t>
            </a:r>
            <a:r>
              <a:rPr lang="en-GB" altLang="nl-BE" sz="18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kleiner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eenheid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, hoe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1800" dirty="0" err="1" smtClean="0">
                <a:solidFill>
                  <a:schemeClr val="tx2"/>
                </a:solidFill>
                <a:effectLst/>
                <a:latin typeface="+mn-lt"/>
              </a:rPr>
              <a:t>administratie</a:t>
            </a:r>
            <a:r>
              <a:rPr lang="en-GB" altLang="nl-BE" sz="1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9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29" y="4750592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801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070189" y="5168703"/>
            <a:ext cx="8026963" cy="1622038"/>
            <a:chOff x="1070189" y="5168703"/>
            <a:chExt cx="8026963" cy="1622038"/>
          </a:xfrm>
        </p:grpSpPr>
        <p:pic>
          <p:nvPicPr>
            <p:cNvPr id="13314" name="Picture 2" descr="http://www.arcnederland.nl/thumb.php?image=media/images/arc%20c-s/stock/shutterstock_111105164%20(Large).jpg&amp;width=434&amp;height=28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00826" y="5168703"/>
              <a:ext cx="2496326" cy="1622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/>
            <p:cNvSpPr txBox="1"/>
            <p:nvPr/>
          </p:nvSpPr>
          <p:spPr>
            <a:xfrm>
              <a:off x="1070189" y="5437532"/>
              <a:ext cx="226440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3600" b="1" dirty="0" smtClean="0">
                  <a:solidFill>
                    <a:srgbClr val="FF0000"/>
                  </a:solidFill>
                </a:rPr>
                <a:t>DEADLOCK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‘Lost update’-problemen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3" y="1251743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Illustratie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‘Lost update’-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120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46566" y="2378075"/>
            <a:ext cx="7002786" cy="3146425"/>
            <a:chOff x="646566" y="2054225"/>
            <a:chExt cx="7002786" cy="42799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2399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4656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4127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791086" y="2054225"/>
              <a:ext cx="1858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</a:t>
              </a:r>
              <a:r>
                <a:rPr lang="nl-BE" altLang="nl-BE" sz="1800" dirty="0" err="1" smtClean="0">
                  <a:latin typeface="+mn-lt"/>
                </a:rPr>
                <a:t>locking</a:t>
              </a:r>
              <a:r>
                <a:rPr lang="nl-BE" altLang="nl-BE" sz="1800" dirty="0" smtClean="0">
                  <a:latin typeface="+mn-lt"/>
                </a:rPr>
                <a:t>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84213" y="2744272"/>
            <a:ext cx="8383586" cy="712232"/>
            <a:chOff x="684213" y="2420422"/>
            <a:chExt cx="8383586" cy="712232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84213" y="2541588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87354" y="2646363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060664" y="27633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070189" y="24204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60076" y="262731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1906147" y="283640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260022" y="2636838"/>
              <a:ext cx="3807777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vraagt en 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endParaRPr lang="nl-NL" altLang="nl-BE" sz="1800" b="0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096" name="Group 4095"/>
          <p:cNvGrpSpPr/>
          <p:nvPr/>
        </p:nvGrpSpPr>
        <p:grpSpPr>
          <a:xfrm>
            <a:off x="2217738" y="3363397"/>
            <a:ext cx="6789658" cy="712232"/>
            <a:chOff x="2217738" y="3039547"/>
            <a:chExt cx="6789658" cy="712232"/>
          </a:xfrm>
        </p:grpSpPr>
        <p:sp>
          <p:nvSpPr>
            <p:cNvPr id="67" name="Rectangle 8"/>
            <p:cNvSpPr>
              <a:spLocks noChangeArrowheads="1"/>
            </p:cNvSpPr>
            <p:nvPr/>
          </p:nvSpPr>
          <p:spPr bwMode="auto">
            <a:xfrm>
              <a:off x="2217738" y="3151188"/>
              <a:ext cx="1268412" cy="591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2468504" y="3265488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641814" y="33824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2651339" y="303954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71" name="Text Box 12"/>
            <p:cNvSpPr txBox="1">
              <a:spLocks noChangeArrowheads="1"/>
            </p:cNvSpPr>
            <p:nvPr/>
          </p:nvSpPr>
          <p:spPr bwMode="auto">
            <a:xfrm>
              <a:off x="4860076" y="324643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3514724" y="345828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73" name="Text Box 12"/>
            <p:cNvSpPr txBox="1">
              <a:spLocks noChangeArrowheads="1"/>
            </p:cNvSpPr>
            <p:nvPr/>
          </p:nvSpPr>
          <p:spPr bwMode="auto">
            <a:xfrm>
              <a:off x="5260023" y="3255963"/>
              <a:ext cx="374737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vraagt en 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097" name="Group 4096"/>
          <p:cNvGrpSpPr/>
          <p:nvPr/>
        </p:nvGrpSpPr>
        <p:grpSpPr>
          <a:xfrm>
            <a:off x="689694" y="4063444"/>
            <a:ext cx="8185011" cy="665382"/>
            <a:chOff x="689694" y="3739594"/>
            <a:chExt cx="8185011" cy="665382"/>
          </a:xfrm>
        </p:grpSpPr>
        <p:sp>
          <p:nvSpPr>
            <p:cNvPr id="76" name="Rectangle 8"/>
            <p:cNvSpPr>
              <a:spLocks noChangeArrowheads="1"/>
            </p:cNvSpPr>
            <p:nvPr/>
          </p:nvSpPr>
          <p:spPr bwMode="auto">
            <a:xfrm>
              <a:off x="689694" y="3768169"/>
              <a:ext cx="1268412" cy="37153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722637" y="3758645"/>
              <a:ext cx="119776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</a:p>
          </p:txBody>
        </p: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4865557" y="373959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1" name="Line 6"/>
            <p:cNvSpPr>
              <a:spLocks noChangeShapeType="1"/>
            </p:cNvSpPr>
            <p:nvPr/>
          </p:nvSpPr>
          <p:spPr bwMode="auto">
            <a:xfrm flipV="1">
              <a:off x="1911628" y="3948688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5305523" y="3758645"/>
              <a:ext cx="3569182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vraagt exclusieve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, maar</a:t>
              </a:r>
              <a:b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moet wachten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102" name="Group 4101"/>
          <p:cNvGrpSpPr/>
          <p:nvPr/>
        </p:nvGrpSpPr>
        <p:grpSpPr>
          <a:xfrm>
            <a:off x="2217738" y="4401622"/>
            <a:ext cx="6702467" cy="862747"/>
            <a:chOff x="2217738" y="4582597"/>
            <a:chExt cx="6702467" cy="862747"/>
          </a:xfrm>
        </p:grpSpPr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2217738" y="4694238"/>
              <a:ext cx="1268412" cy="49535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2651339" y="45825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2269732" y="4808538"/>
              <a:ext cx="1197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860076" y="478948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V="1">
              <a:off x="3514724" y="500133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95" name="Text Box 12"/>
            <p:cNvSpPr txBox="1">
              <a:spLocks noChangeArrowheads="1"/>
            </p:cNvSpPr>
            <p:nvPr/>
          </p:nvSpPr>
          <p:spPr bwMode="auto">
            <a:xfrm>
              <a:off x="5298123" y="4799013"/>
              <a:ext cx="3622082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hangingPunct="1">
                <a:spcBef>
                  <a:spcPct val="0"/>
                </a:spcBef>
              </a:pP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B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 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vraagt exclusieve ‘</a:t>
              </a:r>
              <a:r>
                <a:rPr lang="nl-BE" altLang="nl-BE" sz="1800" b="0" dirty="0" err="1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lock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’ op </a:t>
              </a:r>
              <a:r>
                <a:rPr lang="nl-BE" altLang="nl-BE" sz="1800" b="0" i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d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, maar</a:t>
              </a:r>
              <a:b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</a:b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moet wachten</a:t>
              </a:r>
              <a:endParaRPr lang="nl-NL" altLang="nl-BE" sz="1800" b="0" i="1" baseline="-25000" dirty="0">
                <a:solidFill>
                  <a:srgbClr val="F79646">
                    <a:lumMod val="75000"/>
                  </a:srgbClr>
                </a:solidFill>
                <a:latin typeface="Calibri"/>
              </a:endParaRPr>
            </a:p>
          </p:txBody>
        </p:sp>
      </p:grpSp>
      <p:pic>
        <p:nvPicPr>
          <p:cNvPr id="75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75" y="1171574"/>
            <a:ext cx="1044574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Text Box 9"/>
          <p:cNvSpPr txBox="1">
            <a:spLocks noChangeArrowheads="1"/>
          </p:cNvSpPr>
          <p:nvPr/>
        </p:nvSpPr>
        <p:spPr bwMode="auto">
          <a:xfrm>
            <a:off x="814333" y="4552591"/>
            <a:ext cx="102246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/>
              <a:t>WACHT</a:t>
            </a:r>
            <a:endParaRPr lang="nl-BE" altLang="nl-BE" sz="1800" dirty="0"/>
          </a:p>
        </p:txBody>
      </p:sp>
      <p:sp>
        <p:nvSpPr>
          <p:cNvPr id="79" name="Text Box 9"/>
          <p:cNvSpPr txBox="1">
            <a:spLocks noChangeArrowheads="1"/>
          </p:cNvSpPr>
          <p:nvPr/>
        </p:nvSpPr>
        <p:spPr bwMode="auto">
          <a:xfrm>
            <a:off x="2338333" y="5032078"/>
            <a:ext cx="102246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/>
              <a:t>WACHT</a:t>
            </a:r>
            <a:endParaRPr lang="nl-BE" altLang="nl-BE" sz="1800" dirty="0"/>
          </a:p>
        </p:txBody>
      </p:sp>
    </p:spTree>
    <p:extLst>
      <p:ext uri="{BB962C8B-B14F-4D97-AF65-F5344CB8AC3E}">
        <p14:creationId xmlns:p14="http://schemas.microsoft.com/office/powerpoint/2010/main" val="22358865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2" descr="http://www.lookseeedit.com/resources/tick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8013" y="5077480"/>
            <a:ext cx="171450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‘</a:t>
            </a:r>
            <a:r>
              <a:rPr lang="nl-BE" sz="1400" dirty="0" err="1" smtClean="0"/>
              <a:t>Uncommitted</a:t>
            </a:r>
            <a:r>
              <a:rPr lang="nl-BE" sz="1400" dirty="0" smtClean="0"/>
              <a:t> </a:t>
            </a:r>
            <a:r>
              <a:rPr lang="nl-BE" sz="1400" dirty="0" err="1" smtClean="0"/>
              <a:t>dependency</a:t>
            </a:r>
            <a:r>
              <a:rPr lang="nl-BE" sz="1400" dirty="0" smtClean="0"/>
              <a:t>’-problemen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72152" y="2004218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‘Uncommitted dependency’-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1200" dirty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8374" y="2732743"/>
            <a:ext cx="7002785" cy="3144182"/>
            <a:chOff x="646566" y="2054225"/>
            <a:chExt cx="7002785" cy="2860675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2399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64656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270827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791085" y="2054225"/>
              <a:ext cx="1858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</a:t>
              </a:r>
              <a:r>
                <a:rPr lang="nl-BE" altLang="nl-BE" sz="1800" dirty="0" err="1" smtClean="0">
                  <a:latin typeface="+mn-lt"/>
                </a:rPr>
                <a:t>locking</a:t>
              </a:r>
              <a:r>
                <a:rPr lang="nl-BE" altLang="nl-BE" sz="1800" dirty="0" smtClean="0">
                  <a:latin typeface="+mn-lt"/>
                </a:rPr>
                <a:t>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660416" y="3718065"/>
            <a:ext cx="8113445" cy="862747"/>
            <a:chOff x="684213" y="2420422"/>
            <a:chExt cx="8113445" cy="862747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684213" y="2541588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887354" y="2646363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1060664" y="27633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48" name="Text Box 9"/>
            <p:cNvSpPr txBox="1">
              <a:spLocks noChangeArrowheads="1"/>
            </p:cNvSpPr>
            <p:nvPr/>
          </p:nvSpPr>
          <p:spPr bwMode="auto">
            <a:xfrm>
              <a:off x="1070189" y="242042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60076" y="262731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1906147" y="283640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260023" y="2636838"/>
              <a:ext cx="3537635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vraagt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, maar</a:t>
              </a:r>
              <a:b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moet wachten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4102" name="Group 4101"/>
          <p:cNvGrpSpPr/>
          <p:nvPr/>
        </p:nvGrpSpPr>
        <p:grpSpPr>
          <a:xfrm>
            <a:off x="2190766" y="3120094"/>
            <a:ext cx="6877309" cy="712232"/>
            <a:chOff x="2217738" y="4582597"/>
            <a:chExt cx="6877309" cy="712232"/>
          </a:xfrm>
        </p:grpSpPr>
        <p:sp>
          <p:nvSpPr>
            <p:cNvPr id="89" name="Rectangle 8"/>
            <p:cNvSpPr>
              <a:spLocks noChangeArrowheads="1"/>
            </p:cNvSpPr>
            <p:nvPr/>
          </p:nvSpPr>
          <p:spPr bwMode="auto">
            <a:xfrm>
              <a:off x="2217738" y="4694238"/>
              <a:ext cx="1268412" cy="59106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2651339" y="45825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0" name="Text Box 9"/>
            <p:cNvSpPr txBox="1">
              <a:spLocks noChangeArrowheads="1"/>
            </p:cNvSpPr>
            <p:nvPr/>
          </p:nvSpPr>
          <p:spPr bwMode="auto">
            <a:xfrm>
              <a:off x="2269732" y="4808538"/>
              <a:ext cx="119776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d </a:t>
              </a:r>
              <a:r>
                <a:rPr lang="nl-BE" altLang="nl-BE" sz="1800" b="0" dirty="0" smtClean="0"/>
                <a:t>aan</a:t>
              </a:r>
              <a:endParaRPr lang="nl-BE" altLang="nl-BE" sz="1800" b="0" dirty="0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641814" y="4925497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93" name="Text Box 12"/>
            <p:cNvSpPr txBox="1">
              <a:spLocks noChangeArrowheads="1"/>
            </p:cNvSpPr>
            <p:nvPr/>
          </p:nvSpPr>
          <p:spPr bwMode="auto">
            <a:xfrm>
              <a:off x="4860076" y="4789487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94" name="Line 6"/>
            <p:cNvSpPr>
              <a:spLocks noChangeShapeType="1"/>
            </p:cNvSpPr>
            <p:nvPr/>
          </p:nvSpPr>
          <p:spPr bwMode="auto">
            <a:xfrm flipV="1">
              <a:off x="3514724" y="5001333"/>
              <a:ext cx="1335827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95" name="Text Box 12"/>
            <p:cNvSpPr txBox="1">
              <a:spLocks noChangeArrowheads="1"/>
            </p:cNvSpPr>
            <p:nvPr/>
          </p:nvSpPr>
          <p:spPr bwMode="auto">
            <a:xfrm>
              <a:off x="5260023" y="4799013"/>
              <a:ext cx="3835024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hangingPunct="1"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B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 vraagt en krijgt 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exclusieve 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‘</a:t>
              </a:r>
              <a:r>
                <a:rPr lang="nl-BE" altLang="nl-BE" sz="1800" b="0" dirty="0" err="1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lock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’ op </a:t>
              </a:r>
              <a:r>
                <a:rPr lang="nl-BE" altLang="nl-BE" sz="1800" b="0" i="1" dirty="0">
                  <a:solidFill>
                    <a:srgbClr val="F79646">
                      <a:lumMod val="75000"/>
                    </a:srgbClr>
                  </a:solidFill>
                  <a:latin typeface="Calibri"/>
                </a:rPr>
                <a:t>d</a:t>
              </a:r>
              <a:endParaRPr lang="nl-NL" altLang="nl-BE" sz="1800" b="0" i="1" baseline="-25000" dirty="0">
                <a:solidFill>
                  <a:srgbClr val="F79646">
                    <a:lumMod val="75000"/>
                  </a:srgbClr>
                </a:solidFill>
                <a:latin typeface="Calibri"/>
              </a:endParaRPr>
            </a:p>
          </p:txBody>
        </p:sp>
      </p:grpSp>
      <p:pic>
        <p:nvPicPr>
          <p:cNvPr id="55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075" y="1171574"/>
            <a:ext cx="1044574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95283" y="4504966"/>
            <a:ext cx="102246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/>
              <a:t>WACHT</a:t>
            </a:r>
            <a:endParaRPr lang="nl-BE" altLang="nl-BE" sz="1800" dirty="0"/>
          </a:p>
        </p:txBody>
      </p:sp>
      <p:grpSp>
        <p:nvGrpSpPr>
          <p:cNvPr id="7" name="Group 6"/>
          <p:cNvGrpSpPr/>
          <p:nvPr/>
        </p:nvGrpSpPr>
        <p:grpSpPr>
          <a:xfrm>
            <a:off x="2124724" y="4325065"/>
            <a:ext cx="6575876" cy="863978"/>
            <a:chOff x="2124724" y="4325065"/>
            <a:chExt cx="6575876" cy="863978"/>
          </a:xfrm>
        </p:grpSpPr>
        <p:grpSp>
          <p:nvGrpSpPr>
            <p:cNvPr id="4096" name="Group 4095"/>
            <p:cNvGrpSpPr/>
            <p:nvPr/>
          </p:nvGrpSpPr>
          <p:grpSpPr>
            <a:xfrm>
              <a:off x="2124724" y="4325065"/>
              <a:ext cx="3057137" cy="704790"/>
              <a:chOff x="2160729" y="3039547"/>
              <a:chExt cx="3057137" cy="704790"/>
            </a:xfrm>
          </p:grpSpPr>
          <p:sp>
            <p:nvSpPr>
              <p:cNvPr id="67" name="Rectangle 8"/>
              <p:cNvSpPr>
                <a:spLocks noChangeArrowheads="1"/>
              </p:cNvSpPr>
              <p:nvPr/>
            </p:nvSpPr>
            <p:spPr bwMode="auto">
              <a:xfrm>
                <a:off x="2217738" y="3151188"/>
                <a:ext cx="1268412" cy="59314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eaLnBrk="1" hangingPunct="1"/>
                <a:endParaRPr lang="en-US" altLang="nl-BE"/>
              </a:p>
            </p:txBody>
          </p:sp>
          <p:sp>
            <p:nvSpPr>
              <p:cNvPr id="68" name="Text Box 9"/>
              <p:cNvSpPr txBox="1">
                <a:spLocks noChangeArrowheads="1"/>
              </p:cNvSpPr>
              <p:nvPr/>
            </p:nvSpPr>
            <p:spPr bwMode="auto">
              <a:xfrm>
                <a:off x="2160729" y="3265488"/>
                <a:ext cx="1415772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ROLLBACK</a:t>
                </a:r>
                <a:endParaRPr lang="nl-BE" altLang="nl-BE" sz="1800" b="0" i="1" dirty="0"/>
              </a:p>
            </p:txBody>
          </p:sp>
          <p:sp>
            <p:nvSpPr>
              <p:cNvPr id="70" name="Text Box 9"/>
              <p:cNvSpPr txBox="1">
                <a:spLocks noChangeArrowheads="1"/>
              </p:cNvSpPr>
              <p:nvPr/>
            </p:nvSpPr>
            <p:spPr bwMode="auto">
              <a:xfrm>
                <a:off x="2651339" y="3039547"/>
                <a:ext cx="415498" cy="3693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1800" b="0" dirty="0" smtClean="0"/>
                  <a:t>…</a:t>
                </a:r>
                <a:endParaRPr lang="nl-BE" altLang="nl-BE" sz="1800" b="0" dirty="0"/>
              </a:p>
            </p:txBody>
          </p:sp>
          <p:sp>
            <p:nvSpPr>
              <p:cNvPr id="71" name="Text Box 12"/>
              <p:cNvSpPr txBox="1">
                <a:spLocks noChangeArrowheads="1"/>
              </p:cNvSpPr>
              <p:nvPr/>
            </p:nvSpPr>
            <p:spPr bwMode="auto">
              <a:xfrm>
                <a:off x="4860076" y="3246437"/>
                <a:ext cx="357790" cy="400110"/>
              </a:xfrm>
              <a:prstGeom prst="rect">
                <a:avLst/>
              </a:prstGeom>
              <a:noFill/>
              <a:ln>
                <a:noFill/>
              </a:ln>
              <a:extLst/>
            </p:spPr>
            <p:txBody>
              <a:bodyPr wrap="none"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Arial" charset="0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Arial" charset="0"/>
                  </a:defRPr>
                </a:lvl9pPr>
              </a:lstStyle>
              <a:p>
                <a:pPr algn="r"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nl-BE" altLang="nl-BE" sz="2000" b="0" i="1" dirty="0" smtClean="0">
                    <a:latin typeface="+mn-lt"/>
                  </a:rPr>
                  <a:t>t</a:t>
                </a:r>
                <a:r>
                  <a:rPr lang="nl-BE" altLang="nl-BE" sz="2000" b="0" i="1" baseline="-25000" dirty="0" smtClean="0">
                    <a:latin typeface="+mn-lt"/>
                  </a:rPr>
                  <a:t>3</a:t>
                </a:r>
                <a:endParaRPr lang="nl-NL" altLang="nl-BE" sz="2000" b="0" i="1" baseline="-25000" dirty="0">
                  <a:latin typeface="+mn-lt"/>
                </a:endParaRPr>
              </a:p>
            </p:txBody>
          </p:sp>
          <p:sp>
            <p:nvSpPr>
              <p:cNvPr id="72" name="Line 6"/>
              <p:cNvSpPr>
                <a:spLocks noChangeShapeType="1"/>
              </p:cNvSpPr>
              <p:nvPr/>
            </p:nvSpPr>
            <p:spPr bwMode="auto">
              <a:xfrm flipV="1">
                <a:off x="3514724" y="3458283"/>
                <a:ext cx="1335827" cy="11563"/>
              </a:xfrm>
              <a:prstGeom prst="line">
                <a:avLst/>
              </a:prstGeom>
              <a:noFill/>
              <a:ln w="38100">
                <a:solidFill>
                  <a:schemeClr val="accent2"/>
                </a:solidFill>
                <a:prstDash val="sysDash"/>
                <a:round/>
                <a:headEnd type="none" w="lg" len="lg"/>
                <a:tailEnd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nl-BE"/>
              </a:p>
            </p:txBody>
          </p:sp>
        </p:grpSp>
        <p:sp>
          <p:nvSpPr>
            <p:cNvPr id="64" name="Text Box 12"/>
            <p:cNvSpPr txBox="1">
              <a:spLocks noChangeArrowheads="1"/>
            </p:cNvSpPr>
            <p:nvPr/>
          </p:nvSpPr>
          <p:spPr bwMode="auto">
            <a:xfrm>
              <a:off x="5239011" y="4542712"/>
              <a:ext cx="3461589" cy="6463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Exclusieve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van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wordt</a:t>
              </a:r>
              <a:b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vrijgegeven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660416" y="5058431"/>
            <a:ext cx="8080552" cy="722531"/>
            <a:chOff x="684213" y="2541588"/>
            <a:chExt cx="8080552" cy="722531"/>
          </a:xfrm>
        </p:grpSpPr>
        <p:sp>
          <p:nvSpPr>
            <p:cNvPr id="69" name="Rectangle 8"/>
            <p:cNvSpPr>
              <a:spLocks noChangeArrowheads="1"/>
            </p:cNvSpPr>
            <p:nvPr/>
          </p:nvSpPr>
          <p:spPr bwMode="auto">
            <a:xfrm>
              <a:off x="684213" y="2541588"/>
              <a:ext cx="1268412" cy="59106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87354" y="2627313"/>
              <a:ext cx="80021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d</a:t>
              </a:r>
              <a:endParaRPr lang="nl-BE" altLang="nl-BE" sz="1800" b="0" i="1" dirty="0"/>
            </a:p>
          </p:txBody>
        </p:sp>
        <p:sp>
          <p:nvSpPr>
            <p:cNvPr id="76" name="Text Box 9"/>
            <p:cNvSpPr txBox="1">
              <a:spLocks noChangeArrowheads="1"/>
            </p:cNvSpPr>
            <p:nvPr/>
          </p:nvSpPr>
          <p:spPr bwMode="auto">
            <a:xfrm>
              <a:off x="1060664" y="2744272"/>
              <a:ext cx="415498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…</a:t>
              </a:r>
              <a:endParaRPr lang="nl-BE" altLang="nl-BE" sz="1800" b="0" dirty="0"/>
            </a:p>
          </p:txBody>
        </p:sp>
        <p:sp>
          <p:nvSpPr>
            <p:cNvPr id="80" name="Text Box 12"/>
            <p:cNvSpPr txBox="1">
              <a:spLocks noChangeArrowheads="1"/>
            </p:cNvSpPr>
            <p:nvPr/>
          </p:nvSpPr>
          <p:spPr bwMode="auto">
            <a:xfrm>
              <a:off x="4860076" y="2608262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1" name="Line 6"/>
            <p:cNvSpPr>
              <a:spLocks noChangeShapeType="1"/>
            </p:cNvSpPr>
            <p:nvPr/>
          </p:nvSpPr>
          <p:spPr bwMode="auto">
            <a:xfrm flipV="1">
              <a:off x="1906147" y="2817356"/>
              <a:ext cx="2944404" cy="1431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2" name="Text Box 12"/>
            <p:cNvSpPr txBox="1">
              <a:spLocks noChangeArrowheads="1"/>
            </p:cNvSpPr>
            <p:nvPr/>
          </p:nvSpPr>
          <p:spPr bwMode="auto">
            <a:xfrm>
              <a:off x="5260023" y="2617788"/>
              <a:ext cx="3504742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d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en kan</a:t>
              </a:r>
              <a:b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verder werken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7968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1275407" y="5168703"/>
            <a:ext cx="7869370" cy="1622038"/>
            <a:chOff x="1275407" y="5168703"/>
            <a:chExt cx="7869370" cy="1622038"/>
          </a:xfrm>
        </p:grpSpPr>
        <p:pic>
          <p:nvPicPr>
            <p:cNvPr id="73" name="Picture 2" descr="http://www.arcnederland.nl/thumb.php?image=media/images/arc%20c-s/stock/shutterstock_111105164%20(Large).jpg&amp;width=434&amp;height=28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451" y="5168703"/>
              <a:ext cx="2496326" cy="162203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1275407" y="5656556"/>
              <a:ext cx="2264402" cy="646331"/>
            </a:xfrm>
            <a:prstGeom prst="rect">
              <a:avLst/>
            </a:prstGeom>
            <a:noFill/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/>
            <a:p>
              <a:r>
                <a:rPr lang="nl-BE" sz="3600" b="1" dirty="0" smtClean="0">
                  <a:solidFill>
                    <a:srgbClr val="FF0000"/>
                  </a:solidFill>
                </a:rPr>
                <a:t>DEADLOCK</a:t>
              </a:r>
              <a:endParaRPr lang="nl-BE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Illustratie</a:t>
            </a:r>
          </a:p>
          <a:p>
            <a:r>
              <a:rPr lang="nl-BE" sz="1400" dirty="0" smtClean="0"/>
              <a:t>Problemen van inconsistente analyse</a:t>
            </a:r>
            <a:endParaRPr lang="nl-BE" sz="1400" dirty="0"/>
          </a:p>
        </p:txBody>
      </p:sp>
      <p:sp>
        <p:nvSpPr>
          <p:cNvPr id="44" name="Rectangle 2"/>
          <p:cNvSpPr>
            <a:spLocks noChangeArrowheads="1"/>
          </p:cNvSpPr>
          <p:nvPr/>
        </p:nvSpPr>
        <p:spPr bwMode="auto">
          <a:xfrm>
            <a:off x="212538" y="1166017"/>
            <a:ext cx="8153399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Problemen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van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inconsistente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analyse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opnieuw</a:t>
            </a:r>
            <a:r>
              <a:rPr lang="en-GB" altLang="nl-BE" sz="24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400" dirty="0" err="1" smtClean="0">
                <a:solidFill>
                  <a:schemeClr val="tx2"/>
                </a:solidFill>
                <a:effectLst/>
                <a:latin typeface="+mn-lt"/>
              </a:rPr>
              <a:t>bekeken</a:t>
            </a:r>
            <a:endParaRPr lang="en-GB" altLang="nl-BE" sz="2400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13216" y="1809193"/>
            <a:ext cx="7050410" cy="3915331"/>
            <a:chOff x="513216" y="2054225"/>
            <a:chExt cx="7050410" cy="4279900"/>
          </a:xfrm>
        </p:grpSpPr>
        <p:sp>
          <p:nvSpPr>
            <p:cNvPr id="40" name="Text Box 26"/>
            <p:cNvSpPr txBox="1">
              <a:spLocks noChangeArrowheads="1"/>
            </p:cNvSpPr>
            <p:nvPr/>
          </p:nvSpPr>
          <p:spPr bwMode="auto">
            <a:xfrm>
              <a:off x="2773325" y="2151063"/>
              <a:ext cx="131452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B</a:t>
              </a:r>
              <a:endParaRPr lang="nl-NL" altLang="nl-BE" sz="1800" i="1" dirty="0">
                <a:latin typeface="+mn-lt"/>
              </a:endParaRPr>
            </a:p>
          </p:txBody>
        </p:sp>
        <p:sp>
          <p:nvSpPr>
            <p:cNvPr id="41" name="Text Box 27"/>
            <p:cNvSpPr txBox="1">
              <a:spLocks noChangeArrowheads="1"/>
            </p:cNvSpPr>
            <p:nvPr/>
          </p:nvSpPr>
          <p:spPr bwMode="auto">
            <a:xfrm>
              <a:off x="513216" y="2151063"/>
              <a:ext cx="13770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>
                  <a:latin typeface="+mn-lt"/>
                </a:rPr>
                <a:t>transactie </a:t>
              </a:r>
              <a:r>
                <a:rPr lang="nl-BE" altLang="nl-BE" sz="1800" i="1" dirty="0">
                  <a:latin typeface="+mn-lt"/>
                </a:rPr>
                <a:t> A</a:t>
              </a:r>
              <a:endParaRPr lang="nl-NL" altLang="nl-BE" sz="1800" dirty="0">
                <a:latin typeface="+mn-l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640263" y="2054225"/>
              <a:ext cx="5389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 smtClean="0"/>
                <a:t>tijd</a:t>
              </a:r>
              <a:endParaRPr lang="nl-BE" sz="2000" b="1" dirty="0"/>
            </a:p>
          </p:txBody>
        </p:sp>
        <p:sp>
          <p:nvSpPr>
            <p:cNvPr id="43" name="Line 7"/>
            <p:cNvSpPr>
              <a:spLocks noChangeShapeType="1"/>
            </p:cNvSpPr>
            <p:nvPr/>
          </p:nvSpPr>
          <p:spPr bwMode="auto">
            <a:xfrm>
              <a:off x="4672014" y="2206625"/>
              <a:ext cx="0" cy="412750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none" w="lg" len="lg"/>
              <a:tailEnd type="triangle" w="med" len="med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49" name="Text Box 26"/>
            <p:cNvSpPr txBox="1">
              <a:spLocks noChangeArrowheads="1"/>
            </p:cNvSpPr>
            <p:nvPr/>
          </p:nvSpPr>
          <p:spPr bwMode="auto">
            <a:xfrm>
              <a:off x="5705360" y="2054225"/>
              <a:ext cx="1858266" cy="434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dirty="0" smtClean="0">
                  <a:latin typeface="+mn-lt"/>
                </a:rPr>
                <a:t>‘</a:t>
              </a:r>
              <a:r>
                <a:rPr lang="nl-BE" altLang="nl-BE" sz="1800" dirty="0" err="1" smtClean="0">
                  <a:latin typeface="+mn-lt"/>
                </a:rPr>
                <a:t>locking</a:t>
              </a:r>
              <a:r>
                <a:rPr lang="nl-BE" altLang="nl-BE" sz="1800" dirty="0" smtClean="0">
                  <a:latin typeface="+mn-lt"/>
                </a:rPr>
                <a:t>’-protocol</a:t>
              </a:r>
              <a:endParaRPr lang="nl-NL" altLang="nl-BE" sz="1800" i="1" dirty="0">
                <a:latin typeface="+mn-lt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477" y="2187594"/>
            <a:ext cx="8724400" cy="1308081"/>
            <a:chOff x="122477" y="2473344"/>
            <a:chExt cx="8724400" cy="1308081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161720" y="2473344"/>
              <a:ext cx="2064070" cy="130808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23" name="Text Box 9"/>
            <p:cNvSpPr txBox="1">
              <a:spLocks noChangeArrowheads="1"/>
            </p:cNvSpPr>
            <p:nvPr/>
          </p:nvSpPr>
          <p:spPr bwMode="auto">
            <a:xfrm>
              <a:off x="122477" y="253049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Eigenaar1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totaal=45</a:t>
              </a:r>
              <a:endParaRPr lang="nl-BE" altLang="nl-BE" sz="1800" b="0" dirty="0"/>
            </a:p>
          </p:txBody>
        </p:sp>
        <p:sp>
          <p:nvSpPr>
            <p:cNvPr id="52" name="Text Box 12"/>
            <p:cNvSpPr txBox="1">
              <a:spLocks noChangeArrowheads="1"/>
            </p:cNvSpPr>
            <p:nvPr/>
          </p:nvSpPr>
          <p:spPr bwMode="auto">
            <a:xfrm>
              <a:off x="4833088" y="251144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1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53" name="Line 6"/>
            <p:cNvSpPr>
              <a:spLocks noChangeShapeType="1"/>
            </p:cNvSpPr>
            <p:nvPr/>
          </p:nvSpPr>
          <p:spPr bwMode="auto">
            <a:xfrm flipV="1">
              <a:off x="2159114" y="27276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54" name="Text Box 12"/>
            <p:cNvSpPr txBox="1">
              <a:spLocks noChangeArrowheads="1"/>
            </p:cNvSpPr>
            <p:nvPr/>
          </p:nvSpPr>
          <p:spPr bwMode="auto">
            <a:xfrm>
              <a:off x="5137785" y="2520970"/>
              <a:ext cx="3709092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hangingPunct="1"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 krijgt gedeelde ‘</a:t>
              </a:r>
              <a:r>
                <a:rPr lang="nl-BE" altLang="nl-BE" sz="1800" b="0" dirty="0" err="1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lock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Eigenaar1</a:t>
              </a:r>
              <a:endParaRPr lang="nl-NL" altLang="nl-BE" sz="1800" b="0" i="1" baseline="-25000" dirty="0">
                <a:solidFill>
                  <a:srgbClr val="F79646">
                    <a:lumMod val="75000"/>
                  </a:srgbClr>
                </a:solidFill>
                <a:latin typeface="+mn-lt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31345" y="2759094"/>
            <a:ext cx="8662634" cy="667642"/>
            <a:chOff x="131345" y="3044844"/>
            <a:chExt cx="8662634" cy="667642"/>
          </a:xfrm>
        </p:grpSpPr>
        <p:sp>
          <p:nvSpPr>
            <p:cNvPr id="83" name="Text Box 9"/>
            <p:cNvSpPr txBox="1">
              <a:spLocks noChangeArrowheads="1"/>
            </p:cNvSpPr>
            <p:nvPr/>
          </p:nvSpPr>
          <p:spPr bwMode="auto">
            <a:xfrm>
              <a:off x="131345" y="3066155"/>
              <a:ext cx="172354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Eigenaar2</a:t>
              </a:r>
            </a:p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totaal=75</a:t>
              </a:r>
              <a:endParaRPr lang="nl-BE" altLang="nl-BE" sz="1800" b="0" dirty="0"/>
            </a:p>
          </p:txBody>
        </p:sp>
        <p:sp>
          <p:nvSpPr>
            <p:cNvPr id="85" name="Text Box 12"/>
            <p:cNvSpPr txBox="1">
              <a:spLocks noChangeArrowheads="1"/>
            </p:cNvSpPr>
            <p:nvPr/>
          </p:nvSpPr>
          <p:spPr bwMode="auto">
            <a:xfrm>
              <a:off x="4833088" y="304484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2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87" name="Line 6"/>
            <p:cNvSpPr>
              <a:spLocks noChangeShapeType="1"/>
            </p:cNvSpPr>
            <p:nvPr/>
          </p:nvSpPr>
          <p:spPr bwMode="auto">
            <a:xfrm flipV="1">
              <a:off x="2159114" y="32610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5137785" y="3054370"/>
              <a:ext cx="3656194" cy="36933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Eigenaar2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349109" y="3514724"/>
            <a:ext cx="6418620" cy="1292245"/>
            <a:chOff x="2349109" y="3800474"/>
            <a:chExt cx="6418620" cy="1292245"/>
          </a:xfrm>
        </p:grpSpPr>
        <p:sp>
          <p:nvSpPr>
            <p:cNvPr id="97" name="Rectangle 8"/>
            <p:cNvSpPr>
              <a:spLocks noChangeArrowheads="1"/>
            </p:cNvSpPr>
            <p:nvPr/>
          </p:nvSpPr>
          <p:spPr bwMode="auto">
            <a:xfrm>
              <a:off x="2379033" y="3800474"/>
              <a:ext cx="2064070" cy="12922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2349109" y="3810001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</p:txBody>
        </p:sp>
        <p:sp>
          <p:nvSpPr>
            <p:cNvPr id="116" name="Text Box 12"/>
            <p:cNvSpPr txBox="1">
              <a:spLocks noChangeArrowheads="1"/>
            </p:cNvSpPr>
            <p:nvPr/>
          </p:nvSpPr>
          <p:spPr bwMode="auto">
            <a:xfrm>
              <a:off x="4833528" y="38030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3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17" name="Line 6"/>
            <p:cNvSpPr>
              <a:spLocks noChangeShapeType="1"/>
            </p:cNvSpPr>
            <p:nvPr/>
          </p:nvSpPr>
          <p:spPr bwMode="auto">
            <a:xfrm flipV="1">
              <a:off x="4393033" y="4023242"/>
              <a:ext cx="437130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18" name="Text Box 12"/>
            <p:cNvSpPr txBox="1">
              <a:spLocks noChangeArrowheads="1"/>
            </p:cNvSpPr>
            <p:nvPr/>
          </p:nvSpPr>
          <p:spPr bwMode="auto">
            <a:xfrm>
              <a:off x="5137504" y="3838576"/>
              <a:ext cx="36302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2347051" y="3784013"/>
            <a:ext cx="6471332" cy="400110"/>
            <a:chOff x="2347051" y="4069763"/>
            <a:chExt cx="6471332" cy="400110"/>
          </a:xfrm>
        </p:grpSpPr>
        <p:sp>
          <p:nvSpPr>
            <p:cNvPr id="119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21210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Eigenaar3 </a:t>
              </a:r>
              <a:r>
                <a:rPr lang="nl-BE" altLang="nl-BE" sz="1800" b="0" dirty="0" smtClean="0"/>
                <a:t>aan</a:t>
              </a:r>
            </a:p>
          </p:txBody>
        </p:sp>
        <p:sp>
          <p:nvSpPr>
            <p:cNvPr id="72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4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68087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krijgt 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exclusieve‘lock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Eigenaar3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23" name="Group 122"/>
          <p:cNvGrpSpPr/>
          <p:nvPr/>
        </p:nvGrpSpPr>
        <p:grpSpPr>
          <a:xfrm>
            <a:off x="2347051" y="4069763"/>
            <a:ext cx="6420678" cy="400110"/>
            <a:chOff x="2347051" y="4069763"/>
            <a:chExt cx="6420678" cy="400110"/>
          </a:xfrm>
        </p:grpSpPr>
        <p:sp>
          <p:nvSpPr>
            <p:cNvPr id="124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Eigenaar1</a:t>
              </a:r>
              <a:endParaRPr lang="nl-BE" altLang="nl-BE" sz="1800" b="0" dirty="0" smtClean="0"/>
            </a:p>
          </p:txBody>
        </p:sp>
        <p:sp>
          <p:nvSpPr>
            <p:cNvPr id="125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5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27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6302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B 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krijgt gedeelde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Eigenaar1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grpSp>
        <p:nvGrpSpPr>
          <p:cNvPr id="128" name="Group 127"/>
          <p:cNvGrpSpPr/>
          <p:nvPr/>
        </p:nvGrpSpPr>
        <p:grpSpPr>
          <a:xfrm>
            <a:off x="2347051" y="4336463"/>
            <a:ext cx="6675106" cy="662794"/>
            <a:chOff x="2347051" y="4069763"/>
            <a:chExt cx="6675106" cy="662794"/>
          </a:xfrm>
        </p:grpSpPr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347051" y="4085182"/>
              <a:ext cx="21210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pas </a:t>
              </a:r>
              <a:r>
                <a:rPr lang="nl-BE" altLang="nl-BE" sz="1800" b="0" i="1" dirty="0" smtClean="0"/>
                <a:t>Eigenaar1 </a:t>
              </a:r>
              <a:r>
                <a:rPr lang="nl-BE" altLang="nl-BE" sz="1800" b="0" dirty="0" smtClean="0"/>
                <a:t>aan</a:t>
              </a:r>
            </a:p>
          </p:txBody>
        </p:sp>
        <p:sp>
          <p:nvSpPr>
            <p:cNvPr id="130" name="Line 6"/>
            <p:cNvSpPr>
              <a:spLocks noChangeShapeType="1"/>
            </p:cNvSpPr>
            <p:nvPr/>
          </p:nvSpPr>
          <p:spPr bwMode="auto">
            <a:xfrm flipV="1">
              <a:off x="4382880" y="4269847"/>
              <a:ext cx="460174" cy="11563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131" name="Text Box 12"/>
            <p:cNvSpPr txBox="1">
              <a:spLocks noChangeArrowheads="1"/>
            </p:cNvSpPr>
            <p:nvPr/>
          </p:nvSpPr>
          <p:spPr bwMode="auto">
            <a:xfrm>
              <a:off x="4833528" y="4069763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6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132" name="Text Box 12"/>
            <p:cNvSpPr txBox="1">
              <a:spLocks noChangeArrowheads="1"/>
            </p:cNvSpPr>
            <p:nvPr/>
          </p:nvSpPr>
          <p:spPr bwMode="auto">
            <a:xfrm>
              <a:off x="5137504" y="4086226"/>
              <a:ext cx="3884653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B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vraagt exclusieve ‘</a:t>
              </a:r>
              <a:r>
                <a:rPr lang="nl-BE" altLang="nl-BE" sz="1800" b="0" dirty="0" err="1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lock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Eigenaar1</a:t>
              </a: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,</a:t>
              </a:r>
              <a:b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maar moet wachten </a:t>
              </a:r>
              <a:endParaRPr lang="nl-NL" altLang="nl-BE" sz="1800" b="0" i="1" baseline="-25000" dirty="0">
                <a:solidFill>
                  <a:schemeClr val="accent6">
                    <a:lumMod val="75000"/>
                  </a:schemeClr>
                </a:solidFill>
                <a:latin typeface="+mn-lt"/>
              </a:endParaRPr>
            </a:p>
          </p:txBody>
        </p:sp>
      </p:grpSp>
      <p:pic>
        <p:nvPicPr>
          <p:cNvPr id="55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3650" y="1142999"/>
            <a:ext cx="1044574" cy="104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 Box 9"/>
          <p:cNvSpPr txBox="1">
            <a:spLocks noChangeArrowheads="1"/>
          </p:cNvSpPr>
          <p:nvPr/>
        </p:nvSpPr>
        <p:spPr bwMode="auto">
          <a:xfrm>
            <a:off x="2900308" y="5032078"/>
            <a:ext cx="102246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/>
              <a:t>WACHT</a:t>
            </a:r>
            <a:endParaRPr lang="nl-BE" altLang="nl-BE" sz="18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122477" y="4806970"/>
            <a:ext cx="8838278" cy="693956"/>
            <a:chOff x="122477" y="2473345"/>
            <a:chExt cx="8838278" cy="693956"/>
          </a:xfrm>
        </p:grpSpPr>
        <p:sp>
          <p:nvSpPr>
            <p:cNvPr id="64" name="Rectangle 8"/>
            <p:cNvSpPr>
              <a:spLocks noChangeArrowheads="1"/>
            </p:cNvSpPr>
            <p:nvPr/>
          </p:nvSpPr>
          <p:spPr bwMode="auto">
            <a:xfrm>
              <a:off x="161720" y="2473345"/>
              <a:ext cx="2064070" cy="4382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2"/>
              </a:solidFill>
              <a:miter lim="800000"/>
              <a:headEnd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122477" y="2530495"/>
              <a:ext cx="1723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1800" b="0" dirty="0" smtClean="0"/>
                <a:t>lees </a:t>
              </a:r>
              <a:r>
                <a:rPr lang="nl-BE" altLang="nl-BE" sz="1800" b="0" i="1" dirty="0" smtClean="0"/>
                <a:t>Eigenaar3</a:t>
              </a:r>
            </a:p>
          </p:txBody>
        </p:sp>
        <p:sp>
          <p:nvSpPr>
            <p:cNvPr id="66" name="Text Box 12"/>
            <p:cNvSpPr txBox="1">
              <a:spLocks noChangeArrowheads="1"/>
            </p:cNvSpPr>
            <p:nvPr/>
          </p:nvSpPr>
          <p:spPr bwMode="auto">
            <a:xfrm>
              <a:off x="4833088" y="2511444"/>
              <a:ext cx="357790" cy="40011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nl-BE" altLang="nl-BE" sz="2000" b="0" i="1" dirty="0" smtClean="0">
                  <a:latin typeface="+mn-lt"/>
                </a:rPr>
                <a:t>t</a:t>
              </a:r>
              <a:r>
                <a:rPr lang="nl-BE" altLang="nl-BE" sz="2000" b="0" i="1" baseline="-25000" dirty="0" smtClean="0">
                  <a:latin typeface="+mn-lt"/>
                </a:rPr>
                <a:t>7</a:t>
              </a:r>
              <a:endParaRPr lang="nl-NL" altLang="nl-BE" sz="2000" b="0" i="1" baseline="-25000" dirty="0">
                <a:latin typeface="+mn-lt"/>
              </a:endParaRPr>
            </a:p>
          </p:txBody>
        </p:sp>
        <p:sp>
          <p:nvSpPr>
            <p:cNvPr id="67" name="Line 6"/>
            <p:cNvSpPr>
              <a:spLocks noChangeShapeType="1"/>
            </p:cNvSpPr>
            <p:nvPr/>
          </p:nvSpPr>
          <p:spPr bwMode="auto">
            <a:xfrm flipV="1">
              <a:off x="2159114" y="2727696"/>
              <a:ext cx="2668418" cy="7158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prstDash val="sysDash"/>
              <a:round/>
              <a:headEnd type="none" w="lg" len="lg"/>
              <a:tailEnd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square" anchor="ctr">
              <a:spAutoFit/>
            </a:bodyPr>
            <a:lstStyle/>
            <a:p>
              <a:endParaRPr lang="nl-BE"/>
            </a:p>
          </p:txBody>
        </p:sp>
        <p:sp>
          <p:nvSpPr>
            <p:cNvPr id="68" name="Text Box 12"/>
            <p:cNvSpPr txBox="1">
              <a:spLocks noChangeArrowheads="1"/>
            </p:cNvSpPr>
            <p:nvPr/>
          </p:nvSpPr>
          <p:spPr bwMode="auto">
            <a:xfrm>
              <a:off x="5137785" y="2520970"/>
              <a:ext cx="3822970" cy="646331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lvl="0" eaLnBrk="1" hangingPunct="1">
                <a:spcBef>
                  <a:spcPct val="0"/>
                </a:spcBef>
              </a:pPr>
              <a:r>
                <a:rPr lang="nl-BE" altLang="nl-BE" sz="1800" b="0" dirty="0" smtClean="0">
                  <a:solidFill>
                    <a:schemeClr val="accent6">
                      <a:lumMod val="75000"/>
                    </a:schemeClr>
                  </a:solidFill>
                  <a:latin typeface="+mn-lt"/>
                </a:rPr>
                <a:t> 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A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 vraagt gedeelde ‘</a:t>
              </a:r>
              <a:r>
                <a:rPr lang="nl-BE" altLang="nl-BE" sz="1800" b="0" dirty="0" err="1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lock</a:t>
              </a:r>
              <a:r>
                <a:rPr lang="nl-BE" altLang="nl-BE" sz="1800" b="0" dirty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’ op </a:t>
              </a:r>
              <a:r>
                <a:rPr lang="nl-BE" altLang="nl-BE" sz="1800" b="0" i="1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Eigenaar3</a:t>
              </a: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,</a:t>
              </a:r>
              <a:b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</a:br>
              <a:r>
                <a:rPr lang="nl-BE" altLang="nl-BE" sz="1800" b="0" dirty="0" smtClean="0">
                  <a:solidFill>
                    <a:srgbClr val="F79646">
                      <a:lumMod val="75000"/>
                    </a:srgbClr>
                  </a:solidFill>
                  <a:latin typeface="+mn-lt"/>
                </a:rPr>
                <a:t> maar moet wachten</a:t>
              </a:r>
              <a:endParaRPr lang="nl-NL" altLang="nl-BE" sz="1800" b="0" i="1" baseline="-25000" dirty="0">
                <a:solidFill>
                  <a:srgbClr val="F79646">
                    <a:lumMod val="75000"/>
                  </a:srgbClr>
                </a:solidFill>
                <a:latin typeface="+mn-lt"/>
              </a:endParaRPr>
            </a:p>
          </p:txBody>
        </p:sp>
      </p:grp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682525" y="5263634"/>
            <a:ext cx="1022460" cy="369332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 smtClean="0"/>
              <a:t>WACHT</a:t>
            </a:r>
            <a:endParaRPr lang="nl-BE" altLang="nl-BE" sz="1800" dirty="0"/>
          </a:p>
        </p:txBody>
      </p:sp>
    </p:spTree>
    <p:extLst>
      <p:ext uri="{BB962C8B-B14F-4D97-AF65-F5344CB8AC3E}">
        <p14:creationId xmlns:p14="http://schemas.microsoft.com/office/powerpoint/2010/main" val="22719413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6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3686176" y="1528277"/>
            <a:ext cx="4784724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smtClean="0">
                <a:solidFill>
                  <a:schemeClr val="tx2"/>
                </a:solidFill>
                <a:effectLst/>
                <a:latin typeface="+mn-lt"/>
              </a:rPr>
              <a:t>Principe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1100" b="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Alvorens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of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schrijven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ze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daartoe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eerst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gepaste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reservatie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krijgen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op het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1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1200" b="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8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18" y="5299353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855" y="2163183"/>
            <a:ext cx="2551691" cy="25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restaurantdekikker.nl/upload/gereserveerd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00" y="4714875"/>
            <a:ext cx="33337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7624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pic>
        <p:nvPicPr>
          <p:cNvPr id="3074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80" y="3858237"/>
            <a:ext cx="2551691" cy="2551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20"/>
          <p:cNvSpPr txBox="1">
            <a:spLocks noChangeArrowheads="1"/>
          </p:cNvSpPr>
          <p:nvPr/>
        </p:nvSpPr>
        <p:spPr bwMode="auto">
          <a:xfrm rot="479066">
            <a:off x="4971738" y="1629556"/>
            <a:ext cx="1043876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600" dirty="0" smtClean="0">
                <a:solidFill>
                  <a:schemeClr val="accent6"/>
                </a:solidFill>
                <a:latin typeface="+mn-lt"/>
              </a:rPr>
              <a:t>Lock</a:t>
            </a:r>
            <a:endParaRPr lang="nl-NL" altLang="nl-BE" sz="2800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2755671" y="2441527"/>
            <a:ext cx="59819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Een soort reservering van een gegeven waardoor een transactie een exclusieve of gedeelde toegang krijgt tot dat gegeven en de gewenste operatie kan uitvoeren.</a:t>
            </a:r>
            <a:endParaRPr lang="nl-NL" altLang="nl-BE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44608" y="6189821"/>
            <a:ext cx="5486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Het DBMS is verantwoordelijk voor de toekenning en het beheer van ‘</a:t>
            </a:r>
            <a:r>
              <a:rPr lang="nl-BE" dirty="0" err="1" smtClean="0"/>
              <a:t>locks</a:t>
            </a:r>
            <a:r>
              <a:rPr lang="nl-BE" dirty="0" smtClean="0"/>
              <a:t>’.</a:t>
            </a:r>
            <a:endParaRPr lang="nl-BE" sz="1600" dirty="0"/>
          </a:p>
        </p:txBody>
      </p:sp>
    </p:spTree>
    <p:extLst>
      <p:ext uri="{BB962C8B-B14F-4D97-AF65-F5344CB8AC3E}">
        <p14:creationId xmlns:p14="http://schemas.microsoft.com/office/powerpoint/2010/main" val="140437849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pic>
        <p:nvPicPr>
          <p:cNvPr id="3074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900" y="1625006"/>
            <a:ext cx="1749075" cy="17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Box 220"/>
          <p:cNvSpPr txBox="1">
            <a:spLocks noChangeArrowheads="1"/>
          </p:cNvSpPr>
          <p:nvPr/>
        </p:nvSpPr>
        <p:spPr bwMode="auto">
          <a:xfrm>
            <a:off x="869721" y="1414354"/>
            <a:ext cx="270702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accent2"/>
                </a:solidFill>
                <a:latin typeface="+mn-lt"/>
              </a:rPr>
              <a:t>Exclusieve </a:t>
            </a:r>
            <a:r>
              <a:rPr lang="nl-BE" altLang="nl-BE" sz="3200" dirty="0" err="1" smtClean="0">
                <a:solidFill>
                  <a:schemeClr val="accent2"/>
                </a:solidFill>
                <a:latin typeface="+mn-lt"/>
              </a:rPr>
              <a:t>lock</a:t>
            </a:r>
            <a:endParaRPr lang="nl-NL" altLang="nl-BE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0" name="Text Box 116"/>
          <p:cNvSpPr txBox="1">
            <a:spLocks noChangeArrowheads="1"/>
          </p:cNvSpPr>
          <p:nvPr/>
        </p:nvSpPr>
        <p:spPr bwMode="auto">
          <a:xfrm>
            <a:off x="869721" y="1974802"/>
            <a:ext cx="598192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‘Write </a:t>
            </a:r>
            <a:r>
              <a:rPr lang="nl-BE" altLang="nl-BE" sz="2400" b="0" dirty="0" err="1" smtClean="0">
                <a:solidFill>
                  <a:schemeClr val="tx2"/>
                </a:solidFill>
                <a:latin typeface="+mn-lt"/>
              </a:rPr>
              <a:t>locks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’ geven exclusieve lees- en schrijftoegang aan de transactie; alle andere transacties moeten wachten tot de ‘</a:t>
            </a:r>
            <a:r>
              <a:rPr lang="nl-BE" altLang="nl-BE" sz="2400" b="0" dirty="0" err="1" smtClean="0">
                <a:solidFill>
                  <a:schemeClr val="tx2"/>
                </a:solidFill>
                <a:latin typeface="+mn-lt"/>
              </a:rPr>
              <a:t>lock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’ is vrijgegeven.</a:t>
            </a:r>
            <a:endParaRPr lang="nl-NL" altLang="nl-BE" sz="2400" b="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90234" y="2921942"/>
            <a:ext cx="110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exclusief</a:t>
            </a:r>
            <a:endParaRPr lang="nl-BE" sz="2000" b="1" dirty="0"/>
          </a:p>
        </p:txBody>
      </p:sp>
      <p:sp>
        <p:nvSpPr>
          <p:cNvPr id="14" name="Text Box 220"/>
          <p:cNvSpPr txBox="1">
            <a:spLocks noChangeArrowheads="1"/>
          </p:cNvSpPr>
          <p:nvPr/>
        </p:nvSpPr>
        <p:spPr bwMode="auto">
          <a:xfrm>
            <a:off x="3041421" y="4186129"/>
            <a:ext cx="259718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3200" dirty="0" smtClean="0">
                <a:solidFill>
                  <a:schemeClr val="accent2"/>
                </a:solidFill>
                <a:latin typeface="+mn-lt"/>
              </a:rPr>
              <a:t>Gedeelde </a:t>
            </a:r>
            <a:r>
              <a:rPr lang="nl-BE" altLang="nl-BE" sz="3200" dirty="0" err="1" smtClean="0">
                <a:solidFill>
                  <a:schemeClr val="accent2"/>
                </a:solidFill>
                <a:latin typeface="+mn-lt"/>
              </a:rPr>
              <a:t>lock</a:t>
            </a:r>
            <a:endParaRPr lang="nl-NL" altLang="nl-BE" sz="2400" dirty="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15" name="Text Box 116"/>
          <p:cNvSpPr txBox="1">
            <a:spLocks noChangeArrowheads="1"/>
          </p:cNvSpPr>
          <p:nvPr/>
        </p:nvSpPr>
        <p:spPr bwMode="auto">
          <a:xfrm>
            <a:off x="3041421" y="4746577"/>
            <a:ext cx="59819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‘Read </a:t>
            </a:r>
            <a:r>
              <a:rPr lang="nl-BE" altLang="nl-BE" sz="2400" b="0" dirty="0" err="1" smtClean="0">
                <a:solidFill>
                  <a:schemeClr val="tx2"/>
                </a:solidFill>
                <a:latin typeface="+mn-lt"/>
              </a:rPr>
              <a:t>locks</a:t>
            </a:r>
            <a:r>
              <a:rPr lang="nl-BE" altLang="nl-BE" sz="2400" b="0" dirty="0" smtClean="0">
                <a:solidFill>
                  <a:schemeClr val="tx2"/>
                </a:solidFill>
                <a:latin typeface="+mn-lt"/>
              </a:rPr>
              <a:t>’ geven gedeelde leestoegang aan de transactie; andere transacties kunnen de data enkel lezen.</a:t>
            </a:r>
            <a:endParaRPr lang="nl-NL" altLang="nl-BE" sz="2400" b="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16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846" y="4253532"/>
            <a:ext cx="1749075" cy="174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1601306" y="5556321"/>
            <a:ext cx="10315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gedeeld</a:t>
            </a:r>
            <a:endParaRPr lang="nl-BE" sz="2000" b="1" dirty="0"/>
          </a:p>
        </p:txBody>
      </p:sp>
    </p:spTree>
    <p:extLst>
      <p:ext uri="{BB962C8B-B14F-4D97-AF65-F5344CB8AC3E}">
        <p14:creationId xmlns:p14="http://schemas.microsoft.com/office/powerpoint/2010/main" val="10136069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Basisconcepten</a:t>
            </a:r>
            <a:endParaRPr lang="nl-BE" dirty="0"/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942976" y="1766401"/>
            <a:ext cx="4784724" cy="70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dirty="0" err="1" smtClean="0">
                <a:solidFill>
                  <a:schemeClr val="tx2"/>
                </a:solidFill>
                <a:effectLst/>
                <a:latin typeface="+mn-lt"/>
              </a:rPr>
              <a:t>Conflicttabel</a:t>
            </a:r>
            <a:endParaRPr lang="en-GB" altLang="nl-BE" dirty="0" smtClean="0"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852612" y="2824721"/>
            <a:ext cx="4268788" cy="2578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2944812" y="2937434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>
                <a:solidFill>
                  <a:schemeClr val="tx1"/>
                </a:solidFill>
              </a:rPr>
              <a:t>gedeeld</a:t>
            </a:r>
            <a:endParaRPr lang="nl-NL" altLang="nl-BE" sz="1800">
              <a:solidFill>
                <a:schemeClr val="tx1"/>
              </a:solidFill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1827212" y="3091421"/>
            <a:ext cx="7159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400">
                <a:solidFill>
                  <a:schemeClr val="tx1"/>
                </a:solidFill>
              </a:rPr>
              <a:t>vraagt</a:t>
            </a:r>
            <a:endParaRPr lang="nl-NL" altLang="nl-BE" sz="1400">
              <a:solidFill>
                <a:schemeClr val="tx1"/>
              </a:solidFill>
            </a:endParaRPr>
          </a:p>
        </p:txBody>
      </p:sp>
      <p:sp>
        <p:nvSpPr>
          <p:cNvPr id="21" name="Rectangle 10"/>
          <p:cNvSpPr>
            <a:spLocks noChangeArrowheads="1"/>
          </p:cNvSpPr>
          <p:nvPr/>
        </p:nvSpPr>
        <p:spPr bwMode="auto">
          <a:xfrm>
            <a:off x="2951162" y="3378759"/>
            <a:ext cx="3171825" cy="2019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buFontTx/>
              <a:buNone/>
            </a:pPr>
            <a:endParaRPr lang="en-US" altLang="nl-BE" sz="1200">
              <a:solidFill>
                <a:schemeClr val="tx1"/>
              </a:solidFill>
            </a:endParaRPr>
          </a:p>
        </p:txBody>
      </p:sp>
      <p:sp>
        <p:nvSpPr>
          <p:cNvPr id="22" name="Line 11"/>
          <p:cNvSpPr>
            <a:spLocks noChangeShapeType="1"/>
          </p:cNvSpPr>
          <p:nvPr/>
        </p:nvSpPr>
        <p:spPr bwMode="auto">
          <a:xfrm flipH="1">
            <a:off x="1846262" y="3378759"/>
            <a:ext cx="1104900" cy="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3" name="Line 12"/>
          <p:cNvSpPr>
            <a:spLocks noChangeShapeType="1"/>
          </p:cNvSpPr>
          <p:nvPr/>
        </p:nvSpPr>
        <p:spPr bwMode="auto">
          <a:xfrm flipH="1">
            <a:off x="2947987" y="2813609"/>
            <a:ext cx="0" cy="5715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4" name="Line 13"/>
          <p:cNvSpPr>
            <a:spLocks noChangeShapeType="1"/>
          </p:cNvSpPr>
          <p:nvPr/>
        </p:nvSpPr>
        <p:spPr bwMode="auto">
          <a:xfrm flipH="1">
            <a:off x="3973512" y="2829484"/>
            <a:ext cx="0" cy="2543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5" name="Line 14"/>
          <p:cNvSpPr>
            <a:spLocks noChangeShapeType="1"/>
          </p:cNvSpPr>
          <p:nvPr/>
        </p:nvSpPr>
        <p:spPr bwMode="auto">
          <a:xfrm flipH="1">
            <a:off x="5084762" y="2835834"/>
            <a:ext cx="0" cy="25431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6" name="Line 15"/>
          <p:cNvSpPr>
            <a:spLocks noChangeShapeType="1"/>
          </p:cNvSpPr>
          <p:nvPr/>
        </p:nvSpPr>
        <p:spPr bwMode="auto">
          <a:xfrm>
            <a:off x="1871662" y="4004234"/>
            <a:ext cx="4257675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7" name="Line 16"/>
          <p:cNvSpPr>
            <a:spLocks noChangeShapeType="1"/>
          </p:cNvSpPr>
          <p:nvPr/>
        </p:nvSpPr>
        <p:spPr bwMode="auto">
          <a:xfrm flipV="1">
            <a:off x="1858962" y="4715434"/>
            <a:ext cx="4276725" cy="952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8" name="Line 17"/>
          <p:cNvSpPr>
            <a:spLocks noChangeShapeType="1"/>
          </p:cNvSpPr>
          <p:nvPr/>
        </p:nvSpPr>
        <p:spPr bwMode="auto">
          <a:xfrm>
            <a:off x="1868487" y="2839009"/>
            <a:ext cx="1066800" cy="523875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29" name="Text Box 18"/>
          <p:cNvSpPr txBox="1">
            <a:spLocks noChangeArrowheads="1"/>
          </p:cNvSpPr>
          <p:nvPr/>
        </p:nvSpPr>
        <p:spPr bwMode="auto">
          <a:xfrm>
            <a:off x="3951287" y="2934259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>
                <a:solidFill>
                  <a:schemeClr val="tx1"/>
                </a:solidFill>
              </a:rPr>
              <a:t>exclusief</a:t>
            </a:r>
            <a:endParaRPr lang="nl-NL" altLang="nl-BE" sz="1800">
              <a:solidFill>
                <a:schemeClr val="tx1"/>
              </a:solidFill>
            </a:endParaRPr>
          </a:p>
        </p:txBody>
      </p: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5224462" y="2921559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>
                <a:solidFill>
                  <a:schemeClr val="tx1"/>
                </a:solidFill>
              </a:rPr>
              <a:t>niets</a:t>
            </a:r>
            <a:endParaRPr lang="nl-NL" altLang="nl-BE" sz="1800">
              <a:solidFill>
                <a:schemeClr val="tx1"/>
              </a:solidFill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855787" y="3496234"/>
            <a:ext cx="1047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 dirty="0">
                <a:solidFill>
                  <a:schemeClr val="tx1"/>
                </a:solidFill>
              </a:rPr>
              <a:t>gedeeld</a:t>
            </a:r>
            <a:endParaRPr lang="nl-NL" altLang="nl-BE" sz="1800" dirty="0">
              <a:solidFill>
                <a:schemeClr val="tx1"/>
              </a:solidFill>
            </a:endParaRPr>
          </a:p>
        </p:txBody>
      </p:sp>
      <p:sp>
        <p:nvSpPr>
          <p:cNvPr id="32" name="Text Box 21"/>
          <p:cNvSpPr txBox="1">
            <a:spLocks noChangeArrowheads="1"/>
          </p:cNvSpPr>
          <p:nvPr/>
        </p:nvSpPr>
        <p:spPr bwMode="auto">
          <a:xfrm>
            <a:off x="1824037" y="4150284"/>
            <a:ext cx="1162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>
                <a:solidFill>
                  <a:schemeClr val="tx1"/>
                </a:solidFill>
              </a:rPr>
              <a:t>exclusief</a:t>
            </a:r>
            <a:endParaRPr lang="nl-NL" altLang="nl-BE" sz="1800">
              <a:solidFill>
                <a:schemeClr val="tx1"/>
              </a:solidFill>
            </a:endParaRPr>
          </a:p>
        </p:txBody>
      </p:sp>
      <p:sp>
        <p:nvSpPr>
          <p:cNvPr id="33" name="Text Box 22"/>
          <p:cNvSpPr txBox="1">
            <a:spLocks noChangeArrowheads="1"/>
          </p:cNvSpPr>
          <p:nvPr/>
        </p:nvSpPr>
        <p:spPr bwMode="auto">
          <a:xfrm>
            <a:off x="2001837" y="4842434"/>
            <a:ext cx="717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spcAft>
                <a:spcPct val="5000"/>
              </a:spcAft>
              <a:buFontTx/>
              <a:buNone/>
            </a:pPr>
            <a:r>
              <a:rPr lang="nl-BE" altLang="nl-BE" sz="1800">
                <a:solidFill>
                  <a:schemeClr val="tx1"/>
                </a:solidFill>
              </a:rPr>
              <a:t>niets</a:t>
            </a:r>
            <a:endParaRPr lang="nl-NL" altLang="nl-BE" sz="1800">
              <a:solidFill>
                <a:schemeClr val="tx1"/>
              </a:solidFill>
            </a:endParaRPr>
          </a:p>
        </p:txBody>
      </p:sp>
      <p:sp>
        <p:nvSpPr>
          <p:cNvPr id="34" name="Text Box 23"/>
          <p:cNvSpPr txBox="1">
            <a:spLocks noChangeArrowheads="1"/>
          </p:cNvSpPr>
          <p:nvPr/>
        </p:nvSpPr>
        <p:spPr bwMode="auto">
          <a:xfrm>
            <a:off x="2190750" y="2780271"/>
            <a:ext cx="8032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nl-BE" altLang="nl-BE" sz="1400">
                <a:solidFill>
                  <a:schemeClr val="tx1"/>
                </a:solidFill>
              </a:rPr>
              <a:t>bestaat</a:t>
            </a:r>
            <a:endParaRPr lang="nl-NL" altLang="nl-BE" sz="1400">
              <a:solidFill>
                <a:schemeClr val="tx1"/>
              </a:solidFill>
            </a:endParaRPr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2992437" y="4696384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36" name="Text Box 25"/>
          <p:cNvSpPr txBox="1">
            <a:spLocks noChangeArrowheads="1"/>
          </p:cNvSpPr>
          <p:nvPr/>
        </p:nvSpPr>
        <p:spPr bwMode="auto">
          <a:xfrm>
            <a:off x="4075112" y="4702734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37" name="Text Box 26"/>
          <p:cNvSpPr txBox="1">
            <a:spLocks noChangeArrowheads="1"/>
          </p:cNvSpPr>
          <p:nvPr/>
        </p:nvSpPr>
        <p:spPr bwMode="auto">
          <a:xfrm>
            <a:off x="5122862" y="4693209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38" name="Text Box 27"/>
          <p:cNvSpPr txBox="1">
            <a:spLocks noChangeArrowheads="1"/>
          </p:cNvSpPr>
          <p:nvPr/>
        </p:nvSpPr>
        <p:spPr bwMode="auto">
          <a:xfrm>
            <a:off x="2989262" y="3350184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39" name="Text Box 28"/>
          <p:cNvSpPr txBox="1">
            <a:spLocks noChangeArrowheads="1"/>
          </p:cNvSpPr>
          <p:nvPr/>
        </p:nvSpPr>
        <p:spPr bwMode="auto">
          <a:xfrm>
            <a:off x="5122862" y="4016934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40" name="Text Box 29"/>
          <p:cNvSpPr txBox="1">
            <a:spLocks noChangeArrowheads="1"/>
          </p:cNvSpPr>
          <p:nvPr/>
        </p:nvSpPr>
        <p:spPr bwMode="auto">
          <a:xfrm>
            <a:off x="5141912" y="3350184"/>
            <a:ext cx="89535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geen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>
                <a:solidFill>
                  <a:schemeClr val="tx1"/>
                </a:solidFill>
              </a:rPr>
              <a:t>conflict</a:t>
            </a:r>
          </a:p>
        </p:txBody>
      </p:sp>
      <p:sp>
        <p:nvSpPr>
          <p:cNvPr id="41" name="Text Box 30"/>
          <p:cNvSpPr txBox="1">
            <a:spLocks noChangeArrowheads="1"/>
          </p:cNvSpPr>
          <p:nvPr/>
        </p:nvSpPr>
        <p:spPr bwMode="auto">
          <a:xfrm>
            <a:off x="4081462" y="3508934"/>
            <a:ext cx="89535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 dirty="0">
                <a:solidFill>
                  <a:schemeClr val="accent6">
                    <a:lumMod val="75000"/>
                  </a:schemeClr>
                </a:solidFill>
              </a:rPr>
              <a:t>conflict</a:t>
            </a:r>
          </a:p>
        </p:txBody>
      </p:sp>
      <p:sp>
        <p:nvSpPr>
          <p:cNvPr id="42" name="Text Box 31"/>
          <p:cNvSpPr txBox="1">
            <a:spLocks noChangeArrowheads="1"/>
          </p:cNvSpPr>
          <p:nvPr/>
        </p:nvSpPr>
        <p:spPr bwMode="auto">
          <a:xfrm>
            <a:off x="4087812" y="4182034"/>
            <a:ext cx="89535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 dirty="0">
                <a:solidFill>
                  <a:schemeClr val="accent6">
                    <a:lumMod val="75000"/>
                  </a:schemeClr>
                </a:solidFill>
              </a:rPr>
              <a:t>conflict</a:t>
            </a:r>
          </a:p>
        </p:txBody>
      </p:sp>
      <p:sp>
        <p:nvSpPr>
          <p:cNvPr id="43" name="Text Box 32"/>
          <p:cNvSpPr txBox="1">
            <a:spLocks noChangeArrowheads="1"/>
          </p:cNvSpPr>
          <p:nvPr/>
        </p:nvSpPr>
        <p:spPr bwMode="auto">
          <a:xfrm>
            <a:off x="3017837" y="4178859"/>
            <a:ext cx="895350" cy="366713"/>
          </a:xfrm>
          <a:prstGeom prst="rect">
            <a:avLst/>
          </a:prstGeom>
          <a:noFill/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buChar char="•"/>
              <a:defRPr sz="3200">
                <a:solidFill>
                  <a:schemeClr val="accent2"/>
                </a:solidFill>
                <a:latin typeface="Arial" charset="0"/>
              </a:defRPr>
            </a:lvl1pPr>
            <a:lvl2pPr marL="742950" indent="-285750" eaLnBrk="0" hangingPunct="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 eaLnBrk="0" hangingPunct="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 eaLnBrk="0" hangingPunct="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 eaLnBrk="0" hangingPunct="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spcAft>
                <a:spcPct val="5000"/>
              </a:spcAft>
              <a:buFontTx/>
              <a:buNone/>
            </a:pPr>
            <a:r>
              <a:rPr lang="nl-NL" altLang="nl-BE" sz="1800" b="0" dirty="0">
                <a:solidFill>
                  <a:schemeClr val="accent6">
                    <a:lumMod val="75000"/>
                  </a:schemeClr>
                </a:solidFill>
              </a:rPr>
              <a:t>conflict</a:t>
            </a:r>
          </a:p>
        </p:txBody>
      </p:sp>
      <p:pic>
        <p:nvPicPr>
          <p:cNvPr id="3074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892" y="3744442"/>
            <a:ext cx="217960" cy="2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4417" y="4373092"/>
            <a:ext cx="217960" cy="2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2539" y="3134841"/>
            <a:ext cx="217960" cy="2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4182" y="3129608"/>
            <a:ext cx="217960" cy="217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4744030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2898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static.eventplanner.be/imgs/xl4904_preventie-en-veiligheid-op-event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0" y="1046955"/>
            <a:ext cx="2286992" cy="1829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  <a:endParaRPr lang="nl-BE" sz="1400" dirty="0" smtClean="0"/>
          </a:p>
          <a:p>
            <a:r>
              <a:rPr lang="nl-BE" sz="1400" dirty="0" smtClean="0"/>
              <a:t>Basisregels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2355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Basisregels</a:t>
            </a: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daartoe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eerst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gedeelde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‘lock’ 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op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gekregen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hebben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het DBMS.</a:t>
            </a: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die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aanpassen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daartoe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eerst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exclusieve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‘lock’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gekregen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hebben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van het DBMS.</a:t>
            </a:r>
          </a:p>
        </p:txBody>
      </p:sp>
      <p:pic>
        <p:nvPicPr>
          <p:cNvPr id="2052" name="Picture 4" descr="http://salesmagazine.nl/new/wp-content/uploads/2012/11/preventi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105399"/>
            <a:ext cx="1514475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2352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en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wil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eerst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gedeelde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‘lock’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op </a:t>
            </a:r>
            <a:r>
              <a:rPr lang="en-GB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verkrijgen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Dit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houdt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dat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enkele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andere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exclusieve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‘lock’ op d mag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hebben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Als een transactie </a:t>
            </a:r>
            <a:r>
              <a:rPr lang="nl-BE" altLang="nl-BE" sz="2000" i="1" dirty="0">
                <a:solidFill>
                  <a:schemeClr val="tx2"/>
                </a:solidFill>
                <a:effectLst/>
                <a:latin typeface="+mn-lt"/>
              </a:rPr>
              <a:t>T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 een gegeven </a:t>
            </a:r>
            <a:r>
              <a:rPr lang="nl-BE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 wil 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aanpassen 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moet het eerst een 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exclusieve </a:t>
            </a:r>
            <a:r>
              <a:rPr lang="nl-BE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‘</a:t>
            </a:r>
            <a:r>
              <a:rPr lang="nl-BE" altLang="nl-BE" sz="2000" dirty="0" err="1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lock</a:t>
            </a:r>
            <a:r>
              <a:rPr lang="nl-BE" altLang="nl-BE" sz="2000" dirty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’ 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op </a:t>
            </a:r>
            <a:r>
              <a:rPr lang="nl-BE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 verkrijgen. Dit houdt in dat geen enkele andere transactie een exclusieve 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of gedeelde 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lock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’ op </a:t>
            </a:r>
            <a:r>
              <a:rPr lang="nl-BE" altLang="nl-BE" sz="2000" i="1" dirty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> mag hebben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. Als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T 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de </a:t>
            </a:r>
            <a:b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enige transactie is met een gedeelde 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lock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’ op </a:t>
            </a:r>
            <a:r>
              <a:rPr lang="nl-BE" altLang="nl-BE" sz="2000" i="1" dirty="0" smtClean="0">
                <a:solidFill>
                  <a:schemeClr val="tx2"/>
                </a:solidFill>
                <a:effectLst/>
                <a:latin typeface="+mn-lt"/>
              </a:rPr>
              <a:t>d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, dan wordt deze </a:t>
            </a:r>
            <a:b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lock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’ 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gepromoveerd 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tot een exclusieve 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lock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’.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</a:br>
            <a:endParaRPr lang="nl-BE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4" y="553124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4744030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97066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Basisprotocol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381000" y="1593846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Basisprotocol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voor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 het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lezen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en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aanpassen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(</a:t>
            </a:r>
            <a:r>
              <a:rPr lang="en-GB" altLang="nl-BE" sz="2800" dirty="0" err="1" smtClean="0">
                <a:solidFill>
                  <a:schemeClr val="tx2"/>
                </a:solidFill>
                <a:effectLst/>
                <a:latin typeface="+mn-lt"/>
              </a:rPr>
              <a:t>vervolg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endParaRPr lang="en-GB" altLang="nl-BE" sz="28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Als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‘lock’-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aanvraag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wegens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conflict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ingewilligd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,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moet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door het DBMS in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wachttoestand</a:t>
            </a:r>
            <a:r>
              <a:rPr lang="en-GB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gezet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Deze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wachttoestand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duurt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tot het conflict is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opgelost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de ‘lock’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toegekend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b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endParaRPr lang="en-GB" altLang="nl-BE" sz="1400" dirty="0" smtClean="0">
              <a:solidFill>
                <a:schemeClr val="tx2"/>
              </a:solidFill>
              <a:effectLst/>
              <a:latin typeface="+mn-lt"/>
            </a:endParaRPr>
          </a:p>
          <a:p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Exclusieve en gedeelde ‘</a:t>
            </a:r>
            <a:r>
              <a:rPr lang="nl-BE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locks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’ worden 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vrijgegeven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aan het </a:t>
            </a:r>
            <a:r>
              <a:rPr lang="nl-BE" altLang="nl-BE" sz="2000" dirty="0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einde</a:t>
            </a: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b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</a:br>
            <a:r>
              <a:rPr lang="nl-BE" altLang="nl-BE" sz="2000" dirty="0" smtClean="0">
                <a:solidFill>
                  <a:schemeClr val="tx2"/>
                </a:solidFill>
                <a:effectLst/>
                <a:latin typeface="+mn-lt"/>
              </a:rPr>
              <a:t>van de transactie (bij COMMIT of ROLLBACK).</a:t>
            </a:r>
            <a: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  <a:t/>
            </a:r>
            <a:br>
              <a:rPr lang="nl-BE" altLang="nl-BE" sz="2000" dirty="0">
                <a:solidFill>
                  <a:schemeClr val="tx2"/>
                </a:solidFill>
                <a:effectLst/>
                <a:latin typeface="+mn-lt"/>
              </a:rPr>
            </a:br>
            <a:endParaRPr lang="nl-BE" altLang="nl-BE" sz="20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14" y="5531242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950" y="4744030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23219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‘</a:t>
            </a:r>
            <a:r>
              <a:rPr lang="nl-BE" sz="2000" b="1" dirty="0" err="1" smtClean="0"/>
              <a:t>Locking</a:t>
            </a:r>
            <a:r>
              <a:rPr lang="nl-BE" sz="2000" b="1" dirty="0" smtClean="0"/>
              <a:t>’-methoden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Werking</a:t>
            </a:r>
          </a:p>
          <a:p>
            <a:r>
              <a:rPr lang="nl-BE" sz="1400" dirty="0" smtClean="0"/>
              <a:t>‘Twee-fase </a:t>
            </a:r>
            <a:r>
              <a:rPr lang="nl-BE" sz="1400" dirty="0" err="1" smtClean="0"/>
              <a:t>locking</a:t>
            </a:r>
            <a:r>
              <a:rPr lang="nl-BE" sz="1400" dirty="0" smtClean="0"/>
              <a:t>’-protocol</a:t>
            </a:r>
            <a:endParaRPr lang="nl-BE" sz="1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276225" y="2830443"/>
            <a:ext cx="8636281" cy="588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buChar char="•"/>
              <a:defRPr sz="32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  <a:lvl2pPr marL="742950" indent="-285750">
              <a:buChar char="–"/>
              <a:defRPr sz="2800">
                <a:solidFill>
                  <a:schemeClr val="accent2"/>
                </a:solidFill>
                <a:latin typeface="Arial" charset="0"/>
              </a:defRPr>
            </a:lvl2pPr>
            <a:lvl3pPr marL="1143000" indent="-228600">
              <a:buChar char="•"/>
              <a:defRPr sz="2400">
                <a:solidFill>
                  <a:schemeClr val="accent2"/>
                </a:solidFill>
                <a:latin typeface="Arial" charset="0"/>
              </a:defRPr>
            </a:lvl3pPr>
            <a:lvl4pPr marL="1600200" indent="-228600">
              <a:buChar char="–"/>
              <a:defRPr sz="2000">
                <a:solidFill>
                  <a:schemeClr val="accent2"/>
                </a:solidFill>
                <a:latin typeface="Arial" charset="0"/>
              </a:defRPr>
            </a:lvl4pPr>
            <a:lvl5pPr marL="2057400" indent="-228600"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accent2"/>
                </a:solidFill>
                <a:latin typeface="Arial" charset="0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Het ‘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twee-</a:t>
            </a:r>
            <a:r>
              <a:rPr lang="en-GB" altLang="nl-BE" sz="2800" b="1" dirty="0" err="1" smtClean="0">
                <a:solidFill>
                  <a:schemeClr val="tx2"/>
                </a:solidFill>
                <a:effectLst/>
                <a:latin typeface="+mn-lt"/>
              </a:rPr>
              <a:t>fase</a:t>
            </a:r>
            <a:r>
              <a:rPr lang="en-GB" altLang="nl-BE" sz="2800" b="1" dirty="0" smtClean="0">
                <a:solidFill>
                  <a:schemeClr val="tx2"/>
                </a:solidFill>
                <a:effectLst/>
                <a:latin typeface="+mn-lt"/>
              </a:rPr>
              <a:t> locking</a:t>
            </a:r>
            <a:r>
              <a:rPr lang="en-GB" altLang="nl-BE" sz="2800" dirty="0" smtClean="0">
                <a:solidFill>
                  <a:schemeClr val="tx2"/>
                </a:solidFill>
                <a:effectLst/>
                <a:latin typeface="+mn-lt"/>
              </a:rPr>
              <a:t>’-protocol</a:t>
            </a:r>
            <a:endParaRPr lang="en-GB" altLang="nl-BE" sz="2800" b="1" dirty="0" smtClean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altLang="nl-BE" sz="2000" dirty="0">
              <a:solidFill>
                <a:schemeClr val="tx2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Elke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wordt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opgedeeld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in twee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fasen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In de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groeifase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‘locks’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aanvragen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en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toegekend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krijgen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In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krimpfase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worden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verkregen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‘locks’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vrijgegeven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Tijdens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accent6">
                    <a:lumMod val="75000"/>
                  </a:schemeClr>
                </a:solidFill>
                <a:effectLst/>
                <a:latin typeface="+mn-lt"/>
              </a:rPr>
              <a:t>krimpfase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kan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de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transactie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geen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nieuwe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‘locks’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meer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 </a:t>
            </a:r>
            <a:r>
              <a:rPr lang="en-GB" altLang="nl-BE" sz="2000" dirty="0" err="1" smtClean="0">
                <a:solidFill>
                  <a:schemeClr val="tx2"/>
                </a:solidFill>
                <a:effectLst/>
                <a:latin typeface="+mn-lt"/>
              </a:rPr>
              <a:t>verkrijgen</a:t>
            </a:r>
            <a:r>
              <a:rPr lang="en-GB" altLang="nl-BE" sz="2000" dirty="0" smtClean="0">
                <a:solidFill>
                  <a:schemeClr val="tx2"/>
                </a:solidFill>
                <a:effectLst/>
                <a:latin typeface="+mn-lt"/>
              </a:rPr>
              <a:t>.</a:t>
            </a:r>
            <a:endParaRPr lang="en-GB" altLang="nl-BE" sz="1400" dirty="0">
              <a:solidFill>
                <a:schemeClr val="tx2"/>
              </a:solidFill>
              <a:effectLst/>
              <a:latin typeface="+mn-lt"/>
            </a:endParaRPr>
          </a:p>
        </p:txBody>
      </p:sp>
      <p:pic>
        <p:nvPicPr>
          <p:cNvPr id="9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29" y="1278240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s://cdn1.iconfinder.com/data/icons/i-Love-Icons/512/lock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029" y="4750592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mannersclass.com/images/pict-business-protoco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1643"/>
            <a:ext cx="35909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73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18860</TotalTime>
  <Words>751</Words>
  <Application>Microsoft Office PowerPoint</Application>
  <PresentationFormat>On-screen Show (4:3)</PresentationFormat>
  <Paragraphs>179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PowerPoint Presentation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  <vt:lpstr>‘Locking’-methoden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1283</cp:revision>
  <dcterms:created xsi:type="dcterms:W3CDTF">2010-12-03T08:14:05Z</dcterms:created>
  <dcterms:modified xsi:type="dcterms:W3CDTF">2020-08-16T18:17:00Z</dcterms:modified>
</cp:coreProperties>
</file>