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028" r:id="rId2"/>
    <p:sldId id="1067" r:id="rId3"/>
    <p:sldId id="1068" r:id="rId4"/>
    <p:sldId id="1069" r:id="rId5"/>
    <p:sldId id="1070" r:id="rId6"/>
    <p:sldId id="1072" r:id="rId7"/>
    <p:sldId id="1071" r:id="rId8"/>
    <p:sldId id="1073" r:id="rId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00FF00"/>
    <a:srgbClr val="993300"/>
    <a:srgbClr val="FFFF99"/>
    <a:srgbClr val="CC6600"/>
    <a:srgbClr val="3333B2"/>
    <a:srgbClr val="D60093"/>
    <a:srgbClr val="1687AF"/>
    <a:srgbClr val="F0EA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71" autoAdjust="0"/>
    <p:restoredTop sz="88241" autoAdjust="0"/>
  </p:normalViewPr>
  <p:slideViewPr>
    <p:cSldViewPr snapToGrid="0">
      <p:cViewPr varScale="1">
        <p:scale>
          <a:sx n="69" d="100"/>
          <a:sy n="69" d="100"/>
        </p:scale>
        <p:origin x="104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23/09/2020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23/09/2020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23/09/2020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23/09/2020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23/09/2020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23/09/2020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23/09/2020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23/09/2020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23/09/2020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23/09/2020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23/09/2020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23/09/2020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19149" y="2657475"/>
            <a:ext cx="7629525" cy="938252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Optimistische methoden</a:t>
            </a:r>
          </a:p>
        </p:txBody>
      </p:sp>
    </p:spTree>
    <p:extLst>
      <p:ext uri="{BB962C8B-B14F-4D97-AF65-F5344CB8AC3E}">
        <p14:creationId xmlns:p14="http://schemas.microsoft.com/office/powerpoint/2010/main" val="23931830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12699" y="1004887"/>
            <a:ext cx="9140826" cy="5853113"/>
            <a:chOff x="12699" y="1004887"/>
            <a:chExt cx="9140826" cy="5853113"/>
          </a:xfrm>
        </p:grpSpPr>
        <p:pic>
          <p:nvPicPr>
            <p:cNvPr id="24578" name="Picture 2" descr="http://d2u5kwwhrm5pqo.cloudfront.net/images/made/images/uploads/plaster_560_313_s_c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9" y="1004887"/>
              <a:ext cx="9140826" cy="5853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4819650" y="5558850"/>
              <a:ext cx="287033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6000" dirty="0" smtClean="0">
                  <a:solidFill>
                    <a:schemeClr val="bg1"/>
                  </a:solidFill>
                </a:rPr>
                <a:t>HERSTEL</a:t>
              </a:r>
              <a:endParaRPr lang="nl-BE" sz="6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Optimistische methoden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sz="1400" dirty="0"/>
          </a:p>
        </p:txBody>
      </p:sp>
      <p:pic>
        <p:nvPicPr>
          <p:cNvPr id="6" name="Picture 2" descr="http://salesmagazine.nl/new/wp-content/uploads/2012/11/preventi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5" y="1659658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5762625" y="1409700"/>
            <a:ext cx="2819400" cy="2762250"/>
          </a:xfrm>
          <a:prstGeom prst="line">
            <a:avLst/>
          </a:prstGeom>
          <a:ln w="193675" cap="rnd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5905502" y="1409700"/>
            <a:ext cx="2819398" cy="2762250"/>
          </a:xfrm>
          <a:prstGeom prst="line">
            <a:avLst/>
          </a:prstGeom>
          <a:ln w="193675" cap="rnd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043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 descr="http://www.cantaertaxel.be/image_files/dokter_diag_stethoscoop_zwa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392682"/>
            <a:ext cx="2908299" cy="310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 Optimistische methoden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Basisconcepten</a:t>
            </a:r>
            <a:endParaRPr lang="nl-B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714626" y="1996833"/>
            <a:ext cx="5057774" cy="70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Principe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nl-BE" sz="1100" b="0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Net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voor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de COMMIT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wordt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gecontroleerd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of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er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zich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‘concurrency’-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problemen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kunnen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hebben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voorgedaan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. Is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dit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zo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,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dan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wordt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afgebroken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en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opnieuw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opgestart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endParaRPr lang="en-GB" altLang="nl-BE" sz="1100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nl-BE" sz="1200" b="0" dirty="0">
              <a:solidFill>
                <a:schemeClr val="tx2"/>
              </a:solidFill>
              <a:effectLst/>
              <a:latin typeface="+mn-lt"/>
            </a:endParaRPr>
          </a:p>
        </p:txBody>
      </p:sp>
      <p:pic>
        <p:nvPicPr>
          <p:cNvPr id="8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84" y="5410944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18" y="1562223"/>
            <a:ext cx="1678458" cy="157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9662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Optimistische methoden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Werking</a:t>
            </a:r>
          </a:p>
          <a:p>
            <a:r>
              <a:rPr lang="nl-BE" sz="1400" dirty="0" smtClean="0"/>
              <a:t>Basisprotocol</a:t>
            </a:r>
            <a:endParaRPr lang="nl-BE" sz="14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593846"/>
            <a:ext cx="8636281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Basisprotocol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voor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het </a:t>
            </a:r>
            <a:r>
              <a:rPr lang="en-GB" altLang="nl-BE" sz="2800" b="1" dirty="0" err="1" smtClean="0">
                <a:solidFill>
                  <a:schemeClr val="tx2"/>
                </a:solidFill>
                <a:effectLst/>
                <a:latin typeface="+mn-lt"/>
              </a:rPr>
              <a:t>lezen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: de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leesfase</a:t>
            </a:r>
            <a:endParaRPr lang="en-GB" altLang="nl-BE" sz="2800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nl-BE" sz="2800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buNone/>
            </a:pP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leest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alle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data die het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nodig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heeft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uit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de databank en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houdt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kopie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van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deze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gegevens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bij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in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lokale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variabelen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Aanpassingen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uitgevoerd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op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deze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lokale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kopieën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,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niet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op de databank.</a:t>
            </a:r>
          </a:p>
          <a:p>
            <a:pPr marL="0" indent="0">
              <a:buNone/>
            </a:pPr>
            <a:endParaRPr lang="en-GB" altLang="nl-BE" sz="2000" dirty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buNone/>
            </a:pP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leesfase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duurt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tot net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voor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bevestiging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(COMMIT) van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</p:txBody>
      </p:sp>
      <p:pic>
        <p:nvPicPr>
          <p:cNvPr id="9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77" y="5543195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5182" y="1162050"/>
            <a:ext cx="1261194" cy="1180001"/>
          </a:xfrm>
          <a:prstGeom prst="rect">
            <a:avLst/>
          </a:prstGeom>
        </p:spPr>
      </p:pic>
      <p:pic>
        <p:nvPicPr>
          <p:cNvPr id="1026" name="Picture 2" descr="http://www.beavertonlibrary.org/images/pages/N92/reading-a-book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4" y="4577714"/>
            <a:ext cx="3800475" cy="228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028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Optimistische methoden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Werking</a:t>
            </a:r>
          </a:p>
          <a:p>
            <a:r>
              <a:rPr lang="nl-BE" sz="1400" dirty="0" smtClean="0"/>
              <a:t>Basisprotocol</a:t>
            </a:r>
            <a:endParaRPr lang="nl-BE" sz="14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593846"/>
            <a:ext cx="8636281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Basisprotocol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voor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het </a:t>
            </a:r>
            <a:r>
              <a:rPr lang="en-GB" altLang="nl-BE" sz="2800" b="1" dirty="0" err="1" smtClean="0">
                <a:solidFill>
                  <a:schemeClr val="tx2"/>
                </a:solidFill>
                <a:effectLst/>
                <a:latin typeface="+mn-lt"/>
              </a:rPr>
              <a:t>valideren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: de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valideerfase</a:t>
            </a:r>
            <a:endParaRPr lang="en-GB" altLang="nl-BE" sz="2800" b="1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nl-BE" sz="2800" dirty="0" smtClean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Na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leesfase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gecontroleerd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of het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uitvoeren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van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op de databank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serialiseerbaarheid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van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zou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verhinderen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b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</a:br>
            <a:endParaRPr lang="en-GB" altLang="nl-BE" sz="1400" dirty="0" smtClean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  <a:t>Daartoe worden er van elke transactie </a:t>
            </a:r>
            <a:r>
              <a:rPr lang="nl-BE" altLang="nl-BE" sz="2000" i="1" dirty="0">
                <a:solidFill>
                  <a:schemeClr val="tx2"/>
                </a:solidFill>
                <a:effectLst/>
                <a:latin typeface="+mn-lt"/>
              </a:rPr>
              <a:t>T</a:t>
            </a:r>
            <a:r>
              <a:rPr lang="nl-BE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  <a:t>drie ‘</a:t>
            </a:r>
            <a:r>
              <a:rPr lang="nl-BE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timestamps</a:t>
            </a:r>
            <a: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  <a:t>’ bijgehouden: </a:t>
            </a:r>
            <a:r>
              <a:rPr lang="nl-BE" altLang="nl-BE" sz="2000" i="1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start</a:t>
            </a:r>
            <a:r>
              <a:rPr lang="nl-BE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(</a:t>
            </a:r>
            <a:r>
              <a:rPr lang="nl-BE" altLang="nl-BE" sz="2000" i="1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T</a:t>
            </a:r>
            <a:r>
              <a:rPr lang="nl-BE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)</a:t>
            </a:r>
            <a: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  <a:t> aan het begin van de transactie, </a:t>
            </a:r>
            <a:r>
              <a:rPr lang="nl-BE" altLang="nl-BE" sz="2000" i="1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validatie</a:t>
            </a:r>
            <a:r>
              <a:rPr lang="nl-BE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(</a:t>
            </a:r>
            <a:r>
              <a:rPr lang="nl-BE" altLang="nl-BE" sz="2000" i="1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T</a:t>
            </a:r>
            <a:r>
              <a:rPr lang="nl-BE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)</a:t>
            </a:r>
            <a: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  <a:t> aan het begin van de valideerfase en </a:t>
            </a:r>
            <a:r>
              <a:rPr lang="nl-BE" altLang="nl-BE" sz="2000" i="1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einde</a:t>
            </a:r>
            <a:r>
              <a:rPr lang="nl-BE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(</a:t>
            </a:r>
            <a:r>
              <a:rPr lang="nl-BE" altLang="nl-BE" sz="2000" i="1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T</a:t>
            </a:r>
            <a:r>
              <a:rPr lang="nl-BE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)</a:t>
            </a:r>
            <a: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  <a:t> aan het einde van de transactie.</a:t>
            </a:r>
          </a:p>
          <a:p>
            <a:endParaRPr lang="nl-BE" altLang="nl-BE" sz="2000" dirty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  <a:t>De controle gebeurt aan de hand van een </a:t>
            </a:r>
            <a:b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nl-BE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validatietest</a:t>
            </a:r>
            <a: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r>
              <a:rPr lang="nl-BE" altLang="nl-BE" sz="2000" dirty="0">
                <a:solidFill>
                  <a:schemeClr val="tx2"/>
                </a:solidFill>
                <a:effectLst/>
                <a:latin typeface="+mn-lt"/>
              </a:rPr>
              <a:t/>
            </a:r>
            <a:br>
              <a:rPr lang="nl-BE" altLang="nl-BE" sz="2000" dirty="0">
                <a:solidFill>
                  <a:schemeClr val="tx2"/>
                </a:solidFill>
                <a:effectLst/>
                <a:latin typeface="+mn-lt"/>
              </a:rPr>
            </a:br>
            <a:endParaRPr lang="nl-BE" altLang="nl-BE" sz="2000" dirty="0">
              <a:solidFill>
                <a:schemeClr val="tx2"/>
              </a:solidFill>
              <a:effectLst/>
              <a:latin typeface="+mn-lt"/>
            </a:endParaRPr>
          </a:p>
        </p:txBody>
      </p:sp>
      <p:pic>
        <p:nvPicPr>
          <p:cNvPr id="9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14" y="5531242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57" y="1162050"/>
            <a:ext cx="1261194" cy="1180001"/>
          </a:xfrm>
          <a:prstGeom prst="rect">
            <a:avLst/>
          </a:prstGeom>
        </p:spPr>
      </p:pic>
      <p:pic>
        <p:nvPicPr>
          <p:cNvPr id="2050" name="Picture 2" descr="http://www.sccollege.edu/Departments/testing/Documents/Testing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1" y="4457700"/>
            <a:ext cx="36004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664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Optimistische methoden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Werking</a:t>
            </a:r>
          </a:p>
          <a:p>
            <a:r>
              <a:rPr lang="nl-BE" sz="1400" dirty="0" smtClean="0"/>
              <a:t>Basisprotocol</a:t>
            </a:r>
            <a:endParaRPr lang="nl-BE" sz="14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76507" y="2807047"/>
            <a:ext cx="8636281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b="1" dirty="0" err="1" smtClean="0">
                <a:effectLst/>
                <a:latin typeface="+mn-lt"/>
              </a:rPr>
              <a:t>Validatietest</a:t>
            </a:r>
            <a:endParaRPr lang="en-GB" altLang="nl-BE" sz="2800" b="1" dirty="0" smtClean="0"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nl-BE" sz="2800" dirty="0" smtClean="0">
              <a:effectLst/>
              <a:latin typeface="+mn-lt"/>
            </a:endParaRPr>
          </a:p>
          <a:p>
            <a:pPr marL="0" indent="0">
              <a:buNone/>
            </a:pP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Opdat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i="1" dirty="0" smtClean="0">
                <a:solidFill>
                  <a:schemeClr val="tx2"/>
                </a:solidFill>
                <a:effectLst/>
                <a:latin typeface="+mn-lt"/>
              </a:rPr>
              <a:t>A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zou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slagen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in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validatietest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moet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er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voldaan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zijn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aan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één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van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volgende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voorwaarden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:</a:t>
            </a:r>
          </a:p>
          <a:p>
            <a:pPr marL="0" indent="0">
              <a:buNone/>
            </a:pPr>
            <a:endParaRPr lang="en-GB" altLang="nl-BE" sz="1200" dirty="0" smtClean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Alle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i="1" dirty="0" smtClean="0">
                <a:solidFill>
                  <a:schemeClr val="tx2"/>
                </a:solidFill>
                <a:effectLst/>
                <a:latin typeface="+mn-lt"/>
              </a:rPr>
              <a:t>B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die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voor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i="1" dirty="0" smtClean="0">
                <a:solidFill>
                  <a:schemeClr val="tx2"/>
                </a:solidFill>
                <a:effectLst/>
                <a:latin typeface="+mn-lt"/>
              </a:rPr>
              <a:t>A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startten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,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moeten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beëindigd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zijn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voor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de start van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i="1" dirty="0" smtClean="0">
                <a:solidFill>
                  <a:schemeClr val="tx2"/>
                </a:solidFill>
                <a:effectLst/>
                <a:latin typeface="+mn-lt"/>
              </a:rPr>
              <a:t>A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  <a:sym typeface="Symbol"/>
              </a:rPr>
              <a:t>.</a:t>
            </a:r>
          </a:p>
          <a:p>
            <a:endParaRPr lang="en-GB" altLang="nl-BE" sz="400" dirty="0">
              <a:solidFill>
                <a:schemeClr val="tx2"/>
              </a:solidFill>
              <a:effectLst/>
              <a:latin typeface="+mn-lt"/>
              <a:sym typeface="Symbol"/>
            </a:endParaRPr>
          </a:p>
          <a:p>
            <a: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  <a:t>Als transactie </a:t>
            </a:r>
            <a:r>
              <a:rPr lang="nl-BE" altLang="nl-BE" sz="2000" i="1" dirty="0" smtClean="0">
                <a:solidFill>
                  <a:schemeClr val="tx2"/>
                </a:solidFill>
                <a:effectLst/>
                <a:latin typeface="+mn-lt"/>
              </a:rPr>
              <a:t>A</a:t>
            </a:r>
            <a: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  <a:t> start voordat een vroegere transactie </a:t>
            </a:r>
            <a:r>
              <a:rPr lang="nl-BE" altLang="nl-BE" sz="2000" i="1" dirty="0" smtClean="0">
                <a:solidFill>
                  <a:schemeClr val="tx2"/>
                </a:solidFill>
                <a:effectLst/>
                <a:latin typeface="+mn-lt"/>
              </a:rPr>
              <a:t>B</a:t>
            </a:r>
            <a: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  <a:t> werd beëindigd, dan</a:t>
            </a:r>
          </a:p>
          <a:p>
            <a:pPr lvl="1"/>
            <a: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  <a:t>mag </a:t>
            </a:r>
            <a:r>
              <a:rPr lang="nl-BE" altLang="nl-BE" sz="2000" i="1" dirty="0" smtClean="0">
                <a:solidFill>
                  <a:schemeClr val="tx2"/>
                </a:solidFill>
                <a:effectLst/>
                <a:latin typeface="+mn-lt"/>
              </a:rPr>
              <a:t>A</a:t>
            </a:r>
            <a: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  <a:t> geen enkel gegeven lezen dat werd aangepast door </a:t>
            </a:r>
            <a:r>
              <a:rPr lang="nl-BE" altLang="nl-BE" sz="2000" i="1" dirty="0" smtClean="0">
                <a:solidFill>
                  <a:schemeClr val="tx2"/>
                </a:solidFill>
                <a:effectLst/>
                <a:latin typeface="+mn-lt"/>
              </a:rPr>
              <a:t>B</a:t>
            </a:r>
            <a: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  <a:t> en</a:t>
            </a:r>
          </a:p>
          <a:p>
            <a:pPr lvl="1"/>
            <a:r>
              <a:rPr lang="nl-BE" altLang="nl-BE" sz="2000" dirty="0" smtClean="0">
                <a:solidFill>
                  <a:schemeClr val="tx2"/>
                </a:solidFill>
                <a:latin typeface="+mn-lt"/>
              </a:rPr>
              <a:t>moet transactie </a:t>
            </a:r>
            <a:r>
              <a:rPr lang="nl-BE" altLang="nl-BE" sz="2000" i="1" dirty="0" smtClean="0">
                <a:solidFill>
                  <a:schemeClr val="tx2"/>
                </a:solidFill>
                <a:latin typeface="+mn-lt"/>
              </a:rPr>
              <a:t>B</a:t>
            </a:r>
            <a:r>
              <a:rPr lang="nl-BE" altLang="nl-BE" sz="2000" dirty="0" smtClean="0">
                <a:solidFill>
                  <a:schemeClr val="tx2"/>
                </a:solidFill>
                <a:latin typeface="+mn-lt"/>
              </a:rPr>
              <a:t> al zijn aanpassingsoperaties hebben beëindigd voor de valideerfase van transactie </a:t>
            </a:r>
            <a:r>
              <a:rPr lang="nl-BE" altLang="nl-BE" sz="2000" i="1" dirty="0" smtClean="0">
                <a:solidFill>
                  <a:schemeClr val="tx2"/>
                </a:solidFill>
                <a:latin typeface="+mn-lt"/>
              </a:rPr>
              <a:t>A</a:t>
            </a:r>
            <a:r>
              <a:rPr lang="nl-BE" altLang="nl-BE" sz="2000" dirty="0" smtClean="0">
                <a:solidFill>
                  <a:schemeClr val="tx2"/>
                </a:solidFill>
                <a:latin typeface="+mn-lt"/>
              </a:rPr>
              <a:t> start</a:t>
            </a:r>
            <a:r>
              <a:rPr lang="nl-BE" altLang="nl-BE" sz="24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r>
              <a:rPr lang="nl-BE" altLang="nl-BE" sz="2400" dirty="0">
                <a:solidFill>
                  <a:schemeClr val="tx2"/>
                </a:solidFill>
                <a:effectLst/>
                <a:latin typeface="+mn-lt"/>
              </a:rPr>
              <a:t/>
            </a:r>
            <a:br>
              <a:rPr lang="nl-BE" altLang="nl-BE" sz="2400" dirty="0">
                <a:solidFill>
                  <a:schemeClr val="tx2"/>
                </a:solidFill>
                <a:effectLst/>
                <a:latin typeface="+mn-lt"/>
              </a:rPr>
            </a:br>
            <a:endParaRPr lang="nl-BE" altLang="nl-BE" sz="2400" dirty="0">
              <a:solidFill>
                <a:schemeClr val="tx2"/>
              </a:solidFill>
              <a:effectLst/>
              <a:latin typeface="+mn-lt"/>
            </a:endParaRPr>
          </a:p>
        </p:txBody>
      </p:sp>
      <p:pic>
        <p:nvPicPr>
          <p:cNvPr id="9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00" y="1071562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www.sccollege.edu/Departments/testing/Documents/Testing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63" y="1047750"/>
            <a:ext cx="3386137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1894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Optimistische methoden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Werking</a:t>
            </a:r>
          </a:p>
          <a:p>
            <a:r>
              <a:rPr lang="nl-BE" sz="1400" dirty="0" smtClean="0"/>
              <a:t>Basisprotocol</a:t>
            </a:r>
            <a:endParaRPr lang="nl-BE" sz="14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870071"/>
            <a:ext cx="8636281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Basisprotocol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voor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het </a:t>
            </a:r>
            <a:r>
              <a:rPr lang="en-GB" altLang="nl-BE" sz="2800" b="1" dirty="0" err="1" smtClean="0">
                <a:solidFill>
                  <a:schemeClr val="tx2"/>
                </a:solidFill>
                <a:effectLst/>
                <a:latin typeface="+mn-lt"/>
              </a:rPr>
              <a:t>schrijven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: de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schrijffase</a:t>
            </a:r>
            <a:r>
              <a:rPr lang="en-GB" altLang="nl-BE" sz="2800" b="1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nl-BE" sz="2800" dirty="0" smtClean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Als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validatietest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faalt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,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afgebroken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en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opnieuw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opgestart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Slaagt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validatietest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,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dan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schrijffase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uitgevoerd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b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</a:br>
            <a:endParaRPr lang="en-GB" altLang="nl-BE" sz="1400" dirty="0" smtClean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  <a:t>In de schrijffase worden de aanpassingen van de waarden in de lokale kopieën </a:t>
            </a:r>
            <a:r>
              <a:rPr lang="nl-BE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overgezet</a:t>
            </a:r>
            <a: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  <a:t> naar de databank. Na het succesvol uitvoeren van deze overzetting wordt de transactie bevestigd (COMMIT).  </a:t>
            </a:r>
            <a:r>
              <a:rPr lang="nl-BE" altLang="nl-BE" sz="2000" dirty="0">
                <a:solidFill>
                  <a:schemeClr val="tx2"/>
                </a:solidFill>
                <a:effectLst/>
                <a:latin typeface="+mn-lt"/>
              </a:rPr>
              <a:t/>
            </a:r>
            <a:br>
              <a:rPr lang="nl-BE" altLang="nl-BE" sz="2000" dirty="0">
                <a:solidFill>
                  <a:schemeClr val="tx2"/>
                </a:solidFill>
                <a:effectLst/>
                <a:latin typeface="+mn-lt"/>
              </a:rPr>
            </a:br>
            <a:endParaRPr lang="nl-BE" altLang="nl-BE" sz="2000" dirty="0">
              <a:solidFill>
                <a:schemeClr val="tx2"/>
              </a:solidFill>
              <a:effectLst/>
              <a:latin typeface="+mn-lt"/>
            </a:endParaRPr>
          </a:p>
        </p:txBody>
      </p:sp>
      <p:pic>
        <p:nvPicPr>
          <p:cNvPr id="9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14" y="5531242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350" y="1162050"/>
            <a:ext cx="1261194" cy="1180001"/>
          </a:xfrm>
          <a:prstGeom prst="rect">
            <a:avLst/>
          </a:prstGeom>
        </p:spPr>
      </p:pic>
      <p:sp>
        <p:nvSpPr>
          <p:cNvPr id="3" name="AutoShape 2" descr="data:image/jpeg;base64,/9j/4AAQSkZJRgABAQAAAQABAAD/2wCEAAkGBxISEBAPEhAQDw8PDxAPDw8UEA8PDwwPFBQWFhQRFBQYHCggGBolHBQUITEhJSkrLi4uFx8zODMsNygtLisBCgoKDg0OFxAQGiwcHBwsLCwsLCwsLCwsLCwsLCwsLCwsLSwsLCwsLCwsLCwsLCwsLCwsLCwsLCwsLCwvLCwsLP/AABEIALkBEQMBIgACEQEDEQH/xAAcAAABBQEBAQAAAAAAAAAAAAACAQMEBQYABwj/xAA6EAACAQMCBAMFBwIFBQAAAAAAAQIDBBEFIRIxQVEGE2EUInGBkQcVMkKhscFSYhYjQ3LRgpLh8PH/xAAZAQADAQEBAAAAAAAAAAAAAAAAAQIDBAX/xAAjEQACAgIBAwUBAAAAAAAAAAAAAQIRAxIhEzEyBCJBQmFR/9oADAMBAAIRAxEAPwD0b2AF2JbYBaPFcT0dipdiA7Et2gGiGilIp5WJEubLY0EkQ7mOxm0WmYXV7TZmF1alhs9L1vkzznWnuxY37jZrgz80NyQ5NgNnejnaAaBwFkstA0yVxWhTisuT+i7lk0M2GlzqvEU2a/S/CfDiU9jfaf4fpWtJbLiS3fVszGv61wNpcjDLNrg1w4tydRrQoxwiVpN/5lWKXc8/udWcupsPswpOrcZe6gsv+CMUJSkrNc2sIM9Vqy4KDf8AaeU6ld8dZ9kz0bxjd+Xby+GDymyoTliWH7zbzjbB6OV0qPLxK3Y34gvMQ+RjJTcsmy1PS3N7tJfVjFtpFKOzeX67HBKSs9OCpGOdCT6Eq302o+j+hrvKpR6IX2yEeiJeQuhfDdi4czSYinnYzL1lLlgg1te9SHbGkbW41NYxkpb7U1vuZeprLfUhXF+31Fq2PhE6/wBQbfMrJXhGqVGyNI1jjREpll7eC7wrQkX00Ruya7pjM6w1gTA9UJyYfmHcQGBUOiLC4jhMHBQH0/xCORwLOdsySObAbFYLIbLQMmRLlkqSIlwiJFoy+t8meda3zZ6Nra2Z5xrnNk4vI2fiZ6bG2xZvcbbPUSOZsJHq32OaUpebcNfh9yP7s8oie7fZRbeXpyqP/VnKS+GcL9h1yQyb4nv+FNI8p1y54mzb+LrreR5rqFXdnJ5TO6C1gVzqNM91+xmwxaSuGt6k2k/7Y7fvk8Ixl7LL/c+n/DFkrWwtqPJxpQ4v9zWZfq2d+GKXP8OD1M21r/RdYt41WozWVu0nyb9UYzW/8viSXI0urXDm8R/FnZ+iM/4lXFRU+TxiSxyaMMzcr/C8EdaMBfau8tZw1+pSVdYlxZzyG9YfvvBVzRlDGqOqcq7F1U1TO+eaIVS+k+v/AMIcReE00SM92Oyum+oy6jCVMJUh0kK2NqTHEORojnlEsYzgRxHuA7hJAY4BeEdcQUgsQDQLHWhvhGhCJHB8IjQyRMHC7nDEfT/CC4jmAJGDMkA0C0GDgzaLTAaItzHYmMjXC2IkjSLMpra2Z5trq3Z6brcdmea6+t2Ri8jf6mWqcxth1eY22eqjkkw6UW2kubaS9WfR9jbeRY0aS24KUU/jjc8I8GWPnX1tT6OrGT+Efef7HvXiCtim4x7BLhMUVckeb+KbvLkYS5nlsv8AxHOXE98/oUVrbTrVIUqcXOpUkowiucpPoc+JHfl4jRZ+B9Jdzf29JRbiqkalR42jTh7zb7LbHzPoy8l7uPQz/grw/S0+3VNcLrzw69TrOf8ASv7VyRYXV1ltZ2790d3jGjzH7pWQ6cVxcTXczXjC7WHFbJ5yaLz0s9TD+JavFJnLkftpHTjVyswt9Sy2QfILmvDmROHcI9jSRCjQHFRJKQhRBHVINUx1HZEwA4Tmg8oFsmhjbidwhNgOXRCooGSyc4jiWAZMBDTQvAOxiKxCGOERxH8AtDTJY1wnD2DhiPpt0xt0yUDI3lgRxrIRXABolSQ3KBhLAzRTRGaI9dbE50yPWpmEsckaxkjK6ytmeZeIVuz1bV7dtM838RWEsvZmEItSOnZamErPcZyTa9nLL2GfY5dj1ItUccmb37GrDju6lZrajSwvSU3/AMJno/ieeI/FbmU+xKCUbpP8XFTf/Th/zk1ni1e7yDJ4MvD5o8m1xZbN39lnhd0oe21I/wCfWji3i/8ASovnUfZy6enxKnQvD0ry7hDhzShJTrP8qgn+F+r5Y+J7Lwwoxy8JJfXHYXpoWrZp6zLTUV3Ky9o+XBS5ybw33yZy+v0pYyP6x4gjJyjnbO25kbu5y33/AHDJJfUnFB/YtrnUMdehnNTrcTGa968Y/wDUV9S4yZdzeqGK6IVREi4qlNqF64JtPfou5cURJ0PVajQCuFtut+hUV9Vco8kn3IHmb55s2WN/Ji8hobi9Uev0Ir1bHR/oVakJIaghObLWGqJ7brPV8kSldfP1TTTM60LCo11aB4l8CWRmg8/PXA5CqlyKCN1LuSaN4upm8bLUy348hppECFccVYycS0yW5CZGPNFVQVDsfyDkb8wTjChWPZOGeI4BH1UhGhxREaPQPOGuETgHcHJCGMOAMqZK4ROEVILK2tYqXQqLzw7GfQ1HCJwi0j/B7s89uvBUH+VfQqa/gddEerSiNSpLsPpxDdmF8HaK7WpUf5ZxSfxT/wDJc+LaDlGPDu5YSS6tl3Wtk00tm+pC1SvCFWgpbRjUhnslnYyzRSjXwbYZvZP5RL0iwhZ26hs5P3qkutSo+fyXL5GY1/VZSb3a57FzrV08vt/BhNWqvifYzyy+q7I2wQt7S5bK27rNshTn6hV6hFbz8P3IXB1SYFeXUhVquOo5e3KRmdS1Lmo8/wBhxjb4IlKlyStQ1SMds5l2Rnbqs5vL+S7A4b5hKJ0xionLKTkNRiE4YDEzlYLszqhMiOQLYsYgFhI6SHIo5isqhoFjrQEkMA4T9R2NV9yPTHCWkUnwSoV2OxrEKDHkzKUUXZJVYKNUjZFSI1Q7JfnHEXBwtUFn2JgRoMTB20ebYHCckEwMiKObOOwdkQHYOwLkFsoQMkNyHGNzQwGZMxnjKvmbWeRtnEx3i+xfHxrlJHL6tPQ7PRtdTkprHxVHh8q5ysbRrYzhdpL+SLqUVVXFTqUqkOjUkU2qWr3B1XS3b6RK5cuGVerwQjhbpPnnmntLqYYm5cP4OvLGMPcuLGLmDi8Nr5NMrL/UIU1u1ntzZl7CdWcpZnUkorlxSxuPVLVyeOxo4U+TOMnJWMX+oym9sxj+rK6SLWpYNIhVLdo1i0uxEov5IyQkhxxBgy7M2gMPszlBlhRppr1/YGrAW4a2Q1A7A7w7k23guyByBIroxfZ/RhTNJZRTkkllsjamk24tLZtcuTRO/wCFafpQMQOtHDG8miIEpjg1HmOAxxFTH4EcOnImSLRJSCTAjINGTGEcIKSB9iZEyM8QjkztPPodYI05DcqhI6JDkDxDKkxZTAY9k4jKqHxsaFQ8C0JFsLiGIBoj3VrGpHhksr9iWC8DpPhgm12Mzc+FKUs5csdtim+1WnSt9Np0crijFU6UNsty/HPHwT39TfLmvijz/wC1KHn3FrbQUZPPFVzwt8MmlHZ745vbuZShGK4RtHJKckmzzLw9pL8njx+OTfLotl/JN+7sco+rN192QpwjTSxHHu+kVshNLs4p1IPGcbeq3/5OZq5HdGSUDGUtHU6dV7qUIccV0kk/e/QyV7b4bPXqlFU6ilj3X7s+zi9meeeINO8qtUp/lUm4PvB7r9BNUVH3WZGrS2IUY+9gurmlgrqdP3zWDMZxL7w/aJupD+um0viQalHn3Wz9GWOmVfLcZ55c+7Q7rdulPzY7wq7+kZdV/IgSpmdq0hq1qvOH0Jd1yKylPf5lx5RMuGarSKmKkH6kXV6LVaon1k5fXf8AkjW1zhJp7rdFnrFVVYU665tcE/iuX8kDszd7HYhkm9qdCLk2iuDOT5OT3HUxkLJTQoscYqG1IXiJotMkQkOqRE4g41CHEqyTxHDPmHE6hZ9iI5hKYvEdBwgJCOIrkDx+ohi8AEqaHEzhDAjAXkK2DkYBxOln0QKmc5jEL+oWBp3EYrdpLvyR3tMHtxRfzTGI64eItpObysRWMy3Wx5da1Ve6vUqQfvU5uEUs4zDbn1WzPSdTu/Kt69VLLp0ak0orMsqLawviZX7NdNp21oqs5RVa5xUmnJcUY/lT6p7ttepEk3JI0hSTZqq9hTlBQmk8LZ8miiu/DyzxUqrUk9m1/Jee20V+dP5tjNW/pP8AM18mVKEX3CM5R7GbvLGq44qQj/vhJNP4x5oyHibSpVIcSWatJYXepT7fFHoNxSt5rD4pfKS377FNe6HQf4XXj2w3/JlLGbwzUeKXnUqpPDznc9L1zwjxZcOOXNviiuZlLrwjWTwqTfwIjBruXLIpdihjf4JdvrWE6csSpy6dU+6HKvhesmo+VPL5LDbYFTwtWjzg4/HbJdIzcmVd3dp5x8vgRFIuoeG6jbwm8c9nsG/C9X+l/qUmkS7ZTwqsejcPGN9/XYsX4bqr8rAWiVM44W2S2ikyvnBM6NFFr9w1ezEelTXQTkPgrvZkF7KiwWnT7P6HexyXRkObCkV/sYSsS0pW0u36EqFs+qFuxlGtPYS05l8qXoOxpY5oW7Az33czjRYRwbMD6Y4RMCJnYOs4wZJHRigmDkQw+EFtHBKCEACaEb9DpsRIYCORHr01LZ8WH2bRJcEBKSGgIMtNpt5fFLbHvNtND8aEUsY27Lbb5BMRbFWIKFOKecLOAk0NuoNOoMRJbQnEuwxHLHI7dQAJv0SGqkMhyqDU+J8gCyPXs+JY4sbPohiFgo5x15yxl/IslHuJJiodlerCCy0k2+cnu2NLTIZzLDfRdEWLqLsJw56Codsrq2nLHuxiu2ywRFoqk8z37JbJfQveJApoTiPYoqmhxedkvksnR0KlHlCP/ai/4RHRIcStjMV9Eg+UF9Bin4Zh1jua/wAkTyRaj2Mbc+GoY2gQ4eEovdo3zpA+ULQNjDS8LxXQY/wsm+RvnQBdFdhaBuYOp4XUVyKuvoDbwkenezZChpkeeBdMe55Z/hWXY49Z9gXY4OmHULCNRBqojIQ19dx6GuLua7Iz1ZquNHcaM3HWF3HYaqu4Wgpl/k5yKaOpruH94LuFiosmxStjeruOq8XcAJjAaI/tISrIYBSBUGGqqF85DADyjuEcVRC4QxDTRygx1oQdiAaB4x1wyD5QWA2zuAcaAYWA20kNykPeXkXyxFEdQyE44HJAMQAcY7TkCqY7FYEMIGUhJSA4cgAFSoHRDhQHlTAAGgoUg4wHYoZIMaSHVAVCgAPAcEcAHhy4/UONWa7mm+6fQF6T6Hn0zrtGfV1NdWORv5rqy4lpPoNy0r0C5BwQI6pPuOLWJdx6Wl+gzLTX2DeQUhyOuSH6evvuV8tOY3KwY1kkLRF/T19dyTT15dzJuykC6El3KWZi6aNtDWU+pIp6mn1MCuNdx6FxNdy1nJeM9Cp6gu5Iheruee09RmiZR1ZmizIl42byNzkep1UYujrHqTqOreposiIcGa5VUc5ozlPVPUfhqK7lbIWpc5OSRVq/XcJXq7hYqLMCRCV4L7UFjJPAEqZFVyGrkQD7QLQ154qrAA4oDkYDSrINVgAeSCSGlUDUxgGkEgVINMBCII4RsYhRAeI4AKKFFBezoOmOo56NbIrtkBK0RMYhNIdlfO0XYalZIspDciXFDsrJWKAlYLsWjAYtUOypnp67DE9OXYupDUhaodlLLTfQF6b6FywWLVDspXpnoNy04vGNSFqFlK7FoVW7RayGmIdkFRkg41ZIkSGpD2YUhVcscjeMjSAZW7FqiwjfMcjfFUgkUsjFqi2V+Gr/ANSoQSKU2LVFzG+9RyN6U0R6BW7Jot43g5G8KmI5EpSFRbwvB+F2U0R+mVsKi4jdDsbkqojsR2S0WXtIErkhAyHYqJvtJxXnBY6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4" descr="data:image/jpeg;base64,/9j/4AAQSkZJRgABAQAAAQABAAD/2wCEAAkGBxISEBAPEhAQDw8PDxAPDw8UEA8PDwwPFBQWFhQRFBQYHCggGBolHBQUITEhJSkrLi4uFx8zODMsNygtLisBCgoKDg0OFxAQGiwcHBwsLCwsLCwsLCwsLCwsLCwsLCwsLSwsLCwsLCwsLCwsLCwsLCwsLCwsLCwsLCwvLCwsLP/AABEIALkBEQMBIgACEQEDEQH/xAAcAAABBQEBAQAAAAAAAAAAAAACAQMEBQYABwj/xAA6EAACAQMCBAMFBwIFBQAAAAAAAQIDBBEFIRIxQVEGE2EUInGBkQcVMkKhscFSYhYjQ3LRgpLh8PH/xAAZAQADAQEBAAAAAAAAAAAAAAAAAQIDBAX/xAAjEQACAgIBAwUBAAAAAAAAAAAAAQIRAxIhEzEyBCJBQmFR/9oADAMBAAIRAxEAPwD0b2AF2JbYBaPFcT0dipdiA7Et2gGiGilIp5WJEubLY0EkQ7mOxm0WmYXV7TZmF1alhs9L1vkzznWnuxY37jZrgz80NyQ5NgNnejnaAaBwFkstA0yVxWhTisuT+i7lk0M2GlzqvEU2a/S/CfDiU9jfaf4fpWtJbLiS3fVszGv61wNpcjDLNrg1w4tydRrQoxwiVpN/5lWKXc8/udWcupsPswpOrcZe6gsv+CMUJSkrNc2sIM9Vqy4KDf8AaeU6ld8dZ9kz0bxjd+Xby+GDymyoTliWH7zbzjbB6OV0qPLxK3Y34gvMQ+RjJTcsmy1PS3N7tJfVjFtpFKOzeX67HBKSs9OCpGOdCT6Eq302o+j+hrvKpR6IX2yEeiJeQuhfDdi4czSYinnYzL1lLlgg1te9SHbGkbW41NYxkpb7U1vuZeprLfUhXF+31Fq2PhE6/wBQbfMrJXhGqVGyNI1jjREpll7eC7wrQkX00Ruya7pjM6w1gTA9UJyYfmHcQGBUOiLC4jhMHBQH0/xCORwLOdsySObAbFYLIbLQMmRLlkqSIlwiJFoy+t8meda3zZ6Nra2Z5xrnNk4vI2fiZ6bG2xZvcbbPUSOZsJHq32OaUpebcNfh9yP7s8oie7fZRbeXpyqP/VnKS+GcL9h1yQyb4nv+FNI8p1y54mzb+LrreR5rqFXdnJ5TO6C1gVzqNM91+xmwxaSuGt6k2k/7Y7fvk8Ixl7LL/c+n/DFkrWwtqPJxpQ4v9zWZfq2d+GKXP8OD1M21r/RdYt41WozWVu0nyb9UYzW/8viSXI0urXDm8R/FnZ+iM/4lXFRU+TxiSxyaMMzcr/C8EdaMBfau8tZw1+pSVdYlxZzyG9YfvvBVzRlDGqOqcq7F1U1TO+eaIVS+k+v/AMIcReE00SM92Oyum+oy6jCVMJUh0kK2NqTHEORojnlEsYzgRxHuA7hJAY4BeEdcQUgsQDQLHWhvhGhCJHB8IjQyRMHC7nDEfT/CC4jmAJGDMkA0C0GDgzaLTAaItzHYmMjXC2IkjSLMpra2Z5trq3Z6brcdmea6+t2Ri8jf6mWqcxth1eY22eqjkkw6UW2kubaS9WfR9jbeRY0aS24KUU/jjc8I8GWPnX1tT6OrGT+Efef7HvXiCtim4x7BLhMUVckeb+KbvLkYS5nlsv8AxHOXE98/oUVrbTrVIUqcXOpUkowiucpPoc+JHfl4jRZ+B9Jdzf29JRbiqkalR42jTh7zb7LbHzPoy8l7uPQz/grw/S0+3VNcLrzw69TrOf8ASv7VyRYXV1ltZ2790d3jGjzH7pWQ6cVxcTXczXjC7WHFbJ5yaLz0s9TD+JavFJnLkftpHTjVyswt9Sy2QfILmvDmROHcI9jSRCjQHFRJKQhRBHVINUx1HZEwA4Tmg8oFsmhjbidwhNgOXRCooGSyc4jiWAZMBDTQvAOxiKxCGOERxH8AtDTJY1wnD2DhiPpt0xt0yUDI3lgRxrIRXABolSQ3KBhLAzRTRGaI9dbE50yPWpmEsckaxkjK6ytmeZeIVuz1bV7dtM838RWEsvZmEItSOnZamErPcZyTa9nLL2GfY5dj1ItUccmb37GrDju6lZrajSwvSU3/AMJno/ieeI/FbmU+xKCUbpP8XFTf/Th/zk1ni1e7yDJ4MvD5o8m1xZbN39lnhd0oe21I/wCfWji3i/8ASovnUfZy6enxKnQvD0ry7hDhzShJTrP8qgn+F+r5Y+J7Lwwoxy8JJfXHYXpoWrZp6zLTUV3Ky9o+XBS5ybw33yZy+v0pYyP6x4gjJyjnbO25kbu5y33/AHDJJfUnFB/YtrnUMdehnNTrcTGa968Y/wDUV9S4yZdzeqGK6IVREi4qlNqF64JtPfou5cURJ0PVajQCuFtut+hUV9Vco8kn3IHmb55s2WN/Ji8hobi9Uev0Ir1bHR/oVakJIaghObLWGqJ7brPV8kSldfP1TTTM60LCo11aB4l8CWRmg8/PXA5CqlyKCN1LuSaN4upm8bLUy348hppECFccVYycS0yW5CZGPNFVQVDsfyDkb8wTjChWPZOGeI4BH1UhGhxREaPQPOGuETgHcHJCGMOAMqZK4ROEVILK2tYqXQqLzw7GfQ1HCJwi0j/B7s89uvBUH+VfQqa/gddEerSiNSpLsPpxDdmF8HaK7WpUf5ZxSfxT/wDJc+LaDlGPDu5YSS6tl3Wtk00tm+pC1SvCFWgpbRjUhnslnYyzRSjXwbYZvZP5RL0iwhZ26hs5P3qkutSo+fyXL5GY1/VZSb3a57FzrV08vt/BhNWqvifYzyy+q7I2wQt7S5bK27rNshTn6hV6hFbz8P3IXB1SYFeXUhVquOo5e3KRmdS1Lmo8/wBhxjb4IlKlyStQ1SMds5l2Rnbqs5vL+S7A4b5hKJ0xionLKTkNRiE4YDEzlYLszqhMiOQLYsYgFhI6SHIo5isqhoFjrQEkMA4T9R2NV9yPTHCWkUnwSoV2OxrEKDHkzKUUXZJVYKNUjZFSI1Q7JfnHEXBwtUFn2JgRoMTB20ebYHCckEwMiKObOOwdkQHYOwLkFsoQMkNyHGNzQwGZMxnjKvmbWeRtnEx3i+xfHxrlJHL6tPQ7PRtdTkprHxVHh8q5ysbRrYzhdpL+SLqUVVXFTqUqkOjUkU2qWr3B1XS3b6RK5cuGVerwQjhbpPnnmntLqYYm5cP4OvLGMPcuLGLmDi8Nr5NMrL/UIU1u1ntzZl7CdWcpZnUkorlxSxuPVLVyeOxo4U+TOMnJWMX+oym9sxj+rK6SLWpYNIhVLdo1i0uxEov5IyQkhxxBgy7M2gMPszlBlhRppr1/YGrAW4a2Q1A7A7w7k23guyByBIroxfZ/RhTNJZRTkkllsjamk24tLZtcuTRO/wCFafpQMQOtHDG8miIEpjg1HmOAxxFTH4EcOnImSLRJSCTAjINGTGEcIKSB9iZEyM8QjkztPPodYI05DcqhI6JDkDxDKkxZTAY9k4jKqHxsaFQ8C0JFsLiGIBoj3VrGpHhksr9iWC8DpPhgm12Mzc+FKUs5csdtim+1WnSt9Np0crijFU6UNsty/HPHwT39TfLmvijz/wC1KHn3FrbQUZPPFVzwt8MmlHZ745vbuZShGK4RtHJKckmzzLw9pL8njx+OTfLotl/JN+7sco+rN192QpwjTSxHHu+kVshNLs4p1IPGcbeq3/5OZq5HdGSUDGUtHU6dV7qUIccV0kk/e/QyV7b4bPXqlFU6ilj3X7s+zi9meeeINO8qtUp/lUm4PvB7r9BNUVH3WZGrS2IUY+9gurmlgrqdP3zWDMZxL7w/aJupD+um0viQalHn3Wz9GWOmVfLcZ55c+7Q7rdulPzY7wq7+kZdV/IgSpmdq0hq1qvOH0Jd1yKylPf5lx5RMuGarSKmKkH6kXV6LVaon1k5fXf8AkjW1zhJp7rdFnrFVVYU665tcE/iuX8kDszd7HYhkm9qdCLk2iuDOT5OT3HUxkLJTQoscYqG1IXiJotMkQkOqRE4g41CHEqyTxHDPmHE6hZ9iI5hKYvEdBwgJCOIrkDx+ohi8AEqaHEzhDAjAXkK2DkYBxOln0QKmc5jEL+oWBp3EYrdpLvyR3tMHtxRfzTGI64eItpObysRWMy3Wx5da1Ve6vUqQfvU5uEUs4zDbn1WzPSdTu/Kt69VLLp0ak0orMsqLawviZX7NdNp21oqs5RVa5xUmnJcUY/lT6p7ttepEk3JI0hSTZqq9hTlBQmk8LZ8miiu/DyzxUqrUk9m1/Jee20V+dP5tjNW/pP8AM18mVKEX3CM5R7GbvLGq44qQj/vhJNP4x5oyHibSpVIcSWatJYXepT7fFHoNxSt5rD4pfKS377FNe6HQf4XXj2w3/JlLGbwzUeKXnUqpPDznc9L1zwjxZcOOXNviiuZlLrwjWTwqTfwIjBruXLIpdihjf4JdvrWE6csSpy6dU+6HKvhesmo+VPL5LDbYFTwtWjzg4/HbJdIzcmVd3dp5x8vgRFIuoeG6jbwm8c9nsG/C9X+l/qUmkS7ZTwqsejcPGN9/XYsX4bqr8rAWiVM44W2S2ikyvnBM6NFFr9w1ezEelTXQTkPgrvZkF7KiwWnT7P6HexyXRkObCkV/sYSsS0pW0u36EqFs+qFuxlGtPYS05l8qXoOxpY5oW7Az33czjRYRwbMD6Y4RMCJnYOs4wZJHRigmDkQw+EFtHBKCEACaEb9DpsRIYCORHr01LZ8WH2bRJcEBKSGgIMtNpt5fFLbHvNtND8aEUsY27Lbb5BMRbFWIKFOKecLOAk0NuoNOoMRJbQnEuwxHLHI7dQAJv0SGqkMhyqDU+J8gCyPXs+JY4sbPohiFgo5x15yxl/IslHuJJiodlerCCy0k2+cnu2NLTIZzLDfRdEWLqLsJw56Codsrq2nLHuxiu2ywRFoqk8z37JbJfQveJApoTiPYoqmhxedkvksnR0KlHlCP/ai/4RHRIcStjMV9Eg+UF9Bin4Zh1jua/wAkTyRaj2Mbc+GoY2gQ4eEovdo3zpA+ULQNjDS8LxXQY/wsm+RvnQBdFdhaBuYOp4XUVyKuvoDbwkenezZChpkeeBdMe55Z/hWXY49Z9gXY4OmHULCNRBqojIQ19dx6GuLua7Iz1ZquNHcaM3HWF3HYaqu4Wgpl/k5yKaOpruH94LuFiosmxStjeruOq8XcAJjAaI/tISrIYBSBUGGqqF85DADyjuEcVRC4QxDTRygx1oQdiAaB4x1wyD5QWA2zuAcaAYWA20kNykPeXkXyxFEdQyE44HJAMQAcY7TkCqY7FYEMIGUhJSA4cgAFSoHRDhQHlTAAGgoUg4wHYoZIMaSHVAVCgAPAcEcAHhy4/UONWa7mm+6fQF6T6Hn0zrtGfV1NdWORv5rqy4lpPoNy0r0C5BwQI6pPuOLWJdx6Wl+gzLTX2DeQUhyOuSH6evvuV8tOY3KwY1kkLRF/T19dyTT15dzJuykC6El3KWZi6aNtDWU+pIp6mn1MCuNdx6FxNdy1nJeM9Cp6gu5Iheruee09RmiZR1ZmizIl42byNzkep1UYujrHqTqOreposiIcGa5VUc5ozlPVPUfhqK7lbIWpc5OSRVq/XcJXq7hYqLMCRCV4L7UFjJPAEqZFVyGrkQD7QLQ154qrAA4oDkYDSrINVgAeSCSGlUDUxgGkEgVINMBCII4RsYhRAeI4AKKFFBezoOmOo56NbIrtkBK0RMYhNIdlfO0XYalZIspDciXFDsrJWKAlYLsWjAYtUOypnp67DE9OXYupDUhaodlLLTfQF6b6FywWLVDspXpnoNy04vGNSFqFlK7FoVW7RayGmIdkFRkg41ZIkSGpD2YUhVcscjeMjSAZW7FqiwjfMcjfFUgkUsjFqi2V+Gr/ANSoQSKU2LVFzG+9RyN6U0R6BW7Jot43g5G8KmI5EpSFRbwvB+F2U0R+mVsKi4jdDsbkqojsR2S0WXtIErkhAyHYqJvtJxXnBY6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30" name="Picture 6" descr="http://www.prinsalexander.nl/Upload/Foto/schrijve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325" y="4781928"/>
            <a:ext cx="3114675" cy="207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6643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http://d2u5kwwhrm5pqo.cloudfront.net/images/made/images/uploads/plaster_560_313_s_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4887"/>
            <a:ext cx="9140826" cy="585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Optimistische methoden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Bruikbaarheid</a:t>
            </a:r>
          </a:p>
        </p:txBody>
      </p:sp>
      <p:sp>
        <p:nvSpPr>
          <p:cNvPr id="3" name="AutoShape 2" descr="data:image/jpeg;base64,/9j/4AAQSkZJRgABAQAAAQABAAD/2wCEAAkGBxISEBAPEhAQDw8PDxAPDw8UEA8PDwwPFBQWFhQRFBQYHCggGBolHBQUITEhJSkrLi4uFx8zODMsNygtLisBCgoKDg0OFxAQGiwcHBwsLCwsLCwsLCwsLCwsLCwsLCwsLSwsLCwsLCwsLCwsLCwsLCwsLCwsLCwsLCwvLCwsLP/AABEIALkBEQMBIgACEQEDEQH/xAAcAAABBQEBAQAAAAAAAAAAAAACAQMEBQYABwj/xAA6EAACAQMCBAMFBwIFBQAAAAAAAQIDBBEFIRIxQVEGE2EUInGBkQcVMkKhscFSYhYjQ3LRgpLh8PH/xAAZAQADAQEBAAAAAAAAAAAAAAAAAQIDBAX/xAAjEQACAgIBAwUBAAAAAAAAAAAAAQIRAxIhEzEyBCJBQmFR/9oADAMBAAIRAxEAPwD0b2AF2JbYBaPFcT0dipdiA7Et2gGiGilIp5WJEubLY0EkQ7mOxm0WmYXV7TZmF1alhs9L1vkzznWnuxY37jZrgz80NyQ5NgNnejnaAaBwFkstA0yVxWhTisuT+i7lk0M2GlzqvEU2a/S/CfDiU9jfaf4fpWtJbLiS3fVszGv61wNpcjDLNrg1w4tydRrQoxwiVpN/5lWKXc8/udWcupsPswpOrcZe6gsv+CMUJSkrNc2sIM9Vqy4KDf8AaeU6ld8dZ9kz0bxjd+Xby+GDymyoTliWH7zbzjbB6OV0qPLxK3Y34gvMQ+RjJTcsmy1PS3N7tJfVjFtpFKOzeX67HBKSs9OCpGOdCT6Eq302o+j+hrvKpR6IX2yEeiJeQuhfDdi4czSYinnYzL1lLlgg1te9SHbGkbW41NYxkpb7U1vuZeprLfUhXF+31Fq2PhE6/wBQbfMrJXhGqVGyNI1jjREpll7eC7wrQkX00Ruya7pjM6w1gTA9UJyYfmHcQGBUOiLC4jhMHBQH0/xCORwLOdsySObAbFYLIbLQMmRLlkqSIlwiJFoy+t8meda3zZ6Nra2Z5xrnNk4vI2fiZ6bG2xZvcbbPUSOZsJHq32OaUpebcNfh9yP7s8oie7fZRbeXpyqP/VnKS+GcL9h1yQyb4nv+FNI8p1y54mzb+LrreR5rqFXdnJ5TO6C1gVzqNM91+xmwxaSuGt6k2k/7Y7fvk8Ixl7LL/c+n/DFkrWwtqPJxpQ4v9zWZfq2d+GKXP8OD1M21r/RdYt41WozWVu0nyb9UYzW/8viSXI0urXDm8R/FnZ+iM/4lXFRU+TxiSxyaMMzcr/C8EdaMBfau8tZw1+pSVdYlxZzyG9YfvvBVzRlDGqOqcq7F1U1TO+eaIVS+k+v/AMIcReE00SM92Oyum+oy6jCVMJUh0kK2NqTHEORojnlEsYzgRxHuA7hJAY4BeEdcQUgsQDQLHWhvhGhCJHB8IjQyRMHC7nDEfT/CC4jmAJGDMkA0C0GDgzaLTAaItzHYmMjXC2IkjSLMpra2Z5trq3Z6brcdmea6+t2Ri8jf6mWqcxth1eY22eqjkkw6UW2kubaS9WfR9jbeRY0aS24KUU/jjc8I8GWPnX1tT6OrGT+Efef7HvXiCtim4x7BLhMUVckeb+KbvLkYS5nlsv8AxHOXE98/oUVrbTrVIUqcXOpUkowiucpPoc+JHfl4jRZ+B9Jdzf29JRbiqkalR42jTh7zb7LbHzPoy8l7uPQz/grw/S0+3VNcLrzw69TrOf8ASv7VyRYXV1ltZ2790d3jGjzH7pWQ6cVxcTXczXjC7WHFbJ5yaLz0s9TD+JavFJnLkftpHTjVyswt9Sy2QfILmvDmROHcI9jSRCjQHFRJKQhRBHVINUx1HZEwA4Tmg8oFsmhjbidwhNgOXRCooGSyc4jiWAZMBDTQvAOxiKxCGOERxH8AtDTJY1wnD2DhiPpt0xt0yUDI3lgRxrIRXABolSQ3KBhLAzRTRGaI9dbE50yPWpmEsckaxkjK6ytmeZeIVuz1bV7dtM838RWEsvZmEItSOnZamErPcZyTa9nLL2GfY5dj1ItUccmb37GrDju6lZrajSwvSU3/AMJno/ieeI/FbmU+xKCUbpP8XFTf/Th/zk1ni1e7yDJ4MvD5o8m1xZbN39lnhd0oe21I/wCfWji3i/8ASovnUfZy6enxKnQvD0ry7hDhzShJTrP8qgn+F+r5Y+J7Lwwoxy8JJfXHYXpoWrZp6zLTUV3Ky9o+XBS5ybw33yZy+v0pYyP6x4gjJyjnbO25kbu5y33/AHDJJfUnFB/YtrnUMdehnNTrcTGa968Y/wDUV9S4yZdzeqGK6IVREi4qlNqF64JtPfou5cURJ0PVajQCuFtut+hUV9Vco8kn3IHmb55s2WN/Ji8hobi9Uev0Ir1bHR/oVakJIaghObLWGqJ7brPV8kSldfP1TTTM60LCo11aB4l8CWRmg8/PXA5CqlyKCN1LuSaN4upm8bLUy348hppECFccVYycS0yW5CZGPNFVQVDsfyDkb8wTjChWPZOGeI4BH1UhGhxREaPQPOGuETgHcHJCGMOAMqZK4ROEVILK2tYqXQqLzw7GfQ1HCJwi0j/B7s89uvBUH+VfQqa/gddEerSiNSpLsPpxDdmF8HaK7WpUf5ZxSfxT/wDJc+LaDlGPDu5YSS6tl3Wtk00tm+pC1SvCFWgpbRjUhnslnYyzRSjXwbYZvZP5RL0iwhZ26hs5P3qkutSo+fyXL5GY1/VZSb3a57FzrV08vt/BhNWqvifYzyy+q7I2wQt7S5bK27rNshTn6hV6hFbz8P3IXB1SYFeXUhVquOo5e3KRmdS1Lmo8/wBhxjb4IlKlyStQ1SMds5l2Rnbqs5vL+S7A4b5hKJ0xionLKTkNRiE4YDEzlYLszqhMiOQLYsYgFhI6SHIo5isqhoFjrQEkMA4T9R2NV9yPTHCWkUnwSoV2OxrEKDHkzKUUXZJVYKNUjZFSI1Q7JfnHEXBwtUFn2JgRoMTB20ebYHCckEwMiKObOOwdkQHYOwLkFsoQMkNyHGNzQwGZMxnjKvmbWeRtnEx3i+xfHxrlJHL6tPQ7PRtdTkprHxVHh8q5ysbRrYzhdpL+SLqUVVXFTqUqkOjUkU2qWr3B1XS3b6RK5cuGVerwQjhbpPnnmntLqYYm5cP4OvLGMPcuLGLmDi8Nr5NMrL/UIU1u1ntzZl7CdWcpZnUkorlxSxuPVLVyeOxo4U+TOMnJWMX+oym9sxj+rK6SLWpYNIhVLdo1i0uxEov5IyQkhxxBgy7M2gMPszlBlhRppr1/YGrAW4a2Q1A7A7w7k23guyByBIroxfZ/RhTNJZRTkkllsjamk24tLZtcuTRO/wCFafpQMQOtHDG8miIEpjg1HmOAxxFTH4EcOnImSLRJSCTAjINGTGEcIKSB9iZEyM8QjkztPPodYI05DcqhI6JDkDxDKkxZTAY9k4jKqHxsaFQ8C0JFsLiGIBoj3VrGpHhksr9iWC8DpPhgm12Mzc+FKUs5csdtim+1WnSt9Np0crijFU6UNsty/HPHwT39TfLmvijz/wC1KHn3FrbQUZPPFVzwt8MmlHZ745vbuZShGK4RtHJKckmzzLw9pL8njx+OTfLotl/JN+7sco+rN192QpwjTSxHHu+kVshNLs4p1IPGcbeq3/5OZq5HdGSUDGUtHU6dV7qUIccV0kk/e/QyV7b4bPXqlFU6ilj3X7s+zi9meeeINO8qtUp/lUm4PvB7r9BNUVH3WZGrS2IUY+9gurmlgrqdP3zWDMZxL7w/aJupD+um0viQalHn3Wz9GWOmVfLcZ55c+7Q7rdulPzY7wq7+kZdV/IgSpmdq0hq1qvOH0Jd1yKylPf5lx5RMuGarSKmKkH6kXV6LVaon1k5fXf8AkjW1zhJp7rdFnrFVVYU665tcE/iuX8kDszd7HYhkm9qdCLk2iuDOT5OT3HUxkLJTQoscYqG1IXiJotMkQkOqRE4g41CHEqyTxHDPmHE6hZ9iI5hKYvEdBwgJCOIrkDx+ohi8AEqaHEzhDAjAXkK2DkYBxOln0QKmc5jEL+oWBp3EYrdpLvyR3tMHtxRfzTGI64eItpObysRWMy3Wx5da1Ve6vUqQfvU5uEUs4zDbn1WzPSdTu/Kt69VLLp0ak0orMsqLawviZX7NdNp21oqs5RVa5xUmnJcUY/lT6p7ttepEk3JI0hSTZqq9hTlBQmk8LZ8miiu/DyzxUqrUk9m1/Jee20V+dP5tjNW/pP8AM18mVKEX3CM5R7GbvLGq44qQj/vhJNP4x5oyHibSpVIcSWatJYXepT7fFHoNxSt5rD4pfKS377FNe6HQf4XXj2w3/JlLGbwzUeKXnUqpPDznc9L1zwjxZcOOXNviiuZlLrwjWTwqTfwIjBruXLIpdihjf4JdvrWE6csSpy6dU+6HKvhesmo+VPL5LDbYFTwtWjzg4/HbJdIzcmVd3dp5x8vgRFIuoeG6jbwm8c9nsG/C9X+l/qUmkS7ZTwqsejcPGN9/XYsX4bqr8rAWiVM44W2S2ikyvnBM6NFFr9w1ezEelTXQTkPgrvZkF7KiwWnT7P6HexyXRkObCkV/sYSsS0pW0u36EqFs+qFuxlGtPYS05l8qXoOxpY5oW7Az33czjRYRwbMD6Y4RMCJnYOs4wZJHRigmDkQw+EFtHBKCEACaEb9DpsRIYCORHr01LZ8WH2bRJcEBKSGgIMtNpt5fFLbHvNtND8aEUsY27Lbb5BMRbFWIKFOKecLOAk0NuoNOoMRJbQnEuwxHLHI7dQAJv0SGqkMhyqDU+J8gCyPXs+JY4sbPohiFgo5x15yxl/IslHuJJiodlerCCy0k2+cnu2NLTIZzLDfRdEWLqLsJw56Codsrq2nLHuxiu2ywRFoqk8z37JbJfQveJApoTiPYoqmhxedkvksnR0KlHlCP/ai/4RHRIcStjMV9Eg+UF9Bin4Zh1jua/wAkTyRaj2Mbc+GoY2gQ4eEovdo3zpA+ULQNjDS8LxXQY/wsm+RvnQBdFdhaBuYOp4XUVyKuvoDbwkenezZChpkeeBdMe55Z/hWXY49Z9gXY4OmHULCNRBqojIQ19dx6GuLua7Iz1ZquNHcaM3HWF3HYaqu4Wgpl/k5yKaOpruH94LuFiosmxStjeruOq8XcAJjAaI/tISrIYBSBUGGqqF85DADyjuEcVRC4QxDTRygx1oQdiAaB4x1wyD5QWA2zuAcaAYWA20kNykPeXkXyxFEdQyE44HJAMQAcY7TkCqY7FYEMIGUhJSA4cgAFSoHRDhQHlTAAGgoUg4wHYoZIMaSHVAVCgAPAcEcAHhy4/UONWa7mm+6fQF6T6Hn0zrtGfV1NdWORv5rqy4lpPoNy0r0C5BwQI6pPuOLWJdx6Wl+gzLTX2DeQUhyOuSH6evvuV8tOY3KwY1kkLRF/T19dyTT15dzJuykC6El3KWZi6aNtDWU+pIp6mn1MCuNdx6FxNdy1nJeM9Cp6gu5Iheruee09RmiZR1ZmizIl42byNzkep1UYujrHqTqOreposiIcGa5VUc5ozlPVPUfhqK7lbIWpc5OSRVq/XcJXq7hYqLMCRCV4L7UFjJPAEqZFVyGrkQD7QLQ154qrAA4oDkYDSrINVgAeSCSGlUDUxgGkEgVINMBCII4RsYhRAeI4AKKFFBezoOmOo56NbIrtkBK0RMYhNIdlfO0XYalZIspDciXFDsrJWKAlYLsWjAYtUOypnp67DE9OXYupDUhaodlLLTfQF6b6FywWLVDspXpnoNy04vGNSFqFlK7FoVW7RayGmIdkFRkg41ZIkSGpD2YUhVcscjeMjSAZW7FqiwjfMcjfFUgkUsjFqi2V+Gr/ANSoQSKU2LVFzG+9RyN6U0R6BW7Jot43g5G8KmI5EpSFRbwvB+F2U0R+mVsKi4jdDsbkqojsR2S0WXtIErkhAyHYqJvtJxXnBY6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4" descr="data:image/jpeg;base64,/9j/4AAQSkZJRgABAQAAAQABAAD/2wCEAAkGBxISEBAPEhAQDw8PDxAPDw8UEA8PDwwPFBQWFhQRFBQYHCggGBolHBQUITEhJSkrLi4uFx8zODMsNygtLisBCgoKDg0OFxAQGiwcHBwsLCwsLCwsLCwsLCwsLCwsLCwsLSwsLCwsLCwsLCwsLCwsLCwsLCwsLCwsLCwvLCwsLP/AABEIALkBEQMBIgACEQEDEQH/xAAcAAABBQEBAQAAAAAAAAAAAAACAQMEBQYABwj/xAA6EAACAQMCBAMFBwIFBQAAAAAAAQIDBBEFIRIxQVEGE2EUInGBkQcVMkKhscFSYhYjQ3LRgpLh8PH/xAAZAQADAQEBAAAAAAAAAAAAAAAAAQIDBAX/xAAjEQACAgIBAwUBAAAAAAAAAAAAAQIRAxIhEzEyBCJBQmFR/9oADAMBAAIRAxEAPwD0b2AF2JbYBaPFcT0dipdiA7Et2gGiGilIp5WJEubLY0EkQ7mOxm0WmYXV7TZmF1alhs9L1vkzznWnuxY37jZrgz80NyQ5NgNnejnaAaBwFkstA0yVxWhTisuT+i7lk0M2GlzqvEU2a/S/CfDiU9jfaf4fpWtJbLiS3fVszGv61wNpcjDLNrg1w4tydRrQoxwiVpN/5lWKXc8/udWcupsPswpOrcZe6gsv+CMUJSkrNc2sIM9Vqy4KDf8AaeU6ld8dZ9kz0bxjd+Xby+GDymyoTliWH7zbzjbB6OV0qPLxK3Y34gvMQ+RjJTcsmy1PS3N7tJfVjFtpFKOzeX67HBKSs9OCpGOdCT6Eq302o+j+hrvKpR6IX2yEeiJeQuhfDdi4czSYinnYzL1lLlgg1te9SHbGkbW41NYxkpb7U1vuZeprLfUhXF+31Fq2PhE6/wBQbfMrJXhGqVGyNI1jjREpll7eC7wrQkX00Ruya7pjM6w1gTA9UJyYfmHcQGBUOiLC4jhMHBQH0/xCORwLOdsySObAbFYLIbLQMmRLlkqSIlwiJFoy+t8meda3zZ6Nra2Z5xrnNk4vI2fiZ6bG2xZvcbbPUSOZsJHq32OaUpebcNfh9yP7s8oie7fZRbeXpyqP/VnKS+GcL9h1yQyb4nv+FNI8p1y54mzb+LrreR5rqFXdnJ5TO6C1gVzqNM91+xmwxaSuGt6k2k/7Y7fvk8Ixl7LL/c+n/DFkrWwtqPJxpQ4v9zWZfq2d+GKXP8OD1M21r/RdYt41WozWVu0nyb9UYzW/8viSXI0urXDm8R/FnZ+iM/4lXFRU+TxiSxyaMMzcr/C8EdaMBfau8tZw1+pSVdYlxZzyG9YfvvBVzRlDGqOqcq7F1U1TO+eaIVS+k+v/AMIcReE00SM92Oyum+oy6jCVMJUh0kK2NqTHEORojnlEsYzgRxHuA7hJAY4BeEdcQUgsQDQLHWhvhGhCJHB8IjQyRMHC7nDEfT/CC4jmAJGDMkA0C0GDgzaLTAaItzHYmMjXC2IkjSLMpra2Z5trq3Z6brcdmea6+t2Ri8jf6mWqcxth1eY22eqjkkw6UW2kubaS9WfR9jbeRY0aS24KUU/jjc8I8GWPnX1tT6OrGT+Efef7HvXiCtim4x7BLhMUVckeb+KbvLkYS5nlsv8AxHOXE98/oUVrbTrVIUqcXOpUkowiucpPoc+JHfl4jRZ+B9Jdzf29JRbiqkalR42jTh7zb7LbHzPoy8l7uPQz/grw/S0+3VNcLrzw69TrOf8ASv7VyRYXV1ltZ2790d3jGjzH7pWQ6cVxcTXczXjC7WHFbJ5yaLz0s9TD+JavFJnLkftpHTjVyswt9Sy2QfILmvDmROHcI9jSRCjQHFRJKQhRBHVINUx1HZEwA4Tmg8oFsmhjbidwhNgOXRCooGSyc4jiWAZMBDTQvAOxiKxCGOERxH8AtDTJY1wnD2DhiPpt0xt0yUDI3lgRxrIRXABolSQ3KBhLAzRTRGaI9dbE50yPWpmEsckaxkjK6ytmeZeIVuz1bV7dtM838RWEsvZmEItSOnZamErPcZyTa9nLL2GfY5dj1ItUccmb37GrDju6lZrajSwvSU3/AMJno/ieeI/FbmU+xKCUbpP8XFTf/Th/zk1ni1e7yDJ4MvD5o8m1xZbN39lnhd0oe21I/wCfWji3i/8ASovnUfZy6enxKnQvD0ry7hDhzShJTrP8qgn+F+r5Y+J7Lwwoxy8JJfXHYXpoWrZp6zLTUV3Ky9o+XBS5ybw33yZy+v0pYyP6x4gjJyjnbO25kbu5y33/AHDJJfUnFB/YtrnUMdehnNTrcTGa968Y/wDUV9S4yZdzeqGK6IVREi4qlNqF64JtPfou5cURJ0PVajQCuFtut+hUV9Vco8kn3IHmb55s2WN/Ji8hobi9Uev0Ir1bHR/oVakJIaghObLWGqJ7brPV8kSldfP1TTTM60LCo11aB4l8CWRmg8/PXA5CqlyKCN1LuSaN4upm8bLUy348hppECFccVYycS0yW5CZGPNFVQVDsfyDkb8wTjChWPZOGeI4BH1UhGhxREaPQPOGuETgHcHJCGMOAMqZK4ROEVILK2tYqXQqLzw7GfQ1HCJwi0j/B7s89uvBUH+VfQqa/gddEerSiNSpLsPpxDdmF8HaK7WpUf5ZxSfxT/wDJc+LaDlGPDu5YSS6tl3Wtk00tm+pC1SvCFWgpbRjUhnslnYyzRSjXwbYZvZP5RL0iwhZ26hs5P3qkutSo+fyXL5GY1/VZSb3a57FzrV08vt/BhNWqvifYzyy+q7I2wQt7S5bK27rNshTn6hV6hFbz8P3IXB1SYFeXUhVquOo5e3KRmdS1Lmo8/wBhxjb4IlKlyStQ1SMds5l2Rnbqs5vL+S7A4b5hKJ0xionLKTkNRiE4YDEzlYLszqhMiOQLYsYgFhI6SHIo5isqhoFjrQEkMA4T9R2NV9yPTHCWkUnwSoV2OxrEKDHkzKUUXZJVYKNUjZFSI1Q7JfnHEXBwtUFn2JgRoMTB20ebYHCckEwMiKObOOwdkQHYOwLkFsoQMkNyHGNzQwGZMxnjKvmbWeRtnEx3i+xfHxrlJHL6tPQ7PRtdTkprHxVHh8q5ysbRrYzhdpL+SLqUVVXFTqUqkOjUkU2qWr3B1XS3b6RK5cuGVerwQjhbpPnnmntLqYYm5cP4OvLGMPcuLGLmDi8Nr5NMrL/UIU1u1ntzZl7CdWcpZnUkorlxSxuPVLVyeOxo4U+TOMnJWMX+oym9sxj+rK6SLWpYNIhVLdo1i0uxEov5IyQkhxxBgy7M2gMPszlBlhRppr1/YGrAW4a2Q1A7A7w7k23guyByBIroxfZ/RhTNJZRTkkllsjamk24tLZtcuTRO/wCFafpQMQOtHDG8miIEpjg1HmOAxxFTH4EcOnImSLRJSCTAjINGTGEcIKSB9iZEyM8QjkztPPodYI05DcqhI6JDkDxDKkxZTAY9k4jKqHxsaFQ8C0JFsLiGIBoj3VrGpHhksr9iWC8DpPhgm12Mzc+FKUs5csdtim+1WnSt9Np0crijFU6UNsty/HPHwT39TfLmvijz/wC1KHn3FrbQUZPPFVzwt8MmlHZ745vbuZShGK4RtHJKckmzzLw9pL8njx+OTfLotl/JN+7sco+rN192QpwjTSxHHu+kVshNLs4p1IPGcbeq3/5OZq5HdGSUDGUtHU6dV7qUIccV0kk/e/QyV7b4bPXqlFU6ilj3X7s+zi9meeeINO8qtUp/lUm4PvB7r9BNUVH3WZGrS2IUY+9gurmlgrqdP3zWDMZxL7w/aJupD+um0viQalHn3Wz9GWOmVfLcZ55c+7Q7rdulPzY7wq7+kZdV/IgSpmdq0hq1qvOH0Jd1yKylPf5lx5RMuGarSKmKkH6kXV6LVaon1k5fXf8AkjW1zhJp7rdFnrFVVYU665tcE/iuX8kDszd7HYhkm9qdCLk2iuDOT5OT3HUxkLJTQoscYqG1IXiJotMkQkOqRE4g41CHEqyTxHDPmHE6hZ9iI5hKYvEdBwgJCOIrkDx+ohi8AEqaHEzhDAjAXkK2DkYBxOln0QKmc5jEL+oWBp3EYrdpLvyR3tMHtxRfzTGI64eItpObysRWMy3Wx5da1Ve6vUqQfvU5uEUs4zDbn1WzPSdTu/Kt69VLLp0ak0orMsqLawviZX7NdNp21oqs5RVa5xUmnJcUY/lT6p7ttepEk3JI0hSTZqq9hTlBQmk8LZ8miiu/DyzxUqrUk9m1/Jee20V+dP5tjNW/pP8AM18mVKEX3CM5R7GbvLGq44qQj/vhJNP4x5oyHibSpVIcSWatJYXepT7fFHoNxSt5rD4pfKS377FNe6HQf4XXj2w3/JlLGbwzUeKXnUqpPDznc9L1zwjxZcOOXNviiuZlLrwjWTwqTfwIjBruXLIpdihjf4JdvrWE6csSpy6dU+6HKvhesmo+VPL5LDbYFTwtWjzg4/HbJdIzcmVd3dp5x8vgRFIuoeG6jbwm8c9nsG/C9X+l/qUmkS7ZTwqsejcPGN9/XYsX4bqr8rAWiVM44W2S2ikyvnBM6NFFr9w1ezEelTXQTkPgrvZkF7KiwWnT7P6HexyXRkObCkV/sYSsS0pW0u36EqFs+qFuxlGtPYS05l8qXoOxpY5oW7Az33czjRYRwbMD6Y4RMCJnYOs4wZJHRigmDkQw+EFtHBKCEACaEb9DpsRIYCORHr01LZ8WH2bRJcEBKSGgIMtNpt5fFLbHvNtND8aEUsY27Lbb5BMRbFWIKFOKecLOAk0NuoNOoMRJbQnEuwxHLHI7dQAJv0SGqkMhyqDU+J8gCyPXs+JY4sbPohiFgo5x15yxl/IslHuJJiodlerCCy0k2+cnu2NLTIZzLDfRdEWLqLsJw56Codsrq2nLHuxiu2ywRFoqk8z37JbJfQveJApoTiPYoqmhxedkvksnR0KlHlCP/ai/4RHRIcStjMV9Eg+UF9Bin4Zh1jua/wAkTyRaj2Mbc+GoY2gQ4eEovdo3zpA+ULQNjDS8LxXQY/wsm+RvnQBdFdhaBuYOp4XUVyKuvoDbwkenezZChpkeeBdMe55Z/hWXY49Z9gXY4OmHULCNRBqojIQ19dx6GuLua7Iz1ZquNHcaM3HWF3HYaqu4Wgpl/k5yKaOpruH94LuFiosmxStjeruOq8XcAJjAaI/tISrIYBSBUGGqqF85DADyjuEcVRC4QxDTRygx1oQdiAaB4x1wyD5QWA2zuAcaAYWA20kNykPeXkXyxFEdQyE44HJAMQAcY7TkCqY7FYEMIGUhJSA4cgAFSoHRDhQHlTAAGgoUg4wHYoZIMaSHVAVCgAPAcEcAHhy4/UONWa7mm+6fQF6T6Hn0zrtGfV1NdWORv5rqy4lpPoNy0r0C5BwQI6pPuOLWJdx6Wl+gzLTX2DeQUhyOuSH6evvuV8tOY3KwY1kkLRF/T19dyTT15dzJuykC6El3KWZi6aNtDWU+pIp6mn1MCuNdx6FxNdy1nJeM9Cp6gu5Iheruee09RmiZR1ZmizIl42byNzkep1UYujrHqTqOreposiIcGa5VUc5ozlPVPUfhqK7lbIWpc5OSRVq/XcJXq7hYqLMCRCV4L7UFjJPAEqZFVyGrkQD7QLQ154qrAA4oDkYDSrINVgAeSCSGlUDUxgGkEgVINMBCII4RsYhRAeI4AKKFFBezoOmOo56NbIrtkBK0RMYhNIdlfO0XYalZIspDciXFDsrJWKAlYLsWjAYtUOypnp67DE9OXYupDUhaodlLLTfQF6b6FywWLVDspXpnoNy04vGNSFqFlK7FoVW7RayGmIdkFRkg41ZIkSGpD2YUhVcscjeMjSAZW7FqiwjfMcjfFUgkUsjFqi2V+Gr/ANSoQSKU2LVFzG+9RyN6U0R6BW7Jot43g5G8KmI5EpSFRbwvB+F2U0R+mVsKi4jdDsbkqojsR2S0WXtIErkhAyHYqJvtJxXnBY6P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4606989" y="2375206"/>
            <a:ext cx="41642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>
                <a:solidFill>
                  <a:schemeClr val="bg1"/>
                </a:solidFill>
              </a:rPr>
              <a:t>Als vrijwel alle transacties </a:t>
            </a:r>
            <a:br>
              <a:rPr lang="nl-BE" sz="2800" dirty="0" smtClean="0">
                <a:solidFill>
                  <a:schemeClr val="bg1"/>
                </a:solidFill>
              </a:rPr>
            </a:br>
            <a:r>
              <a:rPr lang="nl-BE" sz="2800" dirty="0" smtClean="0">
                <a:solidFill>
                  <a:schemeClr val="bg1"/>
                </a:solidFill>
              </a:rPr>
              <a:t>slagen voor de validatietest</a:t>
            </a:r>
            <a:endParaRPr lang="nl-BE" sz="28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79631" y="1379723"/>
            <a:ext cx="1343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 smtClean="0">
                <a:solidFill>
                  <a:schemeClr val="bg1"/>
                </a:solidFill>
              </a:rPr>
              <a:t>Nut</a:t>
            </a:r>
            <a:endParaRPr lang="nl-BE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7660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18860</TotalTime>
  <Words>261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Symbol</vt:lpstr>
      <vt:lpstr>Office Theme</vt:lpstr>
      <vt:lpstr>PowerPoint Presentation</vt:lpstr>
      <vt:lpstr>Optimistische methoden</vt:lpstr>
      <vt:lpstr> Optimistische methoden</vt:lpstr>
      <vt:lpstr>Optimistische methoden</vt:lpstr>
      <vt:lpstr>Optimistische methoden</vt:lpstr>
      <vt:lpstr>Optimistische methoden</vt:lpstr>
      <vt:lpstr>Optimistische methoden</vt:lpstr>
      <vt:lpstr>Optimistische methoden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1284</cp:revision>
  <dcterms:created xsi:type="dcterms:W3CDTF">2010-12-03T08:14:05Z</dcterms:created>
  <dcterms:modified xsi:type="dcterms:W3CDTF">2020-09-23T19:01:43Z</dcterms:modified>
</cp:coreProperties>
</file>