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1216" r:id="rId2"/>
    <p:sldId id="1217" r:id="rId3"/>
    <p:sldId id="1218" r:id="rId4"/>
    <p:sldId id="1219" r:id="rId5"/>
    <p:sldId id="1220" r:id="rId6"/>
    <p:sldId id="1221" r:id="rId7"/>
    <p:sldId id="1222" r:id="rId8"/>
    <p:sldId id="1223" r:id="rId9"/>
    <p:sldId id="1224" r:id="rId10"/>
    <p:sldId id="1225" r:id="rId11"/>
    <p:sldId id="1226" r:id="rId12"/>
    <p:sldId id="1227" r:id="rId13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687AF"/>
    <a:srgbClr val="7D9D9D"/>
    <a:srgbClr val="00FF00"/>
    <a:srgbClr val="993300"/>
    <a:srgbClr val="FFFF99"/>
    <a:srgbClr val="CC6600"/>
    <a:srgbClr val="3333B2"/>
    <a:srgbClr val="D60093"/>
    <a:srgbClr val="F0EA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71" autoAdjust="0"/>
    <p:restoredTop sz="88241" autoAdjust="0"/>
  </p:normalViewPr>
  <p:slideViewPr>
    <p:cSldViewPr snapToGrid="0">
      <p:cViewPr varScale="1">
        <p:scale>
          <a:sx n="81" d="100"/>
          <a:sy n="81" d="100"/>
        </p:scale>
        <p:origin x="704" y="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09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2AEF91-B44C-4D7D-B80A-22D7DB92C901}" type="datetimeFigureOut">
              <a:rPr lang="nl-BE" smtClean="0"/>
              <a:pPr/>
              <a:t>26/09/2020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C3EB2C-6A4E-4C05-AB62-9F7CB1065850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5568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16833"/>
            <a:ext cx="7772400" cy="2376264"/>
          </a:xfrm>
          <a:solidFill>
            <a:srgbClr val="1687AF"/>
          </a:solidFill>
          <a:ln>
            <a:noFill/>
          </a:ln>
          <a:effectLst>
            <a:outerShdw blurRad="114300" dist="63500" dir="5640000" sx="101000" sy="101000" algn="tl" rotWithShape="0">
              <a:prstClr val="black">
                <a:alpha val="38000"/>
              </a:prstClr>
            </a:outerShdw>
          </a:effectLst>
        </p:spPr>
        <p:txBody>
          <a:bodyPr>
            <a:normAutofit/>
          </a:bodyPr>
          <a:lstStyle>
            <a:lvl1pPr>
              <a:defRPr sz="3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BE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26/09/2020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26/09/2020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4572000" cy="980728"/>
          </a:xfrm>
          <a:solidFill>
            <a:srgbClr val="14486B"/>
          </a:solidFill>
          <a:effectLst>
            <a:outerShdw blurRad="101600" dist="762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18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nl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26/09/2020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 smtClean="0"/>
              <a:t>Universiteit Gent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0" y="0"/>
            <a:ext cx="4572000" cy="981075"/>
          </a:xfrm>
          <a:solidFill>
            <a:srgbClr val="DADADA"/>
          </a:solidFill>
          <a:effectLst>
            <a:outerShdw blurRad="101600" dist="762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0">
            <a:normAutofit/>
          </a:bodyPr>
          <a:lstStyle>
            <a:lvl1pPr>
              <a:buNone/>
              <a:defRPr sz="180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endParaRPr lang="nl-BE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26/09/2020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26/09/2020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26/09/2020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26/09/2020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26/09/2020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26/09/2020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4AE9-22AF-450A-859F-4D655F304850}" type="datetimeFigureOut">
              <a:rPr lang="nl-BE" smtClean="0"/>
              <a:pPr/>
              <a:t>26/09/2020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84AE9-22AF-450A-859F-4D655F304850}" type="datetimeFigureOut">
              <a:rPr lang="nl-BE" smtClean="0"/>
              <a:pPr/>
              <a:t>26/09/2020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3B8D1D-12E0-4390-9242-608BE27ED209}" type="slidenum">
              <a:rPr lang="nl-BE" smtClean="0"/>
              <a:pPr/>
              <a:t>‹#›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fad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819149" y="2657475"/>
            <a:ext cx="7629525" cy="938252"/>
          </a:xfrm>
          <a:prstGeom prst="roundRect">
            <a:avLst/>
          </a:prstGeom>
          <a:solidFill>
            <a:srgbClr val="7D9D9D"/>
          </a:solidFill>
          <a:ln>
            <a:noFill/>
          </a:ln>
          <a:effectLst>
            <a:outerShdw blurRad="165100" dist="76200" dir="6360000" sx="102000" sy="102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BE" sz="3600" b="1" dirty="0" err="1" smtClean="0"/>
              <a:t>NoSQL</a:t>
            </a:r>
            <a:r>
              <a:rPr lang="nl-BE" sz="3600" b="1" dirty="0" smtClean="0"/>
              <a:t> databanksystemen</a:t>
            </a:r>
          </a:p>
        </p:txBody>
      </p:sp>
    </p:spTree>
    <p:extLst>
      <p:ext uri="{BB962C8B-B14F-4D97-AF65-F5344CB8AC3E}">
        <p14:creationId xmlns:p14="http://schemas.microsoft.com/office/powerpoint/2010/main" val="3970838496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err="1" smtClean="0"/>
              <a:t>NoSQL</a:t>
            </a:r>
            <a:r>
              <a:rPr lang="nl-BE" sz="2000" b="1" dirty="0" smtClean="0"/>
              <a:t> databanksystemen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BASE</a:t>
            </a:r>
            <a:endParaRPr lang="nl-BE" sz="14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0" y="980728"/>
            <a:ext cx="9144000" cy="3048000"/>
          </a:xfrm>
          <a:prstGeom prst="rect">
            <a:avLst/>
          </a:prstGeom>
          <a:noFill/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  <a:buFont typeface="Symbol" pitchFamily="18" charset="2"/>
              <a:buNone/>
              <a:defRPr/>
            </a:pPr>
            <a:endParaRPr lang="en-GB" sz="3200" dirty="0">
              <a:latin typeface="+mn-lt"/>
            </a:endParaRPr>
          </a:p>
          <a:p>
            <a:pPr marL="342900" indent="-342900" algn="ctr" eaLnBrk="1" hangingPunct="1">
              <a:spcBef>
                <a:spcPct val="20000"/>
              </a:spcBef>
              <a:buFont typeface="Symbol" pitchFamily="18" charset="2"/>
              <a:buNone/>
              <a:defRPr/>
            </a:pPr>
            <a:r>
              <a:rPr lang="en-GB" sz="3600" dirty="0" smtClean="0">
                <a:latin typeface="+mn-lt"/>
              </a:rPr>
              <a:t>BASE (in </a:t>
            </a:r>
            <a:r>
              <a:rPr lang="en-GB" sz="3600" dirty="0" err="1" smtClean="0">
                <a:latin typeface="+mn-lt"/>
              </a:rPr>
              <a:t>plaats</a:t>
            </a:r>
            <a:r>
              <a:rPr lang="en-GB" sz="3600" dirty="0" smtClean="0">
                <a:latin typeface="+mn-lt"/>
              </a:rPr>
              <a:t> van ACID)</a:t>
            </a:r>
            <a:endParaRPr lang="en-GB" dirty="0">
              <a:latin typeface="+mn-lt"/>
            </a:endParaRPr>
          </a:p>
          <a:p>
            <a:pPr marL="342900" indent="-342900" algn="ctr" eaLnBrk="1" hangingPunct="1">
              <a:buFont typeface="Symbol" pitchFamily="18" charset="2"/>
              <a:buNone/>
              <a:defRPr/>
            </a:pPr>
            <a:endParaRPr lang="nl-BE" sz="2400" dirty="0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25780" y="2541240"/>
            <a:ext cx="694119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800" dirty="0" err="1" smtClean="0">
                <a:solidFill>
                  <a:srgbClr val="FF0000"/>
                </a:solidFill>
              </a:rPr>
              <a:t>B</a:t>
            </a:r>
            <a:r>
              <a:rPr lang="nl-BE" sz="2800" dirty="0" err="1" smtClean="0"/>
              <a:t>asically</a:t>
            </a:r>
            <a:r>
              <a:rPr lang="nl-BE" sz="2800" dirty="0" smtClean="0"/>
              <a:t> </a:t>
            </a:r>
            <a:r>
              <a:rPr lang="nl-BE" sz="2800" dirty="0" err="1" smtClean="0">
                <a:solidFill>
                  <a:srgbClr val="FF0000"/>
                </a:solidFill>
              </a:rPr>
              <a:t>a</a:t>
            </a:r>
            <a:r>
              <a:rPr lang="nl-BE" sz="2800" dirty="0" err="1" smtClean="0"/>
              <a:t>vailable</a:t>
            </a:r>
            <a:endParaRPr lang="nl-BE" sz="2800" dirty="0" smtClean="0"/>
          </a:p>
          <a:p>
            <a:r>
              <a:rPr lang="nl-BE" sz="2800" dirty="0" smtClean="0">
                <a:solidFill>
                  <a:srgbClr val="FF0000"/>
                </a:solidFill>
              </a:rPr>
              <a:t>S</a:t>
            </a:r>
            <a:r>
              <a:rPr lang="nl-BE" sz="2800" dirty="0" smtClean="0"/>
              <a:t>oft-state </a:t>
            </a:r>
            <a:r>
              <a:rPr lang="nl-BE" sz="2000" dirty="0" smtClean="0"/>
              <a:t>(niet op elk moment consistent)</a:t>
            </a:r>
            <a:endParaRPr lang="nl-BE" sz="2400" dirty="0" smtClean="0"/>
          </a:p>
          <a:p>
            <a:r>
              <a:rPr lang="nl-BE" sz="2800" dirty="0" err="1" smtClean="0">
                <a:solidFill>
                  <a:srgbClr val="FF0000"/>
                </a:solidFill>
              </a:rPr>
              <a:t>E</a:t>
            </a:r>
            <a:r>
              <a:rPr lang="nl-BE" sz="2800" dirty="0" err="1" smtClean="0"/>
              <a:t>ventual</a:t>
            </a:r>
            <a:r>
              <a:rPr lang="nl-BE" sz="2800" dirty="0" smtClean="0"/>
              <a:t> </a:t>
            </a:r>
            <a:r>
              <a:rPr lang="nl-BE" sz="2800" dirty="0" err="1" smtClean="0"/>
              <a:t>consistency</a:t>
            </a:r>
            <a:r>
              <a:rPr lang="nl-BE" sz="2800" dirty="0" smtClean="0"/>
              <a:t> </a:t>
            </a:r>
            <a:r>
              <a:rPr lang="nl-BE" sz="2000" dirty="0" smtClean="0"/>
              <a:t>(consistent in de nabije toekomst)</a:t>
            </a:r>
            <a:endParaRPr lang="nl-BE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184" y="4108910"/>
            <a:ext cx="6481632" cy="2477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96885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err="1" smtClean="0"/>
              <a:t>NoSQL</a:t>
            </a:r>
            <a:r>
              <a:rPr lang="nl-BE" sz="2000" b="1" dirty="0" smtClean="0"/>
              <a:t> databanksystemen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Overzicht</a:t>
            </a:r>
            <a:endParaRPr lang="nl-BE" sz="14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0" y="883228"/>
            <a:ext cx="9144000" cy="3048000"/>
          </a:xfrm>
          <a:prstGeom prst="rect">
            <a:avLst/>
          </a:prstGeom>
          <a:noFill/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  <a:buFont typeface="Symbol" pitchFamily="18" charset="2"/>
              <a:buNone/>
              <a:defRPr/>
            </a:pPr>
            <a:endParaRPr lang="en-GB" sz="3200" dirty="0">
              <a:latin typeface="+mn-lt"/>
            </a:endParaRPr>
          </a:p>
          <a:p>
            <a:pPr marL="342900" indent="-342900" algn="ctr" eaLnBrk="1" hangingPunct="1">
              <a:spcBef>
                <a:spcPct val="20000"/>
              </a:spcBef>
              <a:buFont typeface="Symbol" pitchFamily="18" charset="2"/>
              <a:buNone/>
              <a:defRPr/>
            </a:pPr>
            <a:r>
              <a:rPr lang="en-GB" sz="3600" dirty="0" err="1" smtClean="0">
                <a:latin typeface="+mn-lt"/>
              </a:rPr>
              <a:t>Vier</a:t>
            </a:r>
            <a:r>
              <a:rPr lang="en-GB" sz="3600" dirty="0" smtClean="0">
                <a:latin typeface="+mn-lt"/>
              </a:rPr>
              <a:t> NoSQL </a:t>
            </a:r>
            <a:r>
              <a:rPr lang="en-GB" sz="3600" dirty="0" err="1" smtClean="0">
                <a:latin typeface="+mn-lt"/>
              </a:rPr>
              <a:t>benaderingen</a:t>
            </a:r>
            <a:endParaRPr lang="nl-BE" sz="2400" dirty="0">
              <a:latin typeface="+mn-l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7034" y="2638137"/>
            <a:ext cx="5683532" cy="352955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954815" y="2711780"/>
            <a:ext cx="996043" cy="2677885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291239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err="1" smtClean="0"/>
              <a:t>NoSQL</a:t>
            </a:r>
            <a:r>
              <a:rPr lang="nl-BE" sz="2000" b="1" dirty="0" smtClean="0"/>
              <a:t> databanksystemen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Overzicht</a:t>
            </a:r>
            <a:endParaRPr lang="nl-BE" sz="1400" dirty="0"/>
          </a:p>
        </p:txBody>
      </p:sp>
      <p:sp>
        <p:nvSpPr>
          <p:cNvPr id="8" name="TextBox 7"/>
          <p:cNvSpPr txBox="1"/>
          <p:nvPr/>
        </p:nvSpPr>
        <p:spPr>
          <a:xfrm>
            <a:off x="1928236" y="1744756"/>
            <a:ext cx="54812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nl-BE" sz="2800" dirty="0" smtClean="0">
                <a:solidFill>
                  <a:srgbClr val="0070C0"/>
                </a:solidFill>
                <a:latin typeface="Calibri"/>
              </a:rPr>
              <a:t>Oplossing voor het </a:t>
            </a:r>
            <a:r>
              <a:rPr lang="nl-BE" sz="2800" dirty="0" smtClean="0">
                <a:solidFill>
                  <a:schemeClr val="accent6">
                    <a:lumMod val="75000"/>
                  </a:schemeClr>
                </a:solidFill>
                <a:latin typeface="Calibri"/>
              </a:rPr>
              <a:t>volumeprobleem</a:t>
            </a:r>
            <a:endParaRPr lang="nl-BE" sz="2800" dirty="0">
              <a:solidFill>
                <a:schemeClr val="accent6">
                  <a:lumMod val="75000"/>
                </a:schemeClr>
              </a:solidFill>
              <a:latin typeface="Calibri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28236" y="2611337"/>
            <a:ext cx="5709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nl-BE" sz="2800" dirty="0" smtClean="0">
                <a:solidFill>
                  <a:srgbClr val="0070C0"/>
                </a:solidFill>
                <a:latin typeface="Calibri"/>
              </a:rPr>
              <a:t>Oplossing voor het </a:t>
            </a:r>
            <a:r>
              <a:rPr lang="nl-BE" sz="2800" dirty="0" err="1">
                <a:solidFill>
                  <a:schemeClr val="accent6">
                    <a:lumMod val="75000"/>
                  </a:schemeClr>
                </a:solidFill>
                <a:latin typeface="Calibri"/>
              </a:rPr>
              <a:t>variëteitpobleem</a:t>
            </a:r>
            <a:endParaRPr lang="nl-BE" sz="2800" dirty="0">
              <a:solidFill>
                <a:schemeClr val="accent6">
                  <a:lumMod val="75000"/>
                </a:schemeClr>
              </a:solidFill>
              <a:latin typeface="Calibri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1185148" y="1850881"/>
            <a:ext cx="513348" cy="417095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ight Arrow 10"/>
          <p:cNvSpPr/>
          <p:nvPr/>
        </p:nvSpPr>
        <p:spPr>
          <a:xfrm>
            <a:off x="1185148" y="2664399"/>
            <a:ext cx="513348" cy="417095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TextBox 11"/>
          <p:cNvSpPr txBox="1"/>
          <p:nvPr/>
        </p:nvSpPr>
        <p:spPr>
          <a:xfrm>
            <a:off x="2294627" y="2102651"/>
            <a:ext cx="5676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nl-BE" sz="2400" dirty="0" smtClean="0">
                <a:latin typeface="Calibri"/>
              </a:rPr>
              <a:t>Horizontale </a:t>
            </a:r>
            <a:r>
              <a:rPr lang="nl-BE" sz="2400" dirty="0" err="1" smtClean="0">
                <a:latin typeface="Calibri"/>
              </a:rPr>
              <a:t>schaling</a:t>
            </a:r>
            <a:r>
              <a:rPr lang="nl-BE" sz="2400" dirty="0">
                <a:latin typeface="Calibri"/>
              </a:rPr>
              <a:t> </a:t>
            </a:r>
            <a:r>
              <a:rPr lang="nl-BE" sz="2400" dirty="0" smtClean="0">
                <a:latin typeface="Calibri"/>
              </a:rPr>
              <a:t>(gedistribueerde data)</a:t>
            </a:r>
            <a:endParaRPr lang="nl-BE" sz="2400" dirty="0">
              <a:latin typeface="Calibri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2313611" y="3009962"/>
            <a:ext cx="5481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nl-BE" sz="2400" dirty="0" err="1" smtClean="0">
                <a:latin typeface="Calibri"/>
              </a:rPr>
              <a:t>Schemaloze</a:t>
            </a:r>
            <a:r>
              <a:rPr lang="nl-BE" sz="2400" dirty="0" smtClean="0">
                <a:latin typeface="Calibri"/>
              </a:rPr>
              <a:t> databanken</a:t>
            </a:r>
            <a:endParaRPr lang="nl-BE" sz="2400" dirty="0">
              <a:latin typeface="Calibri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928236" y="3436531"/>
            <a:ext cx="5847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nl-BE" sz="2800" dirty="0" smtClean="0">
                <a:solidFill>
                  <a:srgbClr val="0070C0"/>
                </a:solidFill>
                <a:latin typeface="Calibri"/>
              </a:rPr>
              <a:t>Oplossing voor het </a:t>
            </a:r>
            <a:r>
              <a:rPr lang="nl-BE" sz="2800" dirty="0" err="1">
                <a:solidFill>
                  <a:schemeClr val="accent6">
                    <a:lumMod val="75000"/>
                  </a:schemeClr>
                </a:solidFill>
                <a:latin typeface="Calibri"/>
              </a:rPr>
              <a:t>snelheidprobleem</a:t>
            </a:r>
            <a:endParaRPr lang="nl-BE" sz="2800" dirty="0">
              <a:solidFill>
                <a:schemeClr val="accent6">
                  <a:lumMod val="75000"/>
                </a:schemeClr>
              </a:solidFill>
              <a:latin typeface="Calibri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928236" y="4847086"/>
            <a:ext cx="61997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nl-BE" sz="2800" dirty="0" smtClean="0">
                <a:solidFill>
                  <a:srgbClr val="0070C0"/>
                </a:solidFill>
                <a:latin typeface="Calibri"/>
              </a:rPr>
              <a:t>Oplossing voor het </a:t>
            </a:r>
            <a:r>
              <a:rPr lang="nl-BE" sz="2800" dirty="0">
                <a:solidFill>
                  <a:schemeClr val="accent6">
                    <a:lumMod val="75000"/>
                  </a:schemeClr>
                </a:solidFill>
                <a:latin typeface="Calibri"/>
              </a:rPr>
              <a:t>waarheidsgetrouwheidprobleem</a:t>
            </a:r>
            <a:endParaRPr lang="nl-BE" sz="2800" dirty="0">
              <a:solidFill>
                <a:schemeClr val="accent6">
                  <a:lumMod val="75000"/>
                </a:schemeClr>
              </a:solidFill>
              <a:latin typeface="Calibri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1185148" y="3542656"/>
            <a:ext cx="513348" cy="417095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" name="Right Arrow 16"/>
          <p:cNvSpPr/>
          <p:nvPr/>
        </p:nvSpPr>
        <p:spPr>
          <a:xfrm>
            <a:off x="1185148" y="4900148"/>
            <a:ext cx="513348" cy="417095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8" name="TextBox 17"/>
          <p:cNvSpPr txBox="1"/>
          <p:nvPr/>
        </p:nvSpPr>
        <p:spPr>
          <a:xfrm>
            <a:off x="2363458" y="3816995"/>
            <a:ext cx="5343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nl-BE" sz="2400" dirty="0" smtClean="0">
                <a:latin typeface="Calibri"/>
              </a:rPr>
              <a:t>No ACID systemen</a:t>
            </a:r>
            <a:endParaRPr lang="nl-BE" sz="2400" dirty="0">
              <a:latin typeface="Calibri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363458" y="5653745"/>
            <a:ext cx="58291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nl-BE" sz="2400" dirty="0" smtClean="0">
                <a:latin typeface="Calibri"/>
              </a:rPr>
              <a:t>Behandelen van datakwaliteit &amp; Consistentie</a:t>
            </a:r>
            <a:endParaRPr lang="nl-BE" sz="2400" dirty="0">
              <a:latin typeface="Calibri"/>
            </a:endParaRPr>
          </a:p>
        </p:txBody>
      </p:sp>
      <p:sp>
        <p:nvSpPr>
          <p:cNvPr id="20" name="Double Bracket 19"/>
          <p:cNvSpPr/>
          <p:nvPr/>
        </p:nvSpPr>
        <p:spPr>
          <a:xfrm>
            <a:off x="848115" y="4824329"/>
            <a:ext cx="7427665" cy="1322477"/>
          </a:xfrm>
          <a:prstGeom prst="bracketPair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54353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err="1" smtClean="0"/>
              <a:t>NoSQL</a:t>
            </a:r>
            <a:r>
              <a:rPr lang="nl-BE" sz="2000" b="1" dirty="0" smtClean="0"/>
              <a:t> databanksystemen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Achtergrond</a:t>
            </a:r>
            <a:endParaRPr lang="nl-BE" sz="1400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452387" y="743810"/>
            <a:ext cx="8344417" cy="3048000"/>
          </a:xfrm>
          <a:prstGeom prst="rect">
            <a:avLst/>
          </a:prstGeom>
          <a:noFill/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  <a:buFont typeface="Symbol" pitchFamily="18" charset="2"/>
              <a:buNone/>
              <a:defRPr/>
            </a:pPr>
            <a:endParaRPr lang="en-GB" sz="3200" dirty="0">
              <a:latin typeface="+mn-lt"/>
            </a:endParaRPr>
          </a:p>
          <a:p>
            <a:pPr marL="342900" indent="-342900" eaLnBrk="1" hangingPunct="1">
              <a:spcBef>
                <a:spcPct val="20000"/>
              </a:spcBef>
              <a:buFont typeface="Symbol" pitchFamily="18" charset="2"/>
              <a:buNone/>
              <a:defRPr/>
            </a:pPr>
            <a:r>
              <a:rPr lang="en-GB" sz="3600" dirty="0" smtClean="0">
                <a:latin typeface="+mn-lt"/>
              </a:rPr>
              <a:t>(</a:t>
            </a:r>
            <a:r>
              <a:rPr lang="en-GB" sz="3600" dirty="0" err="1" smtClean="0">
                <a:latin typeface="+mn-lt"/>
              </a:rPr>
              <a:t>Deel</a:t>
            </a:r>
            <a:r>
              <a:rPr lang="en-GB" sz="3600" dirty="0" smtClean="0">
                <a:latin typeface="+mn-lt"/>
              </a:rPr>
              <a:t> van) </a:t>
            </a:r>
            <a:r>
              <a:rPr lang="en-GB" sz="3600" dirty="0" err="1" smtClean="0">
                <a:latin typeface="+mn-lt"/>
              </a:rPr>
              <a:t>een</a:t>
            </a:r>
            <a:r>
              <a:rPr lang="en-GB" sz="3600" dirty="0" smtClean="0">
                <a:latin typeface="+mn-lt"/>
              </a:rPr>
              <a:t> </a:t>
            </a:r>
            <a:r>
              <a:rPr lang="en-GB" sz="3600" dirty="0" err="1" smtClean="0">
                <a:latin typeface="+mn-lt"/>
              </a:rPr>
              <a:t>oplossing</a:t>
            </a:r>
            <a:r>
              <a:rPr lang="en-GB" sz="3600" dirty="0" smtClean="0">
                <a:latin typeface="+mn-lt"/>
              </a:rPr>
              <a:t>:</a:t>
            </a:r>
            <a:endParaRPr lang="en-GB" dirty="0">
              <a:latin typeface="+mn-lt"/>
            </a:endParaRPr>
          </a:p>
          <a:p>
            <a:pPr marL="342900" indent="-342900" algn="ctr" eaLnBrk="1" hangingPunct="1">
              <a:buFont typeface="Symbol" pitchFamily="18" charset="2"/>
              <a:buNone/>
              <a:defRPr/>
            </a:pPr>
            <a:endParaRPr lang="nl-BE" sz="2400" dirty="0"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058" y="4079182"/>
            <a:ext cx="8880636" cy="24314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>
              <a:spcBef>
                <a:spcPts val="600"/>
              </a:spcBef>
              <a:buFont typeface="Arial" pitchFamily="34" charset="0"/>
              <a:buChar char="•"/>
            </a:pPr>
            <a:r>
              <a:rPr lang="en-GB" sz="2400" dirty="0"/>
              <a:t> </a:t>
            </a:r>
            <a:r>
              <a:rPr lang="en-GB" sz="2000" dirty="0" err="1" smtClean="0"/>
              <a:t>Historiek</a:t>
            </a:r>
            <a:r>
              <a:rPr lang="en-GB" sz="2000" dirty="0" smtClean="0"/>
              <a:t> van de </a:t>
            </a:r>
            <a:r>
              <a:rPr lang="en-GB" sz="2000" dirty="0" err="1" smtClean="0"/>
              <a:t>de</a:t>
            </a:r>
            <a:r>
              <a:rPr lang="en-GB" sz="2000" dirty="0" smtClean="0"/>
              <a:t> </a:t>
            </a:r>
            <a:r>
              <a:rPr lang="en-GB" sz="2000" dirty="0" err="1" smtClean="0"/>
              <a:t>naam</a:t>
            </a:r>
            <a:endParaRPr lang="en-GB" sz="2000" dirty="0"/>
          </a:p>
          <a:p>
            <a:pPr marL="1257300" lvl="2" indent="-3429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GB" sz="2000" dirty="0">
                <a:solidFill>
                  <a:srgbClr val="0070C0"/>
                </a:solidFill>
              </a:rPr>
              <a:t> </a:t>
            </a:r>
            <a:r>
              <a:rPr lang="en-GB" sz="2000" dirty="0" smtClean="0">
                <a:solidFill>
                  <a:srgbClr val="0070C0"/>
                </a:solidFill>
              </a:rPr>
              <a:t>1998: </a:t>
            </a:r>
            <a:r>
              <a:rPr lang="en-GB" sz="2000" dirty="0" err="1" smtClean="0">
                <a:solidFill>
                  <a:srgbClr val="0070C0"/>
                </a:solidFill>
              </a:rPr>
              <a:t>gebruikt</a:t>
            </a:r>
            <a:r>
              <a:rPr lang="en-GB" sz="2000" dirty="0" smtClean="0">
                <a:solidFill>
                  <a:srgbClr val="0070C0"/>
                </a:solidFill>
              </a:rPr>
              <a:t> </a:t>
            </a:r>
            <a:r>
              <a:rPr lang="en-GB" sz="2000" dirty="0" err="1" smtClean="0">
                <a:solidFill>
                  <a:srgbClr val="0070C0"/>
                </a:solidFill>
              </a:rPr>
              <a:t>voor</a:t>
            </a:r>
            <a:r>
              <a:rPr lang="en-GB" sz="2000" dirty="0" smtClean="0">
                <a:solidFill>
                  <a:srgbClr val="0070C0"/>
                </a:solidFill>
              </a:rPr>
              <a:t> </a:t>
            </a:r>
            <a:r>
              <a:rPr lang="en-GB" sz="2000" dirty="0" err="1" smtClean="0">
                <a:solidFill>
                  <a:srgbClr val="0070C0"/>
                </a:solidFill>
              </a:rPr>
              <a:t>een</a:t>
            </a:r>
            <a:r>
              <a:rPr lang="en-GB" sz="2000" dirty="0" smtClean="0">
                <a:solidFill>
                  <a:srgbClr val="0070C0"/>
                </a:solidFill>
              </a:rPr>
              <a:t> </a:t>
            </a:r>
            <a:r>
              <a:rPr lang="en-GB" sz="2000" dirty="0" err="1" smtClean="0">
                <a:solidFill>
                  <a:srgbClr val="0070C0"/>
                </a:solidFill>
              </a:rPr>
              <a:t>lichtgewicht</a:t>
            </a:r>
            <a:r>
              <a:rPr lang="en-GB" sz="2000" dirty="0" smtClean="0">
                <a:solidFill>
                  <a:srgbClr val="0070C0"/>
                </a:solidFill>
              </a:rPr>
              <a:t> </a:t>
            </a:r>
            <a:r>
              <a:rPr lang="en-GB" sz="2000" dirty="0" err="1" smtClean="0">
                <a:solidFill>
                  <a:srgbClr val="0070C0"/>
                </a:solidFill>
              </a:rPr>
              <a:t>relationeel</a:t>
            </a:r>
            <a:r>
              <a:rPr lang="en-GB" sz="2000" dirty="0" smtClean="0">
                <a:solidFill>
                  <a:srgbClr val="0070C0"/>
                </a:solidFill>
              </a:rPr>
              <a:t> </a:t>
            </a:r>
            <a:r>
              <a:rPr lang="en-GB" sz="2000" dirty="0" err="1" smtClean="0">
                <a:solidFill>
                  <a:srgbClr val="0070C0"/>
                </a:solidFill>
              </a:rPr>
              <a:t>databanksysteem</a:t>
            </a:r>
            <a:endParaRPr lang="en-GB" sz="2000" dirty="0">
              <a:solidFill>
                <a:srgbClr val="0070C0"/>
              </a:solidFill>
            </a:endParaRPr>
          </a:p>
          <a:p>
            <a:pPr marL="1257300" lvl="2" indent="-3429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GB" sz="2000" dirty="0">
                <a:solidFill>
                  <a:srgbClr val="0070C0"/>
                </a:solidFill>
              </a:rPr>
              <a:t> </a:t>
            </a:r>
            <a:r>
              <a:rPr lang="en-GB" sz="2000" dirty="0" smtClean="0">
                <a:solidFill>
                  <a:srgbClr val="0070C0"/>
                </a:solidFill>
              </a:rPr>
              <a:t>2009: </a:t>
            </a:r>
            <a:r>
              <a:rPr lang="en-GB" sz="2000" dirty="0">
                <a:solidFill>
                  <a:srgbClr val="0070C0"/>
                </a:solidFill>
              </a:rPr>
              <a:t>term </a:t>
            </a:r>
            <a:r>
              <a:rPr lang="en-GB" sz="2000" dirty="0" err="1" smtClean="0">
                <a:solidFill>
                  <a:srgbClr val="0070C0"/>
                </a:solidFill>
              </a:rPr>
              <a:t>werd</a:t>
            </a:r>
            <a:r>
              <a:rPr lang="en-GB" sz="2000" dirty="0" smtClean="0">
                <a:solidFill>
                  <a:srgbClr val="0070C0"/>
                </a:solidFill>
              </a:rPr>
              <a:t> </a:t>
            </a:r>
            <a:r>
              <a:rPr lang="en-GB" sz="2000" dirty="0" err="1" smtClean="0">
                <a:solidFill>
                  <a:srgbClr val="0070C0"/>
                </a:solidFill>
              </a:rPr>
              <a:t>populair</a:t>
            </a:r>
            <a:r>
              <a:rPr lang="en-GB" sz="2000" dirty="0" smtClean="0">
                <a:solidFill>
                  <a:srgbClr val="0070C0"/>
                </a:solidFill>
              </a:rPr>
              <a:t> via </a:t>
            </a:r>
            <a:r>
              <a:rPr lang="en-GB" sz="2000" dirty="0">
                <a:solidFill>
                  <a:srgbClr val="0070C0"/>
                </a:solidFill>
              </a:rPr>
              <a:t>Eric </a:t>
            </a:r>
            <a:r>
              <a:rPr lang="en-GB" sz="2000" dirty="0" smtClean="0">
                <a:solidFill>
                  <a:srgbClr val="0070C0"/>
                </a:solidFill>
              </a:rPr>
              <a:t>Evans’s Weblog</a:t>
            </a:r>
            <a:endParaRPr lang="nl-BE" sz="2000" dirty="0">
              <a:solidFill>
                <a:srgbClr val="0070C0"/>
              </a:solidFill>
            </a:endParaRPr>
          </a:p>
          <a:p>
            <a:pPr lvl="1">
              <a:spcBef>
                <a:spcPts val="600"/>
              </a:spcBef>
              <a:buFont typeface="Arial" pitchFamily="34" charset="0"/>
              <a:buChar char="•"/>
            </a:pPr>
            <a:r>
              <a:rPr lang="en-GB" sz="2400" dirty="0" smtClean="0"/>
              <a:t> </a:t>
            </a:r>
            <a:r>
              <a:rPr lang="en-GB" sz="2000" dirty="0" smtClean="0"/>
              <a:t>NoSQL </a:t>
            </a:r>
            <a:r>
              <a:rPr lang="en-GB" sz="2000" dirty="0" err="1" smtClean="0"/>
              <a:t>databanksystemen</a:t>
            </a:r>
            <a:r>
              <a:rPr lang="en-GB" sz="2000" dirty="0" smtClean="0"/>
              <a:t> </a:t>
            </a:r>
            <a:r>
              <a:rPr lang="en-GB" sz="2000" dirty="0" err="1" smtClean="0"/>
              <a:t>ondersteunen</a:t>
            </a:r>
            <a:r>
              <a:rPr lang="en-GB" sz="2000" dirty="0" smtClean="0"/>
              <a:t> </a:t>
            </a:r>
            <a:r>
              <a:rPr lang="en-GB" sz="2000" dirty="0" err="1" smtClean="0"/>
              <a:t>geen</a:t>
            </a:r>
            <a:r>
              <a:rPr lang="en-GB" sz="2000" dirty="0" smtClean="0"/>
              <a:t> SQL </a:t>
            </a:r>
            <a:r>
              <a:rPr lang="en-GB" sz="2000" dirty="0" err="1" smtClean="0"/>
              <a:t>als</a:t>
            </a:r>
            <a:r>
              <a:rPr lang="en-GB" sz="2000" dirty="0" smtClean="0"/>
              <a:t> </a:t>
            </a:r>
            <a:r>
              <a:rPr lang="en-GB" sz="2000" dirty="0" err="1" smtClean="0"/>
              <a:t>primaire</a:t>
            </a:r>
            <a:r>
              <a:rPr lang="en-GB" sz="2000" dirty="0" smtClean="0"/>
              <a:t> </a:t>
            </a:r>
            <a:r>
              <a:rPr lang="en-GB" sz="2000" dirty="0" err="1" smtClean="0"/>
              <a:t>taal</a:t>
            </a:r>
            <a:r>
              <a:rPr lang="en-GB" sz="2000" dirty="0" smtClean="0"/>
              <a:t> </a:t>
            </a:r>
            <a:r>
              <a:rPr lang="en-GB" sz="2000" dirty="0" err="1" smtClean="0"/>
              <a:t>en</a:t>
            </a:r>
            <a:r>
              <a:rPr lang="en-GB" sz="2000" dirty="0" smtClean="0"/>
              <a:t> </a:t>
            </a:r>
            <a:r>
              <a:rPr lang="en-GB" sz="2000" dirty="0" err="1" smtClean="0"/>
              <a:t>zijn</a:t>
            </a:r>
            <a:r>
              <a:rPr lang="en-GB" sz="2000" dirty="0" smtClean="0"/>
              <a:t> </a:t>
            </a:r>
            <a:br>
              <a:rPr lang="en-GB" sz="2000" dirty="0" smtClean="0"/>
            </a:br>
            <a:r>
              <a:rPr lang="en-GB" sz="2000" dirty="0" smtClean="0"/>
              <a:t>   </a:t>
            </a:r>
            <a:r>
              <a:rPr lang="en-GB" sz="2000" dirty="0" err="1" smtClean="0"/>
              <a:t>doorgaans</a:t>
            </a:r>
            <a:r>
              <a:rPr lang="en-GB" sz="2000" dirty="0" smtClean="0"/>
              <a:t> </a:t>
            </a:r>
            <a:r>
              <a:rPr lang="en-GB" sz="2000" dirty="0" err="1" smtClean="0"/>
              <a:t>gebaseerd</a:t>
            </a:r>
            <a:r>
              <a:rPr lang="en-GB" sz="2000" dirty="0" smtClean="0"/>
              <a:t> op </a:t>
            </a:r>
            <a:r>
              <a:rPr lang="en-GB" sz="2000" dirty="0" err="1" smtClean="0"/>
              <a:t>een</a:t>
            </a:r>
            <a:r>
              <a:rPr lang="en-GB" sz="2000" dirty="0"/>
              <a:t> </a:t>
            </a:r>
            <a:r>
              <a:rPr lang="en-GB" sz="2000" dirty="0" err="1" smtClean="0"/>
              <a:t>alternatief</a:t>
            </a:r>
            <a:r>
              <a:rPr lang="en-GB" sz="2000" dirty="0" smtClean="0"/>
              <a:t> </a:t>
            </a:r>
            <a:r>
              <a:rPr lang="en-GB" sz="2000" dirty="0" err="1" smtClean="0"/>
              <a:t>databankmodel</a:t>
            </a:r>
            <a:endParaRPr lang="en-GB" sz="2000" dirty="0"/>
          </a:p>
          <a:p>
            <a:pPr lvl="1">
              <a:spcBef>
                <a:spcPts val="600"/>
              </a:spcBef>
              <a:buFont typeface="Arial" pitchFamily="34" charset="0"/>
              <a:buChar char="•"/>
            </a:pPr>
            <a:r>
              <a:rPr lang="en-GB" sz="2400" dirty="0"/>
              <a:t> </a:t>
            </a:r>
            <a:r>
              <a:rPr lang="en-GB" sz="2000" dirty="0" err="1" smtClean="0"/>
              <a:t>Alle</a:t>
            </a:r>
            <a:r>
              <a:rPr lang="en-GB" sz="2000" dirty="0" smtClean="0"/>
              <a:t> NoSQL </a:t>
            </a:r>
            <a:r>
              <a:rPr lang="en-GB" sz="2000" dirty="0" err="1" smtClean="0"/>
              <a:t>databanksystemen</a:t>
            </a:r>
            <a:r>
              <a:rPr lang="en-GB" sz="2000" dirty="0" smtClean="0"/>
              <a:t> </a:t>
            </a:r>
            <a:r>
              <a:rPr lang="en-GB" sz="2000" dirty="0" err="1" smtClean="0"/>
              <a:t>ondersteunen</a:t>
            </a:r>
            <a:r>
              <a:rPr lang="en-GB" sz="2000" dirty="0" smtClean="0"/>
              <a:t> </a:t>
            </a:r>
            <a:r>
              <a:rPr lang="en-GB" sz="2000" dirty="0" err="1" smtClean="0"/>
              <a:t>een</a:t>
            </a:r>
            <a:r>
              <a:rPr lang="en-GB" sz="2000" dirty="0" smtClean="0"/>
              <a:t> </a:t>
            </a:r>
            <a:r>
              <a:rPr lang="en-GB" sz="2000" dirty="0" err="1" smtClean="0"/>
              <a:t>eigen</a:t>
            </a:r>
            <a:r>
              <a:rPr lang="en-GB" sz="2000" dirty="0" smtClean="0"/>
              <a:t> </a:t>
            </a:r>
            <a:r>
              <a:rPr lang="en-GB" sz="2000" dirty="0" err="1" smtClean="0"/>
              <a:t>bevragingstaal</a:t>
            </a:r>
            <a:r>
              <a:rPr lang="en-GB" sz="2000" dirty="0" smtClean="0"/>
              <a:t> of </a:t>
            </a:r>
            <a:r>
              <a:rPr lang="en-GB" sz="2000" dirty="0"/>
              <a:t>API 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2404" y="2476969"/>
            <a:ext cx="1032016" cy="133407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450724" y="3738862"/>
            <a:ext cx="10835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400" dirty="0" smtClean="0">
                <a:latin typeface="+mn-lt"/>
              </a:rPr>
              <a:t>Carlo </a:t>
            </a:r>
            <a:r>
              <a:rPr lang="nl-BE" sz="1400" dirty="0" err="1" smtClean="0">
                <a:latin typeface="+mn-lt"/>
              </a:rPr>
              <a:t>Strozzi</a:t>
            </a:r>
            <a:endParaRPr lang="nl-BE" sz="1400" dirty="0">
              <a:latin typeface="+mn-lt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0250" y="2486428"/>
            <a:ext cx="979284" cy="1324611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7822258" y="3739083"/>
            <a:ext cx="9071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400" dirty="0" smtClean="0">
                <a:latin typeface="+mn-lt"/>
              </a:rPr>
              <a:t>Eric Evans</a:t>
            </a:r>
            <a:endParaRPr lang="nl-BE" sz="1400" dirty="0">
              <a:latin typeface="+mn-lt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971727" y="2085160"/>
            <a:ext cx="48542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7200" b="1" dirty="0" err="1" smtClean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nl-BE" sz="7200" b="1" dirty="0" err="1">
                <a:solidFill>
                  <a:srgbClr val="1687AF"/>
                </a:solidFill>
              </a:rPr>
              <a:t>ot</a:t>
            </a:r>
            <a:r>
              <a:rPr lang="nl-BE" sz="7200" b="1" dirty="0" err="1" smtClean="0">
                <a:solidFill>
                  <a:schemeClr val="accent6">
                    <a:lumMod val="75000"/>
                  </a:schemeClr>
                </a:solidFill>
              </a:rPr>
              <a:t>O</a:t>
            </a:r>
            <a:r>
              <a:rPr lang="nl-BE" sz="7200" b="1" dirty="0" err="1">
                <a:solidFill>
                  <a:srgbClr val="1687AF"/>
                </a:solidFill>
              </a:rPr>
              <a:t>nly</a:t>
            </a:r>
            <a:r>
              <a:rPr lang="nl-BE" sz="7200" b="1" dirty="0" err="1" smtClean="0">
                <a:solidFill>
                  <a:schemeClr val="accent6">
                    <a:lumMod val="75000"/>
                  </a:schemeClr>
                </a:solidFill>
              </a:rPr>
              <a:t>SQL</a:t>
            </a:r>
            <a:endParaRPr lang="nl-BE" sz="7200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82077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err="1" smtClean="0"/>
              <a:t>NoSQL</a:t>
            </a:r>
            <a:r>
              <a:rPr lang="nl-BE" sz="2000" b="1" dirty="0" smtClean="0"/>
              <a:t> databanksystemen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Achtergrond</a:t>
            </a:r>
            <a:endParaRPr lang="nl-BE" sz="1400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226192" y="882356"/>
            <a:ext cx="8548353" cy="1094226"/>
          </a:xfrm>
          <a:prstGeom prst="rect">
            <a:avLst/>
          </a:prstGeom>
          <a:noFill/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  <a:buFont typeface="Symbol" pitchFamily="18" charset="2"/>
              <a:buNone/>
              <a:defRPr/>
            </a:pPr>
            <a:endParaRPr lang="en-GB" sz="3200" dirty="0">
              <a:latin typeface="+mn-lt"/>
            </a:endParaRPr>
          </a:p>
          <a:p>
            <a:pPr eaLnBrk="1" hangingPunct="1">
              <a:buFont typeface="Symbol" pitchFamily="18" charset="2"/>
              <a:buNone/>
              <a:defRPr/>
            </a:pPr>
            <a:r>
              <a:rPr lang="en-GB" sz="3600" dirty="0" err="1" smtClean="0"/>
              <a:t>Integratie</a:t>
            </a:r>
            <a:r>
              <a:rPr lang="en-GB" sz="3600" dirty="0" smtClean="0"/>
              <a:t> van </a:t>
            </a:r>
            <a:r>
              <a:rPr lang="en-GB" sz="3600" dirty="0" smtClean="0">
                <a:latin typeface="+mn-lt"/>
              </a:rPr>
              <a:t>SQL </a:t>
            </a:r>
            <a:r>
              <a:rPr lang="en-GB" sz="3600" dirty="0" err="1" smtClean="0">
                <a:latin typeface="+mn-lt"/>
              </a:rPr>
              <a:t>en</a:t>
            </a:r>
            <a:r>
              <a:rPr lang="en-GB" sz="3600" dirty="0" smtClean="0">
                <a:latin typeface="+mn-lt"/>
              </a:rPr>
              <a:t> NoSQL </a:t>
            </a:r>
            <a:r>
              <a:rPr lang="en-GB" sz="3600" dirty="0" err="1" smtClean="0">
                <a:latin typeface="+mn-lt"/>
              </a:rPr>
              <a:t>databanken</a:t>
            </a:r>
            <a:endParaRPr lang="en-GB" dirty="0">
              <a:latin typeface="+mn-lt"/>
            </a:endParaRPr>
          </a:p>
          <a:p>
            <a:pPr algn="ctr" eaLnBrk="1" hangingPunct="1">
              <a:buFont typeface="Symbol" pitchFamily="18" charset="2"/>
              <a:buNone/>
              <a:defRPr/>
            </a:pPr>
            <a:endParaRPr lang="nl-BE" sz="2400" dirty="0">
              <a:latin typeface="+mn-lt"/>
            </a:endParaRPr>
          </a:p>
        </p:txBody>
      </p:sp>
      <p:pic>
        <p:nvPicPr>
          <p:cNvPr id="13" name="Picture 2" descr="Afbeeldingsresultaat voor not only sq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548" y="2791124"/>
            <a:ext cx="4816904" cy="3716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519496" y="1521386"/>
            <a:ext cx="8548353" cy="445088"/>
          </a:xfrm>
          <a:prstGeom prst="rect">
            <a:avLst/>
          </a:prstGeom>
          <a:noFill/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  <a:buFont typeface="Symbol" pitchFamily="18" charset="2"/>
              <a:buNone/>
              <a:defRPr/>
            </a:pPr>
            <a:endParaRPr lang="en-GB" sz="3200" dirty="0">
              <a:latin typeface="+mn-lt"/>
            </a:endParaRPr>
          </a:p>
          <a:p>
            <a:pPr eaLnBrk="1" hangingPunct="1">
              <a:buFont typeface="Symbol" pitchFamily="18" charset="2"/>
              <a:buNone/>
              <a:defRPr/>
            </a:pPr>
            <a:r>
              <a:rPr lang="en-GB" sz="3600" dirty="0" smtClean="0">
                <a:solidFill>
                  <a:schemeClr val="accent6">
                    <a:lumMod val="75000"/>
                  </a:schemeClr>
                </a:solidFill>
              </a:rPr>
              <a:t>        Polyglot </a:t>
            </a:r>
            <a:r>
              <a:rPr lang="en-GB" sz="3600" dirty="0" err="1" smtClean="0">
                <a:solidFill>
                  <a:schemeClr val="accent6">
                    <a:lumMod val="75000"/>
                  </a:schemeClr>
                </a:solidFill>
              </a:rPr>
              <a:t>databanksystemen</a:t>
            </a:r>
            <a:endParaRPr lang="nl-BE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692727" y="2161309"/>
            <a:ext cx="591127" cy="445088"/>
          </a:xfrm>
          <a:prstGeom prst="right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02846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err="1" smtClean="0"/>
              <a:t>NoSQL</a:t>
            </a:r>
            <a:r>
              <a:rPr lang="nl-BE" sz="2000" b="1" dirty="0" smtClean="0"/>
              <a:t> databanksystemen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Achtergrond</a:t>
            </a:r>
            <a:endParaRPr lang="nl-BE" sz="1400"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226192" y="706868"/>
            <a:ext cx="8548353" cy="1094226"/>
          </a:xfrm>
          <a:prstGeom prst="rect">
            <a:avLst/>
          </a:prstGeom>
          <a:noFill/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  <a:buFont typeface="Symbol" pitchFamily="18" charset="2"/>
              <a:buNone/>
              <a:defRPr/>
            </a:pPr>
            <a:endParaRPr lang="en-GB" sz="3200" dirty="0">
              <a:latin typeface="+mn-lt"/>
            </a:endParaRPr>
          </a:p>
          <a:p>
            <a:pPr eaLnBrk="1" hangingPunct="1">
              <a:buFont typeface="Symbol" pitchFamily="18" charset="2"/>
              <a:buNone/>
              <a:defRPr/>
            </a:pPr>
            <a:r>
              <a:rPr lang="en-GB" sz="3600" dirty="0" smtClean="0"/>
              <a:t>Meer </a:t>
            </a:r>
            <a:r>
              <a:rPr lang="en-GB" sz="3600" dirty="0" err="1" smtClean="0"/>
              <a:t>verantwoordelijkheid</a:t>
            </a:r>
            <a:r>
              <a:rPr lang="en-GB" sz="3600" dirty="0" smtClean="0"/>
              <a:t> </a:t>
            </a:r>
            <a:r>
              <a:rPr lang="en-GB" sz="3600" dirty="0" err="1" smtClean="0"/>
              <a:t>voor</a:t>
            </a:r>
            <a:r>
              <a:rPr lang="en-GB" sz="3600" dirty="0" smtClean="0"/>
              <a:t> </a:t>
            </a:r>
            <a:r>
              <a:rPr lang="en-GB" sz="3600" dirty="0" err="1" smtClean="0"/>
              <a:t>applicaties</a:t>
            </a:r>
            <a:endParaRPr lang="en-GB" dirty="0">
              <a:latin typeface="+mn-lt"/>
            </a:endParaRPr>
          </a:p>
          <a:p>
            <a:pPr algn="ctr" eaLnBrk="1" hangingPunct="1">
              <a:buFont typeface="Symbol" pitchFamily="18" charset="2"/>
              <a:buNone/>
              <a:defRPr/>
            </a:pPr>
            <a:endParaRPr lang="nl-BE" sz="2400" dirty="0">
              <a:latin typeface="+mn-lt"/>
            </a:endParaRPr>
          </a:p>
        </p:txBody>
      </p:sp>
      <p:pic>
        <p:nvPicPr>
          <p:cNvPr id="8" name="Picture 7" descr="databas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9716" y="4822990"/>
            <a:ext cx="1147763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777814" y="3198452"/>
            <a:ext cx="1405051" cy="144654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200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90094" y="4190805"/>
            <a:ext cx="1556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nl-BE" b="1" dirty="0">
                <a:solidFill>
                  <a:prstClr val="black"/>
                </a:solidFill>
                <a:latin typeface="Calibri"/>
              </a:rPr>
              <a:t>SQL </a:t>
            </a:r>
            <a:r>
              <a:rPr lang="nl-BE" b="1" dirty="0" smtClean="0">
                <a:solidFill>
                  <a:prstClr val="black"/>
                </a:solidFill>
                <a:latin typeface="Calibri"/>
              </a:rPr>
              <a:t>DBMS</a:t>
            </a:r>
            <a:endParaRPr lang="nl-BE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96286" y="2560245"/>
            <a:ext cx="1382043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200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68293" y="2610110"/>
            <a:ext cx="1294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nl-BE" b="1" dirty="0" smtClean="0">
                <a:solidFill>
                  <a:prstClr val="black"/>
                </a:solidFill>
                <a:latin typeface="Calibri"/>
              </a:rPr>
              <a:t>Applicatie</a:t>
            </a:r>
            <a:endParaRPr lang="nl-BE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907053" y="1971927"/>
            <a:ext cx="1219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nl-BE" b="1" dirty="0" smtClean="0">
                <a:solidFill>
                  <a:prstClr val="black"/>
                </a:solidFill>
                <a:latin typeface="Calibri"/>
              </a:rPr>
              <a:t>Interface</a:t>
            </a:r>
            <a:endParaRPr lang="nl-BE" b="1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18" name="Straight Connector 17"/>
          <p:cNvCxnSpPr>
            <a:endCxn id="12" idx="0"/>
          </p:cNvCxnSpPr>
          <p:nvPr/>
        </p:nvCxnSpPr>
        <p:spPr>
          <a:xfrm>
            <a:off x="1487308" y="2341218"/>
            <a:ext cx="0" cy="21902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2" idx="2"/>
            <a:endCxn id="9" idx="0"/>
          </p:cNvCxnSpPr>
          <p:nvPr/>
        </p:nvCxnSpPr>
        <p:spPr>
          <a:xfrm flipH="1">
            <a:off x="1480340" y="3021910"/>
            <a:ext cx="6968" cy="17654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9" idx="2"/>
            <a:endCxn id="8" idx="0"/>
          </p:cNvCxnSpPr>
          <p:nvPr/>
        </p:nvCxnSpPr>
        <p:spPr>
          <a:xfrm>
            <a:off x="1480340" y="4644999"/>
            <a:ext cx="3258" cy="17799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databas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42585" y="4817527"/>
            <a:ext cx="1147763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Rectangle 21"/>
          <p:cNvSpPr/>
          <p:nvPr/>
        </p:nvSpPr>
        <p:spPr>
          <a:xfrm>
            <a:off x="3244558" y="4096233"/>
            <a:ext cx="1357356" cy="52386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200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100542" y="4195208"/>
            <a:ext cx="1650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nl-BE" b="1" dirty="0" err="1" smtClean="0">
                <a:solidFill>
                  <a:prstClr val="black"/>
                </a:solidFill>
                <a:latin typeface="Calibri"/>
              </a:rPr>
              <a:t>NoSQL</a:t>
            </a:r>
            <a:r>
              <a:rPr lang="nl-BE" b="1" dirty="0" smtClean="0">
                <a:solidFill>
                  <a:prstClr val="black"/>
                </a:solidFill>
                <a:latin typeface="Calibri"/>
              </a:rPr>
              <a:t> DBMS</a:t>
            </a:r>
            <a:endParaRPr lang="nl-BE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3244558" y="2567865"/>
            <a:ext cx="1380762" cy="13843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200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244557" y="2617730"/>
            <a:ext cx="1294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nl-BE" b="1" dirty="0" smtClean="0">
                <a:solidFill>
                  <a:prstClr val="black"/>
                </a:solidFill>
                <a:latin typeface="Calibri"/>
              </a:rPr>
              <a:t>Applicatie</a:t>
            </a:r>
            <a:endParaRPr lang="nl-BE" b="1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355325" y="1979547"/>
            <a:ext cx="1219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nl-BE" b="1" dirty="0" smtClean="0">
                <a:solidFill>
                  <a:prstClr val="black"/>
                </a:solidFill>
                <a:latin typeface="Calibri"/>
              </a:rPr>
              <a:t>Interface</a:t>
            </a:r>
            <a:endParaRPr lang="nl-BE" b="1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28" name="Straight Connector 27"/>
          <p:cNvCxnSpPr>
            <a:endCxn id="24" idx="0"/>
          </p:cNvCxnSpPr>
          <p:nvPr/>
        </p:nvCxnSpPr>
        <p:spPr>
          <a:xfrm>
            <a:off x="3934939" y="2341218"/>
            <a:ext cx="0" cy="22664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4" idx="2"/>
            <a:endCxn id="23" idx="0"/>
          </p:cNvCxnSpPr>
          <p:nvPr/>
        </p:nvCxnSpPr>
        <p:spPr>
          <a:xfrm flipH="1">
            <a:off x="3925810" y="3952217"/>
            <a:ext cx="9129" cy="242991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22" idx="2"/>
            <a:endCxn id="21" idx="0"/>
          </p:cNvCxnSpPr>
          <p:nvPr/>
        </p:nvCxnSpPr>
        <p:spPr>
          <a:xfrm flipH="1">
            <a:off x="3916467" y="4620093"/>
            <a:ext cx="6769" cy="19743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177048" y="3165924"/>
            <a:ext cx="1067510" cy="930309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190521" y="4612472"/>
            <a:ext cx="1054037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2183784" y="2567864"/>
            <a:ext cx="1056524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182541" y="2567865"/>
            <a:ext cx="1056524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2191611" y="3021377"/>
            <a:ext cx="1067510" cy="930309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370790" y="3212881"/>
            <a:ext cx="35446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BE" dirty="0" smtClean="0">
                <a:solidFill>
                  <a:schemeClr val="accent6">
                    <a:lumMod val="75000"/>
                  </a:schemeClr>
                </a:solidFill>
              </a:rPr>
              <a:t>Verantwoordelijkheid voor </a:t>
            </a:r>
            <a:br>
              <a:rPr lang="nl-BE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nl-BE" dirty="0" err="1" smtClean="0">
                <a:solidFill>
                  <a:schemeClr val="accent6">
                    <a:lumMod val="75000"/>
                  </a:schemeClr>
                </a:solidFill>
              </a:rPr>
              <a:t>dataintegriteit</a:t>
            </a:r>
            <a:r>
              <a:rPr lang="nl-BE" dirty="0" smtClean="0">
                <a:solidFill>
                  <a:schemeClr val="accent6">
                    <a:lumMod val="75000"/>
                  </a:schemeClr>
                </a:solidFill>
              </a:rPr>
              <a:t> en queryverwerking </a:t>
            </a:r>
            <a:br>
              <a:rPr lang="nl-BE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nl-BE" dirty="0" smtClean="0">
                <a:solidFill>
                  <a:schemeClr val="accent6">
                    <a:lumMod val="75000"/>
                  </a:schemeClr>
                </a:solidFill>
              </a:rPr>
              <a:t>verschuift naar de applicatie!</a:t>
            </a:r>
            <a:endParaRPr lang="nl-BE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90094" y="6037465"/>
            <a:ext cx="25038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nl-BE" sz="2000" b="1" dirty="0" smtClean="0">
                <a:solidFill>
                  <a:srgbClr val="0070C0"/>
                </a:solidFill>
              </a:rPr>
              <a:t>Consistentie</a:t>
            </a:r>
            <a:br>
              <a:rPr lang="nl-BE" sz="2000" b="1" dirty="0" smtClean="0">
                <a:solidFill>
                  <a:srgbClr val="0070C0"/>
                </a:solidFill>
              </a:rPr>
            </a:br>
            <a:r>
              <a:rPr lang="nl-BE" sz="2000" b="1" dirty="0" smtClean="0">
                <a:solidFill>
                  <a:srgbClr val="0070C0"/>
                </a:solidFill>
              </a:rPr>
              <a:t>Complexe bevraging</a:t>
            </a:r>
            <a:endParaRPr lang="nl-BE" sz="2000" b="1" dirty="0">
              <a:solidFill>
                <a:srgbClr val="0070C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100542" y="6037465"/>
            <a:ext cx="32371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000" b="1" dirty="0" smtClean="0">
                <a:solidFill>
                  <a:srgbClr val="0070C0"/>
                </a:solidFill>
              </a:rPr>
              <a:t>Minder consistentiecontrole</a:t>
            </a:r>
            <a:endParaRPr lang="nl-BE" sz="2000" b="1" dirty="0" smtClean="0">
              <a:solidFill>
                <a:srgbClr val="0070C0"/>
              </a:solidFill>
            </a:endParaRPr>
          </a:p>
          <a:p>
            <a:r>
              <a:rPr lang="nl-BE" sz="2000" b="1" dirty="0" smtClean="0">
                <a:solidFill>
                  <a:srgbClr val="0070C0"/>
                </a:solidFill>
              </a:rPr>
              <a:t>Enkel basisbevraging</a:t>
            </a:r>
            <a:endParaRPr lang="nl-BE" sz="2000" b="1" dirty="0">
              <a:solidFill>
                <a:srgbClr val="0070C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487969" y="4172436"/>
            <a:ext cx="33103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nl-BE" dirty="0" smtClean="0">
                <a:solidFill>
                  <a:schemeClr val="accent6">
                    <a:lumMod val="75000"/>
                  </a:schemeClr>
                </a:solidFill>
              </a:rPr>
              <a:t>Dit laat het toe om databeheer </a:t>
            </a:r>
            <a:br>
              <a:rPr lang="nl-BE" dirty="0" smtClean="0">
                <a:solidFill>
                  <a:schemeClr val="accent6">
                    <a:lumMod val="75000"/>
                  </a:schemeClr>
                </a:solidFill>
              </a:rPr>
            </a:br>
            <a:r>
              <a:rPr lang="nl-BE" dirty="0" smtClean="0">
                <a:solidFill>
                  <a:schemeClr val="accent6">
                    <a:lumMod val="75000"/>
                  </a:schemeClr>
                </a:solidFill>
              </a:rPr>
              <a:t>eenvoudiger en sneller te maken.</a:t>
            </a:r>
            <a:endParaRPr lang="nl-BE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17904" y="4667788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dirty="0" smtClean="0">
                <a:solidFill>
                  <a:srgbClr val="0070C0"/>
                </a:solidFill>
              </a:rPr>
              <a:t>ACID</a:t>
            </a:r>
            <a:endParaRPr lang="nl-BE" b="1" dirty="0">
              <a:solidFill>
                <a:srgbClr val="0070C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125000" y="4610505"/>
            <a:ext cx="1112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b="1" dirty="0" smtClean="0">
                <a:solidFill>
                  <a:srgbClr val="0070C0"/>
                </a:solidFill>
              </a:rPr>
              <a:t>No ACID</a:t>
            </a:r>
            <a:endParaRPr lang="nl-BE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0640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err="1" smtClean="0"/>
              <a:t>NoSQL</a:t>
            </a:r>
            <a:r>
              <a:rPr lang="nl-BE" sz="2000" b="1" dirty="0" smtClean="0"/>
              <a:t> databanksystemen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Het CAP theorema</a:t>
            </a:r>
            <a:endParaRPr lang="nl-BE" sz="1400" dirty="0"/>
          </a:p>
        </p:txBody>
      </p:sp>
      <p:sp>
        <p:nvSpPr>
          <p:cNvPr id="42" name="Rectangle 3"/>
          <p:cNvSpPr txBox="1">
            <a:spLocks noChangeArrowheads="1"/>
          </p:cNvSpPr>
          <p:nvPr/>
        </p:nvSpPr>
        <p:spPr>
          <a:xfrm>
            <a:off x="307911" y="2250108"/>
            <a:ext cx="4264089" cy="3048000"/>
          </a:xfrm>
          <a:prstGeom prst="rect">
            <a:avLst/>
          </a:prstGeom>
          <a:noFill/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  <a:buFont typeface="Symbol" pitchFamily="18" charset="2"/>
              <a:buNone/>
              <a:defRPr/>
            </a:pPr>
            <a:endParaRPr lang="en-GB" sz="3200" dirty="0">
              <a:latin typeface="+mn-lt"/>
            </a:endParaRPr>
          </a:p>
          <a:p>
            <a:pPr marL="342900" indent="-342900" algn="ctr" eaLnBrk="1" hangingPunct="1">
              <a:spcBef>
                <a:spcPct val="20000"/>
              </a:spcBef>
              <a:buFont typeface="Symbol" pitchFamily="18" charset="2"/>
              <a:buNone/>
              <a:defRPr/>
            </a:pPr>
            <a:r>
              <a:rPr lang="en-GB" sz="3600" dirty="0" smtClean="0">
                <a:latin typeface="+mn-lt"/>
              </a:rPr>
              <a:t>Het CAP </a:t>
            </a:r>
            <a:r>
              <a:rPr lang="en-GB" sz="3600" dirty="0" err="1" smtClean="0">
                <a:latin typeface="+mn-lt"/>
              </a:rPr>
              <a:t>theorema</a:t>
            </a:r>
            <a:endParaRPr lang="en-GB" dirty="0">
              <a:latin typeface="+mn-lt"/>
            </a:endParaRPr>
          </a:p>
          <a:p>
            <a:pPr marL="342900" indent="-342900" algn="ctr" eaLnBrk="1" hangingPunct="1">
              <a:buFont typeface="Symbol" pitchFamily="18" charset="2"/>
              <a:buNone/>
              <a:defRPr/>
            </a:pPr>
            <a:endParaRPr lang="nl-BE" sz="2400" dirty="0">
              <a:latin typeface="+mn-lt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39608" y="4076667"/>
            <a:ext cx="3084499" cy="16927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nl-BE" sz="2800" dirty="0" err="1" smtClean="0">
                <a:solidFill>
                  <a:srgbClr val="FF0000"/>
                </a:solidFill>
              </a:rPr>
              <a:t>C</a:t>
            </a:r>
            <a:r>
              <a:rPr lang="nl-BE" sz="2800" dirty="0" err="1" smtClean="0"/>
              <a:t>onsistency</a:t>
            </a:r>
            <a:endParaRPr lang="nl-BE" sz="2800" dirty="0" smtClean="0"/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nl-BE" sz="2800" dirty="0" smtClean="0">
                <a:solidFill>
                  <a:srgbClr val="FF0000"/>
                </a:solidFill>
              </a:rPr>
              <a:t>A</a:t>
            </a:r>
            <a:r>
              <a:rPr lang="nl-BE" sz="2800" dirty="0" smtClean="0"/>
              <a:t>vailability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nl-BE" sz="2800" dirty="0" err="1" smtClean="0">
                <a:solidFill>
                  <a:srgbClr val="FF0000"/>
                </a:solidFill>
              </a:rPr>
              <a:t>P</a:t>
            </a:r>
            <a:r>
              <a:rPr lang="nl-BE" sz="2800" dirty="0" err="1" smtClean="0"/>
              <a:t>artition</a:t>
            </a:r>
            <a:r>
              <a:rPr lang="nl-BE" sz="2800" dirty="0" smtClean="0"/>
              <a:t> </a:t>
            </a:r>
            <a:r>
              <a:rPr lang="nl-BE" sz="2800" dirty="0" err="1" smtClean="0"/>
              <a:t>tolerance</a:t>
            </a:r>
            <a:endParaRPr lang="nl-BE" sz="2800" dirty="0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8044" y="3949700"/>
            <a:ext cx="1682172" cy="1946707"/>
          </a:xfrm>
          <a:prstGeom prst="rect">
            <a:avLst/>
          </a:prstGeom>
        </p:spPr>
      </p:pic>
      <p:sp>
        <p:nvSpPr>
          <p:cNvPr id="45" name="Rectangle 13"/>
          <p:cNvSpPr>
            <a:spLocks noChangeArrowheads="1"/>
          </p:cNvSpPr>
          <p:nvPr/>
        </p:nvSpPr>
        <p:spPr bwMode="auto">
          <a:xfrm>
            <a:off x="5440117" y="2636696"/>
            <a:ext cx="359220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GB" sz="2000" dirty="0" err="1" smtClean="0">
                <a:solidFill>
                  <a:srgbClr val="0070C0"/>
                </a:solidFill>
                <a:latin typeface="+mn-lt"/>
              </a:rPr>
              <a:t>Horizontale</a:t>
            </a:r>
            <a:r>
              <a:rPr lang="en-GB" sz="2000" dirty="0" smtClean="0">
                <a:solidFill>
                  <a:srgbClr val="0070C0"/>
                </a:solidFill>
                <a:latin typeface="+mn-lt"/>
              </a:rPr>
              <a:t> </a:t>
            </a:r>
            <a:r>
              <a:rPr lang="en-GB" sz="2000" dirty="0" err="1" smtClean="0">
                <a:solidFill>
                  <a:srgbClr val="0070C0"/>
                </a:solidFill>
                <a:latin typeface="+mn-lt"/>
              </a:rPr>
              <a:t>schaling</a:t>
            </a:r>
            <a:r>
              <a:rPr lang="en-GB" sz="2000" dirty="0" smtClean="0">
                <a:solidFill>
                  <a:srgbClr val="0070C0"/>
                </a:solidFill>
                <a:latin typeface="+mn-lt"/>
              </a:rPr>
              <a:t>:</a:t>
            </a:r>
            <a:br>
              <a:rPr lang="en-GB" sz="2000" dirty="0" smtClean="0">
                <a:solidFill>
                  <a:srgbClr val="0070C0"/>
                </a:solidFill>
                <a:latin typeface="+mn-lt"/>
              </a:rPr>
            </a:br>
            <a:r>
              <a:rPr lang="en-GB" sz="2000" dirty="0" err="1" smtClean="0">
                <a:solidFill>
                  <a:srgbClr val="0070C0"/>
                </a:solidFill>
                <a:latin typeface="+mn-lt"/>
              </a:rPr>
              <a:t>gedistribueerde</a:t>
            </a:r>
            <a:r>
              <a:rPr lang="en-GB" sz="2000" dirty="0" smtClean="0">
                <a:solidFill>
                  <a:srgbClr val="0070C0"/>
                </a:solidFill>
                <a:latin typeface="+mn-lt"/>
              </a:rPr>
              <a:t> </a:t>
            </a:r>
            <a:r>
              <a:rPr lang="en-GB" sz="2000" dirty="0" err="1" smtClean="0">
                <a:solidFill>
                  <a:srgbClr val="0070C0"/>
                </a:solidFill>
                <a:latin typeface="+mn-lt"/>
              </a:rPr>
              <a:t>dataopslag</a:t>
            </a:r>
            <a:endParaRPr lang="en-US" sz="2000" dirty="0">
              <a:latin typeface="+mn-lt"/>
            </a:endParaRPr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4105" y="1205294"/>
            <a:ext cx="2124227" cy="1431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6683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err="1" smtClean="0"/>
              <a:t>NoSQL</a:t>
            </a:r>
            <a:r>
              <a:rPr lang="nl-BE" sz="2000" b="1" dirty="0" smtClean="0"/>
              <a:t> databanksystemen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Het CAP theorema</a:t>
            </a:r>
            <a:endParaRPr lang="nl-BE" sz="14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0" y="1294287"/>
            <a:ext cx="9144000" cy="3048000"/>
          </a:xfrm>
          <a:prstGeom prst="rect">
            <a:avLst/>
          </a:prstGeom>
          <a:noFill/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  <a:buFont typeface="Symbol" pitchFamily="18" charset="2"/>
              <a:buNone/>
              <a:defRPr/>
            </a:pPr>
            <a:endParaRPr lang="en-GB" sz="3200" dirty="0">
              <a:latin typeface="+mn-lt"/>
            </a:endParaRPr>
          </a:p>
          <a:p>
            <a:pPr marL="342900" indent="-342900" algn="ctr" eaLnBrk="1" hangingPunct="1">
              <a:spcBef>
                <a:spcPct val="20000"/>
              </a:spcBef>
              <a:buFont typeface="Symbol" pitchFamily="18" charset="2"/>
              <a:buNone/>
              <a:defRPr/>
            </a:pPr>
            <a:r>
              <a:rPr lang="en-GB" sz="3600" dirty="0" smtClean="0">
                <a:latin typeface="+mn-lt"/>
              </a:rPr>
              <a:t>Het CAP </a:t>
            </a:r>
            <a:r>
              <a:rPr lang="en-GB" sz="3600" dirty="0" err="1" smtClean="0">
                <a:latin typeface="+mn-lt"/>
              </a:rPr>
              <a:t>theorema</a:t>
            </a:r>
            <a:endParaRPr lang="en-GB" dirty="0">
              <a:latin typeface="+mn-lt"/>
            </a:endParaRPr>
          </a:p>
          <a:p>
            <a:pPr marL="342900" indent="-342900" algn="ctr" eaLnBrk="1" hangingPunct="1">
              <a:buFont typeface="Symbol" pitchFamily="18" charset="2"/>
              <a:buNone/>
              <a:defRPr/>
            </a:pPr>
            <a:endParaRPr lang="nl-BE" sz="2400" dirty="0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83091" y="3083138"/>
            <a:ext cx="61765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000" dirty="0" smtClean="0"/>
              <a:t>“Of </a:t>
            </a:r>
            <a:r>
              <a:rPr lang="nl-BE" sz="2000" dirty="0" err="1" smtClean="0"/>
              <a:t>three</a:t>
            </a:r>
            <a:r>
              <a:rPr lang="nl-BE" sz="2000" dirty="0" smtClean="0"/>
              <a:t> </a:t>
            </a:r>
            <a:r>
              <a:rPr lang="nl-BE" sz="2000" dirty="0" err="1" smtClean="0"/>
              <a:t>properties</a:t>
            </a:r>
            <a:r>
              <a:rPr lang="nl-BE" sz="2000" dirty="0" smtClean="0"/>
              <a:t> of shared systems: data </a:t>
            </a:r>
            <a:r>
              <a:rPr lang="nl-BE" sz="2000" dirty="0" err="1" smtClean="0"/>
              <a:t>consistency</a:t>
            </a:r>
            <a:r>
              <a:rPr lang="nl-BE" sz="2000" dirty="0" smtClean="0"/>
              <a:t>, </a:t>
            </a:r>
            <a:br>
              <a:rPr lang="nl-BE" sz="2000" dirty="0" smtClean="0"/>
            </a:br>
            <a:r>
              <a:rPr lang="nl-BE" sz="2000" dirty="0" smtClean="0"/>
              <a:t>system availability </a:t>
            </a:r>
            <a:r>
              <a:rPr lang="nl-BE" sz="2000" dirty="0" err="1" smtClean="0"/>
              <a:t>and</a:t>
            </a:r>
            <a:r>
              <a:rPr lang="nl-BE" sz="2000" dirty="0" smtClean="0"/>
              <a:t> </a:t>
            </a:r>
            <a:r>
              <a:rPr lang="nl-BE" sz="2000" dirty="0" err="1" smtClean="0"/>
              <a:t>tolerance</a:t>
            </a:r>
            <a:r>
              <a:rPr lang="nl-BE" sz="2000" dirty="0" smtClean="0"/>
              <a:t> </a:t>
            </a:r>
            <a:r>
              <a:rPr lang="nl-BE" sz="2000" dirty="0" err="1" smtClean="0"/>
              <a:t>to</a:t>
            </a:r>
            <a:r>
              <a:rPr lang="nl-BE" sz="2000" dirty="0" smtClean="0"/>
              <a:t> </a:t>
            </a:r>
            <a:r>
              <a:rPr lang="nl-BE" sz="2000" dirty="0" err="1" smtClean="0"/>
              <a:t>network</a:t>
            </a:r>
            <a:r>
              <a:rPr lang="nl-BE" sz="2000" dirty="0" smtClean="0"/>
              <a:t> </a:t>
            </a:r>
            <a:r>
              <a:rPr lang="nl-BE" sz="2000" dirty="0" err="1" smtClean="0"/>
              <a:t>partitions</a:t>
            </a:r>
            <a:r>
              <a:rPr lang="nl-BE" sz="2000" dirty="0" smtClean="0"/>
              <a:t>, </a:t>
            </a:r>
            <a:br>
              <a:rPr lang="nl-BE" sz="2000" dirty="0" smtClean="0"/>
            </a:br>
            <a:r>
              <a:rPr lang="nl-BE" sz="2000" dirty="0" err="1" smtClean="0"/>
              <a:t>only</a:t>
            </a:r>
            <a:r>
              <a:rPr lang="nl-BE" sz="2000" dirty="0" smtClean="0"/>
              <a:t> </a:t>
            </a:r>
            <a:r>
              <a:rPr lang="nl-BE" sz="2000" dirty="0" err="1" smtClean="0"/>
              <a:t>two</a:t>
            </a:r>
            <a:r>
              <a:rPr lang="nl-BE" sz="2000" dirty="0" smtClean="0"/>
              <a:t> </a:t>
            </a:r>
            <a:r>
              <a:rPr lang="nl-BE" sz="2000" dirty="0" err="1" smtClean="0"/>
              <a:t>can</a:t>
            </a:r>
            <a:r>
              <a:rPr lang="nl-BE" sz="2000" dirty="0" smtClean="0"/>
              <a:t> </a:t>
            </a:r>
            <a:r>
              <a:rPr lang="nl-BE" sz="2000" dirty="0" err="1" smtClean="0"/>
              <a:t>be</a:t>
            </a:r>
            <a:r>
              <a:rPr lang="nl-BE" sz="2000" dirty="0" smtClean="0"/>
              <a:t> </a:t>
            </a:r>
            <a:r>
              <a:rPr lang="nl-BE" sz="2000" dirty="0" err="1" smtClean="0"/>
              <a:t>achieved</a:t>
            </a:r>
            <a:r>
              <a:rPr lang="nl-BE" sz="2000" dirty="0" smtClean="0"/>
              <a:t> at </a:t>
            </a:r>
            <a:r>
              <a:rPr lang="nl-BE" sz="2000" dirty="0" err="1" smtClean="0"/>
              <a:t>any</a:t>
            </a:r>
            <a:r>
              <a:rPr lang="nl-BE" sz="2000" dirty="0" smtClean="0"/>
              <a:t> </a:t>
            </a:r>
            <a:r>
              <a:rPr lang="nl-BE" sz="2000" dirty="0" err="1" smtClean="0"/>
              <a:t>given</a:t>
            </a:r>
            <a:r>
              <a:rPr lang="nl-BE" sz="2000" dirty="0" smtClean="0"/>
              <a:t> moment in time”</a:t>
            </a:r>
            <a:endParaRPr lang="nl-BE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6444541" y="6138012"/>
            <a:ext cx="11409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600" dirty="0" smtClean="0">
                <a:latin typeface="+mn-lt"/>
              </a:rPr>
              <a:t>Eric </a:t>
            </a:r>
            <a:r>
              <a:rPr lang="nl-BE" sz="1600" dirty="0" err="1" smtClean="0">
                <a:latin typeface="+mn-lt"/>
              </a:rPr>
              <a:t>Brewer</a:t>
            </a:r>
            <a:endParaRPr lang="nl-BE" sz="1600" dirty="0">
              <a:latin typeface="+mn-lt"/>
            </a:endParaRPr>
          </a:p>
        </p:txBody>
      </p:sp>
      <p:pic>
        <p:nvPicPr>
          <p:cNvPr id="1026" name="Picture 2" descr="Eric Brewer - ONF Connect 201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8523" y="4656193"/>
            <a:ext cx="1468149" cy="1468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644297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err="1" smtClean="0"/>
              <a:t>NoSQL</a:t>
            </a:r>
            <a:r>
              <a:rPr lang="nl-BE" sz="2000" b="1" dirty="0" smtClean="0"/>
              <a:t> databanksystemen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Het CAP theorema</a:t>
            </a:r>
            <a:endParaRPr lang="nl-BE" sz="1400"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0" y="1643406"/>
            <a:ext cx="9144000" cy="3048000"/>
          </a:xfrm>
          <a:prstGeom prst="rect">
            <a:avLst/>
          </a:prstGeom>
          <a:noFill/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  <a:buFont typeface="Symbol" pitchFamily="18" charset="2"/>
              <a:buNone/>
              <a:defRPr/>
            </a:pPr>
            <a:endParaRPr lang="en-GB" sz="3200" dirty="0">
              <a:latin typeface="+mn-lt"/>
            </a:endParaRPr>
          </a:p>
          <a:p>
            <a:pPr marL="342900" indent="-342900" algn="ctr" eaLnBrk="1" hangingPunct="1">
              <a:spcBef>
                <a:spcPct val="20000"/>
              </a:spcBef>
              <a:buFont typeface="Symbol" pitchFamily="18" charset="2"/>
              <a:buNone/>
              <a:defRPr/>
            </a:pPr>
            <a:r>
              <a:rPr lang="en-GB" sz="3600" dirty="0" smtClean="0">
                <a:latin typeface="+mn-lt"/>
              </a:rPr>
              <a:t> CA – Consistency/Availability</a:t>
            </a:r>
            <a:endParaRPr lang="en-GB" dirty="0">
              <a:latin typeface="+mn-lt"/>
            </a:endParaRPr>
          </a:p>
          <a:p>
            <a:pPr marL="342900" indent="-342900" algn="ctr" eaLnBrk="1" hangingPunct="1">
              <a:buFont typeface="Symbol" pitchFamily="18" charset="2"/>
              <a:buNone/>
              <a:defRPr/>
            </a:pPr>
            <a:endParaRPr lang="nl-BE" sz="2400" dirty="0">
              <a:latin typeface="+mn-l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63540" y="2981120"/>
            <a:ext cx="751404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000" dirty="0" smtClean="0"/>
              <a:t>Conventionele databanksystemen zijn consistent en beschikbaar, maar</a:t>
            </a:r>
            <a:br>
              <a:rPr lang="nl-BE" sz="2000" dirty="0" smtClean="0"/>
            </a:br>
            <a:r>
              <a:rPr lang="nl-BE" sz="2000" dirty="0" smtClean="0"/>
              <a:t>ondersteunen geen volledige datadistributie, dus is er geen sprake van</a:t>
            </a:r>
            <a:br>
              <a:rPr lang="nl-BE" sz="2000" dirty="0" smtClean="0"/>
            </a:br>
            <a:r>
              <a:rPr lang="nl-BE" sz="2000" dirty="0" smtClean="0"/>
              <a:t>volwaardig gedistribueerde data.</a:t>
            </a:r>
            <a:endParaRPr lang="nl-BE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1905382" y="4503500"/>
            <a:ext cx="59395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400" dirty="0" smtClean="0">
                <a:solidFill>
                  <a:srgbClr val="FF0000"/>
                </a:solidFill>
              </a:rPr>
              <a:t>We moeten een compromis sluiten bij </a:t>
            </a:r>
            <a:r>
              <a:rPr lang="nl-BE" sz="2400" dirty="0" err="1" smtClean="0">
                <a:solidFill>
                  <a:srgbClr val="FF0000"/>
                </a:solidFill>
              </a:rPr>
              <a:t>NoSQL</a:t>
            </a:r>
            <a:r>
              <a:rPr lang="nl-BE" sz="2400" dirty="0" smtClean="0">
                <a:solidFill>
                  <a:srgbClr val="FF0000"/>
                </a:solidFill>
              </a:rPr>
              <a:t>!</a:t>
            </a:r>
            <a:br>
              <a:rPr lang="nl-BE" sz="2400" dirty="0" smtClean="0">
                <a:solidFill>
                  <a:srgbClr val="FF0000"/>
                </a:solidFill>
              </a:rPr>
            </a:br>
            <a:r>
              <a:rPr lang="nl-BE" sz="2400" dirty="0" smtClean="0">
                <a:solidFill>
                  <a:srgbClr val="FF0000"/>
                </a:solidFill>
                <a:sym typeface="Symbol" panose="05050102010706020507" pitchFamily="18" charset="2"/>
              </a:rPr>
              <a:t> CP, AP</a:t>
            </a:r>
            <a:endParaRPr lang="nl-BE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905382" y="5334497"/>
            <a:ext cx="62031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400" dirty="0" smtClean="0">
                <a:solidFill>
                  <a:srgbClr val="FF0000"/>
                </a:solidFill>
              </a:rPr>
              <a:t>In de praktijk: verschillende gradaties van C en A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25385931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err="1" smtClean="0"/>
              <a:t>NoSQL</a:t>
            </a:r>
            <a:r>
              <a:rPr lang="nl-BE" sz="2000" b="1" dirty="0" smtClean="0"/>
              <a:t> databanksystemen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Het CAP theorema</a:t>
            </a:r>
            <a:endParaRPr lang="nl-BE" sz="14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0" y="1043516"/>
            <a:ext cx="9144000" cy="3048000"/>
          </a:xfrm>
          <a:prstGeom prst="rect">
            <a:avLst/>
          </a:prstGeom>
          <a:noFill/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  <a:buFont typeface="Symbol" pitchFamily="18" charset="2"/>
              <a:buNone/>
              <a:defRPr/>
            </a:pPr>
            <a:endParaRPr lang="en-GB" sz="3200" dirty="0">
              <a:latin typeface="+mn-lt"/>
            </a:endParaRPr>
          </a:p>
          <a:p>
            <a:pPr marL="342900" indent="-342900" algn="ctr" eaLnBrk="1" hangingPunct="1">
              <a:spcBef>
                <a:spcPct val="20000"/>
              </a:spcBef>
              <a:buFont typeface="Symbol" pitchFamily="18" charset="2"/>
              <a:buNone/>
              <a:defRPr/>
            </a:pPr>
            <a:r>
              <a:rPr lang="en-GB" sz="3600" dirty="0" smtClean="0">
                <a:latin typeface="+mn-lt"/>
              </a:rPr>
              <a:t> CP – Consistency/Partition tolerance</a:t>
            </a:r>
            <a:endParaRPr lang="nl-BE" sz="2400" dirty="0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67229" y="2472206"/>
            <a:ext cx="799975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000" dirty="0" smtClean="0"/>
              <a:t>Bij gedistribueerde data verkies je best consistentie boven beschikbaarheid</a:t>
            </a:r>
            <a:br>
              <a:rPr lang="nl-BE" sz="2000" dirty="0" smtClean="0"/>
            </a:br>
            <a:r>
              <a:rPr lang="nl-BE" sz="2000" dirty="0" smtClean="0"/>
              <a:t>als er heel veel kleine, atomaire lees-/schrijfoperaties zijn en de applicatie </a:t>
            </a:r>
            <a:br>
              <a:rPr lang="nl-BE" sz="2000" dirty="0" smtClean="0"/>
            </a:br>
            <a:r>
              <a:rPr lang="nl-BE" sz="2000" dirty="0" smtClean="0"/>
              <a:t>nood geeft aan actuele, correcte data (en dus kan wachten op de </a:t>
            </a:r>
            <a:br>
              <a:rPr lang="nl-BE" sz="2000" dirty="0" smtClean="0"/>
            </a:br>
            <a:r>
              <a:rPr lang="nl-BE" sz="2000" dirty="0" smtClean="0"/>
              <a:t>synchronisatie van de knopen).</a:t>
            </a:r>
            <a:endParaRPr lang="nl-BE" sz="2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6730" y="4153957"/>
            <a:ext cx="2234702" cy="1922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190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7D9D9D"/>
          </a:solidFill>
        </p:spPr>
        <p:txBody>
          <a:bodyPr/>
          <a:lstStyle/>
          <a:p>
            <a:r>
              <a:rPr lang="nl-BE" sz="2000" b="1" dirty="0" err="1" smtClean="0"/>
              <a:t>NoSQL</a:t>
            </a:r>
            <a:r>
              <a:rPr lang="nl-BE" sz="2000" b="1" dirty="0" smtClean="0"/>
              <a:t> databanksystemen</a:t>
            </a:r>
            <a:endParaRPr lang="nl-BE" sz="1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nl-BE" dirty="0" smtClean="0"/>
              <a:t>Het CAP theorema</a:t>
            </a:r>
            <a:endParaRPr lang="nl-BE" sz="1400" dirty="0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0" y="1043516"/>
            <a:ext cx="9144000" cy="3048000"/>
          </a:xfrm>
          <a:prstGeom prst="rect">
            <a:avLst/>
          </a:prstGeom>
          <a:noFill/>
        </p:spPr>
        <p:txBody>
          <a:bodyPr/>
          <a:lstStyle/>
          <a:p>
            <a:pPr marL="342900" indent="-342900" algn="ctr" eaLnBrk="1" hangingPunct="1">
              <a:spcBef>
                <a:spcPct val="20000"/>
              </a:spcBef>
              <a:buFont typeface="Symbol" pitchFamily="18" charset="2"/>
              <a:buNone/>
              <a:defRPr/>
            </a:pPr>
            <a:endParaRPr lang="en-GB" sz="3200" dirty="0">
              <a:latin typeface="+mn-lt"/>
            </a:endParaRPr>
          </a:p>
          <a:p>
            <a:pPr marL="342900" indent="-342900" algn="ctr" eaLnBrk="1" hangingPunct="1">
              <a:spcBef>
                <a:spcPct val="20000"/>
              </a:spcBef>
              <a:buFont typeface="Symbol" pitchFamily="18" charset="2"/>
              <a:buNone/>
              <a:defRPr/>
            </a:pPr>
            <a:r>
              <a:rPr lang="en-GB" sz="3600" dirty="0" smtClean="0">
                <a:latin typeface="+mn-lt"/>
              </a:rPr>
              <a:t> AP – Availability/Partition tolerance</a:t>
            </a:r>
            <a:endParaRPr lang="nl-BE" sz="2400" dirty="0">
              <a:latin typeface="+mn-l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99542" y="2567516"/>
            <a:ext cx="74228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/>
              <a:t>Bij gedistribueerde data verkies je best </a:t>
            </a:r>
            <a:r>
              <a:rPr lang="nl-BE" dirty="0" smtClean="0"/>
              <a:t>beschikbaarheid boven consistentie</a:t>
            </a:r>
          </a:p>
          <a:p>
            <a:r>
              <a:rPr lang="nl-BE" dirty="0" smtClean="0"/>
              <a:t>als de applicatie niet kan wachten op de synchronisatie van de knopen, maar </a:t>
            </a:r>
            <a:br>
              <a:rPr lang="nl-BE" dirty="0" smtClean="0"/>
            </a:br>
            <a:r>
              <a:rPr lang="nl-BE" dirty="0" smtClean="0"/>
              <a:t>het toegestaan is om flexibel en tolerant te zijn voor de vertraging waarmee</a:t>
            </a:r>
            <a:br>
              <a:rPr lang="nl-BE" dirty="0" smtClean="0"/>
            </a:br>
            <a:r>
              <a:rPr lang="nl-BE" dirty="0" smtClean="0"/>
              <a:t>deze synchronisatie wordt uitgevoerd.</a:t>
            </a:r>
            <a:endParaRPr lang="nl-BE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8389" y="4091516"/>
            <a:ext cx="2198881" cy="1888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139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20166</TotalTime>
  <Words>289</Words>
  <Application>Microsoft Office PowerPoint</Application>
  <PresentationFormat>On-screen Show (4:3)</PresentationFormat>
  <Paragraphs>89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Symbol</vt:lpstr>
      <vt:lpstr>Wingdings</vt:lpstr>
      <vt:lpstr>Office Theme</vt:lpstr>
      <vt:lpstr>PowerPoint Presentation</vt:lpstr>
      <vt:lpstr>NoSQL databanksystemen</vt:lpstr>
      <vt:lpstr>NoSQL databanksystemen</vt:lpstr>
      <vt:lpstr>NoSQL databanksystemen</vt:lpstr>
      <vt:lpstr>NoSQL databanksystemen</vt:lpstr>
      <vt:lpstr>NoSQL databanksystemen</vt:lpstr>
      <vt:lpstr>NoSQL databanksystemen</vt:lpstr>
      <vt:lpstr>NoSQL databanksystemen</vt:lpstr>
      <vt:lpstr>NoSQL databanksystemen</vt:lpstr>
      <vt:lpstr>NoSQL databanksystemen</vt:lpstr>
      <vt:lpstr>NoSQL databanksystemen</vt:lpstr>
      <vt:lpstr>NoSQL databanksystemen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antoon</dc:creator>
  <cp:lastModifiedBy>Guy De Tré</cp:lastModifiedBy>
  <cp:revision>1348</cp:revision>
  <dcterms:created xsi:type="dcterms:W3CDTF">2010-12-03T08:14:05Z</dcterms:created>
  <dcterms:modified xsi:type="dcterms:W3CDTF">2020-09-26T08:58:15Z</dcterms:modified>
</cp:coreProperties>
</file>