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1228" r:id="rId2"/>
    <p:sldId id="1230" r:id="rId3"/>
    <p:sldId id="1231" r:id="rId4"/>
    <p:sldId id="1232" r:id="rId5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87AF"/>
    <a:srgbClr val="7D9D9D"/>
    <a:srgbClr val="00FF00"/>
    <a:srgbClr val="993300"/>
    <a:srgbClr val="FFFF99"/>
    <a:srgbClr val="CC6600"/>
    <a:srgbClr val="3333B2"/>
    <a:srgbClr val="D60093"/>
    <a:srgbClr val="F0EA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71" autoAdjust="0"/>
    <p:restoredTop sz="88241" autoAdjust="0"/>
  </p:normalViewPr>
  <p:slideViewPr>
    <p:cSldViewPr snapToGrid="0">
      <p:cViewPr varScale="1">
        <p:scale>
          <a:sx n="81" d="100"/>
          <a:sy n="81" d="100"/>
        </p:scale>
        <p:origin x="704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AEF91-B44C-4D7D-B80A-22D7DB92C901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3EB2C-6A4E-4C05-AB62-9F7CB1065850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556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16833"/>
            <a:ext cx="7772400" cy="2376264"/>
          </a:xfrm>
          <a:solidFill>
            <a:srgbClr val="1687AF"/>
          </a:solidFill>
          <a:ln>
            <a:noFill/>
          </a:ln>
          <a:effectLst>
            <a:outerShdw blurRad="114300" dist="63500" dir="5640000" sx="101000" sy="101000" algn="tl" rotWithShape="0">
              <a:prstClr val="black">
                <a:alpha val="38000"/>
              </a:prstClr>
            </a:outerShdw>
          </a:effectLst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572000" cy="980728"/>
          </a:xfrm>
          <a:solidFill>
            <a:srgbClr val="14486B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Universiteit Gent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981075"/>
          </a:xfrm>
          <a:solidFill>
            <a:srgbClr val="DADADA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>
            <a:normAutofit/>
          </a:bodyPr>
          <a:lstStyle>
            <a:lvl1pPr>
              <a:buNone/>
              <a:defRPr sz="18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nl-BE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19149" y="2657475"/>
            <a:ext cx="7629525" cy="938252"/>
          </a:xfrm>
          <a:prstGeom prst="roundRect">
            <a:avLst/>
          </a:prstGeom>
          <a:solidFill>
            <a:srgbClr val="7D9D9D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 err="1" smtClean="0"/>
              <a:t>Key-value</a:t>
            </a:r>
            <a:r>
              <a:rPr lang="nl-BE" sz="3600" b="1" dirty="0" smtClean="0"/>
              <a:t> stores</a:t>
            </a:r>
          </a:p>
        </p:txBody>
      </p:sp>
    </p:spTree>
    <p:extLst>
      <p:ext uri="{BB962C8B-B14F-4D97-AF65-F5344CB8AC3E}">
        <p14:creationId xmlns:p14="http://schemas.microsoft.com/office/powerpoint/2010/main" val="384135563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err="1" smtClean="0"/>
              <a:t>Key-value</a:t>
            </a:r>
            <a:r>
              <a:rPr lang="nl-BE" sz="2000" b="1" dirty="0" smtClean="0"/>
              <a:t> stores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Datastructuur</a:t>
            </a:r>
            <a:endParaRPr lang="nl-BE" sz="1400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20" y="1956039"/>
            <a:ext cx="2516803" cy="2048561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2761143" y="3909102"/>
            <a:ext cx="686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>
                <a:solidFill>
                  <a:srgbClr val="FF0000"/>
                </a:solidFill>
                <a:latin typeface="+mj-lt"/>
              </a:rPr>
              <a:t>value</a:t>
            </a:r>
            <a:endParaRPr lang="nl-BE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610523" y="3933748"/>
            <a:ext cx="499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err="1" smtClean="0">
                <a:solidFill>
                  <a:srgbClr val="FF0000"/>
                </a:solidFill>
                <a:latin typeface="+mj-lt"/>
              </a:rPr>
              <a:t>key</a:t>
            </a:r>
            <a:endParaRPr lang="nl-BE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292816" y="4306652"/>
            <a:ext cx="125393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 smtClean="0">
                <a:latin typeface="+mj-lt"/>
              </a:rPr>
              <a:t>get(</a:t>
            </a:r>
            <a:r>
              <a:rPr lang="nl-BE" sz="1400" dirty="0" err="1" smtClean="0">
                <a:latin typeface="+mj-lt"/>
              </a:rPr>
              <a:t>key</a:t>
            </a:r>
            <a:r>
              <a:rPr lang="nl-BE" sz="1400" dirty="0" smtClean="0">
                <a:latin typeface="+mj-lt"/>
              </a:rPr>
              <a:t>)</a:t>
            </a:r>
          </a:p>
          <a:p>
            <a:r>
              <a:rPr lang="nl-BE" sz="1400" dirty="0" smtClean="0">
                <a:latin typeface="+mj-lt"/>
              </a:rPr>
              <a:t>put(</a:t>
            </a:r>
            <a:r>
              <a:rPr lang="nl-BE" sz="1400" dirty="0" err="1" smtClean="0">
                <a:latin typeface="+mj-lt"/>
              </a:rPr>
              <a:t>key</a:t>
            </a:r>
            <a:r>
              <a:rPr lang="nl-BE" sz="1400" dirty="0" smtClean="0">
                <a:latin typeface="+mj-lt"/>
              </a:rPr>
              <a:t>, </a:t>
            </a:r>
            <a:r>
              <a:rPr lang="nl-BE" sz="1400" dirty="0" err="1" smtClean="0">
                <a:latin typeface="+mj-lt"/>
              </a:rPr>
              <a:t>value</a:t>
            </a:r>
            <a:r>
              <a:rPr lang="nl-BE" sz="1400" dirty="0" smtClean="0">
                <a:latin typeface="+mj-lt"/>
              </a:rPr>
              <a:t>)</a:t>
            </a:r>
          </a:p>
          <a:p>
            <a:r>
              <a:rPr lang="nl-BE" sz="1400" dirty="0" smtClean="0">
                <a:latin typeface="+mj-lt"/>
              </a:rPr>
              <a:t>delete(</a:t>
            </a:r>
            <a:r>
              <a:rPr lang="nl-BE" sz="1400" dirty="0" err="1" smtClean="0">
                <a:latin typeface="+mj-lt"/>
              </a:rPr>
              <a:t>key</a:t>
            </a:r>
            <a:r>
              <a:rPr lang="nl-BE" sz="1400" dirty="0" smtClean="0">
                <a:latin typeface="+mj-lt"/>
              </a:rPr>
              <a:t>)</a:t>
            </a:r>
            <a:endParaRPr lang="nl-BE" sz="1400" dirty="0">
              <a:latin typeface="+mj-lt"/>
            </a:endParaRPr>
          </a:p>
        </p:txBody>
      </p:sp>
      <p:sp>
        <p:nvSpPr>
          <p:cNvPr id="25" name="Left Brace 24"/>
          <p:cNvSpPr/>
          <p:nvPr/>
        </p:nvSpPr>
        <p:spPr>
          <a:xfrm>
            <a:off x="2208996" y="4409982"/>
            <a:ext cx="83820" cy="532003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" name="TextBox 25"/>
          <p:cNvSpPr txBox="1"/>
          <p:nvPr/>
        </p:nvSpPr>
        <p:spPr>
          <a:xfrm>
            <a:off x="1610523" y="4491317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API</a:t>
            </a:r>
            <a:endParaRPr lang="nl-BE" dirty="0"/>
          </a:p>
        </p:txBody>
      </p:sp>
      <p:sp>
        <p:nvSpPr>
          <p:cNvPr id="27" name="TextBox 26"/>
          <p:cNvSpPr txBox="1"/>
          <p:nvPr/>
        </p:nvSpPr>
        <p:spPr>
          <a:xfrm>
            <a:off x="4572000" y="2829323"/>
            <a:ext cx="4400820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>
                <a:solidFill>
                  <a:srgbClr val="0070C0"/>
                </a:solidFill>
                <a:latin typeface="+mn-lt"/>
              </a:rPr>
              <a:t>Opslag in eenvoudige zoektabellen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>
                <a:solidFill>
                  <a:srgbClr val="0070C0"/>
                </a:solidFill>
                <a:latin typeface="+mn-lt"/>
              </a:rPr>
              <a:t>Alle toegang via de ‘</a:t>
            </a:r>
            <a:r>
              <a:rPr lang="nl-BE" dirty="0" err="1" smtClean="0">
                <a:solidFill>
                  <a:srgbClr val="0070C0"/>
                </a:solidFill>
                <a:latin typeface="+mn-lt"/>
              </a:rPr>
              <a:t>key</a:t>
            </a:r>
            <a:r>
              <a:rPr lang="nl-BE" dirty="0" smtClean="0">
                <a:solidFill>
                  <a:srgbClr val="0070C0"/>
                </a:solidFill>
                <a:latin typeface="+mn-lt"/>
              </a:rPr>
              <a:t>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>
                <a:solidFill>
                  <a:srgbClr val="0070C0"/>
                </a:solidFill>
              </a:rPr>
              <a:t>‘</a:t>
            </a:r>
            <a:r>
              <a:rPr lang="nl-BE" dirty="0" err="1" smtClean="0">
                <a:solidFill>
                  <a:srgbClr val="0070C0"/>
                </a:solidFill>
              </a:rPr>
              <a:t>Values</a:t>
            </a:r>
            <a:r>
              <a:rPr lang="nl-BE" dirty="0" smtClean="0">
                <a:solidFill>
                  <a:srgbClr val="0070C0"/>
                </a:solidFill>
              </a:rPr>
              <a:t>’</a:t>
            </a:r>
            <a:r>
              <a:rPr lang="nl-BE" dirty="0" smtClean="0">
                <a:solidFill>
                  <a:srgbClr val="0070C0"/>
                </a:solidFill>
                <a:latin typeface="+mn-lt"/>
              </a:rPr>
              <a:t> kunnen </a:t>
            </a:r>
            <a:r>
              <a:rPr lang="nl-BE" dirty="0" smtClean="0">
                <a:solidFill>
                  <a:srgbClr val="0070C0"/>
                </a:solidFill>
              </a:rPr>
              <a:t>niet aangepast worden</a:t>
            </a:r>
            <a:br>
              <a:rPr lang="nl-BE" dirty="0" smtClean="0">
                <a:solidFill>
                  <a:srgbClr val="0070C0"/>
                </a:solidFill>
              </a:rPr>
            </a:br>
            <a:r>
              <a:rPr lang="nl-BE" dirty="0" smtClean="0">
                <a:solidFill>
                  <a:srgbClr val="0070C0"/>
                </a:solidFill>
              </a:rPr>
              <a:t>(enkel verwijderd en ingevoerd)</a:t>
            </a:r>
            <a:endParaRPr lang="nl-BE" dirty="0" smtClean="0">
              <a:solidFill>
                <a:srgbClr val="0070C0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>
                <a:solidFill>
                  <a:srgbClr val="0070C0"/>
                </a:solidFill>
                <a:latin typeface="+mn-lt"/>
              </a:rPr>
              <a:t>Geen vast databankschema</a:t>
            </a:r>
          </a:p>
          <a:p>
            <a:endParaRPr lang="nl-BE" dirty="0">
              <a:solidFill>
                <a:srgbClr val="0070C0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>
                <a:solidFill>
                  <a:srgbClr val="0070C0"/>
                </a:solidFill>
                <a:latin typeface="+mn-lt"/>
              </a:rPr>
              <a:t>Communicatie kan enkel via een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>
                <a:solidFill>
                  <a:srgbClr val="0070C0"/>
                </a:solidFill>
                <a:latin typeface="+mn-lt"/>
              </a:rPr>
              <a:t>De </a:t>
            </a:r>
            <a:r>
              <a:rPr lang="nl-BE" dirty="0" smtClean="0">
                <a:solidFill>
                  <a:srgbClr val="0070C0"/>
                </a:solidFill>
              </a:rPr>
              <a:t>applicatie moet de structuur van de</a:t>
            </a:r>
            <a:br>
              <a:rPr lang="nl-BE" dirty="0" smtClean="0">
                <a:solidFill>
                  <a:srgbClr val="0070C0"/>
                </a:solidFill>
              </a:rPr>
            </a:br>
            <a:r>
              <a:rPr lang="nl-BE" dirty="0" smtClean="0">
                <a:solidFill>
                  <a:srgbClr val="0070C0"/>
                </a:solidFill>
              </a:rPr>
              <a:t>‘</a:t>
            </a:r>
            <a:r>
              <a:rPr lang="nl-BE" dirty="0" err="1" smtClean="0">
                <a:solidFill>
                  <a:srgbClr val="0070C0"/>
                </a:solidFill>
              </a:rPr>
              <a:t>values</a:t>
            </a:r>
            <a:r>
              <a:rPr lang="nl-BE" dirty="0" smtClean="0">
                <a:solidFill>
                  <a:srgbClr val="0070C0"/>
                </a:solidFill>
              </a:rPr>
              <a:t>’ zelf beheren</a:t>
            </a:r>
            <a:endParaRPr lang="nl-BE" dirty="0" smtClean="0">
              <a:solidFill>
                <a:srgbClr val="0070C0"/>
              </a:solidFill>
              <a:latin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>
                <a:solidFill>
                  <a:srgbClr val="0070C0"/>
                </a:solidFill>
                <a:latin typeface="+mn-lt"/>
              </a:rPr>
              <a:t>De applicatie is verantwoordelijk </a:t>
            </a:r>
            <a:r>
              <a:rPr lang="nl-BE" dirty="0" smtClean="0">
                <a:solidFill>
                  <a:srgbClr val="0070C0"/>
                </a:solidFill>
              </a:rPr>
              <a:t>voor de</a:t>
            </a:r>
            <a:br>
              <a:rPr lang="nl-BE" dirty="0" smtClean="0">
                <a:solidFill>
                  <a:srgbClr val="0070C0"/>
                </a:solidFill>
              </a:rPr>
            </a:br>
            <a:r>
              <a:rPr lang="nl-BE" dirty="0" smtClean="0">
                <a:solidFill>
                  <a:srgbClr val="0070C0"/>
                </a:solidFill>
              </a:rPr>
              <a:t>consistentie van de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smtClean="0">
                <a:solidFill>
                  <a:srgbClr val="0070C0"/>
                </a:solidFill>
                <a:latin typeface="+mn-lt"/>
              </a:rPr>
              <a:t>(Complexe) bevraging moet </a:t>
            </a:r>
            <a:br>
              <a:rPr lang="nl-BE" dirty="0" smtClean="0">
                <a:solidFill>
                  <a:srgbClr val="0070C0"/>
                </a:solidFill>
                <a:latin typeface="+mn-lt"/>
              </a:rPr>
            </a:br>
            <a:r>
              <a:rPr lang="nl-BE" dirty="0" smtClean="0">
                <a:solidFill>
                  <a:srgbClr val="0070C0"/>
                </a:solidFill>
                <a:latin typeface="+mn-lt"/>
              </a:rPr>
              <a:t>geïmplementeerd worden in de applicatie</a:t>
            </a:r>
            <a:endParaRPr lang="nl-BE" dirty="0">
              <a:solidFill>
                <a:srgbClr val="0070C0"/>
              </a:solidFill>
              <a:latin typeface="+mn-lt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21159" y="5338191"/>
            <a:ext cx="33255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 smtClean="0">
                <a:latin typeface="+mn-lt"/>
              </a:rPr>
              <a:t>Dynamo, </a:t>
            </a:r>
            <a:r>
              <a:rPr lang="nl-BE" sz="1400" dirty="0" err="1" smtClean="0">
                <a:latin typeface="+mn-lt"/>
              </a:rPr>
              <a:t>Voldemort</a:t>
            </a:r>
            <a:r>
              <a:rPr lang="nl-BE" sz="1400" dirty="0" smtClean="0">
                <a:latin typeface="+mn-lt"/>
              </a:rPr>
              <a:t>, Tokyo Cabinet, </a:t>
            </a:r>
            <a:r>
              <a:rPr lang="nl-BE" sz="1400" dirty="0" err="1" smtClean="0">
                <a:latin typeface="+mn-lt"/>
              </a:rPr>
              <a:t>Redis</a:t>
            </a:r>
            <a:r>
              <a:rPr lang="nl-BE" sz="1400" dirty="0" smtClean="0">
                <a:latin typeface="+mn-lt"/>
              </a:rPr>
              <a:t>, </a:t>
            </a:r>
            <a:br>
              <a:rPr lang="nl-BE" sz="1400" dirty="0" smtClean="0">
                <a:latin typeface="+mn-lt"/>
              </a:rPr>
            </a:br>
            <a:r>
              <a:rPr lang="nl-BE" sz="1400" dirty="0" err="1" smtClean="0">
                <a:latin typeface="+mn-lt"/>
              </a:rPr>
              <a:t>MemcachedDB</a:t>
            </a:r>
            <a:r>
              <a:rPr lang="nl-BE" sz="1400" dirty="0" smtClean="0">
                <a:latin typeface="+mn-lt"/>
              </a:rPr>
              <a:t>, </a:t>
            </a:r>
            <a:r>
              <a:rPr lang="nl-BE" sz="1400" dirty="0" err="1" smtClean="0">
                <a:latin typeface="+mn-lt"/>
              </a:rPr>
              <a:t>Scalaris</a:t>
            </a:r>
            <a:r>
              <a:rPr lang="nl-BE" sz="1400" dirty="0" smtClean="0">
                <a:latin typeface="+mn-lt"/>
              </a:rPr>
              <a:t>, …</a:t>
            </a:r>
            <a:endParaRPr lang="nl-BE" sz="1400" dirty="0">
              <a:latin typeface="+mn-lt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3624" y="1244582"/>
            <a:ext cx="5481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nl-BE" sz="2800" dirty="0" smtClean="0">
                <a:solidFill>
                  <a:srgbClr val="0070C0"/>
                </a:solidFill>
                <a:latin typeface="Calibri"/>
              </a:rPr>
              <a:t>Dataschema</a:t>
            </a:r>
            <a:endParaRPr lang="nl-BE" sz="2800" dirty="0">
              <a:solidFill>
                <a:srgbClr val="0070C0"/>
              </a:solidFill>
              <a:latin typeface="Calibri"/>
            </a:endParaRPr>
          </a:p>
        </p:txBody>
      </p:sp>
      <p:pic>
        <p:nvPicPr>
          <p:cNvPr id="32" name="Picture 2" descr="http://www.projinit.com/assets/Linkedin-Logo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067" y="1229565"/>
            <a:ext cx="1769110" cy="883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http://www.deafingov.org/Resources/Pictures/Amazon.com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067" y="1991335"/>
            <a:ext cx="1636824" cy="350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68822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err="1" smtClean="0"/>
              <a:t>Key-value</a:t>
            </a:r>
            <a:r>
              <a:rPr lang="nl-BE" sz="2000" b="1" dirty="0" smtClean="0"/>
              <a:t> stores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Datastructuur</a:t>
            </a:r>
            <a:endParaRPr lang="nl-BE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152311" y="5668414"/>
            <a:ext cx="43875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err="1" smtClean="0">
                <a:solidFill>
                  <a:srgbClr val="0070C0"/>
                </a:solidFill>
                <a:latin typeface="+mn-lt"/>
              </a:rPr>
              <a:t>Key-value</a:t>
            </a:r>
            <a:r>
              <a:rPr lang="nl-BE" sz="2800" dirty="0" smtClean="0">
                <a:solidFill>
                  <a:srgbClr val="0070C0"/>
                </a:solidFill>
                <a:latin typeface="+mn-lt"/>
              </a:rPr>
              <a:t> databankoplossing</a:t>
            </a:r>
            <a:endParaRPr lang="nl-BE" sz="2800" dirty="0">
              <a:solidFill>
                <a:srgbClr val="0070C0"/>
              </a:solidFill>
              <a:latin typeface="+mn-lt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11" y="1551124"/>
            <a:ext cx="4165294" cy="253939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234958" y="4164136"/>
            <a:ext cx="712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b="1" dirty="0" smtClean="0"/>
              <a:t>SQL</a:t>
            </a:r>
            <a:endParaRPr lang="nl-BE" sz="2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451309" y="4750858"/>
            <a:ext cx="333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b="1" dirty="0" smtClean="0"/>
              <a:t>+</a:t>
            </a:r>
            <a:endParaRPr lang="nl-BE" sz="2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380860" y="5306201"/>
            <a:ext cx="10550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b="1" dirty="0" err="1" smtClean="0"/>
              <a:t>NoSQL</a:t>
            </a:r>
            <a:endParaRPr lang="nl-BE" sz="2000" b="1" dirty="0"/>
          </a:p>
        </p:txBody>
      </p:sp>
      <p:grpSp>
        <p:nvGrpSpPr>
          <p:cNvPr id="20" name="Group 19"/>
          <p:cNvGrpSpPr/>
          <p:nvPr/>
        </p:nvGrpSpPr>
        <p:grpSpPr>
          <a:xfrm>
            <a:off x="4955608" y="2024838"/>
            <a:ext cx="4038600" cy="3281363"/>
            <a:chOff x="1979613" y="1228725"/>
            <a:chExt cx="4038600" cy="3281363"/>
          </a:xfrm>
        </p:grpSpPr>
        <p:sp>
          <p:nvSpPr>
            <p:cNvPr id="29" name="Rectangle 53"/>
            <p:cNvSpPr>
              <a:spLocks noChangeArrowheads="1"/>
            </p:cNvSpPr>
            <p:nvPr/>
          </p:nvSpPr>
          <p:spPr bwMode="auto">
            <a:xfrm>
              <a:off x="2058988" y="1558925"/>
              <a:ext cx="3946525" cy="276225"/>
            </a:xfrm>
            <a:prstGeom prst="rect">
              <a:avLst/>
            </a:prstGeom>
            <a:solidFill>
              <a:srgbClr val="D2D2D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31" name="Text Box 54"/>
            <p:cNvSpPr txBox="1">
              <a:spLocks noChangeArrowheads="1"/>
            </p:cNvSpPr>
            <p:nvPr/>
          </p:nvSpPr>
          <p:spPr bwMode="auto">
            <a:xfrm>
              <a:off x="2000250" y="1543050"/>
              <a:ext cx="1092200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nl-BE" altLang="nl-BE" sz="1400"/>
                <a:t>BID, tijdstip</a:t>
              </a:r>
              <a:endParaRPr lang="nl-NL" altLang="nl-BE" sz="1400"/>
            </a:p>
          </p:txBody>
        </p:sp>
        <p:sp>
          <p:nvSpPr>
            <p:cNvPr id="34" name="Text Box 55"/>
            <p:cNvSpPr txBox="1">
              <a:spLocks noChangeArrowheads="1"/>
            </p:cNvSpPr>
            <p:nvPr/>
          </p:nvSpPr>
          <p:spPr bwMode="auto">
            <a:xfrm>
              <a:off x="3487738" y="1543050"/>
              <a:ext cx="1419225" cy="306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nl-BE" altLang="nl-BE" sz="1400"/>
                <a:t>Waarde</a:t>
              </a:r>
              <a:endParaRPr lang="nl-NL" altLang="nl-BE" sz="1400"/>
            </a:p>
          </p:txBody>
        </p:sp>
        <p:sp>
          <p:nvSpPr>
            <p:cNvPr id="35" name="Rectangle 57"/>
            <p:cNvSpPr>
              <a:spLocks noChangeArrowheads="1"/>
            </p:cNvSpPr>
            <p:nvPr/>
          </p:nvSpPr>
          <p:spPr bwMode="auto">
            <a:xfrm>
              <a:off x="2063750" y="1906588"/>
              <a:ext cx="3941763" cy="259238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2D2D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36" name="Text Box 61"/>
            <p:cNvSpPr txBox="1">
              <a:spLocks noChangeArrowheads="1"/>
            </p:cNvSpPr>
            <p:nvPr/>
          </p:nvSpPr>
          <p:spPr bwMode="auto">
            <a:xfrm>
              <a:off x="2081213" y="1908175"/>
              <a:ext cx="1447800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nl-BE" altLang="nl-BE" sz="1400"/>
                <a:t>B1, 15/1:14u00</a:t>
              </a:r>
              <a:endParaRPr lang="nl-NL" altLang="nl-BE" sz="1400"/>
            </a:p>
          </p:txBody>
        </p:sp>
        <p:sp>
          <p:nvSpPr>
            <p:cNvPr id="37" name="Text Box 62"/>
            <p:cNvSpPr txBox="1">
              <a:spLocks noChangeArrowheads="1"/>
            </p:cNvSpPr>
            <p:nvPr/>
          </p:nvSpPr>
          <p:spPr bwMode="auto">
            <a:xfrm>
              <a:off x="3470275" y="1908175"/>
              <a:ext cx="736600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nl-BE" altLang="nl-BE" sz="1400"/>
                <a:t>‘zaal 1’</a:t>
              </a:r>
              <a:endParaRPr lang="nl-NL" altLang="nl-BE" sz="1400"/>
            </a:p>
          </p:txBody>
        </p:sp>
        <p:sp>
          <p:nvSpPr>
            <p:cNvPr id="38" name="Text Box 65"/>
            <p:cNvSpPr txBox="1">
              <a:spLocks noChangeArrowheads="1"/>
            </p:cNvSpPr>
            <p:nvPr/>
          </p:nvSpPr>
          <p:spPr bwMode="auto">
            <a:xfrm>
              <a:off x="3470275" y="2179638"/>
              <a:ext cx="2497138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nl-BE" altLang="nl-BE" sz="1400"/>
                <a:t>‘zaal 1, niet leuk, te veel volk’</a:t>
              </a:r>
              <a:endParaRPr lang="nl-NL" altLang="nl-BE" sz="1400"/>
            </a:p>
          </p:txBody>
        </p:sp>
        <p:sp>
          <p:nvSpPr>
            <p:cNvPr id="39" name="Text Box 68"/>
            <p:cNvSpPr txBox="1">
              <a:spLocks noChangeArrowheads="1"/>
            </p:cNvSpPr>
            <p:nvPr/>
          </p:nvSpPr>
          <p:spPr bwMode="auto">
            <a:xfrm>
              <a:off x="3470275" y="2466975"/>
              <a:ext cx="1233488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nl-BE" altLang="nl-BE" sz="1400"/>
                <a:t>‘zaal 1, 2/10’ </a:t>
              </a:r>
              <a:endParaRPr lang="nl-NL" altLang="nl-BE" sz="1400"/>
            </a:p>
          </p:txBody>
        </p:sp>
        <p:sp>
          <p:nvSpPr>
            <p:cNvPr id="40" name="Line 70"/>
            <p:cNvSpPr>
              <a:spLocks noChangeShapeType="1"/>
            </p:cNvSpPr>
            <p:nvPr/>
          </p:nvSpPr>
          <p:spPr bwMode="auto">
            <a:xfrm>
              <a:off x="2049463" y="2195513"/>
              <a:ext cx="39560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41" name="Line 71"/>
            <p:cNvSpPr>
              <a:spLocks noChangeShapeType="1"/>
            </p:cNvSpPr>
            <p:nvPr/>
          </p:nvSpPr>
          <p:spPr bwMode="auto">
            <a:xfrm flipH="1">
              <a:off x="3487738" y="1577975"/>
              <a:ext cx="0" cy="2571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42" name="Line 73"/>
            <p:cNvSpPr>
              <a:spLocks noChangeShapeType="1"/>
            </p:cNvSpPr>
            <p:nvPr/>
          </p:nvSpPr>
          <p:spPr bwMode="auto">
            <a:xfrm flipH="1">
              <a:off x="3487738" y="1912938"/>
              <a:ext cx="0" cy="2597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43" name="Line 94"/>
            <p:cNvSpPr>
              <a:spLocks noChangeShapeType="1"/>
            </p:cNvSpPr>
            <p:nvPr/>
          </p:nvSpPr>
          <p:spPr bwMode="auto">
            <a:xfrm flipV="1">
              <a:off x="2060575" y="2465388"/>
              <a:ext cx="3944938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44" name="Text Box 65"/>
            <p:cNvSpPr txBox="1">
              <a:spLocks noChangeArrowheads="1"/>
            </p:cNvSpPr>
            <p:nvPr/>
          </p:nvSpPr>
          <p:spPr bwMode="auto">
            <a:xfrm>
              <a:off x="3459163" y="2762250"/>
              <a:ext cx="2559050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nl-BE" altLang="nl-BE" sz="1400"/>
                <a:t>‘zaal 1, Rembrandt is subliem’</a:t>
              </a:r>
              <a:endParaRPr lang="nl-NL" altLang="nl-BE" sz="1400"/>
            </a:p>
          </p:txBody>
        </p:sp>
        <p:sp>
          <p:nvSpPr>
            <p:cNvPr id="45" name="Text Box 68"/>
            <p:cNvSpPr txBox="1">
              <a:spLocks noChangeArrowheads="1"/>
            </p:cNvSpPr>
            <p:nvPr/>
          </p:nvSpPr>
          <p:spPr bwMode="auto">
            <a:xfrm>
              <a:off x="3486150" y="3049588"/>
              <a:ext cx="985838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nl-BE" altLang="nl-BE" sz="1400"/>
                <a:t>‘zaal 1, </a:t>
              </a:r>
              <a:r>
                <a:rPr lang="nl-BE" altLang="nl-BE" sz="1400">
                  <a:sym typeface="Wingdings" panose="05000000000000000000" pitchFamily="2" charset="2"/>
                </a:rPr>
                <a:t>’</a:t>
              </a:r>
              <a:endParaRPr lang="nl-NL" altLang="nl-BE" sz="1400"/>
            </a:p>
          </p:txBody>
        </p:sp>
        <p:sp>
          <p:nvSpPr>
            <p:cNvPr id="46" name="Line 70"/>
            <p:cNvSpPr>
              <a:spLocks noChangeShapeType="1"/>
            </p:cNvSpPr>
            <p:nvPr/>
          </p:nvSpPr>
          <p:spPr bwMode="auto">
            <a:xfrm flipV="1">
              <a:off x="2065338" y="2752725"/>
              <a:ext cx="3940175" cy="7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47" name="Line 94"/>
            <p:cNvSpPr>
              <a:spLocks noChangeShapeType="1"/>
            </p:cNvSpPr>
            <p:nvPr/>
          </p:nvSpPr>
          <p:spPr bwMode="auto">
            <a:xfrm flipV="1">
              <a:off x="2076450" y="3049588"/>
              <a:ext cx="3929063" cy="11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48" name="Text Box 54"/>
            <p:cNvSpPr txBox="1">
              <a:spLocks noChangeArrowheads="1"/>
            </p:cNvSpPr>
            <p:nvPr/>
          </p:nvSpPr>
          <p:spPr bwMode="auto">
            <a:xfrm>
              <a:off x="1979613" y="1228725"/>
              <a:ext cx="1706562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nl-BE" altLang="nl-BE" sz="1400" b="1"/>
                <a:t>Bezoekersopinies</a:t>
              </a:r>
              <a:endParaRPr lang="nl-NL" altLang="nl-BE" sz="1400" b="1"/>
            </a:p>
          </p:txBody>
        </p:sp>
        <p:sp>
          <p:nvSpPr>
            <p:cNvPr id="49" name="Text Box 61"/>
            <p:cNvSpPr txBox="1">
              <a:spLocks noChangeArrowheads="1"/>
            </p:cNvSpPr>
            <p:nvPr/>
          </p:nvSpPr>
          <p:spPr bwMode="auto">
            <a:xfrm>
              <a:off x="2081213" y="2178050"/>
              <a:ext cx="1397000" cy="306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nl-BE" altLang="nl-BE" sz="1400"/>
                <a:t>B1, 15/1:14u01</a:t>
              </a:r>
              <a:endParaRPr lang="nl-NL" altLang="nl-BE" sz="1400"/>
            </a:p>
          </p:txBody>
        </p:sp>
        <p:sp>
          <p:nvSpPr>
            <p:cNvPr id="50" name="Text Box 61"/>
            <p:cNvSpPr txBox="1">
              <a:spLocks noChangeArrowheads="1"/>
            </p:cNvSpPr>
            <p:nvPr/>
          </p:nvSpPr>
          <p:spPr bwMode="auto">
            <a:xfrm>
              <a:off x="2081213" y="2463800"/>
              <a:ext cx="1447800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nl-BE" altLang="nl-BE" sz="1400"/>
                <a:t>B1, 15/1:14u02</a:t>
              </a:r>
              <a:endParaRPr lang="nl-NL" altLang="nl-BE" sz="1400"/>
            </a:p>
          </p:txBody>
        </p:sp>
        <p:sp>
          <p:nvSpPr>
            <p:cNvPr id="51" name="Text Box 61"/>
            <p:cNvSpPr txBox="1">
              <a:spLocks noChangeArrowheads="1"/>
            </p:cNvSpPr>
            <p:nvPr/>
          </p:nvSpPr>
          <p:spPr bwMode="auto">
            <a:xfrm>
              <a:off x="2081213" y="2760663"/>
              <a:ext cx="1397000" cy="306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nl-BE" altLang="nl-BE" sz="1400"/>
                <a:t>B2, 15/1:14u02</a:t>
              </a:r>
              <a:endParaRPr lang="nl-NL" altLang="nl-BE" sz="1400"/>
            </a:p>
          </p:txBody>
        </p:sp>
        <p:sp>
          <p:nvSpPr>
            <p:cNvPr id="52" name="Text Box 61"/>
            <p:cNvSpPr txBox="1">
              <a:spLocks noChangeArrowheads="1"/>
            </p:cNvSpPr>
            <p:nvPr/>
          </p:nvSpPr>
          <p:spPr bwMode="auto">
            <a:xfrm>
              <a:off x="2081213" y="3038475"/>
              <a:ext cx="1397000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nl-BE" altLang="nl-BE" sz="1400"/>
                <a:t>B1, 15/1:14u03</a:t>
              </a:r>
              <a:endParaRPr lang="nl-NL" altLang="nl-BE" sz="1400"/>
            </a:p>
          </p:txBody>
        </p:sp>
        <p:sp>
          <p:nvSpPr>
            <p:cNvPr id="53" name="Text Box 65"/>
            <p:cNvSpPr txBox="1">
              <a:spLocks noChangeArrowheads="1"/>
            </p:cNvSpPr>
            <p:nvPr/>
          </p:nvSpPr>
          <p:spPr bwMode="auto">
            <a:xfrm>
              <a:off x="3468688" y="3332163"/>
              <a:ext cx="1189037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nl-BE" altLang="nl-BE" sz="1400"/>
                <a:t>‘zaal 1, 9/10’</a:t>
              </a:r>
              <a:endParaRPr lang="nl-NL" altLang="nl-BE" sz="1400"/>
            </a:p>
          </p:txBody>
        </p:sp>
        <p:sp>
          <p:nvSpPr>
            <p:cNvPr id="54" name="Text Box 68"/>
            <p:cNvSpPr txBox="1">
              <a:spLocks noChangeArrowheads="1"/>
            </p:cNvSpPr>
            <p:nvPr/>
          </p:nvSpPr>
          <p:spPr bwMode="auto">
            <a:xfrm>
              <a:off x="3468688" y="3919538"/>
              <a:ext cx="2098675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nl-BE" altLang="nl-BE" sz="1400"/>
                <a:t>‘zaal 1, meer van dit pls’</a:t>
              </a:r>
              <a:endParaRPr lang="nl-NL" altLang="nl-BE" sz="1400"/>
            </a:p>
          </p:txBody>
        </p:sp>
        <p:sp>
          <p:nvSpPr>
            <p:cNvPr id="55" name="Line 70"/>
            <p:cNvSpPr>
              <a:spLocks noChangeShapeType="1"/>
            </p:cNvSpPr>
            <p:nvPr/>
          </p:nvSpPr>
          <p:spPr bwMode="auto">
            <a:xfrm>
              <a:off x="2047875" y="3348038"/>
              <a:ext cx="3957638" cy="15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6" name="Line 94"/>
            <p:cNvSpPr>
              <a:spLocks noChangeShapeType="1"/>
            </p:cNvSpPr>
            <p:nvPr/>
          </p:nvSpPr>
          <p:spPr bwMode="auto">
            <a:xfrm>
              <a:off x="2058988" y="3630613"/>
              <a:ext cx="3946525" cy="142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57" name="Text Box 65"/>
            <p:cNvSpPr txBox="1">
              <a:spLocks noChangeArrowheads="1"/>
            </p:cNvSpPr>
            <p:nvPr/>
          </p:nvSpPr>
          <p:spPr bwMode="auto">
            <a:xfrm>
              <a:off x="3448050" y="3654425"/>
              <a:ext cx="2446338" cy="306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nl-BE" altLang="nl-BE" sz="1400"/>
                <a:t>‘zaal 2, meer mijn ding, 7/10’</a:t>
              </a:r>
              <a:endParaRPr lang="nl-NL" altLang="nl-BE" sz="1400"/>
            </a:p>
          </p:txBody>
        </p:sp>
        <p:sp>
          <p:nvSpPr>
            <p:cNvPr id="58" name="Text Box 68"/>
            <p:cNvSpPr txBox="1">
              <a:spLocks noChangeArrowheads="1"/>
            </p:cNvSpPr>
            <p:nvPr/>
          </p:nvSpPr>
          <p:spPr bwMode="auto">
            <a:xfrm>
              <a:off x="3465513" y="4202113"/>
              <a:ext cx="1919287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nl-BE" altLang="nl-BE" sz="1400"/>
                <a:t>‘zaal 1, zo een drukte’</a:t>
              </a:r>
              <a:endParaRPr lang="nl-NL" altLang="nl-BE" sz="1400"/>
            </a:p>
          </p:txBody>
        </p:sp>
        <p:sp>
          <p:nvSpPr>
            <p:cNvPr id="59" name="Line 70"/>
            <p:cNvSpPr>
              <a:spLocks noChangeShapeType="1"/>
            </p:cNvSpPr>
            <p:nvPr/>
          </p:nvSpPr>
          <p:spPr bwMode="auto">
            <a:xfrm>
              <a:off x="2063750" y="3930650"/>
              <a:ext cx="3941763" cy="14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60" name="Line 94"/>
            <p:cNvSpPr>
              <a:spLocks noChangeShapeType="1"/>
            </p:cNvSpPr>
            <p:nvPr/>
          </p:nvSpPr>
          <p:spPr bwMode="auto">
            <a:xfrm>
              <a:off x="2074863" y="4213225"/>
              <a:ext cx="3930650" cy="17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61" name="Text Box 61"/>
            <p:cNvSpPr txBox="1">
              <a:spLocks noChangeArrowheads="1"/>
            </p:cNvSpPr>
            <p:nvPr/>
          </p:nvSpPr>
          <p:spPr bwMode="auto">
            <a:xfrm>
              <a:off x="2079625" y="3330575"/>
              <a:ext cx="1397000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nl-BE" altLang="nl-BE" sz="1400"/>
                <a:t>B2, 15/1:14u03</a:t>
              </a:r>
              <a:endParaRPr lang="nl-NL" altLang="nl-BE" sz="1400"/>
            </a:p>
          </p:txBody>
        </p:sp>
        <p:sp>
          <p:nvSpPr>
            <p:cNvPr id="62" name="Text Box 61"/>
            <p:cNvSpPr txBox="1">
              <a:spLocks noChangeArrowheads="1"/>
            </p:cNvSpPr>
            <p:nvPr/>
          </p:nvSpPr>
          <p:spPr bwMode="auto">
            <a:xfrm>
              <a:off x="2079625" y="3917950"/>
              <a:ext cx="1397000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nl-BE" altLang="nl-BE" sz="1400"/>
                <a:t>B2, 15/1:14u04</a:t>
              </a:r>
              <a:endParaRPr lang="nl-NL" altLang="nl-BE" sz="1400"/>
            </a:p>
          </p:txBody>
        </p:sp>
        <p:sp>
          <p:nvSpPr>
            <p:cNvPr id="63" name="Text Box 61"/>
            <p:cNvSpPr txBox="1">
              <a:spLocks noChangeArrowheads="1"/>
            </p:cNvSpPr>
            <p:nvPr/>
          </p:nvSpPr>
          <p:spPr bwMode="auto">
            <a:xfrm>
              <a:off x="2079625" y="3651250"/>
              <a:ext cx="1397000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nl-BE" altLang="nl-BE" sz="1400"/>
                <a:t>B1, 15/1:14u04</a:t>
              </a:r>
              <a:endParaRPr lang="nl-NL" altLang="nl-BE" sz="1400"/>
            </a:p>
          </p:txBody>
        </p:sp>
        <p:sp>
          <p:nvSpPr>
            <p:cNvPr id="64" name="Text Box 61"/>
            <p:cNvSpPr txBox="1">
              <a:spLocks noChangeArrowheads="1"/>
            </p:cNvSpPr>
            <p:nvPr/>
          </p:nvSpPr>
          <p:spPr bwMode="auto">
            <a:xfrm>
              <a:off x="2079625" y="4191000"/>
              <a:ext cx="1397000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nl-BE" altLang="nl-BE" sz="1400"/>
                <a:t>B3, 15/1:14u04</a:t>
              </a:r>
              <a:endParaRPr lang="nl-NL" altLang="nl-BE" sz="1400"/>
            </a:p>
          </p:txBody>
        </p:sp>
      </p:grpSp>
    </p:spTree>
    <p:extLst>
      <p:ext uri="{BB962C8B-B14F-4D97-AF65-F5344CB8AC3E}">
        <p14:creationId xmlns:p14="http://schemas.microsoft.com/office/powerpoint/2010/main" val="8931925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err="1" smtClean="0"/>
              <a:t>Key-value</a:t>
            </a:r>
            <a:r>
              <a:rPr lang="nl-BE" sz="2000" b="1" dirty="0" smtClean="0"/>
              <a:t> stores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Datastructuur</a:t>
            </a:r>
            <a:endParaRPr lang="nl-BE" sz="1400" dirty="0"/>
          </a:p>
        </p:txBody>
      </p:sp>
      <p:sp>
        <p:nvSpPr>
          <p:cNvPr id="65" name="TextBox 64"/>
          <p:cNvSpPr txBox="1"/>
          <p:nvPr/>
        </p:nvSpPr>
        <p:spPr>
          <a:xfrm>
            <a:off x="5132409" y="3759667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rgbClr val="0070C0"/>
                </a:solidFill>
              </a:rPr>
              <a:t>Get(B1, </a:t>
            </a:r>
            <a:r>
              <a:rPr lang="nl-BE" dirty="0" smtClean="0">
                <a:solidFill>
                  <a:srgbClr val="0070C0"/>
                </a:solidFill>
              </a:rPr>
              <a:t>15/1:14u02)</a:t>
            </a:r>
            <a:endParaRPr lang="nl-BE" dirty="0">
              <a:solidFill>
                <a:srgbClr val="0070C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132409" y="4128999"/>
            <a:ext cx="11182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Resultaat:</a:t>
            </a:r>
            <a:endParaRPr lang="nl-BE" dirty="0"/>
          </a:p>
        </p:txBody>
      </p:sp>
      <p:sp>
        <p:nvSpPr>
          <p:cNvPr id="67" name="TextBox 66"/>
          <p:cNvSpPr txBox="1"/>
          <p:nvPr/>
        </p:nvSpPr>
        <p:spPr>
          <a:xfrm>
            <a:off x="6137650" y="4159777"/>
            <a:ext cx="13356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/>
              <a:t>‘zaal 1, 2/10’</a:t>
            </a:r>
            <a:endParaRPr lang="nl-BE" sz="1200" dirty="0" smtClean="0"/>
          </a:p>
        </p:txBody>
      </p:sp>
      <p:sp>
        <p:nvSpPr>
          <p:cNvPr id="68" name="TextBox 67"/>
          <p:cNvSpPr txBox="1"/>
          <p:nvPr/>
        </p:nvSpPr>
        <p:spPr>
          <a:xfrm>
            <a:off x="5132408" y="4767814"/>
            <a:ext cx="3792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rgbClr val="0070C0"/>
                </a:solidFill>
              </a:rPr>
              <a:t>Put(B3, 15/1:14u05, ‘zaal 1, </a:t>
            </a:r>
            <a:r>
              <a:rPr lang="nl-BE" dirty="0" err="1">
                <a:solidFill>
                  <a:srgbClr val="0070C0"/>
                </a:solidFill>
              </a:rPr>
              <a:t>Waw</a:t>
            </a:r>
            <a:r>
              <a:rPr lang="nl-BE" dirty="0">
                <a:solidFill>
                  <a:srgbClr val="0070C0"/>
                </a:solidFill>
              </a:rPr>
              <a:t>!’)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132408" y="5551702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rgbClr val="0070C0"/>
                </a:solidFill>
              </a:rPr>
              <a:t>Delete(B1, 15/1:14u02)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341334" y="1542445"/>
            <a:ext cx="4038600" cy="3281363"/>
            <a:chOff x="1979613" y="1228725"/>
            <a:chExt cx="4038600" cy="3281363"/>
          </a:xfrm>
        </p:grpSpPr>
        <p:sp>
          <p:nvSpPr>
            <p:cNvPr id="71" name="Rectangle 53"/>
            <p:cNvSpPr>
              <a:spLocks noChangeArrowheads="1"/>
            </p:cNvSpPr>
            <p:nvPr/>
          </p:nvSpPr>
          <p:spPr bwMode="auto">
            <a:xfrm>
              <a:off x="2058988" y="1558925"/>
              <a:ext cx="3946525" cy="276225"/>
            </a:xfrm>
            <a:prstGeom prst="rect">
              <a:avLst/>
            </a:prstGeom>
            <a:solidFill>
              <a:srgbClr val="D2D2D2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72" name="Text Box 54"/>
            <p:cNvSpPr txBox="1">
              <a:spLocks noChangeArrowheads="1"/>
            </p:cNvSpPr>
            <p:nvPr/>
          </p:nvSpPr>
          <p:spPr bwMode="auto">
            <a:xfrm>
              <a:off x="2000250" y="1543050"/>
              <a:ext cx="1092200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nl-BE" altLang="nl-BE" sz="1400"/>
                <a:t>BID, tijdstip</a:t>
              </a:r>
              <a:endParaRPr lang="nl-NL" altLang="nl-BE" sz="1400"/>
            </a:p>
          </p:txBody>
        </p:sp>
        <p:sp>
          <p:nvSpPr>
            <p:cNvPr id="73" name="Text Box 55"/>
            <p:cNvSpPr txBox="1">
              <a:spLocks noChangeArrowheads="1"/>
            </p:cNvSpPr>
            <p:nvPr/>
          </p:nvSpPr>
          <p:spPr bwMode="auto">
            <a:xfrm>
              <a:off x="3487738" y="1543050"/>
              <a:ext cx="1419225" cy="306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nl-BE" altLang="nl-BE" sz="1400"/>
                <a:t>Waarde</a:t>
              </a:r>
              <a:endParaRPr lang="nl-NL" altLang="nl-BE" sz="1400"/>
            </a:p>
          </p:txBody>
        </p:sp>
        <p:sp>
          <p:nvSpPr>
            <p:cNvPr id="74" name="Rectangle 57"/>
            <p:cNvSpPr>
              <a:spLocks noChangeArrowheads="1"/>
            </p:cNvSpPr>
            <p:nvPr/>
          </p:nvSpPr>
          <p:spPr bwMode="auto">
            <a:xfrm>
              <a:off x="2063750" y="1906588"/>
              <a:ext cx="3941763" cy="259238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2D2D2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75" name="Text Box 61"/>
            <p:cNvSpPr txBox="1">
              <a:spLocks noChangeArrowheads="1"/>
            </p:cNvSpPr>
            <p:nvPr/>
          </p:nvSpPr>
          <p:spPr bwMode="auto">
            <a:xfrm>
              <a:off x="2081213" y="1908175"/>
              <a:ext cx="1393825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nl-BE" altLang="nl-BE" sz="1400" dirty="0"/>
                <a:t>B1, 15/1:14u00</a:t>
              </a:r>
              <a:endParaRPr lang="nl-NL" altLang="nl-BE" sz="1400" dirty="0"/>
            </a:p>
          </p:txBody>
        </p:sp>
        <p:sp>
          <p:nvSpPr>
            <p:cNvPr id="76" name="Text Box 62"/>
            <p:cNvSpPr txBox="1">
              <a:spLocks noChangeArrowheads="1"/>
            </p:cNvSpPr>
            <p:nvPr/>
          </p:nvSpPr>
          <p:spPr bwMode="auto">
            <a:xfrm>
              <a:off x="3470275" y="1908175"/>
              <a:ext cx="736600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nl-BE" altLang="nl-BE" sz="1400"/>
                <a:t>‘zaal 1’</a:t>
              </a:r>
              <a:endParaRPr lang="nl-NL" altLang="nl-BE" sz="1400"/>
            </a:p>
          </p:txBody>
        </p:sp>
        <p:sp>
          <p:nvSpPr>
            <p:cNvPr id="77" name="Text Box 65"/>
            <p:cNvSpPr txBox="1">
              <a:spLocks noChangeArrowheads="1"/>
            </p:cNvSpPr>
            <p:nvPr/>
          </p:nvSpPr>
          <p:spPr bwMode="auto">
            <a:xfrm>
              <a:off x="3470275" y="2179638"/>
              <a:ext cx="2497138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nl-BE" altLang="nl-BE" sz="1400"/>
                <a:t>‘zaal 1, niet leuk, te veel volk’</a:t>
              </a:r>
              <a:endParaRPr lang="nl-NL" altLang="nl-BE" sz="1400"/>
            </a:p>
          </p:txBody>
        </p:sp>
        <p:sp>
          <p:nvSpPr>
            <p:cNvPr id="78" name="Text Box 68"/>
            <p:cNvSpPr txBox="1">
              <a:spLocks noChangeArrowheads="1"/>
            </p:cNvSpPr>
            <p:nvPr/>
          </p:nvSpPr>
          <p:spPr bwMode="auto">
            <a:xfrm>
              <a:off x="3470275" y="2466975"/>
              <a:ext cx="1233488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nl-BE" altLang="nl-BE" sz="1400"/>
                <a:t>‘zaal 1, 2/10’ </a:t>
              </a:r>
              <a:endParaRPr lang="nl-NL" altLang="nl-BE" sz="1400"/>
            </a:p>
          </p:txBody>
        </p:sp>
        <p:sp>
          <p:nvSpPr>
            <p:cNvPr id="79" name="Line 70"/>
            <p:cNvSpPr>
              <a:spLocks noChangeShapeType="1"/>
            </p:cNvSpPr>
            <p:nvPr/>
          </p:nvSpPr>
          <p:spPr bwMode="auto">
            <a:xfrm>
              <a:off x="2049463" y="2195513"/>
              <a:ext cx="39560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0" name="Line 71"/>
            <p:cNvSpPr>
              <a:spLocks noChangeShapeType="1"/>
            </p:cNvSpPr>
            <p:nvPr/>
          </p:nvSpPr>
          <p:spPr bwMode="auto">
            <a:xfrm flipH="1">
              <a:off x="3487738" y="1577975"/>
              <a:ext cx="0" cy="2571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1" name="Line 73"/>
            <p:cNvSpPr>
              <a:spLocks noChangeShapeType="1"/>
            </p:cNvSpPr>
            <p:nvPr/>
          </p:nvSpPr>
          <p:spPr bwMode="auto">
            <a:xfrm flipH="1">
              <a:off x="3487738" y="1912938"/>
              <a:ext cx="0" cy="2597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2" name="Line 94"/>
            <p:cNvSpPr>
              <a:spLocks noChangeShapeType="1"/>
            </p:cNvSpPr>
            <p:nvPr/>
          </p:nvSpPr>
          <p:spPr bwMode="auto">
            <a:xfrm flipV="1">
              <a:off x="2060575" y="2465388"/>
              <a:ext cx="3944938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3" name="Text Box 65"/>
            <p:cNvSpPr txBox="1">
              <a:spLocks noChangeArrowheads="1"/>
            </p:cNvSpPr>
            <p:nvPr/>
          </p:nvSpPr>
          <p:spPr bwMode="auto">
            <a:xfrm>
              <a:off x="3459163" y="2762250"/>
              <a:ext cx="2559050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nl-BE" altLang="nl-BE" sz="1400"/>
                <a:t>‘zaal 1, Rembrandt is subliem’</a:t>
              </a:r>
              <a:endParaRPr lang="nl-NL" altLang="nl-BE" sz="1400"/>
            </a:p>
          </p:txBody>
        </p:sp>
        <p:sp>
          <p:nvSpPr>
            <p:cNvPr id="84" name="Text Box 68"/>
            <p:cNvSpPr txBox="1">
              <a:spLocks noChangeArrowheads="1"/>
            </p:cNvSpPr>
            <p:nvPr/>
          </p:nvSpPr>
          <p:spPr bwMode="auto">
            <a:xfrm>
              <a:off x="3486150" y="3049588"/>
              <a:ext cx="985838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nl-BE" altLang="nl-BE" sz="1400"/>
                <a:t>‘zaal 1, </a:t>
              </a:r>
              <a:r>
                <a:rPr lang="nl-BE" altLang="nl-BE" sz="1400">
                  <a:sym typeface="Wingdings" panose="05000000000000000000" pitchFamily="2" charset="2"/>
                </a:rPr>
                <a:t>’</a:t>
              </a:r>
              <a:endParaRPr lang="nl-NL" altLang="nl-BE" sz="1400"/>
            </a:p>
          </p:txBody>
        </p:sp>
        <p:sp>
          <p:nvSpPr>
            <p:cNvPr id="85" name="Line 70"/>
            <p:cNvSpPr>
              <a:spLocks noChangeShapeType="1"/>
            </p:cNvSpPr>
            <p:nvPr/>
          </p:nvSpPr>
          <p:spPr bwMode="auto">
            <a:xfrm flipV="1">
              <a:off x="2065338" y="2752725"/>
              <a:ext cx="3940175" cy="79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6" name="Line 94"/>
            <p:cNvSpPr>
              <a:spLocks noChangeShapeType="1"/>
            </p:cNvSpPr>
            <p:nvPr/>
          </p:nvSpPr>
          <p:spPr bwMode="auto">
            <a:xfrm flipV="1">
              <a:off x="2076450" y="3049588"/>
              <a:ext cx="3929063" cy="111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87" name="Text Box 54"/>
            <p:cNvSpPr txBox="1">
              <a:spLocks noChangeArrowheads="1"/>
            </p:cNvSpPr>
            <p:nvPr/>
          </p:nvSpPr>
          <p:spPr bwMode="auto">
            <a:xfrm>
              <a:off x="1979613" y="1228725"/>
              <a:ext cx="1706562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nl-BE" altLang="nl-BE" sz="1400" b="1"/>
                <a:t>Bezoekersopinies</a:t>
              </a:r>
              <a:endParaRPr lang="nl-NL" altLang="nl-BE" sz="1400" b="1"/>
            </a:p>
          </p:txBody>
        </p:sp>
        <p:sp>
          <p:nvSpPr>
            <p:cNvPr id="88" name="Text Box 61"/>
            <p:cNvSpPr txBox="1">
              <a:spLocks noChangeArrowheads="1"/>
            </p:cNvSpPr>
            <p:nvPr/>
          </p:nvSpPr>
          <p:spPr bwMode="auto">
            <a:xfrm>
              <a:off x="2081213" y="2178050"/>
              <a:ext cx="1397000" cy="306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nl-BE" altLang="nl-BE" sz="1400"/>
                <a:t>B1, 15/1:14u01</a:t>
              </a:r>
              <a:endParaRPr lang="nl-NL" altLang="nl-BE" sz="1400"/>
            </a:p>
          </p:txBody>
        </p:sp>
        <p:sp>
          <p:nvSpPr>
            <p:cNvPr id="89" name="Text Box 61"/>
            <p:cNvSpPr txBox="1">
              <a:spLocks noChangeArrowheads="1"/>
            </p:cNvSpPr>
            <p:nvPr/>
          </p:nvSpPr>
          <p:spPr bwMode="auto">
            <a:xfrm>
              <a:off x="2081213" y="2463800"/>
              <a:ext cx="1447800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nl-BE" altLang="nl-BE" sz="1400"/>
                <a:t>B1, 15/1:14u02</a:t>
              </a:r>
              <a:endParaRPr lang="nl-NL" altLang="nl-BE" sz="1400"/>
            </a:p>
          </p:txBody>
        </p:sp>
        <p:sp>
          <p:nvSpPr>
            <p:cNvPr id="90" name="Text Box 61"/>
            <p:cNvSpPr txBox="1">
              <a:spLocks noChangeArrowheads="1"/>
            </p:cNvSpPr>
            <p:nvPr/>
          </p:nvSpPr>
          <p:spPr bwMode="auto">
            <a:xfrm>
              <a:off x="2081213" y="2760663"/>
              <a:ext cx="1397000" cy="306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nl-BE" altLang="nl-BE" sz="1400"/>
                <a:t>B2, 15/1:14u02</a:t>
              </a:r>
              <a:endParaRPr lang="nl-NL" altLang="nl-BE" sz="1400"/>
            </a:p>
          </p:txBody>
        </p:sp>
        <p:sp>
          <p:nvSpPr>
            <p:cNvPr id="91" name="Text Box 61"/>
            <p:cNvSpPr txBox="1">
              <a:spLocks noChangeArrowheads="1"/>
            </p:cNvSpPr>
            <p:nvPr/>
          </p:nvSpPr>
          <p:spPr bwMode="auto">
            <a:xfrm>
              <a:off x="2081213" y="3038475"/>
              <a:ext cx="1397000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nl-BE" altLang="nl-BE" sz="1400"/>
                <a:t>B1, 15/1:14u03</a:t>
              </a:r>
              <a:endParaRPr lang="nl-NL" altLang="nl-BE" sz="1400"/>
            </a:p>
          </p:txBody>
        </p:sp>
        <p:sp>
          <p:nvSpPr>
            <p:cNvPr id="92" name="Text Box 65"/>
            <p:cNvSpPr txBox="1">
              <a:spLocks noChangeArrowheads="1"/>
            </p:cNvSpPr>
            <p:nvPr/>
          </p:nvSpPr>
          <p:spPr bwMode="auto">
            <a:xfrm>
              <a:off x="3468688" y="3332163"/>
              <a:ext cx="1189037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nl-BE" altLang="nl-BE" sz="1400"/>
                <a:t>‘zaal 1, 9/10’</a:t>
              </a:r>
              <a:endParaRPr lang="nl-NL" altLang="nl-BE" sz="1400"/>
            </a:p>
          </p:txBody>
        </p:sp>
        <p:sp>
          <p:nvSpPr>
            <p:cNvPr id="93" name="Text Box 68"/>
            <p:cNvSpPr txBox="1">
              <a:spLocks noChangeArrowheads="1"/>
            </p:cNvSpPr>
            <p:nvPr/>
          </p:nvSpPr>
          <p:spPr bwMode="auto">
            <a:xfrm>
              <a:off x="3468688" y="3919538"/>
              <a:ext cx="2098675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nl-BE" altLang="nl-BE" sz="1400"/>
                <a:t>‘zaal 1, meer van dit pls’</a:t>
              </a:r>
              <a:endParaRPr lang="nl-NL" altLang="nl-BE" sz="1400"/>
            </a:p>
          </p:txBody>
        </p:sp>
        <p:sp>
          <p:nvSpPr>
            <p:cNvPr id="94" name="Line 70"/>
            <p:cNvSpPr>
              <a:spLocks noChangeShapeType="1"/>
            </p:cNvSpPr>
            <p:nvPr/>
          </p:nvSpPr>
          <p:spPr bwMode="auto">
            <a:xfrm>
              <a:off x="2047875" y="3348038"/>
              <a:ext cx="3957638" cy="15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95" name="Line 94"/>
            <p:cNvSpPr>
              <a:spLocks noChangeShapeType="1"/>
            </p:cNvSpPr>
            <p:nvPr/>
          </p:nvSpPr>
          <p:spPr bwMode="auto">
            <a:xfrm>
              <a:off x="2058988" y="3630613"/>
              <a:ext cx="3946525" cy="142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96" name="Text Box 65"/>
            <p:cNvSpPr txBox="1">
              <a:spLocks noChangeArrowheads="1"/>
            </p:cNvSpPr>
            <p:nvPr/>
          </p:nvSpPr>
          <p:spPr bwMode="auto">
            <a:xfrm>
              <a:off x="3448050" y="3654425"/>
              <a:ext cx="2446338" cy="306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nl-BE" altLang="nl-BE" sz="1400"/>
                <a:t>‘zaal 2, meer mijn ding, 7/10’</a:t>
              </a:r>
              <a:endParaRPr lang="nl-NL" altLang="nl-BE" sz="1400"/>
            </a:p>
          </p:txBody>
        </p:sp>
        <p:sp>
          <p:nvSpPr>
            <p:cNvPr id="97" name="Text Box 68"/>
            <p:cNvSpPr txBox="1">
              <a:spLocks noChangeArrowheads="1"/>
            </p:cNvSpPr>
            <p:nvPr/>
          </p:nvSpPr>
          <p:spPr bwMode="auto">
            <a:xfrm>
              <a:off x="3465513" y="4202113"/>
              <a:ext cx="1919287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nl-BE" altLang="nl-BE" sz="1400"/>
                <a:t>‘zaal 1, zo een drukte’</a:t>
              </a:r>
              <a:endParaRPr lang="nl-NL" altLang="nl-BE" sz="1400"/>
            </a:p>
          </p:txBody>
        </p:sp>
        <p:sp>
          <p:nvSpPr>
            <p:cNvPr id="98" name="Line 70"/>
            <p:cNvSpPr>
              <a:spLocks noChangeShapeType="1"/>
            </p:cNvSpPr>
            <p:nvPr/>
          </p:nvSpPr>
          <p:spPr bwMode="auto">
            <a:xfrm>
              <a:off x="2063750" y="3930650"/>
              <a:ext cx="3941763" cy="14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99" name="Line 94"/>
            <p:cNvSpPr>
              <a:spLocks noChangeShapeType="1"/>
            </p:cNvSpPr>
            <p:nvPr/>
          </p:nvSpPr>
          <p:spPr bwMode="auto">
            <a:xfrm>
              <a:off x="2074863" y="4213225"/>
              <a:ext cx="3930650" cy="17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nl-BE"/>
            </a:p>
          </p:txBody>
        </p:sp>
        <p:sp>
          <p:nvSpPr>
            <p:cNvPr id="100" name="Text Box 61"/>
            <p:cNvSpPr txBox="1">
              <a:spLocks noChangeArrowheads="1"/>
            </p:cNvSpPr>
            <p:nvPr/>
          </p:nvSpPr>
          <p:spPr bwMode="auto">
            <a:xfrm>
              <a:off x="2079625" y="3330575"/>
              <a:ext cx="1397000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nl-BE" altLang="nl-BE" sz="1400"/>
                <a:t>B2, 15/1:14u03</a:t>
              </a:r>
              <a:endParaRPr lang="nl-NL" altLang="nl-BE" sz="1400"/>
            </a:p>
          </p:txBody>
        </p:sp>
        <p:sp>
          <p:nvSpPr>
            <p:cNvPr id="101" name="Text Box 61"/>
            <p:cNvSpPr txBox="1">
              <a:spLocks noChangeArrowheads="1"/>
            </p:cNvSpPr>
            <p:nvPr/>
          </p:nvSpPr>
          <p:spPr bwMode="auto">
            <a:xfrm>
              <a:off x="2079625" y="3917950"/>
              <a:ext cx="1397000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nl-BE" altLang="nl-BE" sz="1400"/>
                <a:t>B2, 15/1:14u04</a:t>
              </a:r>
              <a:endParaRPr lang="nl-NL" altLang="nl-BE" sz="1400"/>
            </a:p>
          </p:txBody>
        </p:sp>
        <p:sp>
          <p:nvSpPr>
            <p:cNvPr id="102" name="Text Box 61"/>
            <p:cNvSpPr txBox="1">
              <a:spLocks noChangeArrowheads="1"/>
            </p:cNvSpPr>
            <p:nvPr/>
          </p:nvSpPr>
          <p:spPr bwMode="auto">
            <a:xfrm>
              <a:off x="2079625" y="3651250"/>
              <a:ext cx="1397000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nl-BE" altLang="nl-BE" sz="1400"/>
                <a:t>B1, 15/1:14u04</a:t>
              </a:r>
              <a:endParaRPr lang="nl-NL" altLang="nl-BE" sz="1400"/>
            </a:p>
          </p:txBody>
        </p:sp>
        <p:sp>
          <p:nvSpPr>
            <p:cNvPr id="103" name="Text Box 61"/>
            <p:cNvSpPr txBox="1">
              <a:spLocks noChangeArrowheads="1"/>
            </p:cNvSpPr>
            <p:nvPr/>
          </p:nvSpPr>
          <p:spPr bwMode="auto">
            <a:xfrm>
              <a:off x="2079625" y="4191000"/>
              <a:ext cx="1397000" cy="307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nl-BE" altLang="nl-BE" sz="1400"/>
                <a:t>B3, 15/1:14u04</a:t>
              </a:r>
              <a:endParaRPr lang="nl-NL" altLang="nl-BE" sz="1400"/>
            </a:p>
          </p:txBody>
        </p:sp>
      </p:grpSp>
    </p:spTree>
    <p:extLst>
      <p:ext uri="{BB962C8B-B14F-4D97-AF65-F5344CB8AC3E}">
        <p14:creationId xmlns:p14="http://schemas.microsoft.com/office/powerpoint/2010/main" val="1956637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20138</TotalTime>
  <Words>281</Words>
  <Application>Microsoft Office PowerPoint</Application>
  <PresentationFormat>On-screen Show (4:3)</PresentationFormat>
  <Paragraphs>75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Wingdings</vt:lpstr>
      <vt:lpstr>Office Theme</vt:lpstr>
      <vt:lpstr>PowerPoint Presentation</vt:lpstr>
      <vt:lpstr>Key-value stores</vt:lpstr>
      <vt:lpstr>Key-value stores</vt:lpstr>
      <vt:lpstr>Key-value stores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antoon</dc:creator>
  <cp:lastModifiedBy>Guy De Tré</cp:lastModifiedBy>
  <cp:revision>1346</cp:revision>
  <dcterms:created xsi:type="dcterms:W3CDTF">2010-12-03T08:14:05Z</dcterms:created>
  <dcterms:modified xsi:type="dcterms:W3CDTF">2020-08-16T18:31:58Z</dcterms:modified>
</cp:coreProperties>
</file>