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235" r:id="rId2"/>
    <p:sldId id="1236" r:id="rId3"/>
    <p:sldId id="1237" r:id="rId4"/>
    <p:sldId id="1238" r:id="rId5"/>
    <p:sldId id="1239" r:id="rId6"/>
    <p:sldId id="1240" r:id="rId7"/>
    <p:sldId id="1246" r:id="rId8"/>
    <p:sldId id="1241" r:id="rId9"/>
    <p:sldId id="1242" r:id="rId10"/>
    <p:sldId id="1243" r:id="rId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7AF"/>
    <a:srgbClr val="7D9D9D"/>
    <a:srgbClr val="00FF00"/>
    <a:srgbClr val="993300"/>
    <a:srgbClr val="FFFF99"/>
    <a:srgbClr val="CC6600"/>
    <a:srgbClr val="3333B2"/>
    <a:srgbClr val="D60093"/>
    <a:srgbClr val="F0EA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71" autoAdjust="0"/>
    <p:restoredTop sz="88241" autoAdjust="0"/>
  </p:normalViewPr>
  <p:slideViewPr>
    <p:cSldViewPr snapToGrid="0">
      <p:cViewPr varScale="1">
        <p:scale>
          <a:sx n="134" d="100"/>
          <a:sy n="134" d="100"/>
        </p:scale>
        <p:origin x="728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27/09/2020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27/09/2020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27/09/2020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27/09/2020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27/09/2020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27/09/2020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27/09/2020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27/09/2020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27/09/2020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27/09/2020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27/09/2020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27/09/2020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19149" y="2657475"/>
            <a:ext cx="7629525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Document stores</a:t>
            </a:r>
          </a:p>
        </p:txBody>
      </p:sp>
    </p:spTree>
    <p:extLst>
      <p:ext uri="{BB962C8B-B14F-4D97-AF65-F5344CB8AC3E}">
        <p14:creationId xmlns:p14="http://schemas.microsoft.com/office/powerpoint/2010/main" val="343709701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Document stores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pic>
        <p:nvPicPr>
          <p:cNvPr id="5" name="Picture 2" descr="http://photos3.meetupstatic.com/photos/event/c/9/7/c/highres_1439158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57" y="1245008"/>
            <a:ext cx="2027022" cy="67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3502" y="2060326"/>
            <a:ext cx="1602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Deletion</a:t>
            </a:r>
            <a:endParaRPr lang="nl-BE" sz="32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783" y="3121923"/>
            <a:ext cx="2617191" cy="3313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510" indent="-228600">
              <a:lnSpc>
                <a:spcPts val="15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nl-BE" dirty="0" err="1" smtClean="0">
                <a:latin typeface="+mn-lt"/>
              </a:rPr>
              <a:t>db.</a:t>
            </a:r>
            <a:r>
              <a:rPr lang="nl-BE" i="1" dirty="0" err="1" smtClean="0">
                <a:solidFill>
                  <a:srgbClr val="0070C0"/>
                </a:solidFill>
                <a:latin typeface="+mn-lt"/>
              </a:rPr>
              <a:t>bezoekers</a:t>
            </a:r>
            <a:r>
              <a:rPr lang="nl-BE" dirty="0" err="1" smtClean="0">
                <a:latin typeface="+mn-lt"/>
              </a:rPr>
              <a:t>.</a:t>
            </a:r>
            <a:r>
              <a:rPr lang="nl-BE" b="1" dirty="0" err="1" smtClean="0">
                <a:latin typeface="+mn-lt"/>
              </a:rPr>
              <a:t>remove</a:t>
            </a:r>
            <a:r>
              <a:rPr lang="nl-BE" b="1" dirty="0" smtClean="0">
                <a:latin typeface="+mn-lt"/>
              </a:rPr>
              <a:t>({})</a:t>
            </a:r>
            <a:endParaRPr lang="nl-BE" sz="28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745" y="3442723"/>
            <a:ext cx="66538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+mn-lt"/>
              </a:rPr>
              <a:t>verwijder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alle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documenten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uit</a:t>
            </a:r>
            <a:r>
              <a:rPr lang="en-US" sz="1600" dirty="0" smtClean="0">
                <a:latin typeface="+mn-lt"/>
              </a:rPr>
              <a:t> de </a:t>
            </a:r>
            <a:r>
              <a:rPr lang="en-US" sz="1600" dirty="0" err="1" smtClean="0">
                <a:latin typeface="+mn-lt"/>
              </a:rPr>
              <a:t>documentcollectie</a:t>
            </a:r>
            <a:r>
              <a:rPr lang="en-US" sz="1600" dirty="0" smtClean="0">
                <a:latin typeface="+mn-lt"/>
              </a:rPr>
              <a:t> ‘</a:t>
            </a:r>
            <a:r>
              <a:rPr lang="en-US" sz="1600" dirty="0" err="1" smtClean="0">
                <a:latin typeface="+mn-lt"/>
              </a:rPr>
              <a:t>bezoekers</a:t>
            </a:r>
            <a:r>
              <a:rPr lang="en-US" sz="1600" dirty="0" smtClean="0">
                <a:latin typeface="+mn-lt"/>
              </a:rPr>
              <a:t>’</a:t>
            </a:r>
            <a:r>
              <a:rPr lang="nl-BE" sz="16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nl-BE" sz="16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210" y="4396220"/>
            <a:ext cx="398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>
                <a:latin typeface="+mn-lt"/>
              </a:rPr>
              <a:t>db.</a:t>
            </a:r>
            <a:r>
              <a:rPr lang="nb-NO" i="1" dirty="0">
                <a:solidFill>
                  <a:srgbClr val="0070C0"/>
                </a:solidFill>
                <a:latin typeface="+mn-lt"/>
              </a:rPr>
              <a:t>opinies</a:t>
            </a:r>
            <a:r>
              <a:rPr lang="nb-NO" dirty="0">
                <a:latin typeface="+mn-lt"/>
              </a:rPr>
              <a:t>.</a:t>
            </a:r>
            <a:r>
              <a:rPr lang="nb-NO" b="1" dirty="0">
                <a:latin typeface="+mn-lt"/>
              </a:rPr>
              <a:t>remove({</a:t>
            </a:r>
            <a:r>
              <a:rPr lang="nb-NO" dirty="0">
                <a:latin typeface="+mn-lt"/>
              </a:rPr>
              <a:t>bezoeker_id : “B1”</a:t>
            </a:r>
            <a:r>
              <a:rPr lang="nb-NO" b="1" dirty="0">
                <a:latin typeface="+mn-lt"/>
              </a:rPr>
              <a:t>})</a:t>
            </a:r>
            <a:endParaRPr lang="nl-BE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1210" y="4738578"/>
            <a:ext cx="66183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+mn-lt"/>
              </a:rPr>
              <a:t>verwijder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alle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opiniedocumenten</a:t>
            </a:r>
            <a:r>
              <a:rPr lang="en-US" sz="1600" dirty="0">
                <a:latin typeface="+mn-lt"/>
              </a:rPr>
              <a:t> van de </a:t>
            </a:r>
            <a:r>
              <a:rPr lang="en-US" sz="1600" dirty="0" err="1">
                <a:latin typeface="+mn-lt"/>
              </a:rPr>
              <a:t>bezoeker</a:t>
            </a:r>
            <a:r>
              <a:rPr lang="en-US" sz="1600" dirty="0">
                <a:latin typeface="+mn-lt"/>
              </a:rPr>
              <a:t> met </a:t>
            </a:r>
            <a:r>
              <a:rPr lang="en-US" sz="1600" dirty="0" err="1">
                <a:latin typeface="+mn-lt"/>
              </a:rPr>
              <a:t>sleutelwaarde</a:t>
            </a:r>
            <a:r>
              <a:rPr lang="en-US" sz="1600" dirty="0">
                <a:latin typeface="+mn-lt"/>
              </a:rPr>
              <a:t> ‘B1’</a:t>
            </a:r>
            <a:r>
              <a:rPr lang="en-US" sz="16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nl-BE" sz="16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0945" y="1354908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dirty="0" smtClean="0">
                <a:latin typeface="+mn-lt"/>
              </a:rPr>
              <a:t>CRU</a:t>
            </a:r>
            <a:r>
              <a:rPr lang="nl-BE" sz="4000" u="sng" dirty="0" smtClean="0">
                <a:latin typeface="+mn-lt"/>
              </a:rPr>
              <a:t>D</a:t>
            </a:r>
            <a:endParaRPr lang="nl-BE" sz="400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148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Document stores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363624" y="1244582"/>
            <a:ext cx="5481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-BE" sz="2800" dirty="0" smtClean="0">
                <a:solidFill>
                  <a:srgbClr val="0070C0"/>
                </a:solidFill>
                <a:latin typeface="Calibri"/>
              </a:rPr>
              <a:t>Dataschema</a:t>
            </a:r>
            <a:endParaRPr lang="nl-BE" sz="28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9490" y="2133259"/>
            <a:ext cx="3440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smtClean="0">
                <a:latin typeface="+mn-lt"/>
              </a:rPr>
              <a:t>Document </a:t>
            </a:r>
            <a:r>
              <a:rPr lang="nl-BE" sz="2800" smtClean="0">
                <a:latin typeface="+mn-lt"/>
              </a:rPr>
              <a:t>datamodel</a:t>
            </a:r>
            <a:endParaRPr lang="nl-BE" sz="280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212" y="6241835"/>
            <a:ext cx="2603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err="1" smtClean="0">
                <a:latin typeface="+mn-lt"/>
              </a:rPr>
              <a:t>CouchDB</a:t>
            </a:r>
            <a:r>
              <a:rPr lang="nl-BE" sz="1400" dirty="0" smtClean="0">
                <a:latin typeface="+mn-lt"/>
              </a:rPr>
              <a:t>, </a:t>
            </a:r>
            <a:r>
              <a:rPr lang="nl-BE" sz="1400" dirty="0" err="1" smtClean="0">
                <a:latin typeface="+mn-lt"/>
              </a:rPr>
              <a:t>MongoDB</a:t>
            </a:r>
            <a:r>
              <a:rPr lang="nl-BE" sz="1400" dirty="0" smtClean="0">
                <a:latin typeface="+mn-lt"/>
              </a:rPr>
              <a:t>, </a:t>
            </a:r>
            <a:r>
              <a:rPr lang="nl-BE" sz="1400" dirty="0" err="1" smtClean="0">
                <a:latin typeface="+mn-lt"/>
              </a:rPr>
              <a:t>RavenDB</a:t>
            </a:r>
            <a:r>
              <a:rPr lang="nl-BE" sz="1400" dirty="0" smtClean="0">
                <a:latin typeface="+mn-lt"/>
              </a:rPr>
              <a:t>, …</a:t>
            </a:r>
            <a:endParaRPr lang="nl-BE" sz="1400" dirty="0"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23688" y="3602547"/>
            <a:ext cx="51384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>
                <a:solidFill>
                  <a:srgbClr val="0070C0"/>
                </a:solidFill>
              </a:rPr>
              <a:t>Geen </a:t>
            </a:r>
            <a:r>
              <a:rPr lang="nl-BE" dirty="0" smtClean="0">
                <a:solidFill>
                  <a:srgbClr val="0070C0"/>
                </a:solidFill>
              </a:rPr>
              <a:t>databankschema: </a:t>
            </a:r>
            <a:br>
              <a:rPr lang="nl-BE" dirty="0" smtClean="0">
                <a:solidFill>
                  <a:srgbClr val="0070C0"/>
                </a:solidFill>
              </a:rPr>
            </a:br>
            <a:r>
              <a:rPr lang="nl-BE" dirty="0" smtClean="0">
                <a:solidFill>
                  <a:srgbClr val="0070C0"/>
                </a:solidFill>
              </a:rPr>
              <a:t>elk </a:t>
            </a:r>
            <a:r>
              <a:rPr lang="nl-BE" dirty="0">
                <a:solidFill>
                  <a:srgbClr val="0070C0"/>
                </a:solidFill>
              </a:rPr>
              <a:t>document </a:t>
            </a:r>
            <a:r>
              <a:rPr lang="nl-BE" dirty="0" smtClean="0">
                <a:solidFill>
                  <a:srgbClr val="0070C0"/>
                </a:solidFill>
              </a:rPr>
              <a:t>heeft </a:t>
            </a:r>
            <a:r>
              <a:rPr lang="nl-BE" dirty="0">
                <a:solidFill>
                  <a:srgbClr val="0070C0"/>
                </a:solidFill>
              </a:rPr>
              <a:t>een </a:t>
            </a:r>
            <a:r>
              <a:rPr lang="nl-BE" dirty="0" smtClean="0">
                <a:solidFill>
                  <a:srgbClr val="0070C0"/>
                </a:solidFill>
              </a:rPr>
              <a:t>onafhankelijke structuur, </a:t>
            </a:r>
            <a:br>
              <a:rPr lang="nl-BE" dirty="0" smtClean="0">
                <a:solidFill>
                  <a:srgbClr val="0070C0"/>
                </a:solidFill>
              </a:rPr>
            </a:br>
            <a:r>
              <a:rPr lang="nl-BE" dirty="0" smtClean="0">
                <a:solidFill>
                  <a:srgbClr val="0070C0"/>
                </a:solidFill>
              </a:rPr>
              <a:t>gespecificeerd in JSON, XML, …</a:t>
            </a:r>
            <a:endParaRPr lang="nl-BE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+mn-lt"/>
              </a:rPr>
              <a:t>Het DBMS ‘begrijpt’ de documentstructuur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l-BE" dirty="0" smtClean="0">
                <a:solidFill>
                  <a:srgbClr val="0070C0"/>
                </a:solidFill>
              </a:rPr>
              <a:t>Unieke sleutel voor elk document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l-BE" dirty="0" smtClean="0">
                <a:solidFill>
                  <a:srgbClr val="0070C0"/>
                </a:solidFill>
              </a:rPr>
              <a:t>Attributen</a:t>
            </a:r>
            <a:endParaRPr lang="nl-BE" dirty="0">
              <a:solidFill>
                <a:srgbClr val="0070C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l-BE" dirty="0" smtClean="0">
                <a:solidFill>
                  <a:srgbClr val="0070C0"/>
                </a:solidFill>
              </a:rPr>
              <a:t>Links tussen documenten via sleutels</a:t>
            </a:r>
            <a:endParaRPr lang="nl-BE" dirty="0">
              <a:solidFill>
                <a:srgbClr val="0070C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+mn-lt"/>
              </a:rPr>
              <a:t>Communicatie kan enkel via een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+mn-lt"/>
              </a:rPr>
              <a:t>(Versiebeheer)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93" y="3956995"/>
            <a:ext cx="2076450" cy="187642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00971" y="2681779"/>
            <a:ext cx="54381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latin typeface="+mj-lt"/>
              </a:rPr>
              <a:t>Collecties van documenten die genest kunnen zijn </a:t>
            </a:r>
            <a:br>
              <a:rPr lang="nl-BE" sz="2000" dirty="0" smtClean="0">
                <a:latin typeface="+mj-lt"/>
              </a:rPr>
            </a:br>
            <a:r>
              <a:rPr lang="nl-BE" sz="2000" dirty="0" smtClean="0">
                <a:latin typeface="+mj-lt"/>
              </a:rPr>
              <a:t>of kunnen refereren aan andere documenten.</a:t>
            </a:r>
            <a:endParaRPr lang="nl-BE" sz="2000" dirty="0">
              <a:latin typeface="+mj-lt"/>
            </a:endParaRPr>
          </a:p>
        </p:txBody>
      </p:sp>
      <p:pic>
        <p:nvPicPr>
          <p:cNvPr id="2052" name="Picture 4" descr="cdn.myonlinestore.eu/94410e2c-6be1-11e9-a722-44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18" y="1244582"/>
            <a:ext cx="879591" cy="94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etaal je order met PayP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062" y="2081879"/>
            <a:ext cx="1559502" cy="77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88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Document stores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16" y="4766715"/>
            <a:ext cx="2529657" cy="14330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82812" y="2319846"/>
            <a:ext cx="35891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 smtClean="0">
                <a:latin typeface="+mn-lt"/>
              </a:rPr>
              <a:t>Contacts</a:t>
            </a:r>
            <a:endParaRPr lang="nl-BE" sz="1600" dirty="0" smtClean="0">
              <a:latin typeface="+mn-lt"/>
            </a:endParaRPr>
          </a:p>
          <a:p>
            <a:r>
              <a:rPr lang="nl-BE" sz="1600" dirty="0" smtClean="0">
                <a:latin typeface="+mn-lt"/>
              </a:rPr>
              <a:t>{</a:t>
            </a:r>
          </a:p>
          <a:p>
            <a:r>
              <a:rPr lang="nl-BE" sz="1600" dirty="0" smtClean="0">
                <a:latin typeface="+mn-lt"/>
              </a:rPr>
              <a:t>“_id”: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2</a:t>
            </a:r>
            <a:r>
              <a:rPr lang="nl-BE" sz="1600" dirty="0" smtClean="0">
                <a:latin typeface="+mn-lt"/>
              </a:rPr>
              <a:t>,</a:t>
            </a:r>
          </a:p>
          <a:p>
            <a:r>
              <a:rPr lang="nl-BE" sz="1600" dirty="0" smtClean="0">
                <a:latin typeface="+mn-lt"/>
              </a:rPr>
              <a:t>“name”: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“Steven Jobs”</a:t>
            </a:r>
            <a:r>
              <a:rPr lang="nl-BE" sz="1600" dirty="0" smtClean="0">
                <a:latin typeface="+mn-lt"/>
              </a:rPr>
              <a:t>,</a:t>
            </a:r>
            <a:endParaRPr lang="nl-BE" sz="1600" dirty="0">
              <a:latin typeface="+mn-lt"/>
            </a:endParaRPr>
          </a:p>
          <a:p>
            <a:r>
              <a:rPr lang="nl-BE" sz="1600" dirty="0" smtClean="0">
                <a:latin typeface="+mn-lt"/>
              </a:rPr>
              <a:t>“</a:t>
            </a:r>
            <a:r>
              <a:rPr lang="nl-BE" sz="1600" dirty="0" err="1" smtClean="0">
                <a:latin typeface="+mn-lt"/>
              </a:rPr>
              <a:t>title</a:t>
            </a:r>
            <a:r>
              <a:rPr lang="nl-BE" sz="1600" dirty="0" smtClean="0">
                <a:latin typeface="+mn-lt"/>
              </a:rPr>
              <a:t>”: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“VP, New Product Development”</a:t>
            </a:r>
            <a:r>
              <a:rPr lang="nl-BE" sz="1600" dirty="0" smtClean="0">
                <a:latin typeface="+mn-lt"/>
              </a:rPr>
              <a:t>,</a:t>
            </a:r>
            <a:endParaRPr lang="nl-BE" sz="1600" dirty="0">
              <a:latin typeface="+mn-lt"/>
            </a:endParaRPr>
          </a:p>
          <a:p>
            <a:r>
              <a:rPr lang="nl-BE" sz="1600" dirty="0" smtClean="0">
                <a:latin typeface="+mn-lt"/>
              </a:rPr>
              <a:t>“company”: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“Apple Computer”</a:t>
            </a:r>
            <a:r>
              <a:rPr lang="nl-BE" sz="1600" dirty="0" smtClean="0">
                <a:latin typeface="+mn-lt"/>
              </a:rPr>
              <a:t>,</a:t>
            </a:r>
            <a:endParaRPr lang="nl-BE" sz="1600" dirty="0">
              <a:latin typeface="+mn-lt"/>
            </a:endParaRPr>
          </a:p>
          <a:p>
            <a:r>
              <a:rPr lang="nl-BE" sz="1600" dirty="0" smtClean="0">
                <a:latin typeface="+mn-lt"/>
              </a:rPr>
              <a:t>“</a:t>
            </a:r>
            <a:r>
              <a:rPr lang="nl-BE" sz="1600" dirty="0" err="1" smtClean="0">
                <a:latin typeface="+mn-lt"/>
              </a:rPr>
              <a:t>phone</a:t>
            </a:r>
            <a:r>
              <a:rPr lang="nl-BE" sz="1600" dirty="0" smtClean="0">
                <a:latin typeface="+mn-lt"/>
              </a:rPr>
              <a:t>”: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“408-996-1010”</a:t>
            </a:r>
            <a:r>
              <a:rPr lang="nl-BE" sz="1600" dirty="0" smtClean="0">
                <a:latin typeface="+mn-lt"/>
              </a:rPr>
              <a:t>,</a:t>
            </a:r>
            <a:endParaRPr lang="nl-BE" sz="1600" dirty="0">
              <a:latin typeface="+mn-lt"/>
            </a:endParaRPr>
          </a:p>
          <a:p>
            <a:r>
              <a:rPr lang="nl-BE" sz="1600" dirty="0" smtClean="0">
                <a:solidFill>
                  <a:prstClr val="black"/>
                </a:solidFill>
                <a:latin typeface="+mn-lt"/>
              </a:rPr>
              <a:t>“</a:t>
            </a:r>
            <a:r>
              <a:rPr lang="nl-BE" sz="1600" dirty="0" err="1" smtClean="0">
                <a:solidFill>
                  <a:prstClr val="black"/>
                </a:solidFill>
                <a:latin typeface="+mn-lt"/>
              </a:rPr>
              <a:t>address_id</a:t>
            </a:r>
            <a:r>
              <a:rPr lang="nl-BE" sz="1600" dirty="0" smtClean="0">
                <a:solidFill>
                  <a:prstClr val="black"/>
                </a:solidFill>
                <a:latin typeface="+mn-lt"/>
              </a:rPr>
              <a:t>”: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1</a:t>
            </a:r>
            <a:endParaRPr lang="nl-BE" sz="1600" dirty="0">
              <a:solidFill>
                <a:srgbClr val="0070C0"/>
              </a:solidFill>
              <a:latin typeface="+mn-lt"/>
            </a:endParaRPr>
          </a:p>
          <a:p>
            <a:r>
              <a:rPr lang="nl-BE" sz="1600" dirty="0" smtClean="0">
                <a:latin typeface="+mn-lt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08170" y="2319846"/>
            <a:ext cx="27103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 smtClean="0">
                <a:latin typeface="+mn-lt"/>
              </a:rPr>
              <a:t>Addresses</a:t>
            </a:r>
            <a:endParaRPr lang="nl-BE" sz="1600" dirty="0" smtClean="0">
              <a:latin typeface="+mn-lt"/>
            </a:endParaRPr>
          </a:p>
          <a:p>
            <a:r>
              <a:rPr lang="nl-BE" sz="1600" dirty="0" smtClean="0">
                <a:latin typeface="+mn-lt"/>
              </a:rPr>
              <a:t>{</a:t>
            </a:r>
          </a:p>
          <a:p>
            <a:r>
              <a:rPr lang="nl-BE" sz="1600" dirty="0" smtClean="0">
                <a:latin typeface="+mn-lt"/>
              </a:rPr>
              <a:t>“_id”: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1</a:t>
            </a:r>
            <a:r>
              <a:rPr lang="nl-BE" sz="1600" dirty="0" smtClean="0">
                <a:latin typeface="+mn-lt"/>
              </a:rPr>
              <a:t>,</a:t>
            </a:r>
          </a:p>
          <a:p>
            <a:r>
              <a:rPr lang="nl-BE" sz="1600" dirty="0" smtClean="0">
                <a:latin typeface="+mn-lt"/>
              </a:rPr>
              <a:t>“</a:t>
            </a:r>
            <a:r>
              <a:rPr lang="nl-BE" sz="1600" dirty="0" err="1" smtClean="0">
                <a:latin typeface="+mn-lt"/>
              </a:rPr>
              <a:t>street</a:t>
            </a:r>
            <a:r>
              <a:rPr lang="nl-BE" sz="1600" dirty="0" smtClean="0">
                <a:latin typeface="+mn-lt"/>
              </a:rPr>
              <a:t>”: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“10260 </a:t>
            </a:r>
            <a:r>
              <a:rPr lang="nl-BE" sz="1600" dirty="0" err="1" smtClean="0">
                <a:solidFill>
                  <a:srgbClr val="0070C0"/>
                </a:solidFill>
                <a:latin typeface="+mn-lt"/>
              </a:rPr>
              <a:t>Brandley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nl-BE" sz="1600" dirty="0" err="1" smtClean="0">
                <a:solidFill>
                  <a:srgbClr val="0070C0"/>
                </a:solidFill>
                <a:latin typeface="+mn-lt"/>
              </a:rPr>
              <a:t>Dr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”</a:t>
            </a:r>
            <a:r>
              <a:rPr lang="nl-BE" sz="1600" dirty="0" smtClean="0">
                <a:latin typeface="+mn-lt"/>
              </a:rPr>
              <a:t>,</a:t>
            </a:r>
            <a:endParaRPr lang="nl-BE" sz="1600" dirty="0">
              <a:latin typeface="+mn-lt"/>
            </a:endParaRPr>
          </a:p>
          <a:p>
            <a:r>
              <a:rPr lang="nl-BE" sz="1600" dirty="0" smtClean="0">
                <a:latin typeface="+mn-lt"/>
              </a:rPr>
              <a:t>“</a:t>
            </a:r>
            <a:r>
              <a:rPr lang="nl-BE" sz="1600" dirty="0" err="1" smtClean="0">
                <a:latin typeface="+mn-lt"/>
              </a:rPr>
              <a:t>city</a:t>
            </a:r>
            <a:r>
              <a:rPr lang="nl-BE" sz="1600" dirty="0" smtClean="0">
                <a:latin typeface="+mn-lt"/>
              </a:rPr>
              <a:t>”: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“</a:t>
            </a:r>
            <a:r>
              <a:rPr lang="nl-BE" sz="1600" dirty="0" err="1" smtClean="0">
                <a:solidFill>
                  <a:srgbClr val="0070C0"/>
                </a:solidFill>
                <a:latin typeface="+mn-lt"/>
              </a:rPr>
              <a:t>Cupertino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”</a:t>
            </a:r>
            <a:r>
              <a:rPr lang="nl-BE" sz="1600" dirty="0" smtClean="0">
                <a:latin typeface="+mn-lt"/>
              </a:rPr>
              <a:t>,</a:t>
            </a:r>
            <a:endParaRPr lang="nl-BE" sz="1600" dirty="0">
              <a:latin typeface="+mn-lt"/>
            </a:endParaRPr>
          </a:p>
          <a:p>
            <a:r>
              <a:rPr lang="nl-BE" sz="1600" dirty="0" smtClean="0">
                <a:latin typeface="+mn-lt"/>
              </a:rPr>
              <a:t>“state”: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“CA”</a:t>
            </a:r>
            <a:r>
              <a:rPr lang="nl-BE" sz="1600" dirty="0" smtClean="0">
                <a:latin typeface="+mn-lt"/>
              </a:rPr>
              <a:t>,</a:t>
            </a:r>
            <a:endParaRPr lang="nl-BE" sz="1600" dirty="0">
              <a:latin typeface="+mn-lt"/>
            </a:endParaRPr>
          </a:p>
          <a:p>
            <a:r>
              <a:rPr lang="nl-BE" sz="1600" dirty="0" smtClean="0">
                <a:latin typeface="+mn-lt"/>
              </a:rPr>
              <a:t>“</a:t>
            </a:r>
            <a:r>
              <a:rPr lang="nl-BE" sz="1600" dirty="0" err="1" smtClean="0">
                <a:latin typeface="+mn-lt"/>
              </a:rPr>
              <a:t>zip_code</a:t>
            </a:r>
            <a:r>
              <a:rPr lang="nl-BE" sz="1600" dirty="0" smtClean="0">
                <a:latin typeface="+mn-lt"/>
              </a:rPr>
              <a:t>”: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“95014”</a:t>
            </a:r>
            <a:endParaRPr lang="nl-BE" sz="1600" dirty="0">
              <a:latin typeface="+mn-lt"/>
            </a:endParaRPr>
          </a:p>
          <a:p>
            <a:r>
              <a:rPr lang="nl-BE" sz="1600" dirty="0" smtClean="0">
                <a:latin typeface="+mn-lt"/>
              </a:rPr>
              <a:t>}</a:t>
            </a: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2466109" y="2977716"/>
            <a:ext cx="2842061" cy="1234067"/>
          </a:xfrm>
          <a:prstGeom prst="bentConnector3">
            <a:avLst>
              <a:gd name="adj1" fmla="val 854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25602" y="4212672"/>
            <a:ext cx="1323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00"/>
                </a:solidFill>
                <a:latin typeface="+mj-lt"/>
              </a:rPr>
              <a:t>referentie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42493" y="1658081"/>
            <a:ext cx="1612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latin typeface="+mn-lt"/>
              </a:rPr>
              <a:t>Refereren</a:t>
            </a:r>
            <a:endParaRPr lang="nl-BE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59927" y="5218720"/>
            <a:ext cx="288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Geen </a:t>
            </a:r>
            <a:r>
              <a:rPr lang="nl-BE" dirty="0" err="1" smtClean="0">
                <a:solidFill>
                  <a:srgbClr val="FF0000"/>
                </a:solidFill>
              </a:rPr>
              <a:t>referentiële</a:t>
            </a:r>
            <a:r>
              <a:rPr lang="nl-BE" dirty="0" smtClean="0">
                <a:solidFill>
                  <a:srgbClr val="FF0000"/>
                </a:solidFill>
              </a:rPr>
              <a:t> integriteit!</a:t>
            </a:r>
            <a:endParaRPr lang="nl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38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Document stores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742493" y="1658081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latin typeface="+mn-lt"/>
              </a:rPr>
              <a:t>Inbedden</a:t>
            </a:r>
            <a:endParaRPr lang="nl-BE" sz="2800" dirty="0"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354" y="3787160"/>
            <a:ext cx="2529657" cy="143303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13141" y="2733963"/>
            <a:ext cx="355885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err="1" smtClean="0">
                <a:latin typeface="+mn-lt"/>
              </a:rPr>
              <a:t>Contacts</a:t>
            </a:r>
            <a:endParaRPr lang="nl-BE" sz="1600" dirty="0" smtClean="0">
              <a:latin typeface="+mn-lt"/>
            </a:endParaRPr>
          </a:p>
          <a:p>
            <a:r>
              <a:rPr lang="nl-BE" sz="1600" dirty="0" smtClean="0">
                <a:latin typeface="+mn-lt"/>
              </a:rPr>
              <a:t>{</a:t>
            </a:r>
          </a:p>
          <a:p>
            <a:r>
              <a:rPr lang="nl-BE" sz="1600" dirty="0" smtClean="0">
                <a:latin typeface="+mn-lt"/>
              </a:rPr>
              <a:t>“_id”: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2</a:t>
            </a:r>
            <a:r>
              <a:rPr lang="nl-BE" sz="1600" dirty="0" smtClean="0">
                <a:latin typeface="+mn-lt"/>
              </a:rPr>
              <a:t>,</a:t>
            </a:r>
          </a:p>
          <a:p>
            <a:r>
              <a:rPr lang="nl-BE" sz="1600" dirty="0" smtClean="0">
                <a:latin typeface="+mn-lt"/>
              </a:rPr>
              <a:t>“name”: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“Steven Jobs”</a:t>
            </a:r>
            <a:r>
              <a:rPr lang="nl-BE" sz="1600" dirty="0" smtClean="0">
                <a:latin typeface="+mn-lt"/>
              </a:rPr>
              <a:t>,</a:t>
            </a:r>
            <a:endParaRPr lang="nl-BE" sz="1600" dirty="0">
              <a:latin typeface="+mn-lt"/>
            </a:endParaRPr>
          </a:p>
          <a:p>
            <a:r>
              <a:rPr lang="nl-BE" sz="1600" dirty="0" smtClean="0">
                <a:latin typeface="+mn-lt"/>
              </a:rPr>
              <a:t>“</a:t>
            </a:r>
            <a:r>
              <a:rPr lang="nl-BE" sz="1600" dirty="0" err="1" smtClean="0">
                <a:latin typeface="+mn-lt"/>
              </a:rPr>
              <a:t>title</a:t>
            </a:r>
            <a:r>
              <a:rPr lang="nl-BE" sz="1600" dirty="0" smtClean="0">
                <a:latin typeface="+mn-lt"/>
              </a:rPr>
              <a:t>”: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“VP, New Product Development”</a:t>
            </a:r>
            <a:r>
              <a:rPr lang="nl-BE" sz="1600" dirty="0" smtClean="0">
                <a:latin typeface="+mn-lt"/>
              </a:rPr>
              <a:t>,</a:t>
            </a:r>
            <a:endParaRPr lang="nl-BE" sz="1600" dirty="0">
              <a:latin typeface="+mn-lt"/>
            </a:endParaRPr>
          </a:p>
          <a:p>
            <a:r>
              <a:rPr lang="nl-BE" sz="1600" dirty="0" smtClean="0">
                <a:latin typeface="+mn-lt"/>
              </a:rPr>
              <a:t>“company”: 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“Apple Computer”</a:t>
            </a:r>
            <a:r>
              <a:rPr lang="nl-BE" sz="1600" dirty="0" smtClean="0">
                <a:latin typeface="+mn-lt"/>
              </a:rPr>
              <a:t>,</a:t>
            </a:r>
            <a:endParaRPr lang="nl-BE" sz="1600" dirty="0">
              <a:latin typeface="+mn-lt"/>
            </a:endParaRPr>
          </a:p>
          <a:p>
            <a:pPr lvl="0"/>
            <a:r>
              <a:rPr lang="nl-BE" sz="1600" dirty="0" smtClean="0">
                <a:solidFill>
                  <a:prstClr val="black"/>
                </a:solidFill>
                <a:latin typeface="+mn-lt"/>
              </a:rPr>
              <a:t>“</a:t>
            </a:r>
            <a:r>
              <a:rPr lang="nl-BE" sz="1600" dirty="0" err="1" smtClean="0">
                <a:solidFill>
                  <a:prstClr val="black"/>
                </a:solidFill>
                <a:latin typeface="+mn-lt"/>
              </a:rPr>
              <a:t>address</a:t>
            </a:r>
            <a:r>
              <a:rPr lang="nl-BE" sz="1600" dirty="0" smtClean="0">
                <a:solidFill>
                  <a:prstClr val="black"/>
                </a:solidFill>
                <a:latin typeface="+mn-lt"/>
              </a:rPr>
              <a:t>”: {</a:t>
            </a:r>
            <a:endParaRPr lang="nl-BE" sz="1600" dirty="0">
              <a:solidFill>
                <a:prstClr val="black"/>
              </a:solidFill>
              <a:latin typeface="+mn-lt"/>
            </a:endParaRPr>
          </a:p>
          <a:p>
            <a:pPr lvl="0"/>
            <a:r>
              <a:rPr lang="nl-BE" sz="1600" dirty="0" smtClean="0">
                <a:solidFill>
                  <a:prstClr val="black"/>
                </a:solidFill>
                <a:latin typeface="+mn-lt"/>
              </a:rPr>
              <a:t>    “</a:t>
            </a:r>
            <a:r>
              <a:rPr lang="nl-BE" sz="1600" dirty="0" err="1">
                <a:solidFill>
                  <a:prstClr val="black"/>
                </a:solidFill>
                <a:latin typeface="+mn-lt"/>
              </a:rPr>
              <a:t>street</a:t>
            </a:r>
            <a:r>
              <a:rPr lang="nl-BE" sz="1600" dirty="0">
                <a:solidFill>
                  <a:prstClr val="black"/>
                </a:solidFill>
                <a:latin typeface="+mn-lt"/>
              </a:rPr>
              <a:t>”: </a:t>
            </a:r>
            <a:r>
              <a:rPr lang="nl-BE" sz="1600" dirty="0">
                <a:solidFill>
                  <a:srgbClr val="0070C0"/>
                </a:solidFill>
                <a:latin typeface="+mn-lt"/>
              </a:rPr>
              <a:t>“10260 </a:t>
            </a:r>
            <a:r>
              <a:rPr lang="nl-BE" sz="1600" dirty="0" err="1">
                <a:solidFill>
                  <a:srgbClr val="0070C0"/>
                </a:solidFill>
                <a:latin typeface="+mn-lt"/>
              </a:rPr>
              <a:t>Brandley</a:t>
            </a:r>
            <a:r>
              <a:rPr lang="nl-BE" sz="1600" dirty="0">
                <a:solidFill>
                  <a:srgbClr val="0070C0"/>
                </a:solidFill>
                <a:latin typeface="+mn-lt"/>
              </a:rPr>
              <a:t> </a:t>
            </a:r>
            <a:r>
              <a:rPr lang="nl-BE" sz="1600" dirty="0" err="1">
                <a:solidFill>
                  <a:srgbClr val="0070C0"/>
                </a:solidFill>
                <a:latin typeface="+mn-lt"/>
              </a:rPr>
              <a:t>Dr</a:t>
            </a:r>
            <a:r>
              <a:rPr lang="nl-BE" sz="1600" dirty="0">
                <a:solidFill>
                  <a:srgbClr val="0070C0"/>
                </a:solidFill>
                <a:latin typeface="+mn-lt"/>
              </a:rPr>
              <a:t>”</a:t>
            </a:r>
            <a:r>
              <a:rPr lang="nl-BE" sz="1600" dirty="0">
                <a:solidFill>
                  <a:prstClr val="black"/>
                </a:solidFill>
                <a:latin typeface="+mn-lt"/>
              </a:rPr>
              <a:t>,</a:t>
            </a:r>
          </a:p>
          <a:p>
            <a:pPr lvl="0"/>
            <a:r>
              <a:rPr lang="nl-BE" sz="1600" dirty="0" smtClean="0">
                <a:solidFill>
                  <a:prstClr val="black"/>
                </a:solidFill>
                <a:latin typeface="+mn-lt"/>
              </a:rPr>
              <a:t>    “</a:t>
            </a:r>
            <a:r>
              <a:rPr lang="nl-BE" sz="1600" dirty="0" err="1">
                <a:solidFill>
                  <a:prstClr val="black"/>
                </a:solidFill>
                <a:latin typeface="+mn-lt"/>
              </a:rPr>
              <a:t>city</a:t>
            </a:r>
            <a:r>
              <a:rPr lang="nl-BE" sz="1600" dirty="0">
                <a:solidFill>
                  <a:prstClr val="black"/>
                </a:solidFill>
                <a:latin typeface="+mn-lt"/>
              </a:rPr>
              <a:t>”: </a:t>
            </a:r>
            <a:r>
              <a:rPr lang="nl-BE" sz="1600" dirty="0">
                <a:solidFill>
                  <a:srgbClr val="0070C0"/>
                </a:solidFill>
                <a:latin typeface="+mn-lt"/>
              </a:rPr>
              <a:t>“</a:t>
            </a:r>
            <a:r>
              <a:rPr lang="nl-BE" sz="1600" dirty="0" err="1">
                <a:solidFill>
                  <a:srgbClr val="0070C0"/>
                </a:solidFill>
                <a:latin typeface="+mn-lt"/>
              </a:rPr>
              <a:t>Cupertino</a:t>
            </a:r>
            <a:r>
              <a:rPr lang="nl-BE" sz="1600" dirty="0">
                <a:solidFill>
                  <a:srgbClr val="0070C0"/>
                </a:solidFill>
                <a:latin typeface="+mn-lt"/>
              </a:rPr>
              <a:t>”</a:t>
            </a:r>
            <a:r>
              <a:rPr lang="nl-BE" sz="1600" dirty="0">
                <a:solidFill>
                  <a:prstClr val="black"/>
                </a:solidFill>
                <a:latin typeface="+mn-lt"/>
              </a:rPr>
              <a:t>,</a:t>
            </a:r>
          </a:p>
          <a:p>
            <a:pPr lvl="0"/>
            <a:r>
              <a:rPr lang="nl-BE" sz="1600" dirty="0" smtClean="0">
                <a:solidFill>
                  <a:prstClr val="black"/>
                </a:solidFill>
                <a:latin typeface="+mn-lt"/>
              </a:rPr>
              <a:t>    “</a:t>
            </a:r>
            <a:r>
              <a:rPr lang="nl-BE" sz="1600" dirty="0">
                <a:solidFill>
                  <a:prstClr val="black"/>
                </a:solidFill>
                <a:latin typeface="+mn-lt"/>
              </a:rPr>
              <a:t>state”: </a:t>
            </a:r>
            <a:r>
              <a:rPr lang="nl-BE" sz="1600" dirty="0">
                <a:solidFill>
                  <a:srgbClr val="0070C0"/>
                </a:solidFill>
                <a:latin typeface="+mn-lt"/>
              </a:rPr>
              <a:t>“CA”</a:t>
            </a:r>
            <a:r>
              <a:rPr lang="nl-BE" sz="1600" dirty="0">
                <a:solidFill>
                  <a:prstClr val="black"/>
                </a:solidFill>
                <a:latin typeface="+mn-lt"/>
              </a:rPr>
              <a:t>,</a:t>
            </a:r>
          </a:p>
          <a:p>
            <a:pPr lvl="0"/>
            <a:r>
              <a:rPr lang="nl-BE" sz="1600" dirty="0" smtClean="0">
                <a:solidFill>
                  <a:prstClr val="black"/>
                </a:solidFill>
                <a:latin typeface="+mn-lt"/>
              </a:rPr>
              <a:t>    “</a:t>
            </a:r>
            <a:r>
              <a:rPr lang="nl-BE" sz="1600" dirty="0" err="1">
                <a:solidFill>
                  <a:prstClr val="black"/>
                </a:solidFill>
                <a:latin typeface="+mn-lt"/>
              </a:rPr>
              <a:t>zip_code</a:t>
            </a:r>
            <a:r>
              <a:rPr lang="nl-BE" sz="1600" dirty="0">
                <a:solidFill>
                  <a:prstClr val="black"/>
                </a:solidFill>
                <a:latin typeface="+mn-lt"/>
              </a:rPr>
              <a:t>”: </a:t>
            </a:r>
            <a:r>
              <a:rPr lang="nl-BE" sz="1600" dirty="0">
                <a:solidFill>
                  <a:srgbClr val="0070C0"/>
                </a:solidFill>
                <a:latin typeface="+mn-lt"/>
              </a:rPr>
              <a:t>“95014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”</a:t>
            </a:r>
            <a:endParaRPr lang="nl-BE" sz="1600" dirty="0">
              <a:solidFill>
                <a:prstClr val="black"/>
              </a:solidFill>
              <a:latin typeface="+mn-lt"/>
            </a:endParaRPr>
          </a:p>
          <a:p>
            <a:pPr lvl="0"/>
            <a:r>
              <a:rPr lang="nl-BE" sz="1600" dirty="0" smtClean="0">
                <a:solidFill>
                  <a:prstClr val="black"/>
                </a:solidFill>
                <a:latin typeface="+mn-lt"/>
              </a:rPr>
              <a:t>    },</a:t>
            </a:r>
            <a:endParaRPr lang="nl-BE" sz="1600" dirty="0">
              <a:solidFill>
                <a:srgbClr val="0070C0"/>
              </a:solidFill>
              <a:latin typeface="+mn-lt"/>
            </a:endParaRPr>
          </a:p>
          <a:p>
            <a:r>
              <a:rPr lang="nl-BE" sz="1600" dirty="0">
                <a:latin typeface="+mn-lt"/>
              </a:rPr>
              <a:t>“</a:t>
            </a:r>
            <a:r>
              <a:rPr lang="nl-BE" sz="1600" dirty="0" err="1">
                <a:latin typeface="+mn-lt"/>
              </a:rPr>
              <a:t>phone</a:t>
            </a:r>
            <a:r>
              <a:rPr lang="nl-BE" sz="1600" dirty="0">
                <a:latin typeface="+mn-lt"/>
              </a:rPr>
              <a:t>”: </a:t>
            </a:r>
            <a:r>
              <a:rPr lang="nl-BE" sz="1600" dirty="0">
                <a:solidFill>
                  <a:srgbClr val="0070C0"/>
                </a:solidFill>
                <a:latin typeface="+mn-lt"/>
              </a:rPr>
              <a:t>“408-996-1010</a:t>
            </a:r>
            <a:r>
              <a:rPr lang="nl-BE" sz="1600" dirty="0" smtClean="0">
                <a:solidFill>
                  <a:srgbClr val="0070C0"/>
                </a:solidFill>
                <a:latin typeface="+mn-lt"/>
              </a:rPr>
              <a:t>”</a:t>
            </a:r>
            <a:endParaRPr lang="nl-BE" sz="1600" dirty="0" smtClean="0">
              <a:latin typeface="+mn-lt"/>
            </a:endParaRPr>
          </a:p>
          <a:p>
            <a:r>
              <a:rPr lang="nl-BE" sz="1600" dirty="0" smtClean="0">
                <a:latin typeface="+mn-lt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70115" y="4741445"/>
            <a:ext cx="1323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dirty="0" smtClean="0">
                <a:solidFill>
                  <a:srgbClr val="FF0000"/>
                </a:solidFill>
                <a:latin typeface="+mj-lt"/>
              </a:rPr>
              <a:t>inbedding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3861183" y="4276436"/>
            <a:ext cx="138545" cy="138545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75189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Document stores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80020" y="6125374"/>
            <a:ext cx="4653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 smtClean="0">
                <a:solidFill>
                  <a:srgbClr val="0070C0"/>
                </a:solidFill>
                <a:latin typeface="+mn-lt"/>
              </a:rPr>
              <a:t>Document databankoplossing</a:t>
            </a:r>
            <a:endParaRPr lang="nl-BE" sz="28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0" y="1588069"/>
            <a:ext cx="2868506" cy="174880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48267" y="3336948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SQL</a:t>
            </a:r>
            <a:endParaRPr lang="nl-BE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714780" y="44985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+</a:t>
            </a:r>
            <a:endParaRPr lang="nl-BE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91940" y="5380468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err="1" smtClean="0"/>
              <a:t>NoSQL</a:t>
            </a:r>
            <a:endParaRPr lang="nl-BE" sz="2000" b="1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828" y="2114561"/>
            <a:ext cx="5716063" cy="441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056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Document stores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pic>
        <p:nvPicPr>
          <p:cNvPr id="11" name="Picture 2" descr="http://photos3.meetupstatic.com/photos/event/c/9/7/c/highres_1439158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390" y="1309663"/>
            <a:ext cx="2027022" cy="67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06960" y="5749439"/>
            <a:ext cx="873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+mn-lt"/>
              </a:rPr>
              <a:t>db.</a:t>
            </a:r>
            <a:r>
              <a:rPr lang="nl-BE" i="1" dirty="0" err="1">
                <a:solidFill>
                  <a:srgbClr val="0070C0"/>
                </a:solidFill>
                <a:latin typeface="+mn-lt"/>
              </a:rPr>
              <a:t>opinies</a:t>
            </a:r>
            <a:r>
              <a:rPr lang="nl-BE" dirty="0" err="1">
                <a:latin typeface="+mn-lt"/>
              </a:rPr>
              <a:t>.</a:t>
            </a:r>
            <a:r>
              <a:rPr lang="nl-BE" b="1" dirty="0" err="1">
                <a:latin typeface="+mn-lt"/>
              </a:rPr>
              <a:t>insert</a:t>
            </a:r>
            <a:r>
              <a:rPr lang="nl-BE" b="1" dirty="0">
                <a:latin typeface="+mn-lt"/>
              </a:rPr>
              <a:t>({</a:t>
            </a:r>
            <a:r>
              <a:rPr lang="nl-BE" i="1" dirty="0">
                <a:latin typeface="+mn-lt"/>
              </a:rPr>
              <a:t>_</a:t>
            </a:r>
            <a:r>
              <a:rPr lang="nl-BE" i="1" dirty="0" err="1">
                <a:latin typeface="+mn-lt"/>
              </a:rPr>
              <a:t>id</a:t>
            </a:r>
            <a:r>
              <a:rPr lang="nl-BE" dirty="0">
                <a:latin typeface="+mn-lt"/>
              </a:rPr>
              <a:t>: 234567894, </a:t>
            </a:r>
            <a:r>
              <a:rPr lang="nl-BE" i="1" dirty="0">
                <a:latin typeface="+mn-lt"/>
              </a:rPr>
              <a:t>dag</a:t>
            </a:r>
            <a:r>
              <a:rPr lang="nl-BE" dirty="0">
                <a:latin typeface="+mn-lt"/>
              </a:rPr>
              <a:t>: “15/1/2016”, </a:t>
            </a:r>
            <a:r>
              <a:rPr lang="nl-BE" i="1" dirty="0">
                <a:latin typeface="+mn-lt"/>
              </a:rPr>
              <a:t>uur</a:t>
            </a:r>
            <a:r>
              <a:rPr lang="nl-BE" dirty="0">
                <a:latin typeface="+mn-lt"/>
              </a:rPr>
              <a:t>: “14:02”, </a:t>
            </a:r>
            <a:r>
              <a:rPr lang="nl-BE" dirty="0" smtClean="0">
                <a:latin typeface="+mn-lt"/>
              </a:rPr>
              <a:t/>
            </a:r>
            <a:br>
              <a:rPr lang="nl-BE" dirty="0" smtClean="0">
                <a:latin typeface="+mn-lt"/>
              </a:rPr>
            </a:br>
            <a:r>
              <a:rPr lang="nl-BE" dirty="0" smtClean="0">
                <a:latin typeface="+mn-lt"/>
              </a:rPr>
              <a:t>                                                                                                  </a:t>
            </a:r>
            <a:r>
              <a:rPr lang="nl-BE" i="1" dirty="0" err="1" smtClean="0">
                <a:latin typeface="+mn-lt"/>
              </a:rPr>
              <a:t>bezoeker_id</a:t>
            </a:r>
            <a:r>
              <a:rPr lang="nl-BE" dirty="0">
                <a:latin typeface="+mn-lt"/>
              </a:rPr>
              <a:t>: “B1</a:t>
            </a:r>
            <a:r>
              <a:rPr lang="nl-BE" dirty="0" smtClean="0">
                <a:latin typeface="+mn-lt"/>
              </a:rPr>
              <a:t>”, </a:t>
            </a:r>
            <a:r>
              <a:rPr lang="nl-BE" i="1" dirty="0" smtClean="0">
                <a:latin typeface="+mn-lt"/>
              </a:rPr>
              <a:t>plaats</a:t>
            </a:r>
            <a:r>
              <a:rPr lang="nl-BE" dirty="0">
                <a:latin typeface="+mn-lt"/>
              </a:rPr>
              <a:t>: “zaal 1”</a:t>
            </a:r>
            <a:r>
              <a:rPr lang="nl-BE" b="1" dirty="0">
                <a:latin typeface="+mn-lt"/>
              </a:rPr>
              <a:t>})</a:t>
            </a:r>
            <a:endParaRPr lang="nl-BE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8535" y="2163887"/>
            <a:ext cx="1603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err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Creation</a:t>
            </a:r>
            <a:endParaRPr lang="nl-BE" sz="32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691" y="2475419"/>
            <a:ext cx="4110617" cy="31779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80943" y="1566392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u="sng" dirty="0" smtClean="0">
                <a:latin typeface="+mn-lt"/>
              </a:rPr>
              <a:t>C</a:t>
            </a:r>
            <a:r>
              <a:rPr lang="nl-BE" sz="4000" dirty="0" smtClean="0">
                <a:latin typeface="+mn-lt"/>
              </a:rPr>
              <a:t>RUD</a:t>
            </a:r>
            <a:endParaRPr lang="nl-BE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643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Document stores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pic>
        <p:nvPicPr>
          <p:cNvPr id="5" name="Picture 2" descr="http://photos3.meetupstatic.com/photos/event/c/9/7/c/highres_1439158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10" y="1272717"/>
            <a:ext cx="2027022" cy="67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757" y="1948391"/>
            <a:ext cx="220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Retrieval (1)</a:t>
            </a:r>
            <a:endParaRPr lang="nl-BE" sz="32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044" y="2104923"/>
            <a:ext cx="4110617" cy="31779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757" y="2713207"/>
            <a:ext cx="1769074" cy="3313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510" indent="-228600">
              <a:lnSpc>
                <a:spcPts val="15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nl-BE" dirty="0" err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Verdana" panose="020B0604030504040204" pitchFamily="34" charset="0"/>
              </a:rPr>
              <a:t>db.</a:t>
            </a:r>
            <a:r>
              <a:rPr lang="nl-BE" i="1" dirty="0" err="1">
                <a:solidFill>
                  <a:srgbClr val="0070C0"/>
                </a:solidFill>
                <a:latin typeface="+mn-lt"/>
                <a:ea typeface="Times New Roman" panose="02020603050405020304" pitchFamily="18" charset="0"/>
                <a:cs typeface="Verdana" panose="020B0604030504040204" pitchFamily="34" charset="0"/>
              </a:rPr>
              <a:t>opinies</a:t>
            </a:r>
            <a:r>
              <a:rPr lang="nl-BE" dirty="0" err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Verdana" panose="020B0604030504040204" pitchFamily="34" charset="0"/>
              </a:rPr>
              <a:t>.</a:t>
            </a:r>
            <a:r>
              <a:rPr lang="nl-BE" b="1" dirty="0" err="1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Verdana" panose="020B0604030504040204" pitchFamily="34" charset="0"/>
              </a:rPr>
              <a:t>find</a:t>
            </a:r>
            <a:r>
              <a:rPr lang="nl-BE" b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Verdana" panose="020B0604030504040204" pitchFamily="34" charset="0"/>
              </a:rPr>
              <a:t>()</a:t>
            </a:r>
            <a:endParaRPr lang="nl-BE" sz="28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6673" y="304458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haal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alle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documenten op uit documentcollectie ‘opinies’. Het resultaat wordt weergegeven als documentcollectie.</a:t>
            </a:r>
            <a:endParaRPr lang="nl-BE" sz="1600" dirty="0"/>
          </a:p>
        </p:txBody>
      </p:sp>
      <p:sp>
        <p:nvSpPr>
          <p:cNvPr id="10" name="Rectangle 9"/>
          <p:cNvSpPr/>
          <p:nvPr/>
        </p:nvSpPr>
        <p:spPr>
          <a:xfrm>
            <a:off x="86757" y="4181683"/>
            <a:ext cx="3301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db.</a:t>
            </a:r>
            <a:r>
              <a:rPr lang="nl-BE" i="1" dirty="0" err="1">
                <a:solidFill>
                  <a:srgbClr val="0070C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opinies</a:t>
            </a:r>
            <a:r>
              <a:rPr lang="nl-BE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nl-BE" b="1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nl-BE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nl-BE" i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plaats</a:t>
            </a:r>
            <a:r>
              <a:rPr lang="nl-BE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“zaal 1”</a:t>
            </a:r>
            <a:r>
              <a:rPr lang="nl-BE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nl-BE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9874" y="4505726"/>
            <a:ext cx="4737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haal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enkel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documenten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uit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en-US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opinies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</a:t>
            </a:r>
            <a:r>
              <a:rPr lang="en-US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een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component ‘</a:t>
            </a:r>
            <a:r>
              <a:rPr lang="en-US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plaats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hebben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 </a:t>
            </a:r>
            <a:r>
              <a:rPr lang="en-US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waarde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zaal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1”. </a:t>
            </a:r>
            <a:endParaRPr lang="nl-BE" sz="1600" dirty="0"/>
          </a:p>
        </p:txBody>
      </p:sp>
      <p:sp>
        <p:nvSpPr>
          <p:cNvPr id="12" name="Rectangle 11"/>
          <p:cNvSpPr/>
          <p:nvPr/>
        </p:nvSpPr>
        <p:spPr>
          <a:xfrm>
            <a:off x="-139049" y="5346937"/>
            <a:ext cx="3467937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510">
              <a:lnSpc>
                <a:spcPts val="1500"/>
              </a:lnSpc>
              <a:spcAft>
                <a:spcPts val="0"/>
              </a:spcAft>
            </a:pPr>
            <a:r>
              <a:rPr lang="nb-NO" dirty="0" err="1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Verdana" panose="020B0604030504040204" pitchFamily="34" charset="0"/>
              </a:rPr>
              <a:t>db.</a:t>
            </a:r>
            <a:r>
              <a:rPr lang="nb-NO" i="1" dirty="0" err="1" smtClean="0">
                <a:solidFill>
                  <a:srgbClr val="0070C0"/>
                </a:solidFill>
                <a:latin typeface="+mn-lt"/>
                <a:ea typeface="Times New Roman" panose="02020603050405020304" pitchFamily="18" charset="0"/>
                <a:cs typeface="Verdana" panose="020B0604030504040204" pitchFamily="34" charset="0"/>
              </a:rPr>
              <a:t>opinies</a:t>
            </a:r>
            <a:r>
              <a:rPr lang="nb-NO" dirty="0" err="1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Verdana" panose="020B0604030504040204" pitchFamily="34" charset="0"/>
              </a:rPr>
              <a:t>.</a:t>
            </a:r>
            <a:r>
              <a:rPr lang="nb-NO" b="1" dirty="0" err="1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Verdana" panose="020B0604030504040204" pitchFamily="34" charset="0"/>
              </a:rPr>
              <a:t>find</a:t>
            </a:r>
            <a:r>
              <a:rPr lang="nb-NO" b="1" dirty="0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Verdana" panose="020B0604030504040204" pitchFamily="34" charset="0"/>
              </a:rPr>
              <a:t>().sort</a:t>
            </a:r>
            <a:r>
              <a:rPr lang="nb-NO" b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Verdana" panose="020B0604030504040204" pitchFamily="34" charset="0"/>
              </a:rPr>
              <a:t>({</a:t>
            </a:r>
            <a:r>
              <a:rPr lang="nb-NO" i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Verdana" panose="020B0604030504040204" pitchFamily="34" charset="0"/>
              </a:rPr>
              <a:t>score</a:t>
            </a:r>
            <a:r>
              <a:rPr lang="nb-NO" b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Verdana" panose="020B0604030504040204" pitchFamily="34" charset="0"/>
              </a:rPr>
              <a:t>:</a:t>
            </a:r>
            <a:r>
              <a:rPr lang="nb-NO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Verdana" panose="020B0604030504040204" pitchFamily="34" charset="0"/>
              </a:rPr>
              <a:t> </a:t>
            </a:r>
            <a:r>
              <a:rPr lang="nb-NO" b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Verdana" panose="020B0604030504040204" pitchFamily="34" charset="0"/>
              </a:rPr>
              <a:t>1})</a:t>
            </a:r>
            <a:endParaRPr lang="nl-BE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6673" y="5648904"/>
            <a:ext cx="816273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spcAft>
                <a:spcPts val="0"/>
              </a:spcAft>
            </a:pPr>
            <a:r>
              <a:rPr lang="nb-NO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sorteer </a:t>
            </a:r>
            <a:r>
              <a:rPr lang="nb-NO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alle </a:t>
            </a:r>
            <a:r>
              <a:rPr lang="nb-NO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opiniedocumenten op basis van de waarde van hun component ‘score’. Dat kan in oplopende volgorde (1) of aflopende volgorde (-1). Documenten zonder scorecomponent worden achteraan toegevoegd aan het resultaat.</a:t>
            </a:r>
            <a:endParaRPr lang="nl-BE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05498" y="1382617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dirty="0" smtClean="0">
                <a:latin typeface="+mn-lt"/>
              </a:rPr>
              <a:t>C</a:t>
            </a:r>
            <a:r>
              <a:rPr lang="nl-BE" sz="4000" u="sng" dirty="0" smtClean="0">
                <a:latin typeface="+mn-lt"/>
              </a:rPr>
              <a:t>R</a:t>
            </a:r>
            <a:r>
              <a:rPr lang="nl-BE" sz="4000" dirty="0" smtClean="0">
                <a:latin typeface="+mn-lt"/>
              </a:rPr>
              <a:t>UD</a:t>
            </a:r>
            <a:endParaRPr lang="nl-BE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9307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Document stores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pic>
        <p:nvPicPr>
          <p:cNvPr id="5" name="Picture 2" descr="http://photos3.meetupstatic.com/photos/event/c/9/7/c/highres_1439158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249" y="1402026"/>
            <a:ext cx="2027022" cy="67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2394" y="2217344"/>
            <a:ext cx="2201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Retrieval (2)</a:t>
            </a:r>
            <a:endParaRPr lang="nl-BE" sz="32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383" y="2234232"/>
            <a:ext cx="4110617" cy="31779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2394" y="2982160"/>
            <a:ext cx="324505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510" indent="-228600">
              <a:lnSpc>
                <a:spcPts val="15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nl-BE" dirty="0" err="1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Verdana" panose="020B0604030504040204" pitchFamily="34" charset="0"/>
              </a:rPr>
              <a:t>db.</a:t>
            </a:r>
            <a:r>
              <a:rPr lang="nl-BE" i="1" dirty="0" err="1" smtClean="0">
                <a:solidFill>
                  <a:srgbClr val="0070C0"/>
                </a:solidFill>
                <a:latin typeface="+mn-lt"/>
                <a:ea typeface="Times New Roman" panose="02020603050405020304" pitchFamily="18" charset="0"/>
                <a:cs typeface="Verdana" panose="020B0604030504040204" pitchFamily="34" charset="0"/>
              </a:rPr>
              <a:t>opinies</a:t>
            </a:r>
            <a:r>
              <a:rPr lang="nl-BE" dirty="0" err="1" smtClean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Verdana" panose="020B0604030504040204" pitchFamily="34" charset="0"/>
              </a:rPr>
              <a:t>.</a:t>
            </a:r>
            <a:r>
              <a:rPr lang="nl-BE" b="1" dirty="0" err="1" smtClean="0">
                <a:latin typeface="+mn-lt"/>
              </a:rPr>
              <a:t>find</a:t>
            </a:r>
            <a:r>
              <a:rPr lang="nl-BE" b="1" dirty="0">
                <a:latin typeface="+mn-lt"/>
              </a:rPr>
              <a:t>({</a:t>
            </a:r>
            <a:r>
              <a:rPr lang="nl-BE" i="1" dirty="0">
                <a:latin typeface="+mn-lt"/>
              </a:rPr>
              <a:t>score</a:t>
            </a:r>
            <a:r>
              <a:rPr lang="nl-BE" dirty="0">
                <a:latin typeface="+mn-lt"/>
              </a:rPr>
              <a:t>: </a:t>
            </a:r>
            <a:r>
              <a:rPr lang="nl-BE" b="1" dirty="0">
                <a:latin typeface="+mn-lt"/>
              </a:rPr>
              <a:t>{$gt</a:t>
            </a:r>
            <a:r>
              <a:rPr lang="nl-BE" dirty="0">
                <a:latin typeface="+mn-lt"/>
              </a:rPr>
              <a:t>:8</a:t>
            </a:r>
            <a:r>
              <a:rPr lang="nl-BE" b="1" dirty="0">
                <a:latin typeface="+mn-lt"/>
              </a:rPr>
              <a:t>}})</a:t>
            </a:r>
            <a:endParaRPr lang="nl-BE" dirty="0">
              <a:latin typeface="+mn-lt"/>
            </a:endParaRPr>
          </a:p>
          <a:p>
            <a:pPr marL="270510" indent="-228600">
              <a:lnSpc>
                <a:spcPts val="1500"/>
              </a:lnSpc>
              <a:spcAft>
                <a:spcPts val="0"/>
              </a:spcAft>
              <a:tabLst>
                <a:tab pos="228600" algn="l"/>
              </a:tabLst>
            </a:pPr>
            <a:endParaRPr lang="nl-BE" sz="28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Verdana" panose="020B060403050404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5511" y="337177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latin typeface="+mn-lt"/>
              </a:rPr>
              <a:t>zoekt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alle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documenten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uit</a:t>
            </a:r>
            <a:r>
              <a:rPr lang="en-US" sz="1600" dirty="0">
                <a:latin typeface="+mn-lt"/>
              </a:rPr>
              <a:t> ‘</a:t>
            </a:r>
            <a:r>
              <a:rPr lang="en-US" sz="1600" dirty="0" err="1">
                <a:latin typeface="+mn-lt"/>
              </a:rPr>
              <a:t>opinies</a:t>
            </a:r>
            <a:r>
              <a:rPr lang="en-US" sz="1600" dirty="0">
                <a:latin typeface="+mn-lt"/>
              </a:rPr>
              <a:t>’ die </a:t>
            </a:r>
            <a:r>
              <a:rPr lang="en-US" sz="1600" dirty="0" err="1">
                <a:latin typeface="+mn-lt"/>
              </a:rPr>
              <a:t>een</a:t>
            </a:r>
            <a:r>
              <a:rPr lang="en-US" sz="1600" dirty="0">
                <a:latin typeface="+mn-lt"/>
              </a:rPr>
              <a:t> component ‘score’ </a:t>
            </a:r>
            <a:r>
              <a:rPr lang="en-US" sz="1600" dirty="0" err="1">
                <a:latin typeface="+mn-lt"/>
              </a:rPr>
              <a:t>hebben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waarvan</a:t>
            </a:r>
            <a:r>
              <a:rPr lang="en-US" sz="1600" dirty="0">
                <a:latin typeface="+mn-lt"/>
              </a:rPr>
              <a:t> de </a:t>
            </a:r>
            <a:r>
              <a:rPr lang="en-US" sz="1600" dirty="0" err="1" smtClean="0">
                <a:latin typeface="+mn-lt"/>
              </a:rPr>
              <a:t>waarde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groter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>
                <a:latin typeface="+mn-lt"/>
              </a:rPr>
              <a:t>is </a:t>
            </a:r>
            <a:r>
              <a:rPr lang="en-US" sz="1600" dirty="0" err="1">
                <a:latin typeface="+mn-lt"/>
              </a:rPr>
              <a:t>dan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smtClean="0">
                <a:latin typeface="+mn-lt"/>
              </a:rPr>
              <a:t>8</a:t>
            </a:r>
            <a:r>
              <a:rPr lang="nl-BE" sz="16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nl-BE" sz="16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2394" y="4441123"/>
            <a:ext cx="4814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db.</a:t>
            </a:r>
            <a:r>
              <a:rPr lang="nl-BE" i="1" dirty="0" err="1">
                <a:solidFill>
                  <a:srgbClr val="0070C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opinies</a:t>
            </a:r>
            <a:r>
              <a:rPr lang="nl-BE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nl-BE" b="1" dirty="0" err="1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nl-BE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nl-BE" i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nl-BE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l-BE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{$gt</a:t>
            </a:r>
            <a:r>
              <a:rPr lang="nl-BE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:8</a:t>
            </a:r>
            <a:r>
              <a:rPr lang="nl-BE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r>
              <a:rPr lang="nl-BE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BE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nl-BE" i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plaats</a:t>
            </a:r>
            <a:r>
              <a:rPr lang="nl-BE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 “zaal 1”</a:t>
            </a:r>
            <a:r>
              <a:rPr lang="nl-BE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nl-BE" b="1" dirty="0"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5511" y="4765166"/>
            <a:ext cx="5231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voorbeeld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nl-BE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meerdere </a:t>
            </a:r>
            <a:r>
              <a:rPr lang="nl-BE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zoekcondities </a:t>
            </a:r>
            <a:r>
              <a:rPr lang="nl-BE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allemaal moeten voldaan zijn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nl-BE" sz="1600" dirty="0"/>
          </a:p>
        </p:txBody>
      </p:sp>
      <p:sp>
        <p:nvSpPr>
          <p:cNvPr id="12" name="Rectangle 11"/>
          <p:cNvSpPr/>
          <p:nvPr/>
        </p:nvSpPr>
        <p:spPr>
          <a:xfrm>
            <a:off x="292394" y="5533931"/>
            <a:ext cx="5510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db.</a:t>
            </a:r>
            <a:r>
              <a:rPr lang="nl-BE" i="1" dirty="0" err="1" smtClean="0">
                <a:solidFill>
                  <a:srgbClr val="0070C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opinies</a:t>
            </a:r>
            <a:r>
              <a:rPr lang="nl-BE" dirty="0" err="1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nl-BE" b="1" dirty="0" err="1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b="1" dirty="0" smtClean="0">
                <a:latin typeface="+mn-lt"/>
              </a:rPr>
              <a:t>({$</a:t>
            </a:r>
            <a:r>
              <a:rPr lang="en-US" b="1" dirty="0">
                <a:latin typeface="+mn-lt"/>
              </a:rPr>
              <a:t>or[{</a:t>
            </a:r>
            <a:r>
              <a:rPr lang="en-US" i="1" dirty="0">
                <a:latin typeface="+mn-lt"/>
              </a:rPr>
              <a:t>score</a:t>
            </a:r>
            <a:r>
              <a:rPr lang="en-US" dirty="0">
                <a:latin typeface="+mn-lt"/>
              </a:rPr>
              <a:t>: </a:t>
            </a:r>
            <a:r>
              <a:rPr lang="en-US" b="1" dirty="0">
                <a:latin typeface="+mn-lt"/>
              </a:rPr>
              <a:t>{$gt</a:t>
            </a:r>
            <a:r>
              <a:rPr lang="en-US" dirty="0">
                <a:latin typeface="+mn-lt"/>
              </a:rPr>
              <a:t>:8</a:t>
            </a:r>
            <a:r>
              <a:rPr lang="en-US" b="1" dirty="0">
                <a:latin typeface="+mn-lt"/>
              </a:rPr>
              <a:t>}}</a:t>
            </a:r>
            <a:r>
              <a:rPr lang="en-US" dirty="0">
                <a:latin typeface="+mn-lt"/>
              </a:rPr>
              <a:t>,</a:t>
            </a:r>
            <a:r>
              <a:rPr lang="en-US" b="1" dirty="0">
                <a:latin typeface="+mn-lt"/>
              </a:rPr>
              <a:t> {</a:t>
            </a:r>
            <a:r>
              <a:rPr lang="en-US" i="1" dirty="0" err="1">
                <a:latin typeface="+mn-lt"/>
              </a:rPr>
              <a:t>plaats</a:t>
            </a:r>
            <a:r>
              <a:rPr lang="en-US" dirty="0">
                <a:latin typeface="+mn-lt"/>
              </a:rPr>
              <a:t>: “</a:t>
            </a:r>
            <a:r>
              <a:rPr lang="en-US" dirty="0" err="1">
                <a:latin typeface="+mn-lt"/>
              </a:rPr>
              <a:t>zaal</a:t>
            </a:r>
            <a:r>
              <a:rPr lang="en-US" dirty="0">
                <a:latin typeface="+mn-lt"/>
              </a:rPr>
              <a:t> 1”</a:t>
            </a:r>
            <a:r>
              <a:rPr lang="en-US" b="1" dirty="0">
                <a:latin typeface="+mn-lt"/>
              </a:rPr>
              <a:t>}]})</a:t>
            </a:r>
            <a:endParaRPr lang="nl-BE" b="1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5511" y="5857974"/>
            <a:ext cx="5231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voorbeeld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van </a:t>
            </a:r>
            <a:r>
              <a:rPr lang="nl-BE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meerdere </a:t>
            </a:r>
            <a:r>
              <a:rPr lang="nl-BE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zoekcondities waarvan minstens één moet voldaan </a:t>
            </a:r>
            <a:r>
              <a:rPr lang="nl-BE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zijn</a:t>
            </a:r>
            <a:r>
              <a:rPr lang="en-US" sz="1600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nl-BE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874868" y="1383761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dirty="0" smtClean="0">
                <a:latin typeface="+mn-lt"/>
              </a:rPr>
              <a:t>C</a:t>
            </a:r>
            <a:r>
              <a:rPr lang="nl-BE" sz="4000" u="sng" dirty="0" smtClean="0">
                <a:latin typeface="+mn-lt"/>
              </a:rPr>
              <a:t>R</a:t>
            </a:r>
            <a:r>
              <a:rPr lang="nl-BE" sz="4000" dirty="0" smtClean="0">
                <a:latin typeface="+mn-lt"/>
              </a:rPr>
              <a:t>UD</a:t>
            </a:r>
            <a:endParaRPr lang="nl-BE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539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Document stores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pic>
        <p:nvPicPr>
          <p:cNvPr id="5" name="Picture 2" descr="http://photos3.meetupstatic.com/photos/event/c/9/7/c/highres_1439158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1429735"/>
            <a:ext cx="2027022" cy="67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2709" y="2245053"/>
            <a:ext cx="141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Update</a:t>
            </a:r>
            <a:endParaRPr lang="nl-BE" sz="32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990" y="3306650"/>
            <a:ext cx="7702301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0510" indent="-228600">
              <a:lnSpc>
                <a:spcPts val="1500"/>
              </a:lnSpc>
              <a:spcAft>
                <a:spcPts val="0"/>
              </a:spcAft>
              <a:tabLst>
                <a:tab pos="228600" algn="l"/>
              </a:tabLst>
            </a:pPr>
            <a:r>
              <a:rPr lang="nl-BE" dirty="0" err="1">
                <a:latin typeface="+mn-lt"/>
              </a:rPr>
              <a:t>db.</a:t>
            </a:r>
            <a:r>
              <a:rPr lang="nl-BE" i="1" dirty="0" err="1">
                <a:solidFill>
                  <a:srgbClr val="0070C0"/>
                </a:solidFill>
                <a:latin typeface="+mn-lt"/>
              </a:rPr>
              <a:t>bezoekers</a:t>
            </a:r>
            <a:r>
              <a:rPr lang="nl-BE" dirty="0" err="1">
                <a:latin typeface="+mn-lt"/>
              </a:rPr>
              <a:t>.</a:t>
            </a:r>
            <a:r>
              <a:rPr lang="nl-BE" b="1" dirty="0" err="1">
                <a:latin typeface="+mn-lt"/>
              </a:rPr>
              <a:t>update</a:t>
            </a:r>
            <a:r>
              <a:rPr lang="nl-BE" b="1" dirty="0">
                <a:latin typeface="+mn-lt"/>
              </a:rPr>
              <a:t>({</a:t>
            </a:r>
            <a:r>
              <a:rPr lang="nl-BE" dirty="0">
                <a:latin typeface="+mn-lt"/>
              </a:rPr>
              <a:t>“_</a:t>
            </a:r>
            <a:r>
              <a:rPr lang="nl-BE" dirty="0" err="1">
                <a:latin typeface="+mn-lt"/>
              </a:rPr>
              <a:t>id</a:t>
            </a:r>
            <a:r>
              <a:rPr lang="nl-BE" dirty="0">
                <a:latin typeface="+mn-lt"/>
              </a:rPr>
              <a:t>” : “B1”</a:t>
            </a:r>
            <a:r>
              <a:rPr lang="nl-BE" b="1" dirty="0">
                <a:latin typeface="+mn-lt"/>
              </a:rPr>
              <a:t>}, { $set: {</a:t>
            </a:r>
            <a:r>
              <a:rPr lang="nl-BE" i="1" dirty="0">
                <a:latin typeface="+mn-lt"/>
              </a:rPr>
              <a:t>“</a:t>
            </a:r>
            <a:r>
              <a:rPr lang="nl-BE" i="1" dirty="0" err="1">
                <a:latin typeface="+mn-lt"/>
              </a:rPr>
              <a:t>adres.straat</a:t>
            </a:r>
            <a:r>
              <a:rPr lang="nl-BE" i="1" dirty="0">
                <a:latin typeface="+mn-lt"/>
              </a:rPr>
              <a:t>”</a:t>
            </a:r>
            <a:r>
              <a:rPr lang="nl-BE" dirty="0">
                <a:latin typeface="+mn-lt"/>
              </a:rPr>
              <a:t> : “</a:t>
            </a:r>
            <a:r>
              <a:rPr lang="nl-BE" dirty="0" err="1">
                <a:latin typeface="+mn-lt"/>
              </a:rPr>
              <a:t>Plezantstraat</a:t>
            </a:r>
            <a:r>
              <a:rPr lang="nl-BE" dirty="0">
                <a:latin typeface="+mn-lt"/>
              </a:rPr>
              <a:t>, 5”</a:t>
            </a:r>
            <a:r>
              <a:rPr lang="nl-BE" b="1" dirty="0">
                <a:latin typeface="+mn-lt"/>
              </a:rPr>
              <a:t>}})</a:t>
            </a:r>
            <a:endParaRPr lang="nl-BE" sz="280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0990" y="3627450"/>
            <a:ext cx="74866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pas </a:t>
            </a:r>
            <a:r>
              <a:rPr lang="en-US" sz="1600" dirty="0" smtClean="0">
                <a:latin typeface="+mn-lt"/>
              </a:rPr>
              <a:t>in </a:t>
            </a:r>
            <a:r>
              <a:rPr lang="en-US" sz="1600" dirty="0">
                <a:latin typeface="+mn-lt"/>
              </a:rPr>
              <a:t>het document met </a:t>
            </a:r>
            <a:r>
              <a:rPr lang="en-US" sz="1600" dirty="0" err="1">
                <a:latin typeface="+mn-lt"/>
              </a:rPr>
              <a:t>sleutelwaarde</a:t>
            </a:r>
            <a:r>
              <a:rPr lang="en-US" sz="1600" dirty="0">
                <a:latin typeface="+mn-lt"/>
              </a:rPr>
              <a:t> ‘B1’ </a:t>
            </a:r>
            <a:r>
              <a:rPr lang="en-US" sz="1600" dirty="0" err="1">
                <a:latin typeface="+mn-lt"/>
              </a:rPr>
              <a:t>uit</a:t>
            </a:r>
            <a:r>
              <a:rPr lang="en-US" sz="1600" dirty="0">
                <a:latin typeface="+mn-lt"/>
              </a:rPr>
              <a:t> de </a:t>
            </a:r>
            <a:r>
              <a:rPr lang="en-US" sz="1600" dirty="0" err="1">
                <a:latin typeface="+mn-lt"/>
              </a:rPr>
              <a:t>documentcollectie</a:t>
            </a:r>
            <a:r>
              <a:rPr lang="en-US" sz="1600" dirty="0">
                <a:latin typeface="+mn-lt"/>
              </a:rPr>
              <a:t> ‘</a:t>
            </a:r>
            <a:r>
              <a:rPr lang="en-US" sz="1600" dirty="0" err="1">
                <a:latin typeface="+mn-lt"/>
              </a:rPr>
              <a:t>bezoekers</a:t>
            </a:r>
            <a:r>
              <a:rPr lang="en-US" sz="1600" dirty="0">
                <a:latin typeface="+mn-lt"/>
              </a:rPr>
              <a:t>’, de </a:t>
            </a:r>
            <a:r>
              <a:rPr lang="en-US" sz="1600" dirty="0" err="1">
                <a:latin typeface="+mn-lt"/>
              </a:rPr>
              <a:t>waarde</a:t>
            </a:r>
            <a:r>
              <a:rPr lang="en-US" sz="1600" dirty="0">
                <a:latin typeface="+mn-lt"/>
              </a:rPr>
              <a:t> van de ‘</a:t>
            </a:r>
            <a:r>
              <a:rPr lang="en-US" sz="1600" dirty="0" err="1">
                <a:latin typeface="+mn-lt"/>
              </a:rPr>
              <a:t>straat</a:t>
            </a:r>
            <a:r>
              <a:rPr lang="en-US" sz="1600" dirty="0">
                <a:latin typeface="+mn-lt"/>
              </a:rPr>
              <a:t>’-component van het </a:t>
            </a:r>
            <a:r>
              <a:rPr lang="en-US" sz="1600" dirty="0" err="1">
                <a:latin typeface="+mn-lt"/>
              </a:rPr>
              <a:t>ingebedde</a:t>
            </a:r>
            <a:r>
              <a:rPr lang="en-US" sz="1600" dirty="0">
                <a:latin typeface="+mn-lt"/>
              </a:rPr>
              <a:t> ‘</a:t>
            </a:r>
            <a:r>
              <a:rPr lang="en-US" sz="1600" dirty="0" err="1">
                <a:latin typeface="+mn-lt"/>
              </a:rPr>
              <a:t>adres</a:t>
            </a:r>
            <a:r>
              <a:rPr lang="en-US" sz="1600" dirty="0">
                <a:latin typeface="+mn-lt"/>
              </a:rPr>
              <a:t>’-document </a:t>
            </a:r>
            <a:r>
              <a:rPr lang="en-US" sz="1600" dirty="0" err="1">
                <a:latin typeface="+mn-lt"/>
              </a:rPr>
              <a:t>aan</a:t>
            </a:r>
            <a:r>
              <a:rPr lang="en-US" sz="1600" dirty="0">
                <a:latin typeface="+mn-lt"/>
              </a:rPr>
              <a:t>. </a:t>
            </a:r>
            <a:r>
              <a:rPr lang="en-US" sz="1600" dirty="0" err="1">
                <a:latin typeface="+mn-lt"/>
              </a:rPr>
              <a:t>Als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er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geen</a:t>
            </a:r>
            <a:r>
              <a:rPr lang="en-US" sz="1600" dirty="0">
                <a:latin typeface="+mn-lt"/>
              </a:rPr>
              <a:t> ‘</a:t>
            </a:r>
            <a:r>
              <a:rPr lang="en-US" sz="1600" dirty="0" err="1">
                <a:latin typeface="+mn-lt"/>
              </a:rPr>
              <a:t>straat</a:t>
            </a:r>
            <a:r>
              <a:rPr lang="en-US" sz="1600" dirty="0">
                <a:latin typeface="+mn-lt"/>
              </a:rPr>
              <a:t>’-component </a:t>
            </a:r>
            <a:r>
              <a:rPr lang="en-US" sz="1600" dirty="0" err="1">
                <a:latin typeface="+mn-lt"/>
              </a:rPr>
              <a:t>bestaat</a:t>
            </a:r>
            <a:r>
              <a:rPr lang="en-US" sz="1600" dirty="0">
                <a:latin typeface="+mn-lt"/>
              </a:rPr>
              <a:t>, </a:t>
            </a:r>
            <a:r>
              <a:rPr lang="en-US" sz="1600" dirty="0" err="1">
                <a:latin typeface="+mn-lt"/>
              </a:rPr>
              <a:t>wordt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deze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aangemaakt</a:t>
            </a:r>
            <a:r>
              <a:rPr lang="nl-BE" sz="1600" dirty="0" smtClean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nl-BE" sz="16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0990" y="4765613"/>
            <a:ext cx="7517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latin typeface="+mn-lt"/>
              </a:rPr>
              <a:t>db.</a:t>
            </a:r>
            <a:r>
              <a:rPr lang="nl-BE" i="1" dirty="0" err="1">
                <a:solidFill>
                  <a:srgbClr val="0070C0"/>
                </a:solidFill>
                <a:latin typeface="+mn-lt"/>
              </a:rPr>
              <a:t>bezoekers</a:t>
            </a:r>
            <a:r>
              <a:rPr lang="nl-BE" dirty="0" err="1">
                <a:latin typeface="+mn-lt"/>
              </a:rPr>
              <a:t>.</a:t>
            </a:r>
            <a:r>
              <a:rPr lang="nl-BE" b="1" dirty="0" err="1">
                <a:latin typeface="+mn-lt"/>
              </a:rPr>
              <a:t>update</a:t>
            </a:r>
            <a:r>
              <a:rPr lang="nl-BE" b="1" dirty="0">
                <a:latin typeface="+mn-lt"/>
              </a:rPr>
              <a:t>({</a:t>
            </a:r>
            <a:r>
              <a:rPr lang="nl-BE" dirty="0">
                <a:latin typeface="+mn-lt"/>
              </a:rPr>
              <a:t>“_</a:t>
            </a:r>
            <a:r>
              <a:rPr lang="nl-BE" dirty="0" err="1">
                <a:latin typeface="+mn-lt"/>
              </a:rPr>
              <a:t>id</a:t>
            </a:r>
            <a:r>
              <a:rPr lang="nl-BE" dirty="0">
                <a:latin typeface="+mn-lt"/>
              </a:rPr>
              <a:t>” : “B1”</a:t>
            </a:r>
            <a:r>
              <a:rPr lang="nl-BE" b="1" dirty="0">
                <a:latin typeface="+mn-lt"/>
              </a:rPr>
              <a:t>}, { </a:t>
            </a:r>
            <a:r>
              <a:rPr lang="nl-BE" i="1" dirty="0">
                <a:latin typeface="+mn-lt"/>
              </a:rPr>
              <a:t>“naam”</a:t>
            </a:r>
            <a:r>
              <a:rPr lang="nl-BE" dirty="0">
                <a:latin typeface="+mn-lt"/>
              </a:rPr>
              <a:t> : “</a:t>
            </a:r>
            <a:r>
              <a:rPr lang="nl-BE" dirty="0" err="1">
                <a:latin typeface="+mn-lt"/>
              </a:rPr>
              <a:t>YanaB</a:t>
            </a:r>
            <a:r>
              <a:rPr lang="nl-BE" dirty="0">
                <a:latin typeface="+mn-lt"/>
              </a:rPr>
              <a:t>”, “taal” : “Nederlands”, </a:t>
            </a:r>
          </a:p>
          <a:p>
            <a:r>
              <a:rPr lang="en-US" dirty="0">
                <a:latin typeface="+mn-lt"/>
              </a:rPr>
              <a:t>   “e-mail” : “yanaB@mijnbedrijf.nl”</a:t>
            </a:r>
            <a:r>
              <a:rPr lang="en-US" b="1" dirty="0">
                <a:latin typeface="+mn-lt"/>
              </a:rPr>
              <a:t>})</a:t>
            </a:r>
            <a:endParaRPr lang="nl-BE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0990" y="5331915"/>
            <a:ext cx="78947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600" dirty="0" smtClean="0">
                <a:latin typeface="+mn-lt"/>
              </a:rPr>
              <a:t>vervang het </a:t>
            </a:r>
            <a:r>
              <a:rPr lang="nb-NO" sz="1600" dirty="0">
                <a:latin typeface="+mn-lt"/>
              </a:rPr>
              <a:t>document met sleutelwaarde ‘B1’ </a:t>
            </a:r>
            <a:r>
              <a:rPr lang="nb-NO" sz="1600" dirty="0" smtClean="0">
                <a:latin typeface="+mn-lt"/>
              </a:rPr>
              <a:t>door </a:t>
            </a:r>
            <a:r>
              <a:rPr lang="nb-NO" sz="1600" dirty="0">
                <a:latin typeface="+mn-lt"/>
              </a:rPr>
              <a:t>een nieuw document met dezelfde sleutelwaarde en componenten ‘naam’, ‘taal’ en ‘e-mail</a:t>
            </a:r>
            <a:r>
              <a:rPr lang="nb-NO" sz="1600" dirty="0" smtClean="0">
                <a:latin typeface="+mn-lt"/>
              </a:rPr>
              <a:t>’.</a:t>
            </a:r>
            <a:endParaRPr lang="nl-BE" sz="16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70152" y="1539635"/>
            <a:ext cx="13821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4000" dirty="0" smtClean="0">
                <a:latin typeface="+mn-lt"/>
              </a:rPr>
              <a:t>CR</a:t>
            </a:r>
            <a:r>
              <a:rPr lang="nl-BE" sz="4000" u="sng" dirty="0" smtClean="0">
                <a:latin typeface="+mn-lt"/>
              </a:rPr>
              <a:t>U</a:t>
            </a:r>
            <a:r>
              <a:rPr lang="nl-BE" sz="4000" dirty="0" smtClean="0">
                <a:latin typeface="+mn-lt"/>
              </a:rPr>
              <a:t>D</a:t>
            </a:r>
            <a:endParaRPr lang="nl-BE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1622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20138</TotalTime>
  <Words>635</Words>
  <Application>Microsoft Office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Wingdings</vt:lpstr>
      <vt:lpstr>Office Theme</vt:lpstr>
      <vt:lpstr>PowerPoint Presentation</vt:lpstr>
      <vt:lpstr>Document stores</vt:lpstr>
      <vt:lpstr>Document stores</vt:lpstr>
      <vt:lpstr>Document stores</vt:lpstr>
      <vt:lpstr>Document stores</vt:lpstr>
      <vt:lpstr>Document stores</vt:lpstr>
      <vt:lpstr>Document stores</vt:lpstr>
      <vt:lpstr>Document stores</vt:lpstr>
      <vt:lpstr>Document stores</vt:lpstr>
      <vt:lpstr>Document stores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1347</cp:revision>
  <dcterms:created xsi:type="dcterms:W3CDTF">2010-12-03T08:14:05Z</dcterms:created>
  <dcterms:modified xsi:type="dcterms:W3CDTF">2020-09-27T09:42:59Z</dcterms:modified>
</cp:coreProperties>
</file>