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51" r:id="rId2"/>
    <p:sldId id="1253" r:id="rId3"/>
    <p:sldId id="1252" r:id="rId4"/>
    <p:sldId id="1254" r:id="rId5"/>
    <p:sldId id="1255" r:id="rId6"/>
    <p:sldId id="1256" r:id="rId7"/>
    <p:sldId id="1263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00FF00"/>
    <a:srgbClr val="993300"/>
    <a:srgbClr val="FFFF99"/>
    <a:srgbClr val="CC6600"/>
    <a:srgbClr val="3333B2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7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Column stores</a:t>
            </a:r>
          </a:p>
        </p:txBody>
      </p:sp>
    </p:spTree>
    <p:extLst>
      <p:ext uri="{BB962C8B-B14F-4D97-AF65-F5344CB8AC3E}">
        <p14:creationId xmlns:p14="http://schemas.microsoft.com/office/powerpoint/2010/main" val="3652490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sz="1400" dirty="0"/>
          </a:p>
        </p:txBody>
      </p:sp>
      <p:pic>
        <p:nvPicPr>
          <p:cNvPr id="14" name="Picture 4" descr="http://1.bp.blogspot.com/_j6mB7TMmJJY/TK1npAatLqI/AAAAAAAAAd4/TscPInSeUoo/s1600/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821" y="2606220"/>
            <a:ext cx="5920740" cy="35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86000" y="1672776"/>
            <a:ext cx="4440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Kolomgeoriënteerde tabellen</a:t>
            </a:r>
            <a:endParaRPr lang="nl-B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6011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3624" y="1244582"/>
            <a:ext cx="548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Dataschema</a:t>
            </a:r>
            <a:endParaRPr lang="nl-BE" sz="2800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12" name="Picture 2" descr="http://nl.pcmweb.s3-eu-west-1.amazonaws.com/articles/Facebook-logo-PS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57" y="1878704"/>
            <a:ext cx="1329055" cy="6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254" y="1370235"/>
            <a:ext cx="1663863" cy="614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96" y="1767802"/>
            <a:ext cx="4914149" cy="22120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4323832"/>
            <a:ext cx="45273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</a:rPr>
              <a:t>Geen </a:t>
            </a:r>
            <a:r>
              <a:rPr lang="nl-BE" dirty="0" smtClean="0">
                <a:solidFill>
                  <a:srgbClr val="0070C0"/>
                </a:solidFill>
                <a:latin typeface="+mn-lt"/>
              </a:rPr>
              <a:t>databankschema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Data die samen horen, maar niet samen</a:t>
            </a:r>
            <a:br>
              <a:rPr lang="nl-BE" dirty="0" smtClean="0">
                <a:solidFill>
                  <a:srgbClr val="0070C0"/>
                </a:solidFill>
                <a:latin typeface="+mn-lt"/>
              </a:rPr>
            </a:br>
            <a:r>
              <a:rPr lang="nl-BE" dirty="0" smtClean="0">
                <a:solidFill>
                  <a:srgbClr val="0070C0"/>
                </a:solidFill>
                <a:latin typeface="+mn-lt"/>
              </a:rPr>
              <a:t>worden gebruikt, worden apart opgeslagen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Versiebeheer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Geïndexeerd over </a:t>
            </a:r>
            <a:r>
              <a:rPr lang="nl-BE" dirty="0">
                <a:solidFill>
                  <a:srgbClr val="0070C0"/>
                </a:solidFill>
                <a:latin typeface="+mn-lt"/>
              </a:rPr>
              <a:t>(</a:t>
            </a:r>
            <a:r>
              <a:rPr lang="nl-BE" dirty="0" err="1">
                <a:solidFill>
                  <a:srgbClr val="0070C0"/>
                </a:solidFill>
                <a:latin typeface="+mn-lt"/>
              </a:rPr>
              <a:t>rowid</a:t>
            </a:r>
            <a:r>
              <a:rPr lang="nl-BE" dirty="0">
                <a:solidFill>
                  <a:srgbClr val="0070C0"/>
                </a:solidFill>
                <a:latin typeface="+mn-lt"/>
              </a:rPr>
              <a:t>, </a:t>
            </a:r>
            <a:r>
              <a:rPr lang="nl-BE" dirty="0" err="1">
                <a:solidFill>
                  <a:srgbClr val="0070C0"/>
                </a:solidFill>
                <a:latin typeface="+mn-lt"/>
              </a:rPr>
              <a:t>col_name</a:t>
            </a:r>
            <a:r>
              <a:rPr lang="nl-BE" dirty="0">
                <a:solidFill>
                  <a:srgbClr val="0070C0"/>
                </a:solidFill>
                <a:latin typeface="+mn-lt"/>
              </a:rPr>
              <a:t>, 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Communicatie kan enkel via een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Extra indexering is mogelijk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636" y="6355157"/>
            <a:ext cx="25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err="1" smtClean="0">
                <a:latin typeface="+mn-lt"/>
              </a:rPr>
              <a:t>HBase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Hypertable</a:t>
            </a:r>
            <a:r>
              <a:rPr lang="nl-BE" sz="1400" dirty="0" smtClean="0">
                <a:latin typeface="+mn-lt"/>
              </a:rPr>
              <a:t>, Cassandra, …</a:t>
            </a:r>
            <a:endParaRPr lang="nl-BE" sz="140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3990" y="5253552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j-lt"/>
              </a:rPr>
              <a:t>get(</a:t>
            </a:r>
            <a:r>
              <a:rPr lang="nl-BE" sz="1400" dirty="0" err="1" smtClean="0">
                <a:latin typeface="+mj-lt"/>
              </a:rPr>
              <a:t>table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rowid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col_name</a:t>
            </a:r>
            <a:r>
              <a:rPr lang="nl-BE" sz="1400" dirty="0" smtClean="0">
                <a:latin typeface="+mj-lt"/>
              </a:rPr>
              <a:t>, ts)</a:t>
            </a:r>
          </a:p>
          <a:p>
            <a:r>
              <a:rPr lang="nl-BE" sz="1400" dirty="0" err="1" smtClean="0">
                <a:latin typeface="+mj-lt"/>
              </a:rPr>
              <a:t>insert</a:t>
            </a:r>
            <a:r>
              <a:rPr lang="nl-BE" sz="1400" dirty="0" smtClean="0">
                <a:latin typeface="+mj-lt"/>
              </a:rPr>
              <a:t>(</a:t>
            </a:r>
            <a:r>
              <a:rPr lang="nl-BE" sz="1400" dirty="0" err="1" smtClean="0">
                <a:latin typeface="+mj-lt"/>
              </a:rPr>
              <a:t>table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rowid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col_name</a:t>
            </a:r>
            <a:r>
              <a:rPr lang="nl-BE" sz="1400" dirty="0" smtClean="0">
                <a:latin typeface="+mj-lt"/>
              </a:rPr>
              <a:t>, ts, </a:t>
            </a:r>
            <a:r>
              <a:rPr lang="nl-BE" sz="1400" dirty="0" err="1" smtClean="0">
                <a:latin typeface="+mj-lt"/>
              </a:rPr>
              <a:t>value</a:t>
            </a:r>
            <a:r>
              <a:rPr lang="nl-BE" sz="1400" dirty="0" smtClean="0">
                <a:latin typeface="+mj-lt"/>
              </a:rPr>
              <a:t>)</a:t>
            </a:r>
          </a:p>
          <a:p>
            <a:r>
              <a:rPr lang="nl-BE" sz="1400" dirty="0" smtClean="0">
                <a:latin typeface="+mj-lt"/>
              </a:rPr>
              <a:t>delete(</a:t>
            </a:r>
            <a:r>
              <a:rPr lang="nl-BE" sz="1400" dirty="0" err="1" smtClean="0">
                <a:latin typeface="+mj-lt"/>
              </a:rPr>
              <a:t>table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rowid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col_name</a:t>
            </a:r>
            <a:r>
              <a:rPr lang="nl-BE" sz="1400" dirty="0" smtClean="0">
                <a:latin typeface="+mj-lt"/>
              </a:rPr>
              <a:t>, ts)</a:t>
            </a:r>
            <a:endParaRPr lang="nl-BE" sz="1400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1260170" y="5356882"/>
            <a:ext cx="83820" cy="532003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61697" y="543821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API</a:t>
            </a:r>
            <a:endParaRPr lang="nl-BE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1233106" y="2547515"/>
            <a:ext cx="91624" cy="176784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/>
          <p:cNvSpPr txBox="1"/>
          <p:nvPr/>
        </p:nvSpPr>
        <p:spPr>
          <a:xfrm>
            <a:off x="518581" y="3462332"/>
            <a:ext cx="1533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rgbClr val="FF0000"/>
                </a:solidFill>
                <a:latin typeface="+mn-lt"/>
              </a:rPr>
              <a:t>Fysisch gesorteerd</a:t>
            </a:r>
            <a:endParaRPr lang="nl-BE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3580660" y="3065970"/>
            <a:ext cx="95018" cy="1732781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TextBox 21"/>
          <p:cNvSpPr txBox="1"/>
          <p:nvPr/>
        </p:nvSpPr>
        <p:spPr>
          <a:xfrm>
            <a:off x="2928490" y="3932360"/>
            <a:ext cx="1533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solidFill>
                  <a:srgbClr val="FF0000"/>
                </a:solidFill>
                <a:latin typeface="+mn-lt"/>
              </a:rPr>
              <a:t>Fysisch gesorteerd</a:t>
            </a:r>
            <a:endParaRPr lang="nl-BE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6317" y="4166156"/>
            <a:ext cx="2943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smtClean="0">
                <a:latin typeface="+mn-lt"/>
              </a:rPr>
              <a:t>Eén bestand per kolomfamilie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+mn-lt"/>
              </a:rPr>
              <a:t>Nulls</a:t>
            </a:r>
            <a:r>
              <a:rPr lang="nl-BE" sz="1600" dirty="0" smtClean="0">
                <a:latin typeface="+mn-lt"/>
              </a:rPr>
              <a:t> zijn niet meer nodig</a:t>
            </a:r>
          </a:p>
        </p:txBody>
      </p:sp>
    </p:spTree>
    <p:extLst>
      <p:ext uri="{BB962C8B-B14F-4D97-AF65-F5344CB8AC3E}">
        <p14:creationId xmlns:p14="http://schemas.microsoft.com/office/powerpoint/2010/main" val="10190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3" y="1403342"/>
            <a:ext cx="2868506" cy="17488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39030" y="3152221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SQL</a:t>
            </a:r>
            <a:endParaRPr lang="nl-BE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705543" y="43138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+</a:t>
            </a:r>
            <a:endParaRPr lang="nl-BE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82703" y="519574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 smtClean="0"/>
              <a:t>NoSQL</a:t>
            </a:r>
            <a:endParaRPr lang="nl-BE" sz="2000" b="1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12" y="2666953"/>
            <a:ext cx="5371171" cy="34619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80020" y="6125374"/>
            <a:ext cx="465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rgbClr val="0070C0"/>
                </a:solidFill>
                <a:latin typeface="+mn-lt"/>
              </a:rPr>
              <a:t>Kolomdatabankoplossing</a:t>
            </a:r>
            <a:endParaRPr lang="nl-BE" sz="28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0720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96710" y="1358132"/>
            <a:ext cx="152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latin typeface="+mn-lt"/>
              </a:rPr>
              <a:t>Querying</a:t>
            </a:r>
            <a:endParaRPr lang="nl-BE" sz="2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7234" y="2003357"/>
            <a:ext cx="5077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+mj-lt"/>
              </a:rPr>
              <a:t>Ondersteuning voor SQL-like SELECT-FROM-WHERE </a:t>
            </a:r>
            <a:r>
              <a:rPr lang="nl-BE" sz="1600" dirty="0" err="1" smtClean="0">
                <a:latin typeface="+mj-lt"/>
              </a:rPr>
              <a:t>queries</a:t>
            </a:r>
            <a:endParaRPr lang="nl-BE" sz="1600" dirty="0" smtClean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971" y="2520821"/>
            <a:ext cx="437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+mn-lt"/>
              </a:rPr>
              <a:t>SELECT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taal </a:t>
            </a:r>
            <a:r>
              <a:rPr lang="nl-BE" sz="1600" dirty="0" smtClean="0">
                <a:latin typeface="+mn-lt"/>
              </a:rPr>
              <a:t>FROM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Bezoeker </a:t>
            </a:r>
            <a:r>
              <a:rPr lang="nl-BE" sz="1600" dirty="0" smtClean="0">
                <a:latin typeface="+mn-lt"/>
              </a:rPr>
              <a:t>WHERE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naam = ‘Yana’</a:t>
            </a:r>
            <a:endParaRPr lang="nl-BE" sz="1600" dirty="0" smtClean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971" y="2869008"/>
            <a:ext cx="458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+mn-lt"/>
              </a:rPr>
              <a:t>SELECT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commentaar </a:t>
            </a:r>
            <a:r>
              <a:rPr lang="nl-BE" sz="1600" dirty="0" smtClean="0">
                <a:latin typeface="+mn-lt"/>
              </a:rPr>
              <a:t>FROM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Opinie </a:t>
            </a:r>
            <a:r>
              <a:rPr lang="nl-BE" sz="1600" dirty="0" smtClean="0">
                <a:latin typeface="+mn-lt"/>
              </a:rPr>
              <a:t>WHERE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score&lt;5</a:t>
            </a:r>
            <a:endParaRPr lang="nl-BE" sz="1600" dirty="0" smtClean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7234" y="3268292"/>
            <a:ext cx="5119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+mn-lt"/>
              </a:rPr>
              <a:t>SELECT COUNT(*)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nl-BE" sz="1600" dirty="0" smtClean="0">
                <a:latin typeface="+mn-lt"/>
              </a:rPr>
              <a:t>FROM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Opinie </a:t>
            </a:r>
            <a:r>
              <a:rPr lang="nl-BE" sz="1600" dirty="0" smtClean="0">
                <a:latin typeface="+mn-lt"/>
              </a:rPr>
              <a:t>WHERE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dag=‘15/1/2016’ </a:t>
            </a:r>
            <a:endParaRPr lang="nl-BE" sz="1600" dirty="0">
              <a:latin typeface="+mn-lt"/>
            </a:endParaRPr>
          </a:p>
          <a:p>
            <a:endParaRPr lang="nl-BE" sz="160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7234" y="3907093"/>
            <a:ext cx="4695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Geen ondersteuning voor “relationele” </a:t>
            </a:r>
            <a:r>
              <a:rPr lang="nl-BE" sz="1600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join</a:t>
            </a:r>
            <a:r>
              <a:rPr lang="nl-BE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-operaties!</a:t>
            </a:r>
          </a:p>
          <a:p>
            <a:r>
              <a:rPr lang="nl-BE" sz="16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applicatie moet deze behandelen.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002" y="3853067"/>
            <a:ext cx="3690299" cy="23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36856" y="1385841"/>
            <a:ext cx="1713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Indexering</a:t>
            </a:r>
            <a:endParaRPr lang="nl-BE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380" y="2031066"/>
            <a:ext cx="7695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>
                <a:latin typeface="+mj-lt"/>
              </a:rPr>
              <a:t>S</a:t>
            </a:r>
            <a:r>
              <a:rPr lang="nl-BE" sz="1600" dirty="0" err="1" smtClean="0">
                <a:latin typeface="+mj-lt"/>
              </a:rPr>
              <a:t>ysteemgedefinieerde</a:t>
            </a:r>
            <a:r>
              <a:rPr lang="nl-BE" sz="1600" dirty="0" smtClean="0">
                <a:latin typeface="+mj-lt"/>
              </a:rPr>
              <a:t> index over de kolommen </a:t>
            </a:r>
            <a:r>
              <a:rPr lang="nl-BE" sz="1600" dirty="0" smtClean="0">
                <a:solidFill>
                  <a:srgbClr val="0070C0"/>
                </a:solidFill>
                <a:latin typeface="+mj-lt"/>
              </a:rPr>
              <a:t>{‘</a:t>
            </a:r>
            <a:r>
              <a:rPr lang="nl-BE" sz="1600" dirty="0" err="1" smtClean="0">
                <a:solidFill>
                  <a:srgbClr val="0070C0"/>
                </a:solidFill>
                <a:latin typeface="+mj-lt"/>
              </a:rPr>
              <a:t>Rij_id</a:t>
            </a:r>
            <a:r>
              <a:rPr lang="nl-BE" sz="1600" dirty="0" smtClean="0">
                <a:solidFill>
                  <a:srgbClr val="0070C0"/>
                </a:solidFill>
                <a:latin typeface="+mj-lt"/>
              </a:rPr>
              <a:t>’, ‘Kolomnaam’, ‘Versie’}</a:t>
            </a:r>
            <a:r>
              <a:rPr lang="nl-BE" sz="1600" dirty="0" smtClean="0">
                <a:latin typeface="+mj-lt"/>
              </a:rPr>
              <a:t>.</a:t>
            </a:r>
          </a:p>
          <a:p>
            <a:endParaRPr lang="nl-BE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1600" dirty="0" err="1" smtClean="0">
                <a:latin typeface="+mj-lt"/>
              </a:rPr>
              <a:t>Gebruikersgedefinieerde</a:t>
            </a:r>
            <a:r>
              <a:rPr lang="nl-BE" sz="1600" dirty="0" smtClean="0">
                <a:latin typeface="+mj-lt"/>
              </a:rPr>
              <a:t> indexen voor de waarden van een opgegeven </a:t>
            </a:r>
            <a:r>
              <a:rPr lang="nl-BE" sz="1600" dirty="0">
                <a:solidFill>
                  <a:srgbClr val="0070C0"/>
                </a:solidFill>
                <a:latin typeface="+mj-lt"/>
              </a:rPr>
              <a:t>‘Kolomnaam’</a:t>
            </a:r>
            <a:r>
              <a:rPr lang="nl-BE" sz="1600" dirty="0" smtClean="0">
                <a:latin typeface="+mj-lt"/>
              </a:rPr>
              <a:t>: </a:t>
            </a:r>
            <a:br>
              <a:rPr lang="nl-BE" sz="1600" dirty="0" smtClean="0">
                <a:latin typeface="+mj-lt"/>
              </a:rPr>
            </a:br>
            <a:r>
              <a:rPr lang="nl-BE" sz="1600" dirty="0" smtClean="0">
                <a:latin typeface="+mj-lt"/>
              </a:rPr>
              <a:t>maakt een index aan over de waarden van ‘Kolomwaarde’ waarin alle rijen opgenomen </a:t>
            </a:r>
            <a:br>
              <a:rPr lang="nl-BE" sz="1600" dirty="0" smtClean="0">
                <a:latin typeface="+mj-lt"/>
              </a:rPr>
            </a:br>
            <a:r>
              <a:rPr lang="nl-BE" sz="1600" dirty="0" smtClean="0">
                <a:latin typeface="+mj-lt"/>
              </a:rPr>
              <a:t>zijn die de opgegeven waarde als </a:t>
            </a:r>
            <a:r>
              <a:rPr lang="nl-BE" sz="1600" dirty="0" smtClean="0">
                <a:solidFill>
                  <a:srgbClr val="0070C0"/>
                </a:solidFill>
                <a:latin typeface="+mj-lt"/>
              </a:rPr>
              <a:t>‘Kolomnaam’</a:t>
            </a:r>
            <a:r>
              <a:rPr lang="nl-BE" sz="1600" dirty="0" smtClean="0">
                <a:latin typeface="+mj-lt"/>
              </a:rPr>
              <a:t> hebben.</a:t>
            </a:r>
            <a:br>
              <a:rPr lang="nl-BE" sz="1600" dirty="0" smtClean="0">
                <a:latin typeface="+mj-lt"/>
              </a:rPr>
            </a:br>
            <a:r>
              <a:rPr lang="nl-BE" sz="1600" dirty="0" err="1" smtClean="0">
                <a:latin typeface="+mj-lt"/>
              </a:rPr>
              <a:t>Bvb</a:t>
            </a:r>
            <a:r>
              <a:rPr lang="nl-BE" sz="1600" dirty="0" smtClean="0">
                <a:latin typeface="+mj-lt"/>
              </a:rPr>
              <a:t>. index voor de kolomnaam ‘plaats’ van de kolomfamilie ‘Opinie’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65" y="3887270"/>
            <a:ext cx="3690299" cy="23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9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Column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Vergelijking</a:t>
            </a:r>
            <a:endParaRPr lang="nl-BE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328637" y="3994998"/>
            <a:ext cx="8486726" cy="1258369"/>
            <a:chOff x="324202" y="3103423"/>
            <a:chExt cx="8486726" cy="12583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202" y="3103423"/>
              <a:ext cx="5721887" cy="122683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6089" y="3134954"/>
              <a:ext cx="2764839" cy="1226838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 rot="20727761">
            <a:off x="1127910" y="2223062"/>
            <a:ext cx="356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err="1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Key-value</a:t>
            </a:r>
            <a:r>
              <a:rPr lang="nl-BE" sz="2800" dirty="0" smtClean="0">
                <a:solidFill>
                  <a:srgbClr val="F79646">
                    <a:lumMod val="75000"/>
                  </a:srgbClr>
                </a:solidFill>
                <a:latin typeface="Calibri"/>
              </a:rPr>
              <a:t> stores</a:t>
            </a:r>
            <a:endParaRPr lang="nl-BE" sz="2800" dirty="0">
              <a:solidFill>
                <a:srgbClr val="F79646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 rot="531169">
            <a:off x="3085164" y="2846955"/>
            <a:ext cx="356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Document stores</a:t>
            </a:r>
            <a:endParaRPr lang="nl-BE" sz="2800" dirty="0">
              <a:solidFill>
                <a:srgbClr val="9BBB59">
                  <a:lumMod val="75000"/>
                </a:srgbClr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 rot="1000280">
            <a:off x="4551153" y="2314310"/>
            <a:ext cx="3562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C0504D">
                    <a:lumMod val="75000"/>
                  </a:srgbClr>
                </a:solidFill>
                <a:latin typeface="Calibri"/>
              </a:rPr>
              <a:t>Column stores</a:t>
            </a:r>
            <a:endParaRPr lang="nl-BE" sz="2800" dirty="0">
              <a:solidFill>
                <a:srgbClr val="C0504D">
                  <a:lumMod val="75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04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20138</TotalTime>
  <Words>162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Column stores</vt:lpstr>
      <vt:lpstr>Column stores</vt:lpstr>
      <vt:lpstr>Column stores</vt:lpstr>
      <vt:lpstr>Column stores</vt:lpstr>
      <vt:lpstr>Column stores</vt:lpstr>
      <vt:lpstr>Column stores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1346</cp:revision>
  <dcterms:created xsi:type="dcterms:W3CDTF">2010-12-03T08:14:05Z</dcterms:created>
  <dcterms:modified xsi:type="dcterms:W3CDTF">2020-08-16T18:33:01Z</dcterms:modified>
</cp:coreProperties>
</file>