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01" r:id="rId3"/>
    <p:sldId id="342" r:id="rId4"/>
    <p:sldId id="343" r:id="rId5"/>
    <p:sldId id="344" r:id="rId6"/>
    <p:sldId id="345" r:id="rId7"/>
    <p:sldId id="346" r:id="rId8"/>
    <p:sldId id="348" r:id="rId9"/>
    <p:sldId id="349" r:id="rId10"/>
    <p:sldId id="350" r:id="rId11"/>
    <p:sldId id="351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3333B2"/>
    <a:srgbClr val="1687AF"/>
    <a:srgbClr val="14486B"/>
    <a:srgbClr val="00924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1" autoAdjust="0"/>
    <p:restoredTop sz="88249" autoAdjust="0"/>
  </p:normalViewPr>
  <p:slideViewPr>
    <p:cSldViewPr snapToGrid="0">
      <p:cViewPr varScale="1">
        <p:scale>
          <a:sx n="81" d="100"/>
          <a:sy n="81" d="100"/>
        </p:scale>
        <p:origin x="106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Operationele modellen</a:t>
            </a:r>
          </a:p>
        </p:txBody>
      </p:sp>
    </p:spTree>
    <p:extLst>
      <p:ext uri="{BB962C8B-B14F-4D97-AF65-F5344CB8AC3E}">
        <p14:creationId xmlns:p14="http://schemas.microsoft.com/office/powerpoint/2010/main" val="9371809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Operationele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Netwerkdatabankmodel</a:t>
            </a:r>
          </a:p>
        </p:txBody>
      </p:sp>
      <p:sp>
        <p:nvSpPr>
          <p:cNvPr id="58" name="Text Box 40"/>
          <p:cNvSpPr txBox="1">
            <a:spLocks noChangeArrowheads="1"/>
          </p:cNvSpPr>
          <p:nvPr/>
        </p:nvSpPr>
        <p:spPr bwMode="auto">
          <a:xfrm>
            <a:off x="296863" y="1393031"/>
            <a:ext cx="20457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Databank </a:t>
            </a:r>
            <a:r>
              <a:rPr lang="nl-BE" sz="1400" dirty="0">
                <a:latin typeface="Arial" charset="0"/>
              </a:rPr>
              <a:t>“Schilderijen”</a:t>
            </a:r>
            <a:endParaRPr lang="nl-NL" sz="1400" dirty="0">
              <a:latin typeface="Arial" charset="0"/>
            </a:endParaRPr>
          </a:p>
        </p:txBody>
      </p:sp>
      <p:sp>
        <p:nvSpPr>
          <p:cNvPr id="38" name="Oval 196"/>
          <p:cNvSpPr>
            <a:spLocks noChangeArrowheads="1"/>
          </p:cNvSpPr>
          <p:nvPr/>
        </p:nvSpPr>
        <p:spPr bwMode="auto">
          <a:xfrm>
            <a:off x="179512" y="27026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9" name="Text Box 197"/>
          <p:cNvSpPr txBox="1">
            <a:spLocks noChangeArrowheads="1"/>
          </p:cNvSpPr>
          <p:nvPr/>
        </p:nvSpPr>
        <p:spPr bwMode="auto">
          <a:xfrm>
            <a:off x="201737" y="2699469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Da Vinci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Text Box 198"/>
          <p:cNvSpPr txBox="1">
            <a:spLocks noChangeArrowheads="1"/>
          </p:cNvSpPr>
          <p:nvPr/>
        </p:nvSpPr>
        <p:spPr bwMode="auto">
          <a:xfrm>
            <a:off x="1103437" y="2535957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 dirty="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 dirty="0">
                <a:solidFill>
                  <a:srgbClr val="14486B"/>
                </a:solidFill>
                <a:latin typeface="Arial" charset="0"/>
              </a:rPr>
              <a:t>1</a:t>
            </a:r>
            <a:endParaRPr lang="nl-NL" sz="1800" baseline="-25000" dirty="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41" name="Oval 199"/>
          <p:cNvSpPr>
            <a:spLocks noChangeArrowheads="1"/>
          </p:cNvSpPr>
          <p:nvPr/>
        </p:nvSpPr>
        <p:spPr bwMode="auto">
          <a:xfrm>
            <a:off x="179512" y="36932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2" name="Text Box 200"/>
          <p:cNvSpPr txBox="1">
            <a:spLocks noChangeArrowheads="1"/>
          </p:cNvSpPr>
          <p:nvPr/>
        </p:nvSpPr>
        <p:spPr bwMode="auto">
          <a:xfrm>
            <a:off x="201737" y="3690069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S03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Text Box 201"/>
          <p:cNvSpPr txBox="1">
            <a:spLocks noChangeArrowheads="1"/>
          </p:cNvSpPr>
          <p:nvPr/>
        </p:nvSpPr>
        <p:spPr bwMode="auto">
          <a:xfrm>
            <a:off x="1103437" y="3526557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2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44" name="Oval 202"/>
          <p:cNvSpPr>
            <a:spLocks noChangeArrowheads="1"/>
          </p:cNvSpPr>
          <p:nvPr/>
        </p:nvSpPr>
        <p:spPr bwMode="auto">
          <a:xfrm>
            <a:off x="1652712" y="49378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5" name="Text Box 203"/>
          <p:cNvSpPr txBox="1">
            <a:spLocks noChangeArrowheads="1"/>
          </p:cNvSpPr>
          <p:nvPr/>
        </p:nvSpPr>
        <p:spPr bwMode="auto">
          <a:xfrm>
            <a:off x="1662237" y="4934669"/>
            <a:ext cx="1103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Boijmans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Text Box 204"/>
          <p:cNvSpPr txBox="1">
            <a:spLocks noChangeArrowheads="1"/>
          </p:cNvSpPr>
          <p:nvPr/>
        </p:nvSpPr>
        <p:spPr bwMode="auto">
          <a:xfrm>
            <a:off x="2589337" y="4783857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3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47" name="Oval 205"/>
          <p:cNvSpPr>
            <a:spLocks noChangeArrowheads="1"/>
          </p:cNvSpPr>
          <p:nvPr/>
        </p:nvSpPr>
        <p:spPr bwMode="auto">
          <a:xfrm>
            <a:off x="4167312" y="49505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8" name="Text Box 206"/>
          <p:cNvSpPr txBox="1">
            <a:spLocks noChangeArrowheads="1"/>
          </p:cNvSpPr>
          <p:nvPr/>
        </p:nvSpPr>
        <p:spPr bwMode="auto">
          <a:xfrm>
            <a:off x="4176837" y="4947369"/>
            <a:ext cx="1103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Text Box 207"/>
          <p:cNvSpPr txBox="1">
            <a:spLocks noChangeArrowheads="1"/>
          </p:cNvSpPr>
          <p:nvPr/>
        </p:nvSpPr>
        <p:spPr bwMode="auto">
          <a:xfrm>
            <a:off x="5091237" y="4783857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3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50" name="Oval 208"/>
          <p:cNvSpPr>
            <a:spLocks noChangeArrowheads="1"/>
          </p:cNvSpPr>
          <p:nvPr/>
        </p:nvSpPr>
        <p:spPr bwMode="auto">
          <a:xfrm>
            <a:off x="6605712" y="49505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1" name="Text Box 209"/>
          <p:cNvSpPr txBox="1">
            <a:spLocks noChangeArrowheads="1"/>
          </p:cNvSpPr>
          <p:nvPr/>
        </p:nvSpPr>
        <p:spPr bwMode="auto">
          <a:xfrm>
            <a:off x="6615237" y="4947369"/>
            <a:ext cx="1103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KMSK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Text Box 210"/>
          <p:cNvSpPr txBox="1">
            <a:spLocks noChangeArrowheads="1"/>
          </p:cNvSpPr>
          <p:nvPr/>
        </p:nvSpPr>
        <p:spPr bwMode="auto">
          <a:xfrm>
            <a:off x="7529637" y="4783857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3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53" name="Oval 211"/>
          <p:cNvSpPr>
            <a:spLocks noChangeArrowheads="1"/>
          </p:cNvSpPr>
          <p:nvPr/>
        </p:nvSpPr>
        <p:spPr bwMode="auto">
          <a:xfrm>
            <a:off x="2071812" y="27153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" name="Text Box 212"/>
          <p:cNvSpPr txBox="1">
            <a:spLocks noChangeArrowheads="1"/>
          </p:cNvSpPr>
          <p:nvPr/>
        </p:nvSpPr>
        <p:spPr bwMode="auto">
          <a:xfrm>
            <a:off x="2094037" y="2712169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Degas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Text Box 213"/>
          <p:cNvSpPr txBox="1">
            <a:spLocks noChangeArrowheads="1"/>
          </p:cNvSpPr>
          <p:nvPr/>
        </p:nvSpPr>
        <p:spPr bwMode="auto">
          <a:xfrm>
            <a:off x="2995737" y="2548657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1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88" name="Oval 214"/>
          <p:cNvSpPr>
            <a:spLocks noChangeArrowheads="1"/>
          </p:cNvSpPr>
          <p:nvPr/>
        </p:nvSpPr>
        <p:spPr bwMode="auto">
          <a:xfrm>
            <a:off x="1525712" y="37059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9" name="Text Box 215"/>
          <p:cNvSpPr txBox="1">
            <a:spLocks noChangeArrowheads="1"/>
          </p:cNvSpPr>
          <p:nvPr/>
        </p:nvSpPr>
        <p:spPr bwMode="auto">
          <a:xfrm>
            <a:off x="1547937" y="3702769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S02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" name="Text Box 216"/>
          <p:cNvSpPr txBox="1">
            <a:spLocks noChangeArrowheads="1"/>
          </p:cNvSpPr>
          <p:nvPr/>
        </p:nvSpPr>
        <p:spPr bwMode="auto">
          <a:xfrm>
            <a:off x="2398837" y="3488457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2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91" name="Oval 217"/>
          <p:cNvSpPr>
            <a:spLocks noChangeArrowheads="1"/>
          </p:cNvSpPr>
          <p:nvPr/>
        </p:nvSpPr>
        <p:spPr bwMode="auto">
          <a:xfrm>
            <a:off x="2706812" y="37059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2" name="Text Box 218"/>
          <p:cNvSpPr txBox="1">
            <a:spLocks noChangeArrowheads="1"/>
          </p:cNvSpPr>
          <p:nvPr/>
        </p:nvSpPr>
        <p:spPr bwMode="auto">
          <a:xfrm>
            <a:off x="2729037" y="3702769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S05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" name="Text Box 219"/>
          <p:cNvSpPr txBox="1">
            <a:spLocks noChangeArrowheads="1"/>
          </p:cNvSpPr>
          <p:nvPr/>
        </p:nvSpPr>
        <p:spPr bwMode="auto">
          <a:xfrm>
            <a:off x="3656137" y="3463057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2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94" name="Oval 220"/>
          <p:cNvSpPr>
            <a:spLocks noChangeArrowheads="1"/>
          </p:cNvSpPr>
          <p:nvPr/>
        </p:nvSpPr>
        <p:spPr bwMode="auto">
          <a:xfrm>
            <a:off x="4027612" y="37059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5" name="Text Box 221"/>
          <p:cNvSpPr txBox="1">
            <a:spLocks noChangeArrowheads="1"/>
          </p:cNvSpPr>
          <p:nvPr/>
        </p:nvSpPr>
        <p:spPr bwMode="auto">
          <a:xfrm>
            <a:off x="4049837" y="3702769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S04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Text Box 222"/>
          <p:cNvSpPr txBox="1">
            <a:spLocks noChangeArrowheads="1"/>
          </p:cNvSpPr>
          <p:nvPr/>
        </p:nvSpPr>
        <p:spPr bwMode="auto">
          <a:xfrm>
            <a:off x="4951537" y="3539257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2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97" name="Oval 223"/>
          <p:cNvSpPr>
            <a:spLocks noChangeArrowheads="1"/>
          </p:cNvSpPr>
          <p:nvPr/>
        </p:nvSpPr>
        <p:spPr bwMode="auto">
          <a:xfrm>
            <a:off x="5259512" y="37059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8" name="Text Box 224"/>
          <p:cNvSpPr txBox="1">
            <a:spLocks noChangeArrowheads="1"/>
          </p:cNvSpPr>
          <p:nvPr/>
        </p:nvSpPr>
        <p:spPr bwMode="auto">
          <a:xfrm>
            <a:off x="5281737" y="3702769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S06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" name="Text Box 225"/>
          <p:cNvSpPr txBox="1">
            <a:spLocks noChangeArrowheads="1"/>
          </p:cNvSpPr>
          <p:nvPr/>
        </p:nvSpPr>
        <p:spPr bwMode="auto">
          <a:xfrm>
            <a:off x="6183437" y="3539257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2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100" name="Oval 226"/>
          <p:cNvSpPr>
            <a:spLocks noChangeArrowheads="1"/>
          </p:cNvSpPr>
          <p:nvPr/>
        </p:nvSpPr>
        <p:spPr bwMode="auto">
          <a:xfrm>
            <a:off x="6491412" y="37059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1" name="Text Box 227"/>
          <p:cNvSpPr txBox="1">
            <a:spLocks noChangeArrowheads="1"/>
          </p:cNvSpPr>
          <p:nvPr/>
        </p:nvSpPr>
        <p:spPr bwMode="auto">
          <a:xfrm>
            <a:off x="6513637" y="3702769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S07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" name="Text Box 228"/>
          <p:cNvSpPr txBox="1">
            <a:spLocks noChangeArrowheads="1"/>
          </p:cNvSpPr>
          <p:nvPr/>
        </p:nvSpPr>
        <p:spPr bwMode="auto">
          <a:xfrm>
            <a:off x="7428037" y="3539257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2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103" name="Oval 229"/>
          <p:cNvSpPr>
            <a:spLocks noChangeArrowheads="1"/>
          </p:cNvSpPr>
          <p:nvPr/>
        </p:nvSpPr>
        <p:spPr bwMode="auto">
          <a:xfrm>
            <a:off x="5170612" y="27026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4" name="Text Box 230"/>
          <p:cNvSpPr txBox="1">
            <a:spLocks noChangeArrowheads="1"/>
          </p:cNvSpPr>
          <p:nvPr/>
        </p:nvSpPr>
        <p:spPr bwMode="auto">
          <a:xfrm>
            <a:off x="5192837" y="2699469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Ensor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5" name="Text Box 231"/>
          <p:cNvSpPr txBox="1">
            <a:spLocks noChangeArrowheads="1"/>
          </p:cNvSpPr>
          <p:nvPr/>
        </p:nvSpPr>
        <p:spPr bwMode="auto">
          <a:xfrm>
            <a:off x="6094537" y="2535957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1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106" name="Oval 232"/>
          <p:cNvSpPr>
            <a:spLocks noChangeArrowheads="1"/>
          </p:cNvSpPr>
          <p:nvPr/>
        </p:nvSpPr>
        <p:spPr bwMode="auto">
          <a:xfrm>
            <a:off x="7710612" y="27026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7" name="Text Box 233"/>
          <p:cNvSpPr txBox="1">
            <a:spLocks noChangeArrowheads="1"/>
          </p:cNvSpPr>
          <p:nvPr/>
        </p:nvSpPr>
        <p:spPr bwMode="auto">
          <a:xfrm>
            <a:off x="7732837" y="2699469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Monet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" name="Text Box 234"/>
          <p:cNvSpPr txBox="1">
            <a:spLocks noChangeArrowheads="1"/>
          </p:cNvSpPr>
          <p:nvPr/>
        </p:nvSpPr>
        <p:spPr bwMode="auto">
          <a:xfrm>
            <a:off x="8634537" y="2535957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1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109" name="Oval 235"/>
          <p:cNvSpPr>
            <a:spLocks noChangeArrowheads="1"/>
          </p:cNvSpPr>
          <p:nvPr/>
        </p:nvSpPr>
        <p:spPr bwMode="auto">
          <a:xfrm>
            <a:off x="7774112" y="37059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0" name="Text Box 236"/>
          <p:cNvSpPr txBox="1">
            <a:spLocks noChangeArrowheads="1"/>
          </p:cNvSpPr>
          <p:nvPr/>
        </p:nvSpPr>
        <p:spPr bwMode="auto">
          <a:xfrm>
            <a:off x="7796337" y="3702769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S01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" name="Text Box 237"/>
          <p:cNvSpPr txBox="1">
            <a:spLocks noChangeArrowheads="1"/>
          </p:cNvSpPr>
          <p:nvPr/>
        </p:nvSpPr>
        <p:spPr bwMode="auto">
          <a:xfrm>
            <a:off x="8698037" y="3539257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2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112" name="Oval 238"/>
          <p:cNvSpPr>
            <a:spLocks noChangeArrowheads="1"/>
          </p:cNvSpPr>
          <p:nvPr/>
        </p:nvSpPr>
        <p:spPr bwMode="auto">
          <a:xfrm>
            <a:off x="4180012" y="17120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prstDash val="dash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3" name="Text Box 239"/>
          <p:cNvSpPr txBox="1">
            <a:spLocks noChangeArrowheads="1"/>
          </p:cNvSpPr>
          <p:nvPr/>
        </p:nvSpPr>
        <p:spPr bwMode="auto">
          <a:xfrm>
            <a:off x="4240337" y="1708869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Entry 1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4" name="Text Box 240"/>
          <p:cNvSpPr txBox="1">
            <a:spLocks noChangeArrowheads="1"/>
          </p:cNvSpPr>
          <p:nvPr/>
        </p:nvSpPr>
        <p:spPr bwMode="auto">
          <a:xfrm>
            <a:off x="4976937" y="1443757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 dirty="0">
                <a:solidFill>
                  <a:srgbClr val="14486B"/>
                </a:solidFill>
                <a:latin typeface="Arial" charset="0"/>
              </a:rPr>
              <a:t>system</a:t>
            </a:r>
            <a:endParaRPr lang="nl-NL" sz="1800" baseline="-25000" dirty="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115" name="Oval 241"/>
          <p:cNvSpPr>
            <a:spLocks noChangeArrowheads="1"/>
          </p:cNvSpPr>
          <p:nvPr/>
        </p:nvSpPr>
        <p:spPr bwMode="auto">
          <a:xfrm>
            <a:off x="4180012" y="6182444"/>
            <a:ext cx="1016000" cy="342900"/>
          </a:xfrm>
          <a:prstGeom prst="ellipse">
            <a:avLst/>
          </a:prstGeom>
          <a:noFill/>
          <a:ln w="28575">
            <a:solidFill>
              <a:srgbClr val="009242"/>
            </a:solidFill>
            <a:prstDash val="dash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6" name="Text Box 242"/>
          <p:cNvSpPr txBox="1">
            <a:spLocks noChangeArrowheads="1"/>
          </p:cNvSpPr>
          <p:nvPr/>
        </p:nvSpPr>
        <p:spPr bwMode="auto">
          <a:xfrm>
            <a:off x="4240337" y="6179269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solidFill>
                  <a:srgbClr val="000000"/>
                </a:solidFill>
                <a:latin typeface="Arial" charset="0"/>
              </a:rPr>
              <a:t>Entry 2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7" name="Text Box 243"/>
          <p:cNvSpPr txBox="1">
            <a:spLocks noChangeArrowheads="1"/>
          </p:cNvSpPr>
          <p:nvPr/>
        </p:nvSpPr>
        <p:spPr bwMode="auto">
          <a:xfrm>
            <a:off x="4989637" y="5939557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system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118" name="Freeform 244"/>
          <p:cNvSpPr>
            <a:spLocks/>
          </p:cNvSpPr>
          <p:nvPr/>
        </p:nvSpPr>
        <p:spPr bwMode="auto">
          <a:xfrm>
            <a:off x="2211512" y="5280744"/>
            <a:ext cx="1943100" cy="1035050"/>
          </a:xfrm>
          <a:custGeom>
            <a:avLst/>
            <a:gdLst>
              <a:gd name="T0" fmla="*/ 1224 w 1224"/>
              <a:gd name="T1" fmla="*/ 648 h 652"/>
              <a:gd name="T2" fmla="*/ 424 w 1224"/>
              <a:gd name="T3" fmla="*/ 544 h 652"/>
              <a:gd name="T4" fmla="*/ 0 w 1224"/>
              <a:gd name="T5" fmla="*/ 0 h 6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4" h="652">
                <a:moveTo>
                  <a:pt x="1224" y="648"/>
                </a:moveTo>
                <a:cubicBezTo>
                  <a:pt x="926" y="650"/>
                  <a:pt x="628" y="652"/>
                  <a:pt x="424" y="544"/>
                </a:cubicBezTo>
                <a:cubicBezTo>
                  <a:pt x="220" y="436"/>
                  <a:pt x="71" y="91"/>
                  <a:pt x="0" y="0"/>
                </a:cubicBez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9" name="Freeform 245"/>
          <p:cNvSpPr>
            <a:spLocks/>
          </p:cNvSpPr>
          <p:nvPr/>
        </p:nvSpPr>
        <p:spPr bwMode="auto">
          <a:xfrm>
            <a:off x="2465512" y="5255344"/>
            <a:ext cx="1892300" cy="331787"/>
          </a:xfrm>
          <a:custGeom>
            <a:avLst/>
            <a:gdLst>
              <a:gd name="T0" fmla="*/ 0 w 1192"/>
              <a:gd name="T1" fmla="*/ 0 h 209"/>
              <a:gd name="T2" fmla="*/ 504 w 1192"/>
              <a:gd name="T3" fmla="*/ 208 h 209"/>
              <a:gd name="T4" fmla="*/ 1192 w 1192"/>
              <a:gd name="T5" fmla="*/ 8 h 2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92" h="209">
                <a:moveTo>
                  <a:pt x="0" y="0"/>
                </a:moveTo>
                <a:cubicBezTo>
                  <a:pt x="152" y="103"/>
                  <a:pt x="305" y="207"/>
                  <a:pt x="504" y="208"/>
                </a:cubicBezTo>
                <a:cubicBezTo>
                  <a:pt x="703" y="209"/>
                  <a:pt x="947" y="108"/>
                  <a:pt x="1192" y="8"/>
                </a:cubicBez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0" name="Freeform 246"/>
          <p:cNvSpPr>
            <a:spLocks/>
          </p:cNvSpPr>
          <p:nvPr/>
        </p:nvSpPr>
        <p:spPr bwMode="auto">
          <a:xfrm>
            <a:off x="5018212" y="5268044"/>
            <a:ext cx="1981200" cy="298450"/>
          </a:xfrm>
          <a:custGeom>
            <a:avLst/>
            <a:gdLst>
              <a:gd name="T0" fmla="*/ 0 w 1248"/>
              <a:gd name="T1" fmla="*/ 0 h 188"/>
              <a:gd name="T2" fmla="*/ 616 w 1248"/>
              <a:gd name="T3" fmla="*/ 184 h 188"/>
              <a:gd name="T4" fmla="*/ 1248 w 1248"/>
              <a:gd name="T5" fmla="*/ 24 h 1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8" h="188">
                <a:moveTo>
                  <a:pt x="0" y="0"/>
                </a:moveTo>
                <a:cubicBezTo>
                  <a:pt x="204" y="90"/>
                  <a:pt x="408" y="180"/>
                  <a:pt x="616" y="184"/>
                </a:cubicBezTo>
                <a:cubicBezTo>
                  <a:pt x="824" y="188"/>
                  <a:pt x="1036" y="106"/>
                  <a:pt x="1248" y="24"/>
                </a:cubicBez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1" name="Freeform 247"/>
          <p:cNvSpPr>
            <a:spLocks/>
          </p:cNvSpPr>
          <p:nvPr/>
        </p:nvSpPr>
        <p:spPr bwMode="auto">
          <a:xfrm>
            <a:off x="5196012" y="5223594"/>
            <a:ext cx="2100263" cy="1136650"/>
          </a:xfrm>
          <a:custGeom>
            <a:avLst/>
            <a:gdLst>
              <a:gd name="T0" fmla="*/ 1280 w 1323"/>
              <a:gd name="T1" fmla="*/ 44 h 716"/>
              <a:gd name="T2" fmla="*/ 1280 w 1323"/>
              <a:gd name="T3" fmla="*/ 92 h 716"/>
              <a:gd name="T4" fmla="*/ 1024 w 1323"/>
              <a:gd name="T5" fmla="*/ 596 h 716"/>
              <a:gd name="T6" fmla="*/ 0 w 1323"/>
              <a:gd name="T7" fmla="*/ 716 h 7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23" h="716">
                <a:moveTo>
                  <a:pt x="1280" y="44"/>
                </a:moveTo>
                <a:cubicBezTo>
                  <a:pt x="1301" y="22"/>
                  <a:pt x="1323" y="0"/>
                  <a:pt x="1280" y="92"/>
                </a:cubicBezTo>
                <a:cubicBezTo>
                  <a:pt x="1237" y="184"/>
                  <a:pt x="1237" y="492"/>
                  <a:pt x="1024" y="596"/>
                </a:cubicBezTo>
                <a:cubicBezTo>
                  <a:pt x="811" y="700"/>
                  <a:pt x="405" y="708"/>
                  <a:pt x="0" y="716"/>
                </a:cubicBezTo>
              </a:path>
            </a:pathLst>
          </a:custGeom>
          <a:noFill/>
          <a:ln w="38100" cap="flat" cmpd="sng">
            <a:solidFill>
              <a:schemeClr val="bg1">
                <a:lumMod val="50000"/>
              </a:schemeClr>
            </a:solidFill>
            <a:prstDash val="dash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2" name="Freeform 248"/>
          <p:cNvSpPr>
            <a:spLocks/>
          </p:cNvSpPr>
          <p:nvPr/>
        </p:nvSpPr>
        <p:spPr bwMode="auto">
          <a:xfrm>
            <a:off x="374775" y="3045544"/>
            <a:ext cx="173038" cy="635000"/>
          </a:xfrm>
          <a:custGeom>
            <a:avLst/>
            <a:gdLst>
              <a:gd name="T0" fmla="*/ 77 w 109"/>
              <a:gd name="T1" fmla="*/ 400 h 400"/>
              <a:gd name="T2" fmla="*/ 5 w 109"/>
              <a:gd name="T3" fmla="*/ 216 h 400"/>
              <a:gd name="T4" fmla="*/ 109 w 109"/>
              <a:gd name="T5" fmla="*/ 0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" h="400">
                <a:moveTo>
                  <a:pt x="77" y="400"/>
                </a:moveTo>
                <a:cubicBezTo>
                  <a:pt x="38" y="341"/>
                  <a:pt x="0" y="283"/>
                  <a:pt x="5" y="216"/>
                </a:cubicBezTo>
                <a:cubicBezTo>
                  <a:pt x="10" y="149"/>
                  <a:pt x="59" y="74"/>
                  <a:pt x="109" y="0"/>
                </a:cubicBezTo>
              </a:path>
            </a:pathLst>
          </a:cu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3" name="Freeform 249"/>
          <p:cNvSpPr>
            <a:spLocks/>
          </p:cNvSpPr>
          <p:nvPr/>
        </p:nvSpPr>
        <p:spPr bwMode="auto">
          <a:xfrm>
            <a:off x="814512" y="3045544"/>
            <a:ext cx="128588" cy="647700"/>
          </a:xfrm>
          <a:custGeom>
            <a:avLst/>
            <a:gdLst>
              <a:gd name="T0" fmla="*/ 8 w 81"/>
              <a:gd name="T1" fmla="*/ 0 h 408"/>
              <a:gd name="T2" fmla="*/ 80 w 81"/>
              <a:gd name="T3" fmla="*/ 184 h 408"/>
              <a:gd name="T4" fmla="*/ 0 w 81"/>
              <a:gd name="T5" fmla="*/ 408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" h="408">
                <a:moveTo>
                  <a:pt x="8" y="0"/>
                </a:moveTo>
                <a:cubicBezTo>
                  <a:pt x="44" y="58"/>
                  <a:pt x="81" y="116"/>
                  <a:pt x="80" y="184"/>
                </a:cubicBezTo>
                <a:cubicBezTo>
                  <a:pt x="79" y="252"/>
                  <a:pt x="39" y="330"/>
                  <a:pt x="0" y="408"/>
                </a:cubicBezTo>
              </a:path>
            </a:pathLst>
          </a:custGeom>
          <a:noFill/>
          <a:ln w="38100" cmpd="sng">
            <a:solidFill>
              <a:schemeClr val="accent6">
                <a:lumMod val="75000"/>
              </a:schemeClr>
            </a:solidFill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4" name="Freeform 250"/>
          <p:cNvSpPr>
            <a:spLocks/>
          </p:cNvSpPr>
          <p:nvPr/>
        </p:nvSpPr>
        <p:spPr bwMode="auto">
          <a:xfrm>
            <a:off x="7899525" y="3032844"/>
            <a:ext cx="204788" cy="660400"/>
          </a:xfrm>
          <a:custGeom>
            <a:avLst/>
            <a:gdLst>
              <a:gd name="T0" fmla="*/ 121 w 129"/>
              <a:gd name="T1" fmla="*/ 0 h 416"/>
              <a:gd name="T2" fmla="*/ 1 w 129"/>
              <a:gd name="T3" fmla="*/ 256 h 416"/>
              <a:gd name="T4" fmla="*/ 129 w 129"/>
              <a:gd name="T5" fmla="*/ 416 h 4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" h="416">
                <a:moveTo>
                  <a:pt x="121" y="0"/>
                </a:moveTo>
                <a:cubicBezTo>
                  <a:pt x="60" y="93"/>
                  <a:pt x="0" y="187"/>
                  <a:pt x="1" y="256"/>
                </a:cubicBezTo>
                <a:cubicBezTo>
                  <a:pt x="2" y="325"/>
                  <a:pt x="65" y="370"/>
                  <a:pt x="129" y="416"/>
                </a:cubicBezTo>
              </a:path>
            </a:pathLst>
          </a:cu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5" name="Freeform 251"/>
          <p:cNvSpPr>
            <a:spLocks/>
          </p:cNvSpPr>
          <p:nvPr/>
        </p:nvSpPr>
        <p:spPr bwMode="auto">
          <a:xfrm>
            <a:off x="8358312" y="3045544"/>
            <a:ext cx="222250" cy="647700"/>
          </a:xfrm>
          <a:custGeom>
            <a:avLst/>
            <a:gdLst>
              <a:gd name="T0" fmla="*/ 24 w 140"/>
              <a:gd name="T1" fmla="*/ 408 h 408"/>
              <a:gd name="T2" fmla="*/ 136 w 140"/>
              <a:gd name="T3" fmla="*/ 184 h 408"/>
              <a:gd name="T4" fmla="*/ 0 w 140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408">
                <a:moveTo>
                  <a:pt x="24" y="408"/>
                </a:moveTo>
                <a:cubicBezTo>
                  <a:pt x="82" y="330"/>
                  <a:pt x="140" y="252"/>
                  <a:pt x="136" y="184"/>
                </a:cubicBezTo>
                <a:cubicBezTo>
                  <a:pt x="132" y="116"/>
                  <a:pt x="66" y="58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6" name="Freeform 252"/>
          <p:cNvSpPr>
            <a:spLocks/>
          </p:cNvSpPr>
          <p:nvPr/>
        </p:nvSpPr>
        <p:spPr bwMode="auto">
          <a:xfrm>
            <a:off x="1906712" y="3045544"/>
            <a:ext cx="342900" cy="647700"/>
          </a:xfrm>
          <a:custGeom>
            <a:avLst/>
            <a:gdLst>
              <a:gd name="T0" fmla="*/ 216 w 216"/>
              <a:gd name="T1" fmla="*/ 0 h 408"/>
              <a:gd name="T2" fmla="*/ 32 w 216"/>
              <a:gd name="T3" fmla="*/ 184 h 408"/>
              <a:gd name="T4" fmla="*/ 24 w 216"/>
              <a:gd name="T5" fmla="*/ 408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" h="408">
                <a:moveTo>
                  <a:pt x="216" y="0"/>
                </a:moveTo>
                <a:cubicBezTo>
                  <a:pt x="140" y="58"/>
                  <a:pt x="64" y="116"/>
                  <a:pt x="32" y="184"/>
                </a:cubicBezTo>
                <a:cubicBezTo>
                  <a:pt x="0" y="252"/>
                  <a:pt x="12" y="330"/>
                  <a:pt x="24" y="408"/>
                </a:cubicBezTo>
              </a:path>
            </a:pathLst>
          </a:cu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7" name="Freeform 253"/>
          <p:cNvSpPr>
            <a:spLocks/>
          </p:cNvSpPr>
          <p:nvPr/>
        </p:nvSpPr>
        <p:spPr bwMode="auto">
          <a:xfrm>
            <a:off x="2084512" y="4061544"/>
            <a:ext cx="1155700" cy="350837"/>
          </a:xfrm>
          <a:custGeom>
            <a:avLst/>
            <a:gdLst>
              <a:gd name="T0" fmla="*/ 0 w 728"/>
              <a:gd name="T1" fmla="*/ 8 h 221"/>
              <a:gd name="T2" fmla="*/ 176 w 728"/>
              <a:gd name="T3" fmla="*/ 176 h 221"/>
              <a:gd name="T4" fmla="*/ 560 w 728"/>
              <a:gd name="T5" fmla="*/ 192 h 221"/>
              <a:gd name="T6" fmla="*/ 728 w 728"/>
              <a:gd name="T7" fmla="*/ 0 h 2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8" h="221">
                <a:moveTo>
                  <a:pt x="0" y="8"/>
                </a:moveTo>
                <a:cubicBezTo>
                  <a:pt x="41" y="76"/>
                  <a:pt x="83" y="145"/>
                  <a:pt x="176" y="176"/>
                </a:cubicBezTo>
                <a:cubicBezTo>
                  <a:pt x="269" y="207"/>
                  <a:pt x="468" y="221"/>
                  <a:pt x="560" y="192"/>
                </a:cubicBezTo>
                <a:cubicBezTo>
                  <a:pt x="652" y="163"/>
                  <a:pt x="701" y="32"/>
                  <a:pt x="728" y="0"/>
                </a:cubicBezTo>
              </a:path>
            </a:pathLst>
          </a:cu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8" name="Freeform 254"/>
          <p:cNvSpPr>
            <a:spLocks/>
          </p:cNvSpPr>
          <p:nvPr/>
        </p:nvSpPr>
        <p:spPr bwMode="auto">
          <a:xfrm>
            <a:off x="3024312" y="2994744"/>
            <a:ext cx="360363" cy="685800"/>
          </a:xfrm>
          <a:custGeom>
            <a:avLst/>
            <a:gdLst>
              <a:gd name="T0" fmla="*/ 160 w 227"/>
              <a:gd name="T1" fmla="*/ 432 h 432"/>
              <a:gd name="T2" fmla="*/ 200 w 227"/>
              <a:gd name="T3" fmla="*/ 176 h 432"/>
              <a:gd name="T4" fmla="*/ 0 w 227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432">
                <a:moveTo>
                  <a:pt x="160" y="432"/>
                </a:moveTo>
                <a:cubicBezTo>
                  <a:pt x="193" y="340"/>
                  <a:pt x="227" y="248"/>
                  <a:pt x="200" y="176"/>
                </a:cubicBezTo>
                <a:cubicBezTo>
                  <a:pt x="173" y="104"/>
                  <a:pt x="86" y="52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9" name="Freeform 255"/>
          <p:cNvSpPr>
            <a:spLocks/>
          </p:cNvSpPr>
          <p:nvPr/>
        </p:nvSpPr>
        <p:spPr bwMode="auto">
          <a:xfrm>
            <a:off x="4432425" y="2994744"/>
            <a:ext cx="827088" cy="698500"/>
          </a:xfrm>
          <a:custGeom>
            <a:avLst/>
            <a:gdLst>
              <a:gd name="T0" fmla="*/ 521 w 521"/>
              <a:gd name="T1" fmla="*/ 0 h 440"/>
              <a:gd name="T2" fmla="*/ 81 w 521"/>
              <a:gd name="T3" fmla="*/ 192 h 440"/>
              <a:gd name="T4" fmla="*/ 33 w 521"/>
              <a:gd name="T5" fmla="*/ 440 h 4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1" h="440">
                <a:moveTo>
                  <a:pt x="521" y="0"/>
                </a:moveTo>
                <a:cubicBezTo>
                  <a:pt x="341" y="59"/>
                  <a:pt x="162" y="119"/>
                  <a:pt x="81" y="192"/>
                </a:cubicBezTo>
                <a:cubicBezTo>
                  <a:pt x="0" y="265"/>
                  <a:pt x="16" y="352"/>
                  <a:pt x="33" y="440"/>
                </a:cubicBezTo>
              </a:path>
            </a:pathLst>
          </a:cu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0" name="Freeform 256"/>
          <p:cNvSpPr>
            <a:spLocks/>
          </p:cNvSpPr>
          <p:nvPr/>
        </p:nvSpPr>
        <p:spPr bwMode="auto">
          <a:xfrm>
            <a:off x="4561012" y="4048844"/>
            <a:ext cx="1155700" cy="457200"/>
          </a:xfrm>
          <a:custGeom>
            <a:avLst/>
            <a:gdLst>
              <a:gd name="T0" fmla="*/ 0 w 728"/>
              <a:gd name="T1" fmla="*/ 0 h 288"/>
              <a:gd name="T2" fmla="*/ 192 w 728"/>
              <a:gd name="T3" fmla="*/ 240 h 288"/>
              <a:gd name="T4" fmla="*/ 536 w 728"/>
              <a:gd name="T5" fmla="*/ 248 h 288"/>
              <a:gd name="T6" fmla="*/ 728 w 72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8" h="288">
                <a:moveTo>
                  <a:pt x="0" y="0"/>
                </a:moveTo>
                <a:cubicBezTo>
                  <a:pt x="51" y="99"/>
                  <a:pt x="103" y="199"/>
                  <a:pt x="192" y="240"/>
                </a:cubicBezTo>
                <a:cubicBezTo>
                  <a:pt x="281" y="281"/>
                  <a:pt x="447" y="288"/>
                  <a:pt x="536" y="248"/>
                </a:cubicBezTo>
                <a:cubicBezTo>
                  <a:pt x="625" y="208"/>
                  <a:pt x="695" y="41"/>
                  <a:pt x="728" y="0"/>
                </a:cubicBezTo>
              </a:path>
            </a:pathLst>
          </a:cu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1" name="Freeform 257"/>
          <p:cNvSpPr>
            <a:spLocks/>
          </p:cNvSpPr>
          <p:nvPr/>
        </p:nvSpPr>
        <p:spPr bwMode="auto">
          <a:xfrm>
            <a:off x="5996112" y="4036144"/>
            <a:ext cx="1028700" cy="430212"/>
          </a:xfrm>
          <a:custGeom>
            <a:avLst/>
            <a:gdLst>
              <a:gd name="T0" fmla="*/ 0 w 648"/>
              <a:gd name="T1" fmla="*/ 0 h 271"/>
              <a:gd name="T2" fmla="*/ 64 w 648"/>
              <a:gd name="T3" fmla="*/ 112 h 271"/>
              <a:gd name="T4" fmla="*/ 192 w 648"/>
              <a:gd name="T5" fmla="*/ 248 h 271"/>
              <a:gd name="T6" fmla="*/ 520 w 648"/>
              <a:gd name="T7" fmla="*/ 232 h 271"/>
              <a:gd name="T8" fmla="*/ 648 w 648"/>
              <a:gd name="T9" fmla="*/ 16 h 2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8" h="271">
                <a:moveTo>
                  <a:pt x="0" y="0"/>
                </a:moveTo>
                <a:cubicBezTo>
                  <a:pt x="16" y="35"/>
                  <a:pt x="32" y="71"/>
                  <a:pt x="64" y="112"/>
                </a:cubicBezTo>
                <a:cubicBezTo>
                  <a:pt x="96" y="153"/>
                  <a:pt x="116" y="228"/>
                  <a:pt x="192" y="248"/>
                </a:cubicBezTo>
                <a:cubicBezTo>
                  <a:pt x="268" y="268"/>
                  <a:pt x="444" y="271"/>
                  <a:pt x="520" y="232"/>
                </a:cubicBezTo>
                <a:cubicBezTo>
                  <a:pt x="596" y="193"/>
                  <a:pt x="622" y="104"/>
                  <a:pt x="648" y="16"/>
                </a:cubicBezTo>
              </a:path>
            </a:pathLst>
          </a:cu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2" name="Freeform 258"/>
          <p:cNvSpPr>
            <a:spLocks/>
          </p:cNvSpPr>
          <p:nvPr/>
        </p:nvSpPr>
        <p:spPr bwMode="auto">
          <a:xfrm>
            <a:off x="6148512" y="2956644"/>
            <a:ext cx="1003300" cy="730250"/>
          </a:xfrm>
          <a:custGeom>
            <a:avLst/>
            <a:gdLst>
              <a:gd name="T0" fmla="*/ 504 w 632"/>
              <a:gd name="T1" fmla="*/ 456 h 460"/>
              <a:gd name="T2" fmla="*/ 528 w 632"/>
              <a:gd name="T3" fmla="*/ 408 h 460"/>
              <a:gd name="T4" fmla="*/ 544 w 632"/>
              <a:gd name="T5" fmla="*/ 144 h 460"/>
              <a:gd name="T6" fmla="*/ 0 w 632"/>
              <a:gd name="T7" fmla="*/ 0 h 4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2" h="460">
                <a:moveTo>
                  <a:pt x="504" y="456"/>
                </a:moveTo>
                <a:cubicBezTo>
                  <a:pt x="512" y="458"/>
                  <a:pt x="521" y="460"/>
                  <a:pt x="528" y="408"/>
                </a:cubicBezTo>
                <a:cubicBezTo>
                  <a:pt x="535" y="356"/>
                  <a:pt x="632" y="212"/>
                  <a:pt x="544" y="144"/>
                </a:cubicBezTo>
                <a:cubicBezTo>
                  <a:pt x="456" y="76"/>
                  <a:pt x="228" y="38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3" name="Freeform 259"/>
          <p:cNvSpPr>
            <a:spLocks/>
          </p:cNvSpPr>
          <p:nvPr/>
        </p:nvSpPr>
        <p:spPr bwMode="auto">
          <a:xfrm>
            <a:off x="751012" y="1891432"/>
            <a:ext cx="3416300" cy="785812"/>
          </a:xfrm>
          <a:custGeom>
            <a:avLst/>
            <a:gdLst>
              <a:gd name="T0" fmla="*/ 2152 w 2152"/>
              <a:gd name="T1" fmla="*/ 23 h 495"/>
              <a:gd name="T2" fmla="*/ 720 w 2152"/>
              <a:gd name="T3" fmla="*/ 79 h 495"/>
              <a:gd name="T4" fmla="*/ 0 w 2152"/>
              <a:gd name="T5" fmla="*/ 495 h 4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2" h="495">
                <a:moveTo>
                  <a:pt x="2152" y="23"/>
                </a:moveTo>
                <a:cubicBezTo>
                  <a:pt x="1615" y="11"/>
                  <a:pt x="1079" y="0"/>
                  <a:pt x="720" y="79"/>
                </a:cubicBezTo>
                <a:cubicBezTo>
                  <a:pt x="361" y="158"/>
                  <a:pt x="180" y="326"/>
                  <a:pt x="0" y="495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4" name="Freeform 260"/>
          <p:cNvSpPr>
            <a:spLocks/>
          </p:cNvSpPr>
          <p:nvPr/>
        </p:nvSpPr>
        <p:spPr bwMode="auto">
          <a:xfrm>
            <a:off x="1017712" y="2351807"/>
            <a:ext cx="1346200" cy="401637"/>
          </a:xfrm>
          <a:custGeom>
            <a:avLst/>
            <a:gdLst>
              <a:gd name="T0" fmla="*/ 0 w 848"/>
              <a:gd name="T1" fmla="*/ 253 h 253"/>
              <a:gd name="T2" fmla="*/ 232 w 848"/>
              <a:gd name="T3" fmla="*/ 37 h 253"/>
              <a:gd name="T4" fmla="*/ 632 w 848"/>
              <a:gd name="T5" fmla="*/ 29 h 253"/>
              <a:gd name="T6" fmla="*/ 848 w 848"/>
              <a:gd name="T7" fmla="*/ 213 h 25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8" h="253">
                <a:moveTo>
                  <a:pt x="0" y="253"/>
                </a:moveTo>
                <a:cubicBezTo>
                  <a:pt x="63" y="163"/>
                  <a:pt x="127" y="74"/>
                  <a:pt x="232" y="37"/>
                </a:cubicBezTo>
                <a:cubicBezTo>
                  <a:pt x="337" y="0"/>
                  <a:pt x="529" y="0"/>
                  <a:pt x="632" y="29"/>
                </a:cubicBezTo>
                <a:cubicBezTo>
                  <a:pt x="735" y="58"/>
                  <a:pt x="791" y="135"/>
                  <a:pt x="848" y="213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5" name="Freeform 261"/>
          <p:cNvSpPr>
            <a:spLocks/>
          </p:cNvSpPr>
          <p:nvPr/>
        </p:nvSpPr>
        <p:spPr bwMode="auto">
          <a:xfrm>
            <a:off x="2935412" y="2321644"/>
            <a:ext cx="2311400" cy="444500"/>
          </a:xfrm>
          <a:custGeom>
            <a:avLst/>
            <a:gdLst>
              <a:gd name="T0" fmla="*/ 0 w 1456"/>
              <a:gd name="T1" fmla="*/ 264 h 280"/>
              <a:gd name="T2" fmla="*/ 408 w 1456"/>
              <a:gd name="T3" fmla="*/ 40 h 280"/>
              <a:gd name="T4" fmla="*/ 1032 w 1456"/>
              <a:gd name="T5" fmla="*/ 40 h 280"/>
              <a:gd name="T6" fmla="*/ 1456 w 1456"/>
              <a:gd name="T7" fmla="*/ 280 h 2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6" h="280">
                <a:moveTo>
                  <a:pt x="0" y="264"/>
                </a:moveTo>
                <a:cubicBezTo>
                  <a:pt x="118" y="170"/>
                  <a:pt x="236" y="77"/>
                  <a:pt x="408" y="40"/>
                </a:cubicBezTo>
                <a:cubicBezTo>
                  <a:pt x="580" y="3"/>
                  <a:pt x="857" y="0"/>
                  <a:pt x="1032" y="40"/>
                </a:cubicBezTo>
                <a:cubicBezTo>
                  <a:pt x="1207" y="80"/>
                  <a:pt x="1331" y="180"/>
                  <a:pt x="1456" y="280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6" name="Freeform 262"/>
          <p:cNvSpPr>
            <a:spLocks/>
          </p:cNvSpPr>
          <p:nvPr/>
        </p:nvSpPr>
        <p:spPr bwMode="auto">
          <a:xfrm>
            <a:off x="5970712" y="2320057"/>
            <a:ext cx="2082800" cy="395287"/>
          </a:xfrm>
          <a:custGeom>
            <a:avLst/>
            <a:gdLst>
              <a:gd name="T0" fmla="*/ 0 w 1312"/>
              <a:gd name="T1" fmla="*/ 249 h 249"/>
              <a:gd name="T2" fmla="*/ 288 w 1312"/>
              <a:gd name="T3" fmla="*/ 33 h 249"/>
              <a:gd name="T4" fmla="*/ 1000 w 1312"/>
              <a:gd name="T5" fmla="*/ 49 h 249"/>
              <a:gd name="T6" fmla="*/ 1312 w 1312"/>
              <a:gd name="T7" fmla="*/ 241 h 2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12" h="249">
                <a:moveTo>
                  <a:pt x="0" y="249"/>
                </a:moveTo>
                <a:cubicBezTo>
                  <a:pt x="60" y="157"/>
                  <a:pt x="121" y="66"/>
                  <a:pt x="288" y="33"/>
                </a:cubicBezTo>
                <a:cubicBezTo>
                  <a:pt x="455" y="0"/>
                  <a:pt x="830" y="14"/>
                  <a:pt x="1000" y="49"/>
                </a:cubicBezTo>
                <a:cubicBezTo>
                  <a:pt x="1170" y="84"/>
                  <a:pt x="1241" y="162"/>
                  <a:pt x="1312" y="241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7" name="Freeform 263"/>
          <p:cNvSpPr>
            <a:spLocks/>
          </p:cNvSpPr>
          <p:nvPr/>
        </p:nvSpPr>
        <p:spPr bwMode="auto">
          <a:xfrm>
            <a:off x="5170612" y="1831107"/>
            <a:ext cx="3149600" cy="871537"/>
          </a:xfrm>
          <a:custGeom>
            <a:avLst/>
            <a:gdLst>
              <a:gd name="T0" fmla="*/ 1984 w 1984"/>
              <a:gd name="T1" fmla="*/ 549 h 549"/>
              <a:gd name="T2" fmla="*/ 1504 w 1984"/>
              <a:gd name="T3" fmla="*/ 85 h 549"/>
              <a:gd name="T4" fmla="*/ 0 w 1984"/>
              <a:gd name="T5" fmla="*/ 37 h 5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84" h="549">
                <a:moveTo>
                  <a:pt x="1984" y="549"/>
                </a:moveTo>
                <a:cubicBezTo>
                  <a:pt x="1909" y="359"/>
                  <a:pt x="1835" y="170"/>
                  <a:pt x="1504" y="85"/>
                </a:cubicBezTo>
                <a:cubicBezTo>
                  <a:pt x="1173" y="0"/>
                  <a:pt x="586" y="18"/>
                  <a:pt x="0" y="37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8" name="Freeform 264"/>
          <p:cNvSpPr>
            <a:spLocks/>
          </p:cNvSpPr>
          <p:nvPr/>
        </p:nvSpPr>
        <p:spPr bwMode="auto">
          <a:xfrm>
            <a:off x="2351212" y="4048844"/>
            <a:ext cx="5969000" cy="895350"/>
          </a:xfrm>
          <a:custGeom>
            <a:avLst/>
            <a:gdLst>
              <a:gd name="T0" fmla="*/ 0 w 3760"/>
              <a:gd name="T1" fmla="*/ 552 h 564"/>
              <a:gd name="T2" fmla="*/ 544 w 3760"/>
              <a:gd name="T3" fmla="*/ 456 h 564"/>
              <a:gd name="T4" fmla="*/ 2944 w 3760"/>
              <a:gd name="T5" fmla="*/ 488 h 564"/>
              <a:gd name="T6" fmla="*/ 3760 w 3760"/>
              <a:gd name="T7" fmla="*/ 0 h 5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0" h="564">
                <a:moveTo>
                  <a:pt x="0" y="552"/>
                </a:moveTo>
                <a:cubicBezTo>
                  <a:pt x="26" y="509"/>
                  <a:pt x="53" y="467"/>
                  <a:pt x="544" y="456"/>
                </a:cubicBezTo>
                <a:cubicBezTo>
                  <a:pt x="1035" y="445"/>
                  <a:pt x="2408" y="564"/>
                  <a:pt x="2944" y="488"/>
                </a:cubicBezTo>
                <a:cubicBezTo>
                  <a:pt x="3480" y="412"/>
                  <a:pt x="3620" y="206"/>
                  <a:pt x="3760" y="0"/>
                </a:cubicBezTo>
              </a:path>
            </a:pathLst>
          </a:custGeom>
          <a:noFill/>
          <a:ln w="38100" cap="rnd" cmpd="sng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9" name="Freeform 265"/>
          <p:cNvSpPr>
            <a:spLocks/>
          </p:cNvSpPr>
          <p:nvPr/>
        </p:nvSpPr>
        <p:spPr bwMode="auto">
          <a:xfrm>
            <a:off x="3367212" y="4048844"/>
            <a:ext cx="4686300" cy="590550"/>
          </a:xfrm>
          <a:custGeom>
            <a:avLst/>
            <a:gdLst>
              <a:gd name="T0" fmla="*/ 2952 w 2952"/>
              <a:gd name="T1" fmla="*/ 0 h 372"/>
              <a:gd name="T2" fmla="*/ 2136 w 2952"/>
              <a:gd name="T3" fmla="*/ 312 h 372"/>
              <a:gd name="T4" fmla="*/ 440 w 2952"/>
              <a:gd name="T5" fmla="*/ 320 h 372"/>
              <a:gd name="T6" fmla="*/ 0 w 2952"/>
              <a:gd name="T7" fmla="*/ 0 h 3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52" h="372">
                <a:moveTo>
                  <a:pt x="2952" y="0"/>
                </a:moveTo>
                <a:cubicBezTo>
                  <a:pt x="2753" y="129"/>
                  <a:pt x="2555" y="259"/>
                  <a:pt x="2136" y="312"/>
                </a:cubicBezTo>
                <a:cubicBezTo>
                  <a:pt x="1717" y="365"/>
                  <a:pt x="796" y="372"/>
                  <a:pt x="440" y="320"/>
                </a:cubicBezTo>
                <a:cubicBezTo>
                  <a:pt x="84" y="268"/>
                  <a:pt x="42" y="134"/>
                  <a:pt x="0" y="0"/>
                </a:cubicBezTo>
              </a:path>
            </a:pathLst>
          </a:custGeom>
          <a:noFill/>
          <a:ln w="38100" cap="rnd" cmpd="sng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0" name="Freeform 266"/>
          <p:cNvSpPr>
            <a:spLocks/>
          </p:cNvSpPr>
          <p:nvPr/>
        </p:nvSpPr>
        <p:spPr bwMode="auto">
          <a:xfrm>
            <a:off x="1881312" y="4048844"/>
            <a:ext cx="2552700" cy="914400"/>
          </a:xfrm>
          <a:custGeom>
            <a:avLst/>
            <a:gdLst>
              <a:gd name="T0" fmla="*/ 1608 w 1608"/>
              <a:gd name="T1" fmla="*/ 576 h 576"/>
              <a:gd name="T2" fmla="*/ 1104 w 1608"/>
              <a:gd name="T3" fmla="*/ 360 h 576"/>
              <a:gd name="T4" fmla="*/ 200 w 1608"/>
              <a:gd name="T5" fmla="*/ 264 h 576"/>
              <a:gd name="T6" fmla="*/ 0 w 1608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08" h="576">
                <a:moveTo>
                  <a:pt x="1608" y="576"/>
                </a:moveTo>
                <a:cubicBezTo>
                  <a:pt x="1473" y="494"/>
                  <a:pt x="1339" y="412"/>
                  <a:pt x="1104" y="360"/>
                </a:cubicBezTo>
                <a:cubicBezTo>
                  <a:pt x="869" y="308"/>
                  <a:pt x="384" y="324"/>
                  <a:pt x="200" y="264"/>
                </a:cubicBezTo>
                <a:cubicBezTo>
                  <a:pt x="16" y="204"/>
                  <a:pt x="8" y="102"/>
                  <a:pt x="0" y="0"/>
                </a:cubicBezTo>
              </a:path>
            </a:pathLst>
          </a:custGeom>
          <a:noFill/>
          <a:ln w="38100" cap="rnd" cmpd="sng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1" name="Freeform 267"/>
          <p:cNvSpPr>
            <a:spLocks/>
          </p:cNvSpPr>
          <p:nvPr/>
        </p:nvSpPr>
        <p:spPr bwMode="auto">
          <a:xfrm>
            <a:off x="649412" y="4030712"/>
            <a:ext cx="1079500" cy="406400"/>
          </a:xfrm>
          <a:custGeom>
            <a:avLst/>
            <a:gdLst>
              <a:gd name="T0" fmla="*/ 680 w 680"/>
              <a:gd name="T1" fmla="*/ 0 h 256"/>
              <a:gd name="T2" fmla="*/ 600 w 680"/>
              <a:gd name="T3" fmla="*/ 88 h 256"/>
              <a:gd name="T4" fmla="*/ 464 w 680"/>
              <a:gd name="T5" fmla="*/ 216 h 256"/>
              <a:gd name="T6" fmla="*/ 184 w 680"/>
              <a:gd name="T7" fmla="*/ 224 h 256"/>
              <a:gd name="T8" fmla="*/ 0 w 680"/>
              <a:gd name="T9" fmla="*/ 24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0" h="256">
                <a:moveTo>
                  <a:pt x="680" y="0"/>
                </a:moveTo>
                <a:cubicBezTo>
                  <a:pt x="658" y="26"/>
                  <a:pt x="636" y="52"/>
                  <a:pt x="600" y="88"/>
                </a:cubicBezTo>
                <a:cubicBezTo>
                  <a:pt x="564" y="124"/>
                  <a:pt x="533" y="193"/>
                  <a:pt x="464" y="216"/>
                </a:cubicBezTo>
                <a:cubicBezTo>
                  <a:pt x="395" y="239"/>
                  <a:pt x="261" y="256"/>
                  <a:pt x="184" y="224"/>
                </a:cubicBezTo>
                <a:cubicBezTo>
                  <a:pt x="107" y="192"/>
                  <a:pt x="53" y="108"/>
                  <a:pt x="0" y="24"/>
                </a:cubicBezTo>
              </a:path>
            </a:pathLst>
          </a:custGeom>
          <a:noFill/>
          <a:ln w="38100" cap="rnd" cmpd="sng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2" name="Freeform 268"/>
          <p:cNvSpPr>
            <a:spLocks/>
          </p:cNvSpPr>
          <p:nvPr/>
        </p:nvSpPr>
        <p:spPr bwMode="auto">
          <a:xfrm>
            <a:off x="522412" y="4036144"/>
            <a:ext cx="3695700" cy="977900"/>
          </a:xfrm>
          <a:custGeom>
            <a:avLst/>
            <a:gdLst>
              <a:gd name="T0" fmla="*/ 0 w 2328"/>
              <a:gd name="T1" fmla="*/ 0 h 616"/>
              <a:gd name="T2" fmla="*/ 176 w 2328"/>
              <a:gd name="T3" fmla="*/ 352 h 616"/>
              <a:gd name="T4" fmla="*/ 880 w 2328"/>
              <a:gd name="T5" fmla="*/ 376 h 616"/>
              <a:gd name="T6" fmla="*/ 1592 w 2328"/>
              <a:gd name="T7" fmla="*/ 424 h 616"/>
              <a:gd name="T8" fmla="*/ 2328 w 2328"/>
              <a:gd name="T9" fmla="*/ 616 h 6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8" h="616">
                <a:moveTo>
                  <a:pt x="0" y="0"/>
                </a:moveTo>
                <a:cubicBezTo>
                  <a:pt x="14" y="144"/>
                  <a:pt x="29" y="289"/>
                  <a:pt x="176" y="352"/>
                </a:cubicBezTo>
                <a:cubicBezTo>
                  <a:pt x="323" y="415"/>
                  <a:pt x="644" y="364"/>
                  <a:pt x="880" y="376"/>
                </a:cubicBezTo>
                <a:cubicBezTo>
                  <a:pt x="1116" y="388"/>
                  <a:pt x="1351" y="384"/>
                  <a:pt x="1592" y="424"/>
                </a:cubicBezTo>
                <a:cubicBezTo>
                  <a:pt x="1833" y="464"/>
                  <a:pt x="2203" y="585"/>
                  <a:pt x="2328" y="616"/>
                </a:cubicBezTo>
              </a:path>
            </a:pathLst>
          </a:custGeom>
          <a:noFill/>
          <a:ln w="38100" cap="rnd" cmpd="sng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3" name="Freeform 269"/>
          <p:cNvSpPr>
            <a:spLocks/>
          </p:cNvSpPr>
          <p:nvPr/>
        </p:nvSpPr>
        <p:spPr bwMode="auto">
          <a:xfrm>
            <a:off x="2135312" y="4023444"/>
            <a:ext cx="749300" cy="901700"/>
          </a:xfrm>
          <a:custGeom>
            <a:avLst/>
            <a:gdLst>
              <a:gd name="T0" fmla="*/ 472 w 472"/>
              <a:gd name="T1" fmla="*/ 0 h 568"/>
              <a:gd name="T2" fmla="*/ 112 w 472"/>
              <a:gd name="T3" fmla="*/ 248 h 568"/>
              <a:gd name="T4" fmla="*/ 0 w 472"/>
              <a:gd name="T5" fmla="*/ 568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2" h="568">
                <a:moveTo>
                  <a:pt x="472" y="0"/>
                </a:moveTo>
                <a:cubicBezTo>
                  <a:pt x="331" y="76"/>
                  <a:pt x="191" y="153"/>
                  <a:pt x="112" y="248"/>
                </a:cubicBezTo>
                <a:cubicBezTo>
                  <a:pt x="33" y="343"/>
                  <a:pt x="16" y="455"/>
                  <a:pt x="0" y="568"/>
                </a:cubicBezTo>
              </a:path>
            </a:pathLst>
          </a:custGeom>
          <a:noFill/>
          <a:ln w="38100" cap="rnd" cmpd="sng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4" name="Freeform 270"/>
          <p:cNvSpPr>
            <a:spLocks/>
          </p:cNvSpPr>
          <p:nvPr/>
        </p:nvSpPr>
        <p:spPr bwMode="auto">
          <a:xfrm>
            <a:off x="4370512" y="4023444"/>
            <a:ext cx="2209800" cy="1054100"/>
          </a:xfrm>
          <a:custGeom>
            <a:avLst/>
            <a:gdLst>
              <a:gd name="T0" fmla="*/ 1392 w 1392"/>
              <a:gd name="T1" fmla="*/ 664 h 664"/>
              <a:gd name="T2" fmla="*/ 360 w 1392"/>
              <a:gd name="T3" fmla="*/ 424 h 664"/>
              <a:gd name="T4" fmla="*/ 0 w 1392"/>
              <a:gd name="T5" fmla="*/ 0 h 6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2" h="664">
                <a:moveTo>
                  <a:pt x="1392" y="664"/>
                </a:moveTo>
                <a:cubicBezTo>
                  <a:pt x="992" y="599"/>
                  <a:pt x="592" y="535"/>
                  <a:pt x="360" y="424"/>
                </a:cubicBezTo>
                <a:cubicBezTo>
                  <a:pt x="128" y="313"/>
                  <a:pt x="64" y="156"/>
                  <a:pt x="0" y="0"/>
                </a:cubicBezTo>
              </a:path>
            </a:pathLst>
          </a:custGeom>
          <a:noFill/>
          <a:ln w="38100" cap="rnd" cmpd="sng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5" name="Freeform 271"/>
          <p:cNvSpPr>
            <a:spLocks/>
          </p:cNvSpPr>
          <p:nvPr/>
        </p:nvSpPr>
        <p:spPr bwMode="auto">
          <a:xfrm>
            <a:off x="4789612" y="3375744"/>
            <a:ext cx="1054100" cy="330200"/>
          </a:xfrm>
          <a:custGeom>
            <a:avLst/>
            <a:gdLst>
              <a:gd name="T0" fmla="*/ 0 w 664"/>
              <a:gd name="T1" fmla="*/ 208 h 208"/>
              <a:gd name="T2" fmla="*/ 184 w 664"/>
              <a:gd name="T3" fmla="*/ 48 h 208"/>
              <a:gd name="T4" fmla="*/ 448 w 664"/>
              <a:gd name="T5" fmla="*/ 24 h 208"/>
              <a:gd name="T6" fmla="*/ 664 w 664"/>
              <a:gd name="T7" fmla="*/ 192 h 2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64" h="208">
                <a:moveTo>
                  <a:pt x="0" y="208"/>
                </a:moveTo>
                <a:cubicBezTo>
                  <a:pt x="54" y="143"/>
                  <a:pt x="109" y="79"/>
                  <a:pt x="184" y="48"/>
                </a:cubicBezTo>
                <a:cubicBezTo>
                  <a:pt x="259" y="17"/>
                  <a:pt x="368" y="0"/>
                  <a:pt x="448" y="24"/>
                </a:cubicBezTo>
                <a:cubicBezTo>
                  <a:pt x="528" y="48"/>
                  <a:pt x="596" y="120"/>
                  <a:pt x="664" y="192"/>
                </a:cubicBezTo>
              </a:path>
            </a:pathLst>
          </a:custGeom>
          <a:noFill/>
          <a:ln w="38100" cap="rnd" cmpd="sng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6" name="Freeform 272"/>
          <p:cNvSpPr>
            <a:spLocks/>
          </p:cNvSpPr>
          <p:nvPr/>
        </p:nvSpPr>
        <p:spPr bwMode="auto">
          <a:xfrm>
            <a:off x="5983412" y="3382094"/>
            <a:ext cx="838200" cy="311150"/>
          </a:xfrm>
          <a:custGeom>
            <a:avLst/>
            <a:gdLst>
              <a:gd name="T0" fmla="*/ 0 w 528"/>
              <a:gd name="T1" fmla="*/ 196 h 196"/>
              <a:gd name="T2" fmla="*/ 144 w 528"/>
              <a:gd name="T3" fmla="*/ 28 h 196"/>
              <a:gd name="T4" fmla="*/ 416 w 528"/>
              <a:gd name="T5" fmla="*/ 28 h 196"/>
              <a:gd name="T6" fmla="*/ 528 w 528"/>
              <a:gd name="T7" fmla="*/ 196 h 1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196">
                <a:moveTo>
                  <a:pt x="0" y="196"/>
                </a:moveTo>
                <a:cubicBezTo>
                  <a:pt x="37" y="126"/>
                  <a:pt x="75" y="56"/>
                  <a:pt x="144" y="28"/>
                </a:cubicBezTo>
                <a:cubicBezTo>
                  <a:pt x="213" y="0"/>
                  <a:pt x="352" y="0"/>
                  <a:pt x="416" y="28"/>
                </a:cubicBezTo>
                <a:cubicBezTo>
                  <a:pt x="480" y="56"/>
                  <a:pt x="504" y="126"/>
                  <a:pt x="528" y="196"/>
                </a:cubicBezTo>
              </a:path>
            </a:pathLst>
          </a:custGeom>
          <a:noFill/>
          <a:ln w="38100" cap="rnd" cmpd="sng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7" name="Freeform 273"/>
          <p:cNvSpPr>
            <a:spLocks/>
          </p:cNvSpPr>
          <p:nvPr/>
        </p:nvSpPr>
        <p:spPr bwMode="auto">
          <a:xfrm>
            <a:off x="7202612" y="4048844"/>
            <a:ext cx="227013" cy="901700"/>
          </a:xfrm>
          <a:custGeom>
            <a:avLst/>
            <a:gdLst>
              <a:gd name="T0" fmla="*/ 0 w 143"/>
              <a:gd name="T1" fmla="*/ 0 h 568"/>
              <a:gd name="T2" fmla="*/ 128 w 143"/>
              <a:gd name="T3" fmla="*/ 384 h 568"/>
              <a:gd name="T4" fmla="*/ 88 w 143"/>
              <a:gd name="T5" fmla="*/ 568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3" h="568">
                <a:moveTo>
                  <a:pt x="0" y="0"/>
                </a:moveTo>
                <a:cubicBezTo>
                  <a:pt x="56" y="144"/>
                  <a:pt x="113" y="289"/>
                  <a:pt x="128" y="384"/>
                </a:cubicBezTo>
                <a:cubicBezTo>
                  <a:pt x="143" y="479"/>
                  <a:pt x="115" y="523"/>
                  <a:pt x="88" y="568"/>
                </a:cubicBezTo>
              </a:path>
            </a:pathLst>
          </a:custGeom>
          <a:noFill/>
          <a:ln w="38100" cap="rnd" cmpd="sng">
            <a:solidFill>
              <a:schemeClr val="accent5">
                <a:lumMod val="75000"/>
              </a:schemeClr>
            </a:solidFill>
            <a:prstDash val="sysDot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pic>
        <p:nvPicPr>
          <p:cNvPr id="148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7" y="5483721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75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Operationele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Netwerkdatabankmodel</a:t>
            </a:r>
          </a:p>
        </p:txBody>
      </p:sp>
      <p:pic>
        <p:nvPicPr>
          <p:cNvPr id="84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www.cs.ox.ac.uk/images/research/p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78904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 Box 40"/>
          <p:cNvSpPr txBox="1">
            <a:spLocks noChangeArrowheads="1"/>
          </p:cNvSpPr>
          <p:nvPr/>
        </p:nvSpPr>
        <p:spPr bwMode="auto">
          <a:xfrm>
            <a:off x="2156376" y="4571836"/>
            <a:ext cx="2634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 b="1" dirty="0" smtClean="0">
                <a:latin typeface="Arial" charset="0"/>
              </a:rPr>
              <a:t>Programmeren vereist</a:t>
            </a:r>
            <a:endParaRPr lang="nl-NL" sz="1800" b="1" dirty="0">
              <a:latin typeface="Arial" charset="0"/>
            </a:endParaRPr>
          </a:p>
        </p:txBody>
      </p:sp>
      <p:sp>
        <p:nvSpPr>
          <p:cNvPr id="87" name="Text Box 18"/>
          <p:cNvSpPr txBox="1">
            <a:spLocks noChangeArrowheads="1"/>
          </p:cNvSpPr>
          <p:nvPr/>
        </p:nvSpPr>
        <p:spPr bwMode="auto">
          <a:xfrm>
            <a:off x="1036372" y="1052736"/>
            <a:ext cx="524393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000" b="1" i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…</a:t>
            </a:r>
          </a:p>
          <a:p>
            <a:pPr eaLnBrk="1" hangingPunct="1"/>
            <a:r>
              <a:rPr lang="nl-NL" sz="2000" i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p_</a:t>
            </a:r>
            <a:r>
              <a:rPr lang="en-GB" sz="20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Schilderij.Artiest</a:t>
            </a:r>
            <a:r>
              <a:rPr lang="en-GB" sz="20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:=‘</a:t>
            </a:r>
            <a:r>
              <a:rPr lang="en-GB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Ensor’;</a:t>
            </a:r>
            <a:endParaRPr lang="en-GB" sz="20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pPr eaLnBrk="1" hangingPunct="1"/>
            <a:r>
              <a:rPr lang="en-GB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$FIND ANY</a:t>
            </a:r>
            <a:r>
              <a:rPr lang="en-GB" sz="20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Schilderij</a:t>
            </a:r>
            <a:r>
              <a:rPr lang="en-GB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USING </a:t>
            </a:r>
            <a:r>
              <a:rPr lang="en-GB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Artiest;</a:t>
            </a:r>
            <a:endParaRPr lang="en-GB" sz="20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pPr eaLnBrk="1" hangingPunct="1"/>
            <a:r>
              <a:rPr lang="en-GB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WHILE </a:t>
            </a:r>
            <a:r>
              <a:rPr lang="en-GB" sz="20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db_status</a:t>
            </a:r>
            <a:r>
              <a:rPr lang="en-GB" sz="20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=0 </a:t>
            </a:r>
            <a:r>
              <a:rPr lang="en-GB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DO</a:t>
            </a:r>
          </a:p>
          <a:p>
            <a:pPr eaLnBrk="1" hangingPunct="1"/>
            <a:r>
              <a:rPr lang="en-GB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BEGIN</a:t>
            </a:r>
          </a:p>
          <a:p>
            <a:pPr eaLnBrk="1" hangingPunct="1"/>
            <a:r>
              <a:rPr lang="en-GB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$GET</a:t>
            </a:r>
            <a:r>
              <a:rPr lang="en-GB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Schilderij</a:t>
            </a:r>
            <a:r>
              <a:rPr lang="en-GB" sz="20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  <a:endParaRPr lang="en-GB" sz="20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pPr eaLnBrk="1" hangingPunct="1"/>
            <a:r>
              <a:rPr lang="en-GB" sz="20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writeln</a:t>
            </a:r>
            <a:r>
              <a:rPr lang="en-GB" sz="20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</a:t>
            </a:r>
            <a:r>
              <a:rPr lang="en-GB" sz="20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p_Schilderij.Naam</a:t>
            </a:r>
            <a:r>
              <a:rPr lang="en-GB" sz="20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);</a:t>
            </a:r>
            <a:endParaRPr lang="en-GB" sz="20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pPr eaLnBrk="1" hangingPunct="1"/>
            <a:r>
              <a:rPr lang="en-GB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$FIND DUPLICATE </a:t>
            </a:r>
            <a:r>
              <a:rPr lang="en-GB" sz="20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Schilderij</a:t>
            </a:r>
            <a:r>
              <a:rPr lang="en-GB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USING </a:t>
            </a:r>
            <a:r>
              <a:rPr lang="en-GB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Artiest</a:t>
            </a:r>
            <a:endParaRPr lang="nl-NL" sz="20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pPr eaLnBrk="1" hangingPunct="1"/>
            <a:r>
              <a:rPr lang="nl-NL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END</a:t>
            </a:r>
            <a:r>
              <a:rPr lang="nl-NL" sz="20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</a:p>
          <a:p>
            <a:pPr eaLnBrk="1" hangingPunct="1"/>
            <a:r>
              <a:rPr lang="nl-NL" sz="20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…</a:t>
            </a:r>
            <a:endParaRPr lang="en-US" sz="20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52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Operationele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Karakteristieken</a:t>
            </a:r>
          </a:p>
        </p:txBody>
      </p:sp>
      <p:pic>
        <p:nvPicPr>
          <p:cNvPr id="2054" name="Picture 6" descr="http://www.nemesys.nl/img-content/Storage_20121116-1626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2816"/>
            <a:ext cx="508382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537321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Modelleer data in functie van het efficiënt bewerken/bevragen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Optimaal benutten van manier van gegevensopslag </a:t>
            </a:r>
            <a:endParaRPr lang="nl-BE" sz="2400" dirty="0"/>
          </a:p>
        </p:txBody>
      </p:sp>
      <p:pic>
        <p:nvPicPr>
          <p:cNvPr id="2056" name="Picture 8" descr="http://estermaemarketing.com/wp-content/uploads/2011/10/Opera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589" y="1196752"/>
            <a:ext cx="2923867" cy="20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95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Operationele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Karakteristieken</a:t>
            </a:r>
          </a:p>
        </p:txBody>
      </p:sp>
      <p:sp>
        <p:nvSpPr>
          <p:cNvPr id="9" name="Line 52"/>
          <p:cNvSpPr>
            <a:spLocks noChangeShapeType="1"/>
          </p:cNvSpPr>
          <p:nvPr/>
        </p:nvSpPr>
        <p:spPr bwMode="auto">
          <a:xfrm flipH="1" flipV="1">
            <a:off x="2271006" y="2695525"/>
            <a:ext cx="4718992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2267744" y="2645248"/>
            <a:ext cx="47286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 smtClean="0">
                <a:latin typeface="Arial" charset="0"/>
              </a:rPr>
              <a:t>Naam        </a:t>
            </a:r>
            <a:r>
              <a:rPr lang="nl-BE" sz="1600" dirty="0">
                <a:latin typeface="Arial" charset="0"/>
              </a:rPr>
              <a:t>Voornaam  </a:t>
            </a:r>
            <a:r>
              <a:rPr lang="nl-BE" sz="1600" dirty="0" smtClean="0">
                <a:latin typeface="Arial" charset="0"/>
              </a:rPr>
              <a:t>      </a:t>
            </a:r>
            <a:r>
              <a:rPr lang="nl-BE" sz="1600" dirty="0">
                <a:latin typeface="Arial" charset="0"/>
              </a:rPr>
              <a:t>Geboren   Gestorven</a:t>
            </a:r>
            <a:endParaRPr lang="nl-NL" sz="1600" dirty="0">
              <a:latin typeface="Arial" charset="0"/>
            </a:endParaRPr>
          </a:p>
        </p:txBody>
      </p:sp>
      <p:sp>
        <p:nvSpPr>
          <p:cNvPr id="11" name="Text Box 54"/>
          <p:cNvSpPr txBox="1">
            <a:spLocks noChangeArrowheads="1"/>
          </p:cNvSpPr>
          <p:nvPr/>
        </p:nvSpPr>
        <p:spPr bwMode="auto">
          <a:xfrm>
            <a:off x="4294441" y="2342035"/>
            <a:ext cx="9207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Artiest</a:t>
            </a:r>
            <a:endParaRPr lang="nl-NL" sz="1600">
              <a:latin typeface="Arial" charset="0"/>
            </a:endParaRPr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4575262" y="2689491"/>
            <a:ext cx="0" cy="290197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" name="Line 56"/>
          <p:cNvSpPr>
            <a:spLocks noChangeShapeType="1"/>
          </p:cNvSpPr>
          <p:nvPr/>
        </p:nvSpPr>
        <p:spPr bwMode="auto">
          <a:xfrm flipH="1">
            <a:off x="5585296" y="2687763"/>
            <a:ext cx="0" cy="2919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" name="Line 51"/>
          <p:cNvSpPr>
            <a:spLocks noChangeShapeType="1"/>
          </p:cNvSpPr>
          <p:nvPr/>
        </p:nvSpPr>
        <p:spPr bwMode="auto">
          <a:xfrm>
            <a:off x="3207110" y="2683339"/>
            <a:ext cx="0" cy="307461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2271006" y="2371675"/>
            <a:ext cx="4718992" cy="608013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pic>
        <p:nvPicPr>
          <p:cNvPr id="1026" name="Picture 2" descr="http://www.eibe.nl/shop/mall/5/pic/6843460--01-Standar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6504762" cy="257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49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1420124" y="2929796"/>
            <a:ext cx="5904425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Operationele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Hiërarchisch databankmodel</a:t>
            </a:r>
          </a:p>
        </p:txBody>
      </p:sp>
      <p:pic>
        <p:nvPicPr>
          <p:cNvPr id="2050" name="Picture 2" descr="http://csimg.choozen.nl/srv/NL/00000456w5ie1288100/T/300x300/C/FFFFFF/url/muizen-bouwsten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64" y="388386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008866" y="2178247"/>
            <a:ext cx="1009466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4515186" y="3618109"/>
            <a:ext cx="0" cy="576262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1418537" y="2897384"/>
            <a:ext cx="0" cy="2889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770955" y="3905447"/>
            <a:ext cx="0" cy="2889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1994695" y="3905447"/>
            <a:ext cx="0" cy="2889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1418537" y="3618109"/>
            <a:ext cx="0" cy="2889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3288272" y="3905447"/>
            <a:ext cx="0" cy="2889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>
            <a:off x="5738926" y="3905447"/>
            <a:ext cx="0" cy="2889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2643864" y="4913509"/>
            <a:ext cx="0" cy="2889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>
            <a:off x="3867604" y="4913509"/>
            <a:ext cx="0" cy="2889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>
            <a:off x="3289859" y="4626172"/>
            <a:ext cx="0" cy="2889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7322962" y="2897384"/>
            <a:ext cx="0" cy="2889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4513599" y="2610047"/>
            <a:ext cx="0" cy="576262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770955" y="3925613"/>
            <a:ext cx="1225327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 flipH="1">
            <a:off x="3289859" y="3925613"/>
            <a:ext cx="2447479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 flipH="1">
            <a:off x="2645451" y="4933725"/>
            <a:ext cx="1223740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008866" y="3186309"/>
            <a:ext cx="1009466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4010453" y="4194372"/>
            <a:ext cx="1009466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913804" y="3186309"/>
            <a:ext cx="1009466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66222" y="4194372"/>
            <a:ext cx="1009466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1489962" y="4194372"/>
            <a:ext cx="1009466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783539" y="4194372"/>
            <a:ext cx="1009466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5234192" y="4194372"/>
            <a:ext cx="1009466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139131" y="5202434"/>
            <a:ext cx="1009466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3362871" y="5202434"/>
            <a:ext cx="1009466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6818229" y="3186309"/>
            <a:ext cx="1009466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2" name="TextBox 41"/>
          <p:cNvSpPr txBox="1"/>
          <p:nvPr/>
        </p:nvSpPr>
        <p:spPr>
          <a:xfrm>
            <a:off x="418831" y="1247376"/>
            <a:ext cx="6125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dirty="0" smtClean="0"/>
              <a:t>Hiërarchisch databankmodel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541010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2238375" y="1988840"/>
            <a:ext cx="0" cy="28257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 flipH="1">
            <a:off x="3203575" y="1993155"/>
            <a:ext cx="1588" cy="2841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Operationele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Hiërarchisch databankmodel</a:t>
            </a: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H="1">
            <a:off x="2195736" y="2276872"/>
            <a:ext cx="0" cy="6191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96863" y="1340693"/>
            <a:ext cx="26725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Databankschema </a:t>
            </a:r>
            <a:r>
              <a:rPr lang="nl-BE" sz="1400" dirty="0">
                <a:latin typeface="Arial" charset="0"/>
              </a:rPr>
              <a:t>“Schilderijen”</a:t>
            </a:r>
            <a:endParaRPr lang="nl-NL" sz="1400" dirty="0">
              <a:latin typeface="Arial" charset="0"/>
            </a:endParaRP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1674813" y="2863105"/>
            <a:ext cx="1004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Schilderij</a:t>
            </a:r>
            <a:endParaRPr lang="nl-NL" sz="1600">
              <a:latin typeface="Arial" charset="0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1260475" y="3186955"/>
            <a:ext cx="1588" cy="2841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>
            <a:off x="1909763" y="3186956"/>
            <a:ext cx="0" cy="28575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 flipH="1">
            <a:off x="2632546" y="3186956"/>
            <a:ext cx="0" cy="271462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H="1">
            <a:off x="3432175" y="3180605"/>
            <a:ext cx="1588" cy="27781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1133475" y="2018555"/>
            <a:ext cx="0" cy="2714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 flipV="1">
            <a:off x="414337" y="2005855"/>
            <a:ext cx="3952875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1776413" y="1682005"/>
            <a:ext cx="760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Artiest</a:t>
            </a:r>
            <a:endParaRPr lang="nl-NL" sz="1600">
              <a:latin typeface="Arial" charset="0"/>
            </a:endParaRP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4703763" y="1985218"/>
            <a:ext cx="3282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Naam                Plaats           Land</a:t>
            </a:r>
            <a:endParaRPr lang="nl-NL" sz="1600">
              <a:latin typeface="Arial" charset="0"/>
            </a:endParaRP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6080125" y="1682005"/>
            <a:ext cx="995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Eigenaar</a:t>
            </a:r>
            <a:endParaRPr lang="nl-NL" sz="1600">
              <a:latin typeface="Arial" charset="0"/>
            </a:endParaRPr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6097588" y="1993155"/>
            <a:ext cx="1587" cy="2841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7264400" y="1993155"/>
            <a:ext cx="1588" cy="2841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4040956" y="1377132"/>
            <a:ext cx="344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 dirty="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 dirty="0">
                <a:solidFill>
                  <a:srgbClr val="14486B"/>
                </a:solidFill>
                <a:latin typeface="Arial" charset="0"/>
              </a:rPr>
              <a:t>1</a:t>
            </a:r>
            <a:endParaRPr lang="nl-NL" sz="1800" baseline="-25000" dirty="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4040956" y="2558232"/>
            <a:ext cx="344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 dirty="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 dirty="0">
                <a:solidFill>
                  <a:srgbClr val="14486B"/>
                </a:solidFill>
                <a:latin typeface="Arial" charset="0"/>
              </a:rPr>
              <a:t>2</a:t>
            </a:r>
            <a:endParaRPr lang="nl-NL" sz="1800" baseline="-25000" dirty="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8331968" y="1377132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3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683568" y="3193513"/>
            <a:ext cx="0" cy="2841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349250" y="3166318"/>
            <a:ext cx="40882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>
                <a:latin typeface="Arial" charset="0"/>
              </a:rPr>
              <a:t>ID Naam Artiest Periode </a:t>
            </a:r>
            <a:r>
              <a:rPr lang="nl-BE" sz="1600" dirty="0" smtClean="0">
                <a:latin typeface="Arial" charset="0"/>
              </a:rPr>
              <a:t>Waarde  </a:t>
            </a:r>
            <a:r>
              <a:rPr lang="nl-BE" sz="1600" dirty="0">
                <a:latin typeface="Arial" charset="0"/>
              </a:rPr>
              <a:t>Eigenaar</a:t>
            </a:r>
            <a:endParaRPr lang="nl-NL" sz="1600" dirty="0">
              <a:latin typeface="Arial" charset="0"/>
            </a:endParaRP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414338" y="1731218"/>
            <a:ext cx="3967162" cy="558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412750" y="1985218"/>
            <a:ext cx="3968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>
                <a:latin typeface="Arial" charset="0"/>
              </a:rPr>
              <a:t>Naam   Voornaam   Geboren   Gestorven</a:t>
            </a:r>
            <a:endParaRPr lang="nl-NL" sz="1600" dirty="0">
              <a:latin typeface="Arial" charset="0"/>
            </a:endParaRPr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H="1" flipV="1">
            <a:off x="4718050" y="2005855"/>
            <a:ext cx="3897313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4718050" y="1731218"/>
            <a:ext cx="3897313" cy="558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flipH="1">
            <a:off x="401638" y="3180605"/>
            <a:ext cx="3954338" cy="635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401637" y="2912318"/>
            <a:ext cx="3959225" cy="558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9" name="Freeform 66"/>
          <p:cNvSpPr>
            <a:spLocks/>
          </p:cNvSpPr>
          <p:nvPr/>
        </p:nvSpPr>
        <p:spPr bwMode="auto">
          <a:xfrm>
            <a:off x="4421684" y="2323976"/>
            <a:ext cx="1014412" cy="889000"/>
          </a:xfrm>
          <a:custGeom>
            <a:avLst/>
            <a:gdLst>
              <a:gd name="T0" fmla="*/ 0 w 640"/>
              <a:gd name="T1" fmla="*/ 1411287500 h 560"/>
              <a:gd name="T2" fmla="*/ 864225133 w 640"/>
              <a:gd name="T3" fmla="*/ 1169352500 h 560"/>
              <a:gd name="T4" fmla="*/ 1426978115 w 640"/>
              <a:gd name="T5" fmla="*/ 584676250 h 560"/>
              <a:gd name="T6" fmla="*/ 1607862040 w 640"/>
              <a:gd name="T7" fmla="*/ 0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0" h="560">
                <a:moveTo>
                  <a:pt x="0" y="560"/>
                </a:moveTo>
                <a:cubicBezTo>
                  <a:pt x="124" y="539"/>
                  <a:pt x="249" y="519"/>
                  <a:pt x="344" y="464"/>
                </a:cubicBezTo>
                <a:cubicBezTo>
                  <a:pt x="439" y="409"/>
                  <a:pt x="519" y="309"/>
                  <a:pt x="568" y="232"/>
                </a:cubicBezTo>
                <a:cubicBezTo>
                  <a:pt x="617" y="155"/>
                  <a:pt x="629" y="40"/>
                  <a:pt x="640" y="0"/>
                </a:cubicBezTo>
              </a:path>
            </a:pathLst>
          </a:custGeom>
          <a:noFill/>
          <a:ln w="28575" cap="flat" cmpd="sng">
            <a:solidFill>
              <a:srgbClr val="1687AF"/>
            </a:solidFill>
            <a:prstDash val="dash"/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96863" y="3613993"/>
            <a:ext cx="8502650" cy="3127375"/>
            <a:chOff x="296863" y="3613993"/>
            <a:chExt cx="8502650" cy="3127375"/>
          </a:xfrm>
        </p:grpSpPr>
        <p:sp>
          <p:nvSpPr>
            <p:cNvPr id="80" name="Text Box 77"/>
            <p:cNvSpPr txBox="1">
              <a:spLocks noChangeArrowheads="1"/>
            </p:cNvSpPr>
            <p:nvPr/>
          </p:nvSpPr>
          <p:spPr bwMode="auto">
            <a:xfrm>
              <a:off x="8455025" y="3613993"/>
              <a:ext cx="344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800">
                  <a:solidFill>
                    <a:srgbClr val="14486B"/>
                  </a:solidFill>
                  <a:latin typeface="Arial" charset="0"/>
                </a:rPr>
                <a:t>r</a:t>
              </a:r>
              <a:r>
                <a:rPr lang="nl-BE" sz="1800" baseline="-25000">
                  <a:solidFill>
                    <a:srgbClr val="14486B"/>
                  </a:solidFill>
                  <a:latin typeface="Arial" charset="0"/>
                </a:rPr>
                <a:t>3</a:t>
              </a:r>
              <a:endParaRPr lang="nl-NL" sz="1800" baseline="-25000">
                <a:solidFill>
                  <a:srgbClr val="14486B"/>
                </a:solidFill>
                <a:latin typeface="Arial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96863" y="3645743"/>
              <a:ext cx="8502650" cy="3095625"/>
              <a:chOff x="296863" y="3645743"/>
              <a:chExt cx="8502650" cy="3095625"/>
            </a:xfrm>
          </p:grpSpPr>
          <p:sp>
            <p:nvSpPr>
              <p:cNvPr id="113" name="Line 110"/>
              <p:cNvSpPr>
                <a:spLocks noChangeShapeType="1"/>
              </p:cNvSpPr>
              <p:nvPr/>
            </p:nvSpPr>
            <p:spPr bwMode="auto">
              <a:xfrm>
                <a:off x="4838700" y="4822080"/>
                <a:ext cx="12700" cy="1155700"/>
              </a:xfrm>
              <a:prstGeom prst="lin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14" name="Line 111"/>
              <p:cNvSpPr>
                <a:spLocks noChangeShapeType="1"/>
              </p:cNvSpPr>
              <p:nvPr/>
            </p:nvSpPr>
            <p:spPr bwMode="auto">
              <a:xfrm>
                <a:off x="5003800" y="4809380"/>
                <a:ext cx="1054100" cy="1181100"/>
              </a:xfrm>
              <a:prstGeom prst="lin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15" name="Line 112"/>
              <p:cNvSpPr>
                <a:spLocks noChangeShapeType="1"/>
              </p:cNvSpPr>
              <p:nvPr/>
            </p:nvSpPr>
            <p:spPr bwMode="auto">
              <a:xfrm flipH="1">
                <a:off x="3913188" y="4809380"/>
                <a:ext cx="722312" cy="1193800"/>
              </a:xfrm>
              <a:prstGeom prst="lin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3" name="Line 90"/>
              <p:cNvSpPr>
                <a:spLocks noChangeShapeType="1"/>
              </p:cNvSpPr>
              <p:nvPr/>
            </p:nvSpPr>
            <p:spPr bwMode="auto">
              <a:xfrm flipH="1">
                <a:off x="2238374" y="4809380"/>
                <a:ext cx="569913" cy="635000"/>
              </a:xfrm>
              <a:prstGeom prst="lin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97" name="Line 94"/>
              <p:cNvSpPr>
                <a:spLocks noChangeShapeType="1"/>
              </p:cNvSpPr>
              <p:nvPr/>
            </p:nvSpPr>
            <p:spPr bwMode="auto">
              <a:xfrm>
                <a:off x="2986088" y="4809380"/>
                <a:ext cx="495300" cy="635000"/>
              </a:xfrm>
              <a:prstGeom prst="lin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7" name="Line 74"/>
              <p:cNvSpPr>
                <a:spLocks noChangeShapeType="1"/>
              </p:cNvSpPr>
              <p:nvPr/>
            </p:nvSpPr>
            <p:spPr bwMode="auto">
              <a:xfrm>
                <a:off x="839788" y="4809380"/>
                <a:ext cx="0" cy="635000"/>
              </a:xfrm>
              <a:prstGeom prst="lin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0" name="Text Box 67"/>
              <p:cNvSpPr txBox="1">
                <a:spLocks noChangeArrowheads="1"/>
              </p:cNvSpPr>
              <p:nvPr/>
            </p:nvSpPr>
            <p:spPr bwMode="auto">
              <a:xfrm>
                <a:off x="296863" y="3985319"/>
                <a:ext cx="204575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400" dirty="0" smtClean="0">
                    <a:latin typeface="Arial" charset="0"/>
                  </a:rPr>
                  <a:t>Databank </a:t>
                </a:r>
                <a:r>
                  <a:rPr lang="nl-BE" sz="1400" dirty="0">
                    <a:latin typeface="Arial" charset="0"/>
                  </a:rPr>
                  <a:t>“Schilderijen”</a:t>
                </a:r>
                <a:endParaRPr lang="nl-NL" sz="1400" dirty="0">
                  <a:latin typeface="Arial" charset="0"/>
                </a:endParaRPr>
              </a:p>
            </p:txBody>
          </p:sp>
          <p:sp>
            <p:nvSpPr>
              <p:cNvPr id="71" name="Oval 68"/>
              <p:cNvSpPr>
                <a:spLocks noChangeArrowheads="1"/>
              </p:cNvSpPr>
              <p:nvPr/>
            </p:nvSpPr>
            <p:spPr bwMode="auto">
              <a:xfrm>
                <a:off x="357188" y="4466480"/>
                <a:ext cx="1016000" cy="342900"/>
              </a:xfrm>
              <a:prstGeom prst="ellips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72" name="Text Box 69"/>
              <p:cNvSpPr txBox="1">
                <a:spLocks noChangeArrowheads="1"/>
              </p:cNvSpPr>
              <p:nvPr/>
            </p:nvSpPr>
            <p:spPr bwMode="auto">
              <a:xfrm>
                <a:off x="379413" y="4463305"/>
                <a:ext cx="938212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600">
                    <a:latin typeface="Arial" charset="0"/>
                  </a:rPr>
                  <a:t>Da Vinci</a:t>
                </a:r>
                <a:endParaRPr lang="nl-NL" sz="1600">
                  <a:latin typeface="Arial" charset="0"/>
                </a:endParaRPr>
              </a:p>
            </p:txBody>
          </p:sp>
          <p:sp>
            <p:nvSpPr>
              <p:cNvPr id="73" name="Text Box 70"/>
              <p:cNvSpPr txBox="1">
                <a:spLocks noChangeArrowheads="1"/>
              </p:cNvSpPr>
              <p:nvPr/>
            </p:nvSpPr>
            <p:spPr bwMode="auto">
              <a:xfrm>
                <a:off x="1281113" y="4299793"/>
                <a:ext cx="344487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800" dirty="0">
                    <a:solidFill>
                      <a:srgbClr val="14486B"/>
                    </a:solidFill>
                    <a:latin typeface="Arial" charset="0"/>
                  </a:rPr>
                  <a:t>r</a:t>
                </a:r>
                <a:r>
                  <a:rPr lang="nl-BE" sz="1800" baseline="-25000" dirty="0">
                    <a:solidFill>
                      <a:srgbClr val="14486B"/>
                    </a:solidFill>
                    <a:latin typeface="Arial" charset="0"/>
                  </a:rPr>
                  <a:t>1</a:t>
                </a:r>
                <a:endParaRPr lang="nl-NL" sz="1800" baseline="-25000" dirty="0">
                  <a:solidFill>
                    <a:srgbClr val="14486B"/>
                  </a:solidFill>
                  <a:latin typeface="Arial" charset="0"/>
                </a:endParaRPr>
              </a:p>
            </p:txBody>
          </p:sp>
          <p:sp>
            <p:nvSpPr>
              <p:cNvPr id="74" name="Oval 71"/>
              <p:cNvSpPr>
                <a:spLocks noChangeArrowheads="1"/>
              </p:cNvSpPr>
              <p:nvPr/>
            </p:nvSpPr>
            <p:spPr bwMode="auto">
              <a:xfrm>
                <a:off x="369888" y="5444380"/>
                <a:ext cx="1016000" cy="342900"/>
              </a:xfrm>
              <a:prstGeom prst="ellips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75" name="Text Box 72"/>
              <p:cNvSpPr txBox="1">
                <a:spLocks noChangeArrowheads="1"/>
              </p:cNvSpPr>
              <p:nvPr/>
            </p:nvSpPr>
            <p:spPr bwMode="auto">
              <a:xfrm>
                <a:off x="392113" y="5441205"/>
                <a:ext cx="938212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nl-BE" sz="1600">
                    <a:latin typeface="Arial" charset="0"/>
                  </a:rPr>
                  <a:t>S03</a:t>
                </a:r>
                <a:endParaRPr lang="nl-NL" sz="1600">
                  <a:latin typeface="Arial" charset="0"/>
                </a:endParaRPr>
              </a:p>
            </p:txBody>
          </p:sp>
          <p:sp>
            <p:nvSpPr>
              <p:cNvPr id="76" name="Text Box 73"/>
              <p:cNvSpPr txBox="1">
                <a:spLocks noChangeArrowheads="1"/>
              </p:cNvSpPr>
              <p:nvPr/>
            </p:nvSpPr>
            <p:spPr bwMode="auto">
              <a:xfrm>
                <a:off x="1293813" y="5277693"/>
                <a:ext cx="344487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800">
                    <a:solidFill>
                      <a:srgbClr val="14486B"/>
                    </a:solidFill>
                    <a:latin typeface="Arial" charset="0"/>
                  </a:rPr>
                  <a:t>r</a:t>
                </a:r>
                <a:r>
                  <a:rPr lang="nl-BE" sz="1800" baseline="-25000">
                    <a:solidFill>
                      <a:srgbClr val="14486B"/>
                    </a:solidFill>
                    <a:latin typeface="Arial" charset="0"/>
                  </a:rPr>
                  <a:t>2</a:t>
                </a:r>
                <a:endParaRPr lang="nl-NL" sz="1800" baseline="-25000">
                  <a:solidFill>
                    <a:srgbClr val="14486B"/>
                  </a:solidFill>
                  <a:latin typeface="Arial" charset="0"/>
                </a:endParaRPr>
              </a:p>
            </p:txBody>
          </p:sp>
          <p:sp>
            <p:nvSpPr>
              <p:cNvPr id="78" name="Oval 75"/>
              <p:cNvSpPr>
                <a:spLocks noChangeArrowheads="1"/>
              </p:cNvSpPr>
              <p:nvPr/>
            </p:nvSpPr>
            <p:spPr bwMode="auto">
              <a:xfrm>
                <a:off x="7531100" y="3780680"/>
                <a:ext cx="1016000" cy="342900"/>
              </a:xfrm>
              <a:prstGeom prst="ellips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79" name="Text Box 76"/>
              <p:cNvSpPr txBox="1">
                <a:spLocks noChangeArrowheads="1"/>
              </p:cNvSpPr>
              <p:nvPr/>
            </p:nvSpPr>
            <p:spPr bwMode="auto">
              <a:xfrm>
                <a:off x="7540625" y="3777505"/>
                <a:ext cx="11033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600">
                    <a:latin typeface="Arial" charset="0"/>
                  </a:rPr>
                  <a:t>Boijmans</a:t>
                </a:r>
                <a:endParaRPr lang="nl-NL" sz="1600">
                  <a:latin typeface="Arial" charset="0"/>
                </a:endParaRPr>
              </a:p>
            </p:txBody>
          </p:sp>
          <p:sp>
            <p:nvSpPr>
              <p:cNvPr id="81" name="Oval 78"/>
              <p:cNvSpPr>
                <a:spLocks noChangeArrowheads="1"/>
              </p:cNvSpPr>
              <p:nvPr/>
            </p:nvSpPr>
            <p:spPr bwMode="auto">
              <a:xfrm>
                <a:off x="7531100" y="4593480"/>
                <a:ext cx="1016000" cy="342900"/>
              </a:xfrm>
              <a:prstGeom prst="ellips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82" name="Text Box 79"/>
              <p:cNvSpPr txBox="1">
                <a:spLocks noChangeArrowheads="1"/>
              </p:cNvSpPr>
              <p:nvPr/>
            </p:nvSpPr>
            <p:spPr bwMode="auto">
              <a:xfrm>
                <a:off x="7452320" y="4590305"/>
                <a:ext cx="11033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nl-BE" sz="1600" dirty="0" err="1">
                    <a:latin typeface="Arial" charset="0"/>
                  </a:rPr>
                  <a:t>Louvre</a:t>
                </a:r>
                <a:endParaRPr lang="nl-NL" sz="1600" dirty="0">
                  <a:latin typeface="Arial" charset="0"/>
                </a:endParaRPr>
              </a:p>
            </p:txBody>
          </p:sp>
          <p:sp>
            <p:nvSpPr>
              <p:cNvPr id="83" name="Text Box 80"/>
              <p:cNvSpPr txBox="1">
                <a:spLocks noChangeArrowheads="1"/>
              </p:cNvSpPr>
              <p:nvPr/>
            </p:nvSpPr>
            <p:spPr bwMode="auto">
              <a:xfrm>
                <a:off x="8455025" y="4426793"/>
                <a:ext cx="344488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800">
                    <a:solidFill>
                      <a:srgbClr val="14486B"/>
                    </a:solidFill>
                    <a:latin typeface="Arial" charset="0"/>
                  </a:rPr>
                  <a:t>r</a:t>
                </a:r>
                <a:r>
                  <a:rPr lang="nl-BE" sz="1800" baseline="-25000">
                    <a:solidFill>
                      <a:srgbClr val="14486B"/>
                    </a:solidFill>
                    <a:latin typeface="Arial" charset="0"/>
                  </a:rPr>
                  <a:t>3</a:t>
                </a:r>
                <a:endParaRPr lang="nl-NL" sz="1800" baseline="-25000">
                  <a:solidFill>
                    <a:srgbClr val="14486B"/>
                  </a:solidFill>
                  <a:latin typeface="Arial" charset="0"/>
                </a:endParaRPr>
              </a:p>
            </p:txBody>
          </p:sp>
          <p:sp>
            <p:nvSpPr>
              <p:cNvPr id="84" name="Oval 81"/>
              <p:cNvSpPr>
                <a:spLocks noChangeArrowheads="1"/>
              </p:cNvSpPr>
              <p:nvPr/>
            </p:nvSpPr>
            <p:spPr bwMode="auto">
              <a:xfrm>
                <a:off x="7518400" y="5380880"/>
                <a:ext cx="1016000" cy="342900"/>
              </a:xfrm>
              <a:prstGeom prst="ellips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85" name="Text Box 82"/>
              <p:cNvSpPr txBox="1">
                <a:spLocks noChangeArrowheads="1"/>
              </p:cNvSpPr>
              <p:nvPr/>
            </p:nvSpPr>
            <p:spPr bwMode="auto">
              <a:xfrm>
                <a:off x="7452320" y="5377705"/>
                <a:ext cx="11033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nl-BE" sz="1600" dirty="0">
                    <a:latin typeface="Arial" charset="0"/>
                  </a:rPr>
                  <a:t>KMSK</a:t>
                </a:r>
                <a:endParaRPr lang="nl-NL" sz="1600" dirty="0">
                  <a:latin typeface="Arial" charset="0"/>
                </a:endParaRPr>
              </a:p>
            </p:txBody>
          </p:sp>
          <p:sp>
            <p:nvSpPr>
              <p:cNvPr id="86" name="Text Box 83"/>
              <p:cNvSpPr txBox="1">
                <a:spLocks noChangeArrowheads="1"/>
              </p:cNvSpPr>
              <p:nvPr/>
            </p:nvSpPr>
            <p:spPr bwMode="auto">
              <a:xfrm>
                <a:off x="8442325" y="5214193"/>
                <a:ext cx="344488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800">
                    <a:solidFill>
                      <a:srgbClr val="14486B"/>
                    </a:solidFill>
                    <a:latin typeface="Arial" charset="0"/>
                  </a:rPr>
                  <a:t>r</a:t>
                </a:r>
                <a:r>
                  <a:rPr lang="nl-BE" sz="1800" baseline="-25000">
                    <a:solidFill>
                      <a:srgbClr val="14486B"/>
                    </a:solidFill>
                    <a:latin typeface="Arial" charset="0"/>
                  </a:rPr>
                  <a:t>3</a:t>
                </a:r>
                <a:endParaRPr lang="nl-NL" sz="1800" baseline="-25000">
                  <a:solidFill>
                    <a:srgbClr val="14486B"/>
                  </a:solidFill>
                  <a:latin typeface="Arial" charset="0"/>
                </a:endParaRPr>
              </a:p>
            </p:txBody>
          </p:sp>
          <p:sp>
            <p:nvSpPr>
              <p:cNvPr id="87" name="Oval 84"/>
              <p:cNvSpPr>
                <a:spLocks noChangeArrowheads="1"/>
              </p:cNvSpPr>
              <p:nvPr/>
            </p:nvSpPr>
            <p:spPr bwMode="auto">
              <a:xfrm>
                <a:off x="2363788" y="4466480"/>
                <a:ext cx="1016000" cy="342900"/>
              </a:xfrm>
              <a:prstGeom prst="ellips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88" name="Text Box 85"/>
              <p:cNvSpPr txBox="1">
                <a:spLocks noChangeArrowheads="1"/>
              </p:cNvSpPr>
              <p:nvPr/>
            </p:nvSpPr>
            <p:spPr bwMode="auto">
              <a:xfrm>
                <a:off x="2386013" y="4463305"/>
                <a:ext cx="938212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nl-BE" sz="1600" dirty="0" err="1">
                    <a:latin typeface="Arial" charset="0"/>
                  </a:rPr>
                  <a:t>Degas</a:t>
                </a:r>
                <a:endParaRPr lang="nl-NL" sz="1600" dirty="0">
                  <a:latin typeface="Arial" charset="0"/>
                </a:endParaRPr>
              </a:p>
            </p:txBody>
          </p:sp>
          <p:sp>
            <p:nvSpPr>
              <p:cNvPr id="89" name="Text Box 86"/>
              <p:cNvSpPr txBox="1">
                <a:spLocks noChangeArrowheads="1"/>
              </p:cNvSpPr>
              <p:nvPr/>
            </p:nvSpPr>
            <p:spPr bwMode="auto">
              <a:xfrm>
                <a:off x="3287713" y="4299793"/>
                <a:ext cx="344487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800" dirty="0">
                    <a:solidFill>
                      <a:srgbClr val="14486B"/>
                    </a:solidFill>
                    <a:latin typeface="Arial" charset="0"/>
                  </a:rPr>
                  <a:t>r</a:t>
                </a:r>
                <a:r>
                  <a:rPr lang="nl-BE" sz="1800" baseline="-25000" dirty="0">
                    <a:solidFill>
                      <a:srgbClr val="14486B"/>
                    </a:solidFill>
                    <a:latin typeface="Arial" charset="0"/>
                  </a:rPr>
                  <a:t>1</a:t>
                </a:r>
                <a:endParaRPr lang="nl-NL" sz="1800" baseline="-25000" dirty="0">
                  <a:solidFill>
                    <a:srgbClr val="14486B"/>
                  </a:solidFill>
                  <a:latin typeface="Arial" charset="0"/>
                </a:endParaRPr>
              </a:p>
            </p:txBody>
          </p:sp>
          <p:sp>
            <p:nvSpPr>
              <p:cNvPr id="90" name="Oval 87"/>
              <p:cNvSpPr>
                <a:spLocks noChangeArrowheads="1"/>
              </p:cNvSpPr>
              <p:nvPr/>
            </p:nvSpPr>
            <p:spPr bwMode="auto">
              <a:xfrm>
                <a:off x="1741488" y="5444380"/>
                <a:ext cx="1016000" cy="342900"/>
              </a:xfrm>
              <a:prstGeom prst="ellips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91" name="Text Box 88"/>
              <p:cNvSpPr txBox="1">
                <a:spLocks noChangeArrowheads="1"/>
              </p:cNvSpPr>
              <p:nvPr/>
            </p:nvSpPr>
            <p:spPr bwMode="auto">
              <a:xfrm>
                <a:off x="1763713" y="5441205"/>
                <a:ext cx="938212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nl-BE" sz="1600">
                    <a:latin typeface="Arial" charset="0"/>
                  </a:rPr>
                  <a:t>S02</a:t>
                </a:r>
                <a:endParaRPr lang="nl-NL" sz="1600">
                  <a:latin typeface="Arial" charset="0"/>
                </a:endParaRPr>
              </a:p>
            </p:txBody>
          </p:sp>
          <p:sp>
            <p:nvSpPr>
              <p:cNvPr id="92" name="Text Box 89"/>
              <p:cNvSpPr txBox="1">
                <a:spLocks noChangeArrowheads="1"/>
              </p:cNvSpPr>
              <p:nvPr/>
            </p:nvSpPr>
            <p:spPr bwMode="auto">
              <a:xfrm>
                <a:off x="2614613" y="5226893"/>
                <a:ext cx="344487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800">
                    <a:solidFill>
                      <a:srgbClr val="14486B"/>
                    </a:solidFill>
                    <a:latin typeface="Arial" charset="0"/>
                  </a:rPr>
                  <a:t>r</a:t>
                </a:r>
                <a:r>
                  <a:rPr lang="nl-BE" sz="1800" baseline="-25000">
                    <a:solidFill>
                      <a:srgbClr val="14486B"/>
                    </a:solidFill>
                    <a:latin typeface="Arial" charset="0"/>
                  </a:rPr>
                  <a:t>2</a:t>
                </a:r>
                <a:endParaRPr lang="nl-NL" sz="1800" baseline="-25000">
                  <a:solidFill>
                    <a:srgbClr val="14486B"/>
                  </a:solidFill>
                  <a:latin typeface="Arial" charset="0"/>
                </a:endParaRPr>
              </a:p>
            </p:txBody>
          </p:sp>
          <p:sp>
            <p:nvSpPr>
              <p:cNvPr id="94" name="Oval 91"/>
              <p:cNvSpPr>
                <a:spLocks noChangeArrowheads="1"/>
              </p:cNvSpPr>
              <p:nvPr/>
            </p:nvSpPr>
            <p:spPr bwMode="auto">
              <a:xfrm>
                <a:off x="2998788" y="5444380"/>
                <a:ext cx="1016000" cy="342900"/>
              </a:xfrm>
              <a:prstGeom prst="ellips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95" name="Text Box 92"/>
              <p:cNvSpPr txBox="1">
                <a:spLocks noChangeArrowheads="1"/>
              </p:cNvSpPr>
              <p:nvPr/>
            </p:nvSpPr>
            <p:spPr bwMode="auto">
              <a:xfrm>
                <a:off x="3021013" y="5441205"/>
                <a:ext cx="938212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nl-BE" sz="1600">
                    <a:latin typeface="Arial" charset="0"/>
                  </a:rPr>
                  <a:t>S05</a:t>
                </a:r>
                <a:endParaRPr lang="nl-NL" sz="1600">
                  <a:latin typeface="Arial" charset="0"/>
                </a:endParaRPr>
              </a:p>
            </p:txBody>
          </p:sp>
          <p:sp>
            <p:nvSpPr>
              <p:cNvPr id="96" name="Text Box 93"/>
              <p:cNvSpPr txBox="1">
                <a:spLocks noChangeArrowheads="1"/>
              </p:cNvSpPr>
              <p:nvPr/>
            </p:nvSpPr>
            <p:spPr bwMode="auto">
              <a:xfrm>
                <a:off x="3821113" y="5201493"/>
                <a:ext cx="344487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800">
                    <a:solidFill>
                      <a:srgbClr val="14486B"/>
                    </a:solidFill>
                    <a:latin typeface="Arial" charset="0"/>
                  </a:rPr>
                  <a:t>r</a:t>
                </a:r>
                <a:r>
                  <a:rPr lang="nl-BE" sz="1800" baseline="-25000">
                    <a:solidFill>
                      <a:srgbClr val="14486B"/>
                    </a:solidFill>
                    <a:latin typeface="Arial" charset="0"/>
                  </a:rPr>
                  <a:t>2</a:t>
                </a:r>
                <a:endParaRPr lang="nl-NL" sz="1800" baseline="-25000">
                  <a:solidFill>
                    <a:srgbClr val="14486B"/>
                  </a:solidFill>
                  <a:latin typeface="Arial" charset="0"/>
                </a:endParaRPr>
              </a:p>
            </p:txBody>
          </p:sp>
          <p:sp>
            <p:nvSpPr>
              <p:cNvPr id="98" name="Oval 95"/>
              <p:cNvSpPr>
                <a:spLocks noChangeArrowheads="1"/>
              </p:cNvSpPr>
              <p:nvPr/>
            </p:nvSpPr>
            <p:spPr bwMode="auto">
              <a:xfrm>
                <a:off x="3113088" y="5990480"/>
                <a:ext cx="1016000" cy="342900"/>
              </a:xfrm>
              <a:prstGeom prst="ellips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99" name="Text Box 96"/>
              <p:cNvSpPr txBox="1">
                <a:spLocks noChangeArrowheads="1"/>
              </p:cNvSpPr>
              <p:nvPr/>
            </p:nvSpPr>
            <p:spPr bwMode="auto">
              <a:xfrm>
                <a:off x="3135313" y="5987305"/>
                <a:ext cx="938212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nl-BE" sz="1600">
                    <a:latin typeface="Arial" charset="0"/>
                  </a:rPr>
                  <a:t>S04</a:t>
                </a:r>
                <a:endParaRPr lang="nl-NL" sz="1600">
                  <a:latin typeface="Arial" charset="0"/>
                </a:endParaRPr>
              </a:p>
            </p:txBody>
          </p:sp>
          <p:sp>
            <p:nvSpPr>
              <p:cNvPr id="100" name="Text Box 97"/>
              <p:cNvSpPr txBox="1">
                <a:spLocks noChangeArrowheads="1"/>
              </p:cNvSpPr>
              <p:nvPr/>
            </p:nvSpPr>
            <p:spPr bwMode="auto">
              <a:xfrm>
                <a:off x="4037013" y="5823793"/>
                <a:ext cx="344487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800">
                    <a:solidFill>
                      <a:srgbClr val="14486B"/>
                    </a:solidFill>
                    <a:latin typeface="Arial" charset="0"/>
                  </a:rPr>
                  <a:t>r</a:t>
                </a:r>
                <a:r>
                  <a:rPr lang="nl-BE" sz="1800" baseline="-25000">
                    <a:solidFill>
                      <a:srgbClr val="14486B"/>
                    </a:solidFill>
                    <a:latin typeface="Arial" charset="0"/>
                  </a:rPr>
                  <a:t>2</a:t>
                </a:r>
                <a:endParaRPr lang="nl-NL" sz="1800" baseline="-25000">
                  <a:solidFill>
                    <a:srgbClr val="14486B"/>
                  </a:solidFill>
                  <a:latin typeface="Arial" charset="0"/>
                </a:endParaRPr>
              </a:p>
            </p:txBody>
          </p:sp>
          <p:sp>
            <p:nvSpPr>
              <p:cNvPr id="101" name="Oval 98"/>
              <p:cNvSpPr>
                <a:spLocks noChangeArrowheads="1"/>
              </p:cNvSpPr>
              <p:nvPr/>
            </p:nvSpPr>
            <p:spPr bwMode="auto">
              <a:xfrm>
                <a:off x="4344988" y="5990480"/>
                <a:ext cx="1014412" cy="342900"/>
              </a:xfrm>
              <a:prstGeom prst="ellips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2" name="Text Box 99"/>
              <p:cNvSpPr txBox="1">
                <a:spLocks noChangeArrowheads="1"/>
              </p:cNvSpPr>
              <p:nvPr/>
            </p:nvSpPr>
            <p:spPr bwMode="auto">
              <a:xfrm>
                <a:off x="4367213" y="5987305"/>
                <a:ext cx="936625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nl-BE" sz="1600">
                    <a:latin typeface="Arial" charset="0"/>
                  </a:rPr>
                  <a:t>S06</a:t>
                </a:r>
                <a:endParaRPr lang="nl-NL" sz="1600">
                  <a:latin typeface="Arial" charset="0"/>
                </a:endParaRPr>
              </a:p>
            </p:txBody>
          </p:sp>
          <p:sp>
            <p:nvSpPr>
              <p:cNvPr id="103" name="Text Box 100"/>
              <p:cNvSpPr txBox="1">
                <a:spLocks noChangeArrowheads="1"/>
              </p:cNvSpPr>
              <p:nvPr/>
            </p:nvSpPr>
            <p:spPr bwMode="auto">
              <a:xfrm>
                <a:off x="5267325" y="5823793"/>
                <a:ext cx="344488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800">
                    <a:solidFill>
                      <a:srgbClr val="14486B"/>
                    </a:solidFill>
                    <a:latin typeface="Arial" charset="0"/>
                  </a:rPr>
                  <a:t>r</a:t>
                </a:r>
                <a:r>
                  <a:rPr lang="nl-BE" sz="1800" baseline="-25000">
                    <a:solidFill>
                      <a:srgbClr val="14486B"/>
                    </a:solidFill>
                    <a:latin typeface="Arial" charset="0"/>
                  </a:rPr>
                  <a:t>2</a:t>
                </a:r>
                <a:endParaRPr lang="nl-NL" sz="1800" baseline="-25000">
                  <a:solidFill>
                    <a:srgbClr val="14486B"/>
                  </a:solidFill>
                  <a:latin typeface="Arial" charset="0"/>
                </a:endParaRPr>
              </a:p>
            </p:txBody>
          </p:sp>
          <p:sp>
            <p:nvSpPr>
              <p:cNvPr id="104" name="Oval 101"/>
              <p:cNvSpPr>
                <a:spLocks noChangeArrowheads="1"/>
              </p:cNvSpPr>
              <p:nvPr/>
            </p:nvSpPr>
            <p:spPr bwMode="auto">
              <a:xfrm>
                <a:off x="5575300" y="5990480"/>
                <a:ext cx="1016000" cy="342900"/>
              </a:xfrm>
              <a:prstGeom prst="ellips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5" name="Text Box 102"/>
              <p:cNvSpPr txBox="1">
                <a:spLocks noChangeArrowheads="1"/>
              </p:cNvSpPr>
              <p:nvPr/>
            </p:nvSpPr>
            <p:spPr bwMode="auto">
              <a:xfrm>
                <a:off x="5597525" y="5987305"/>
                <a:ext cx="9382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nl-BE" sz="1600">
                    <a:latin typeface="Arial" charset="0"/>
                  </a:rPr>
                  <a:t>S07</a:t>
                </a:r>
                <a:endParaRPr lang="nl-NL" sz="1600">
                  <a:latin typeface="Arial" charset="0"/>
                </a:endParaRPr>
              </a:p>
            </p:txBody>
          </p:sp>
          <p:sp>
            <p:nvSpPr>
              <p:cNvPr id="106" name="Text Box 103"/>
              <p:cNvSpPr txBox="1">
                <a:spLocks noChangeArrowheads="1"/>
              </p:cNvSpPr>
              <p:nvPr/>
            </p:nvSpPr>
            <p:spPr bwMode="auto">
              <a:xfrm>
                <a:off x="6511925" y="5823793"/>
                <a:ext cx="344488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800">
                    <a:solidFill>
                      <a:srgbClr val="14486B"/>
                    </a:solidFill>
                    <a:latin typeface="Arial" charset="0"/>
                  </a:rPr>
                  <a:t>r</a:t>
                </a:r>
                <a:r>
                  <a:rPr lang="nl-BE" sz="1800" baseline="-25000">
                    <a:solidFill>
                      <a:srgbClr val="14486B"/>
                    </a:solidFill>
                    <a:latin typeface="Arial" charset="0"/>
                  </a:rPr>
                  <a:t>2</a:t>
                </a:r>
                <a:endParaRPr lang="nl-NL" sz="1800" baseline="-25000">
                  <a:solidFill>
                    <a:srgbClr val="14486B"/>
                  </a:solidFill>
                  <a:latin typeface="Arial" charset="0"/>
                </a:endParaRPr>
              </a:p>
            </p:txBody>
          </p:sp>
          <p:sp>
            <p:nvSpPr>
              <p:cNvPr id="107" name="Oval 104"/>
              <p:cNvSpPr>
                <a:spLocks noChangeArrowheads="1"/>
              </p:cNvSpPr>
              <p:nvPr/>
            </p:nvSpPr>
            <p:spPr bwMode="auto">
              <a:xfrm>
                <a:off x="4319588" y="4479180"/>
                <a:ext cx="1014412" cy="342900"/>
              </a:xfrm>
              <a:prstGeom prst="ellips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08" name="Text Box 105"/>
              <p:cNvSpPr txBox="1">
                <a:spLocks noChangeArrowheads="1"/>
              </p:cNvSpPr>
              <p:nvPr/>
            </p:nvSpPr>
            <p:spPr bwMode="auto">
              <a:xfrm>
                <a:off x="4341813" y="4476005"/>
                <a:ext cx="936625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nl-BE" sz="1600">
                    <a:latin typeface="Arial" charset="0"/>
                  </a:rPr>
                  <a:t>Ensor</a:t>
                </a:r>
                <a:endParaRPr lang="nl-NL" sz="1600">
                  <a:latin typeface="Arial" charset="0"/>
                </a:endParaRPr>
              </a:p>
            </p:txBody>
          </p:sp>
          <p:sp>
            <p:nvSpPr>
              <p:cNvPr id="109" name="Text Box 106"/>
              <p:cNvSpPr txBox="1">
                <a:spLocks noChangeArrowheads="1"/>
              </p:cNvSpPr>
              <p:nvPr/>
            </p:nvSpPr>
            <p:spPr bwMode="auto">
              <a:xfrm>
                <a:off x="5241925" y="4312493"/>
                <a:ext cx="344488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800" dirty="0">
                    <a:solidFill>
                      <a:srgbClr val="14486B"/>
                    </a:solidFill>
                    <a:latin typeface="Arial" charset="0"/>
                  </a:rPr>
                  <a:t>r</a:t>
                </a:r>
                <a:r>
                  <a:rPr lang="nl-BE" sz="1800" baseline="-25000" dirty="0">
                    <a:solidFill>
                      <a:srgbClr val="14486B"/>
                    </a:solidFill>
                    <a:latin typeface="Arial" charset="0"/>
                  </a:rPr>
                  <a:t>1</a:t>
                </a:r>
                <a:endParaRPr lang="nl-NL" sz="1800" baseline="-25000" dirty="0">
                  <a:solidFill>
                    <a:srgbClr val="14486B"/>
                  </a:solidFill>
                  <a:latin typeface="Arial" charset="0"/>
                </a:endParaRPr>
              </a:p>
            </p:txBody>
          </p:sp>
          <p:sp>
            <p:nvSpPr>
              <p:cNvPr id="110" name="Oval 107"/>
              <p:cNvSpPr>
                <a:spLocks noChangeArrowheads="1"/>
              </p:cNvSpPr>
              <p:nvPr/>
            </p:nvSpPr>
            <p:spPr bwMode="auto">
              <a:xfrm>
                <a:off x="5854700" y="4479180"/>
                <a:ext cx="1016000" cy="342900"/>
              </a:xfrm>
              <a:prstGeom prst="ellips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11" name="Text Box 108"/>
              <p:cNvSpPr txBox="1">
                <a:spLocks noChangeArrowheads="1"/>
              </p:cNvSpPr>
              <p:nvPr/>
            </p:nvSpPr>
            <p:spPr bwMode="auto">
              <a:xfrm>
                <a:off x="5876925" y="4476005"/>
                <a:ext cx="9382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nl-BE" sz="1600">
                    <a:latin typeface="Arial" charset="0"/>
                  </a:rPr>
                  <a:t>Monet</a:t>
                </a:r>
                <a:endParaRPr lang="nl-NL" sz="1600">
                  <a:latin typeface="Arial" charset="0"/>
                </a:endParaRPr>
              </a:p>
            </p:txBody>
          </p:sp>
          <p:sp>
            <p:nvSpPr>
              <p:cNvPr id="112" name="Text Box 109"/>
              <p:cNvSpPr txBox="1">
                <a:spLocks noChangeArrowheads="1"/>
              </p:cNvSpPr>
              <p:nvPr/>
            </p:nvSpPr>
            <p:spPr bwMode="auto">
              <a:xfrm>
                <a:off x="6778625" y="4312493"/>
                <a:ext cx="344488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800">
                    <a:solidFill>
                      <a:srgbClr val="14486B"/>
                    </a:solidFill>
                    <a:latin typeface="Arial" charset="0"/>
                  </a:rPr>
                  <a:t>r</a:t>
                </a:r>
                <a:r>
                  <a:rPr lang="nl-BE" sz="1800" baseline="-25000">
                    <a:solidFill>
                      <a:srgbClr val="14486B"/>
                    </a:solidFill>
                    <a:latin typeface="Arial" charset="0"/>
                  </a:rPr>
                  <a:t>1</a:t>
                </a:r>
                <a:endParaRPr lang="nl-NL" sz="1800" baseline="-25000">
                  <a:solidFill>
                    <a:srgbClr val="14486B"/>
                  </a:solidFill>
                  <a:latin typeface="Arial" charset="0"/>
                </a:endParaRPr>
              </a:p>
            </p:txBody>
          </p:sp>
          <p:sp>
            <p:nvSpPr>
              <p:cNvPr id="116" name="Oval 113"/>
              <p:cNvSpPr>
                <a:spLocks noChangeArrowheads="1"/>
              </p:cNvSpPr>
              <p:nvPr/>
            </p:nvSpPr>
            <p:spPr bwMode="auto">
              <a:xfrm>
                <a:off x="5918200" y="5482480"/>
                <a:ext cx="1016000" cy="342900"/>
              </a:xfrm>
              <a:prstGeom prst="ellips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117" name="Text Box 114"/>
              <p:cNvSpPr txBox="1">
                <a:spLocks noChangeArrowheads="1"/>
              </p:cNvSpPr>
              <p:nvPr/>
            </p:nvSpPr>
            <p:spPr bwMode="auto">
              <a:xfrm>
                <a:off x="5940425" y="5479305"/>
                <a:ext cx="9382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nl-BE" sz="1600">
                    <a:latin typeface="Arial" charset="0"/>
                  </a:rPr>
                  <a:t>S01</a:t>
                </a:r>
                <a:endParaRPr lang="nl-NL" sz="1600">
                  <a:latin typeface="Arial" charset="0"/>
                </a:endParaRPr>
              </a:p>
            </p:txBody>
          </p:sp>
          <p:sp>
            <p:nvSpPr>
              <p:cNvPr id="118" name="Text Box 115"/>
              <p:cNvSpPr txBox="1">
                <a:spLocks noChangeArrowheads="1"/>
              </p:cNvSpPr>
              <p:nvPr/>
            </p:nvSpPr>
            <p:spPr bwMode="auto">
              <a:xfrm>
                <a:off x="6842125" y="5315793"/>
                <a:ext cx="344488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nl-BE" sz="1800">
                    <a:solidFill>
                      <a:srgbClr val="14486B"/>
                    </a:solidFill>
                    <a:latin typeface="Arial" charset="0"/>
                  </a:rPr>
                  <a:t>r</a:t>
                </a:r>
                <a:r>
                  <a:rPr lang="nl-BE" sz="1800" baseline="-25000">
                    <a:solidFill>
                      <a:srgbClr val="14486B"/>
                    </a:solidFill>
                    <a:latin typeface="Arial" charset="0"/>
                  </a:rPr>
                  <a:t>2</a:t>
                </a:r>
                <a:endParaRPr lang="nl-NL" sz="1800" baseline="-25000">
                  <a:solidFill>
                    <a:srgbClr val="14486B"/>
                  </a:solidFill>
                  <a:latin typeface="Arial" charset="0"/>
                </a:endParaRPr>
              </a:p>
            </p:txBody>
          </p:sp>
          <p:sp>
            <p:nvSpPr>
              <p:cNvPr id="119" name="Line 116"/>
              <p:cNvSpPr>
                <a:spLocks noChangeShapeType="1"/>
              </p:cNvSpPr>
              <p:nvPr/>
            </p:nvSpPr>
            <p:spPr bwMode="auto">
              <a:xfrm>
                <a:off x="6388100" y="4822080"/>
                <a:ext cx="0" cy="660400"/>
              </a:xfrm>
              <a:prstGeom prst="line">
                <a:avLst/>
              </a:prstGeom>
              <a:noFill/>
              <a:ln w="28575">
                <a:solidFill>
                  <a:srgbClr val="009242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22" name="Freeform 119"/>
              <p:cNvSpPr>
                <a:spLocks/>
              </p:cNvSpPr>
              <p:nvPr/>
            </p:nvSpPr>
            <p:spPr bwMode="auto">
              <a:xfrm>
                <a:off x="6629400" y="4098180"/>
                <a:ext cx="1092200" cy="1371600"/>
              </a:xfrm>
              <a:custGeom>
                <a:avLst/>
                <a:gdLst>
                  <a:gd name="T0" fmla="*/ 0 w 688"/>
                  <a:gd name="T1" fmla="*/ 2147483647 h 864"/>
                  <a:gd name="T2" fmla="*/ 927417500 w 688"/>
                  <a:gd name="T3" fmla="*/ 745966250 h 864"/>
                  <a:gd name="T4" fmla="*/ 1733867500 w 688"/>
                  <a:gd name="T5" fmla="*/ 0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88" h="864">
                    <a:moveTo>
                      <a:pt x="0" y="864"/>
                    </a:moveTo>
                    <a:cubicBezTo>
                      <a:pt x="126" y="652"/>
                      <a:pt x="253" y="440"/>
                      <a:pt x="368" y="296"/>
                    </a:cubicBezTo>
                    <a:cubicBezTo>
                      <a:pt x="483" y="152"/>
                      <a:pt x="585" y="76"/>
                      <a:pt x="688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>
                    <a:lumMod val="75000"/>
                  </a:schemeClr>
                </a:solidFill>
                <a:prstDash val="dash"/>
                <a:round/>
                <a:headEnd type="none" w="med" len="med"/>
                <a:tailEnd type="arrow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20" name="Freeform 117"/>
              <p:cNvSpPr>
                <a:spLocks/>
              </p:cNvSpPr>
              <p:nvPr/>
            </p:nvSpPr>
            <p:spPr bwMode="auto">
              <a:xfrm>
                <a:off x="1233488" y="4161680"/>
                <a:ext cx="6640512" cy="1295400"/>
              </a:xfrm>
              <a:custGeom>
                <a:avLst/>
                <a:gdLst>
                  <a:gd name="T0" fmla="*/ 0 w 4184"/>
                  <a:gd name="T1" fmla="*/ 2056447500 h 816"/>
                  <a:gd name="T2" fmla="*/ 1289703608 w 4184"/>
                  <a:gd name="T3" fmla="*/ 624998750 h 816"/>
                  <a:gd name="T4" fmla="*/ 2147483647 w 4184"/>
                  <a:gd name="T5" fmla="*/ 80645000 h 816"/>
                  <a:gd name="T6" fmla="*/ 2147483647 w 4184"/>
                  <a:gd name="T7" fmla="*/ 141128750 h 816"/>
                  <a:gd name="T8" fmla="*/ 2147483647 w 4184"/>
                  <a:gd name="T9" fmla="*/ 68548250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84" h="816">
                    <a:moveTo>
                      <a:pt x="0" y="816"/>
                    </a:moveTo>
                    <a:cubicBezTo>
                      <a:pt x="149" y="597"/>
                      <a:pt x="299" y="379"/>
                      <a:pt x="512" y="248"/>
                    </a:cubicBezTo>
                    <a:cubicBezTo>
                      <a:pt x="725" y="117"/>
                      <a:pt x="792" y="64"/>
                      <a:pt x="1280" y="32"/>
                    </a:cubicBezTo>
                    <a:cubicBezTo>
                      <a:pt x="1768" y="0"/>
                      <a:pt x="2956" y="16"/>
                      <a:pt x="3440" y="56"/>
                    </a:cubicBezTo>
                    <a:cubicBezTo>
                      <a:pt x="3924" y="96"/>
                      <a:pt x="4054" y="184"/>
                      <a:pt x="4184" y="272"/>
                    </a:cubicBezTo>
                  </a:path>
                </a:pathLst>
              </a:custGeom>
              <a:noFill/>
              <a:ln w="28575" cap="flat" cmpd="sng">
                <a:solidFill>
                  <a:schemeClr val="accent2">
                    <a:lumMod val="75000"/>
                  </a:schemeClr>
                </a:solidFill>
                <a:prstDash val="dash"/>
                <a:round/>
                <a:headEnd type="none" w="med" len="med"/>
                <a:tailEnd type="arrow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21" name="Freeform 118"/>
              <p:cNvSpPr>
                <a:spLocks/>
              </p:cNvSpPr>
              <p:nvPr/>
            </p:nvSpPr>
            <p:spPr bwMode="auto">
              <a:xfrm>
                <a:off x="2516188" y="3883868"/>
                <a:ext cx="5421312" cy="1573212"/>
              </a:xfrm>
              <a:custGeom>
                <a:avLst/>
                <a:gdLst>
                  <a:gd name="T0" fmla="*/ 0 w 3416"/>
                  <a:gd name="T1" fmla="*/ 2147483647 h 991"/>
                  <a:gd name="T2" fmla="*/ 805977377 w 3416"/>
                  <a:gd name="T3" fmla="*/ 1751507243 h 991"/>
                  <a:gd name="T4" fmla="*/ 2147483647 w 3416"/>
                  <a:gd name="T5" fmla="*/ 219252730 h 991"/>
                  <a:gd name="T6" fmla="*/ 2147483647 w 3416"/>
                  <a:gd name="T7" fmla="*/ 441026410 h 991"/>
                  <a:gd name="T8" fmla="*/ 2147483647 w 3416"/>
                  <a:gd name="T9" fmla="*/ 1106347448 h 9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16" h="991">
                    <a:moveTo>
                      <a:pt x="0" y="991"/>
                    </a:moveTo>
                    <a:cubicBezTo>
                      <a:pt x="18" y="918"/>
                      <a:pt x="36" y="846"/>
                      <a:pt x="320" y="695"/>
                    </a:cubicBezTo>
                    <a:cubicBezTo>
                      <a:pt x="604" y="544"/>
                      <a:pt x="1264" y="174"/>
                      <a:pt x="1704" y="87"/>
                    </a:cubicBezTo>
                    <a:cubicBezTo>
                      <a:pt x="2144" y="0"/>
                      <a:pt x="2675" y="116"/>
                      <a:pt x="2960" y="175"/>
                    </a:cubicBezTo>
                    <a:cubicBezTo>
                      <a:pt x="3245" y="234"/>
                      <a:pt x="3330" y="336"/>
                      <a:pt x="3416" y="439"/>
                    </a:cubicBezTo>
                  </a:path>
                </a:pathLst>
              </a:custGeom>
              <a:noFill/>
              <a:ln w="28575" cap="flat" cmpd="sng">
                <a:solidFill>
                  <a:schemeClr val="accent2">
                    <a:lumMod val="75000"/>
                  </a:schemeClr>
                </a:solidFill>
                <a:prstDash val="dash"/>
                <a:round/>
                <a:headEnd type="none" w="med" len="med"/>
                <a:tailEnd type="arrow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23" name="Freeform 120"/>
              <p:cNvSpPr>
                <a:spLocks/>
              </p:cNvSpPr>
              <p:nvPr/>
            </p:nvSpPr>
            <p:spPr bwMode="auto">
              <a:xfrm>
                <a:off x="3709988" y="3645743"/>
                <a:ext cx="3846512" cy="1811337"/>
              </a:xfrm>
              <a:custGeom>
                <a:avLst/>
                <a:gdLst>
                  <a:gd name="T0" fmla="*/ 0 w 2424"/>
                  <a:gd name="T1" fmla="*/ 2147483647 h 1141"/>
                  <a:gd name="T2" fmla="*/ 1107954140 w 2424"/>
                  <a:gd name="T3" fmla="*/ 456147362 h 1141"/>
                  <a:gd name="T4" fmla="*/ 2147483647 w 2424"/>
                  <a:gd name="T5" fmla="*/ 133567451 h 1141"/>
                  <a:gd name="T6" fmla="*/ 2147483647 w 2424"/>
                  <a:gd name="T7" fmla="*/ 395663628 h 11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24" h="1141">
                    <a:moveTo>
                      <a:pt x="0" y="1141"/>
                    </a:moveTo>
                    <a:cubicBezTo>
                      <a:pt x="51" y="751"/>
                      <a:pt x="103" y="362"/>
                      <a:pt x="440" y="181"/>
                    </a:cubicBezTo>
                    <a:cubicBezTo>
                      <a:pt x="777" y="0"/>
                      <a:pt x="1693" y="57"/>
                      <a:pt x="2024" y="53"/>
                    </a:cubicBezTo>
                    <a:cubicBezTo>
                      <a:pt x="2355" y="49"/>
                      <a:pt x="2389" y="103"/>
                      <a:pt x="2424" y="157"/>
                    </a:cubicBezTo>
                  </a:path>
                </a:pathLst>
              </a:custGeom>
              <a:noFill/>
              <a:ln w="28575" cap="flat" cmpd="sng">
                <a:solidFill>
                  <a:schemeClr val="accent2">
                    <a:lumMod val="75000"/>
                  </a:schemeClr>
                </a:solidFill>
                <a:prstDash val="dash"/>
                <a:round/>
                <a:headEnd type="none" w="med" len="med"/>
                <a:tailEnd type="arrow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24" name="Freeform 121"/>
              <p:cNvSpPr>
                <a:spLocks/>
              </p:cNvSpPr>
              <p:nvPr/>
            </p:nvSpPr>
            <p:spPr bwMode="auto">
              <a:xfrm>
                <a:off x="5067300" y="5103068"/>
                <a:ext cx="2717800" cy="874712"/>
              </a:xfrm>
              <a:custGeom>
                <a:avLst/>
                <a:gdLst>
                  <a:gd name="T0" fmla="*/ 0 w 1712"/>
                  <a:gd name="T1" fmla="*/ 1388604506 h 551"/>
                  <a:gd name="T2" fmla="*/ 1189513750 w 1712"/>
                  <a:gd name="T3" fmla="*/ 199091436 h 551"/>
                  <a:gd name="T4" fmla="*/ 2147483647 w 1712"/>
                  <a:gd name="T5" fmla="*/ 199091436 h 551"/>
                  <a:gd name="T6" fmla="*/ 2147483647 w 1712"/>
                  <a:gd name="T7" fmla="*/ 441026298 h 5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12" h="551">
                    <a:moveTo>
                      <a:pt x="0" y="551"/>
                    </a:moveTo>
                    <a:cubicBezTo>
                      <a:pt x="117" y="354"/>
                      <a:pt x="235" y="158"/>
                      <a:pt x="472" y="79"/>
                    </a:cubicBezTo>
                    <a:cubicBezTo>
                      <a:pt x="709" y="0"/>
                      <a:pt x="1217" y="63"/>
                      <a:pt x="1424" y="79"/>
                    </a:cubicBezTo>
                    <a:cubicBezTo>
                      <a:pt x="1631" y="95"/>
                      <a:pt x="1671" y="135"/>
                      <a:pt x="1712" y="1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>
                    <a:lumMod val="75000"/>
                  </a:schemeClr>
                </a:solidFill>
                <a:prstDash val="dash"/>
                <a:round/>
                <a:headEnd type="none" w="med" len="med"/>
                <a:tailEnd type="arrow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25" name="Freeform 122"/>
              <p:cNvSpPr>
                <a:spLocks/>
              </p:cNvSpPr>
              <p:nvPr/>
            </p:nvSpPr>
            <p:spPr bwMode="auto">
              <a:xfrm>
                <a:off x="6450013" y="5736480"/>
                <a:ext cx="1474787" cy="649288"/>
              </a:xfrm>
              <a:custGeom>
                <a:avLst/>
                <a:gdLst>
                  <a:gd name="T0" fmla="*/ 42841848 w 929"/>
                  <a:gd name="T1" fmla="*/ 866934418 h 409"/>
                  <a:gd name="T2" fmla="*/ 224293036 w 929"/>
                  <a:gd name="T3" fmla="*/ 866934418 h 409"/>
                  <a:gd name="T4" fmla="*/ 1393645140 w 929"/>
                  <a:gd name="T5" fmla="*/ 887095683 h 409"/>
                  <a:gd name="T6" fmla="*/ 2147483647 w 929"/>
                  <a:gd name="T7" fmla="*/ 0 h 4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29" h="409">
                    <a:moveTo>
                      <a:pt x="17" y="344"/>
                    </a:moveTo>
                    <a:cubicBezTo>
                      <a:pt x="8" y="343"/>
                      <a:pt x="0" y="343"/>
                      <a:pt x="89" y="344"/>
                    </a:cubicBezTo>
                    <a:cubicBezTo>
                      <a:pt x="178" y="345"/>
                      <a:pt x="413" y="409"/>
                      <a:pt x="553" y="352"/>
                    </a:cubicBezTo>
                    <a:cubicBezTo>
                      <a:pt x="693" y="295"/>
                      <a:pt x="866" y="60"/>
                      <a:pt x="929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>
                    <a:lumMod val="75000"/>
                  </a:schemeClr>
                </a:solidFill>
                <a:prstDash val="dash"/>
                <a:round/>
                <a:headEnd type="none" w="med" len="med"/>
                <a:tailEnd type="arrow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26" name="Freeform 123"/>
              <p:cNvSpPr>
                <a:spLocks/>
              </p:cNvSpPr>
              <p:nvPr/>
            </p:nvSpPr>
            <p:spPr bwMode="auto">
              <a:xfrm>
                <a:off x="3811588" y="5711080"/>
                <a:ext cx="4278312" cy="1030288"/>
              </a:xfrm>
              <a:custGeom>
                <a:avLst/>
                <a:gdLst>
                  <a:gd name="T0" fmla="*/ 0 w 2696"/>
                  <a:gd name="T1" fmla="*/ 947579210 h 649"/>
                  <a:gd name="T2" fmla="*/ 2135507692 w 2696"/>
                  <a:gd name="T3" fmla="*/ 1370965665 h 649"/>
                  <a:gd name="T4" fmla="*/ 2147483647 w 2696"/>
                  <a:gd name="T5" fmla="*/ 1572578263 h 649"/>
                  <a:gd name="T6" fmla="*/ 2147483647 w 2696"/>
                  <a:gd name="T7" fmla="*/ 987901729 h 649"/>
                  <a:gd name="T8" fmla="*/ 2147483647 w 2696"/>
                  <a:gd name="T9" fmla="*/ 0 h 6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96" h="649">
                    <a:moveTo>
                      <a:pt x="0" y="376"/>
                    </a:moveTo>
                    <a:cubicBezTo>
                      <a:pt x="261" y="439"/>
                      <a:pt x="523" y="503"/>
                      <a:pt x="848" y="544"/>
                    </a:cubicBezTo>
                    <a:cubicBezTo>
                      <a:pt x="1173" y="585"/>
                      <a:pt x="1685" y="649"/>
                      <a:pt x="1952" y="624"/>
                    </a:cubicBezTo>
                    <a:cubicBezTo>
                      <a:pt x="2219" y="599"/>
                      <a:pt x="2324" y="496"/>
                      <a:pt x="2448" y="392"/>
                    </a:cubicBezTo>
                    <a:cubicBezTo>
                      <a:pt x="2572" y="288"/>
                      <a:pt x="2634" y="144"/>
                      <a:pt x="269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>
                    <a:lumMod val="75000"/>
                  </a:schemeClr>
                </a:solidFill>
                <a:prstDash val="dash"/>
                <a:round/>
                <a:headEnd type="none" w="med" len="med"/>
                <a:tailEnd type="arrow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0111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Operationele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Hiërarchisch databankmodel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96863" y="1835457"/>
            <a:ext cx="26228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Gegevensopslag </a:t>
            </a:r>
            <a:r>
              <a:rPr lang="nl-BE" sz="1400" dirty="0">
                <a:latin typeface="Arial" charset="0"/>
              </a:rPr>
              <a:t>“Schilderijen”</a:t>
            </a:r>
            <a:endParaRPr lang="nl-NL" sz="1400" dirty="0">
              <a:latin typeface="Arial" charset="0"/>
            </a:endParaRPr>
          </a:p>
        </p:txBody>
      </p:sp>
      <p:sp>
        <p:nvSpPr>
          <p:cNvPr id="128" name="Text Box 5"/>
          <p:cNvSpPr txBox="1">
            <a:spLocks noChangeArrowheads="1"/>
          </p:cNvSpPr>
          <p:nvPr/>
        </p:nvSpPr>
        <p:spPr bwMode="auto">
          <a:xfrm>
            <a:off x="442913" y="2534702"/>
            <a:ext cx="2208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r</a:t>
            </a:r>
            <a:r>
              <a:rPr lang="nl-BE" sz="1600" baseline="-25000">
                <a:latin typeface="Arial" charset="0"/>
              </a:rPr>
              <a:t>1</a:t>
            </a:r>
            <a:r>
              <a:rPr lang="nl-BE" sz="1600">
                <a:latin typeface="Arial" charset="0"/>
              </a:rPr>
              <a:t> Da Vinci</a:t>
            </a:r>
          </a:p>
          <a:p>
            <a:pPr eaLnBrk="1" hangingPunct="1"/>
            <a:r>
              <a:rPr lang="nl-BE" sz="1600">
                <a:latin typeface="Arial" charset="0"/>
              </a:rPr>
              <a:t>r</a:t>
            </a:r>
            <a:r>
              <a:rPr lang="nl-BE" sz="1600" baseline="-25000">
                <a:latin typeface="Arial" charset="0"/>
              </a:rPr>
              <a:t>2</a:t>
            </a:r>
            <a:r>
              <a:rPr lang="nl-BE" sz="1600">
                <a:latin typeface="Arial" charset="0"/>
              </a:rPr>
              <a:t> S03</a:t>
            </a:r>
          </a:p>
          <a:p>
            <a:pPr eaLnBrk="1" hangingPunct="1"/>
            <a:endParaRPr lang="nl-NL" sz="1600">
              <a:latin typeface="Arial" charset="0"/>
            </a:endParaRPr>
          </a:p>
        </p:txBody>
      </p:sp>
      <p:sp>
        <p:nvSpPr>
          <p:cNvPr id="129" name="Text Box 6"/>
          <p:cNvSpPr txBox="1">
            <a:spLocks noChangeArrowheads="1"/>
          </p:cNvSpPr>
          <p:nvPr/>
        </p:nvSpPr>
        <p:spPr bwMode="auto">
          <a:xfrm>
            <a:off x="1725613" y="2534702"/>
            <a:ext cx="2208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r</a:t>
            </a:r>
            <a:r>
              <a:rPr lang="nl-BE" sz="1600" baseline="-25000">
                <a:latin typeface="Arial" charset="0"/>
              </a:rPr>
              <a:t>1</a:t>
            </a:r>
            <a:r>
              <a:rPr lang="nl-BE" sz="1600">
                <a:latin typeface="Arial" charset="0"/>
              </a:rPr>
              <a:t> Degas</a:t>
            </a:r>
          </a:p>
          <a:p>
            <a:pPr eaLnBrk="1" hangingPunct="1"/>
            <a:r>
              <a:rPr lang="nl-BE" sz="1600">
                <a:latin typeface="Arial" charset="0"/>
              </a:rPr>
              <a:t>r</a:t>
            </a:r>
            <a:r>
              <a:rPr lang="nl-BE" sz="1600" baseline="-25000">
                <a:latin typeface="Arial" charset="0"/>
              </a:rPr>
              <a:t>2</a:t>
            </a:r>
            <a:r>
              <a:rPr lang="nl-BE" sz="1600">
                <a:latin typeface="Arial" charset="0"/>
              </a:rPr>
              <a:t> S02</a:t>
            </a:r>
          </a:p>
          <a:p>
            <a:pPr eaLnBrk="1" hangingPunct="1"/>
            <a:r>
              <a:rPr lang="nl-BE" sz="1600">
                <a:latin typeface="Arial" charset="0"/>
              </a:rPr>
              <a:t>r</a:t>
            </a:r>
            <a:r>
              <a:rPr lang="nl-BE" sz="1600" baseline="-25000">
                <a:latin typeface="Arial" charset="0"/>
              </a:rPr>
              <a:t>2</a:t>
            </a:r>
            <a:r>
              <a:rPr lang="nl-BE" sz="1600">
                <a:latin typeface="Arial" charset="0"/>
              </a:rPr>
              <a:t> S05</a:t>
            </a:r>
            <a:endParaRPr lang="nl-NL" sz="1600">
              <a:latin typeface="Arial" charset="0"/>
            </a:endParaRPr>
          </a:p>
        </p:txBody>
      </p:sp>
      <p:sp>
        <p:nvSpPr>
          <p:cNvPr id="130" name="Text Box 7"/>
          <p:cNvSpPr txBox="1">
            <a:spLocks noChangeArrowheads="1"/>
          </p:cNvSpPr>
          <p:nvPr/>
        </p:nvSpPr>
        <p:spPr bwMode="auto">
          <a:xfrm>
            <a:off x="2982913" y="2534702"/>
            <a:ext cx="2208212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r</a:t>
            </a:r>
            <a:r>
              <a:rPr lang="nl-BE" sz="1600" baseline="-25000">
                <a:latin typeface="Arial" charset="0"/>
              </a:rPr>
              <a:t>1</a:t>
            </a:r>
            <a:r>
              <a:rPr lang="nl-BE" sz="1600">
                <a:latin typeface="Arial" charset="0"/>
              </a:rPr>
              <a:t> Ensor</a:t>
            </a:r>
          </a:p>
          <a:p>
            <a:pPr eaLnBrk="1" hangingPunct="1"/>
            <a:r>
              <a:rPr lang="nl-BE" sz="1600">
                <a:latin typeface="Arial" charset="0"/>
              </a:rPr>
              <a:t>r</a:t>
            </a:r>
            <a:r>
              <a:rPr lang="nl-BE" sz="1600" baseline="-25000">
                <a:latin typeface="Arial" charset="0"/>
              </a:rPr>
              <a:t>2</a:t>
            </a:r>
            <a:r>
              <a:rPr lang="nl-BE" sz="1600">
                <a:latin typeface="Arial" charset="0"/>
              </a:rPr>
              <a:t> S04</a:t>
            </a:r>
          </a:p>
          <a:p>
            <a:pPr eaLnBrk="1" hangingPunct="1"/>
            <a:r>
              <a:rPr lang="nl-BE" sz="1600">
                <a:latin typeface="Arial" charset="0"/>
              </a:rPr>
              <a:t>r</a:t>
            </a:r>
            <a:r>
              <a:rPr lang="nl-BE" sz="1600" baseline="-25000">
                <a:latin typeface="Arial" charset="0"/>
              </a:rPr>
              <a:t>2</a:t>
            </a:r>
            <a:r>
              <a:rPr lang="nl-BE" sz="1600">
                <a:latin typeface="Arial" charset="0"/>
              </a:rPr>
              <a:t> S06</a:t>
            </a:r>
          </a:p>
          <a:p>
            <a:pPr eaLnBrk="1" hangingPunct="1"/>
            <a:r>
              <a:rPr lang="nl-BE" sz="1600">
                <a:latin typeface="Arial" charset="0"/>
              </a:rPr>
              <a:t>r</a:t>
            </a:r>
            <a:r>
              <a:rPr lang="nl-BE" sz="1600" baseline="-25000">
                <a:latin typeface="Arial" charset="0"/>
              </a:rPr>
              <a:t>2</a:t>
            </a:r>
            <a:r>
              <a:rPr lang="nl-BE" sz="1600">
                <a:latin typeface="Arial" charset="0"/>
              </a:rPr>
              <a:t> S07</a:t>
            </a:r>
            <a:endParaRPr lang="nl-NL" sz="1600">
              <a:latin typeface="Arial" charset="0"/>
            </a:endParaRPr>
          </a:p>
        </p:txBody>
      </p:sp>
      <p:sp>
        <p:nvSpPr>
          <p:cNvPr id="131" name="Text Box 8"/>
          <p:cNvSpPr txBox="1">
            <a:spLocks noChangeArrowheads="1"/>
          </p:cNvSpPr>
          <p:nvPr/>
        </p:nvSpPr>
        <p:spPr bwMode="auto">
          <a:xfrm>
            <a:off x="4062413" y="2534702"/>
            <a:ext cx="10779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r</a:t>
            </a:r>
            <a:r>
              <a:rPr lang="nl-BE" sz="1600" baseline="-25000">
                <a:latin typeface="Arial" charset="0"/>
              </a:rPr>
              <a:t>1</a:t>
            </a:r>
            <a:r>
              <a:rPr lang="nl-BE" sz="1600">
                <a:latin typeface="Arial" charset="0"/>
              </a:rPr>
              <a:t> Monet</a:t>
            </a:r>
          </a:p>
          <a:p>
            <a:pPr eaLnBrk="1" hangingPunct="1"/>
            <a:r>
              <a:rPr lang="nl-BE" sz="1600">
                <a:latin typeface="Arial" charset="0"/>
              </a:rPr>
              <a:t>r</a:t>
            </a:r>
            <a:r>
              <a:rPr lang="nl-BE" sz="1600" baseline="-25000">
                <a:latin typeface="Arial" charset="0"/>
              </a:rPr>
              <a:t>2</a:t>
            </a:r>
            <a:r>
              <a:rPr lang="nl-BE" sz="1600">
                <a:latin typeface="Arial" charset="0"/>
              </a:rPr>
              <a:t> S01</a:t>
            </a:r>
          </a:p>
          <a:p>
            <a:pPr eaLnBrk="1" hangingPunct="1"/>
            <a:endParaRPr lang="nl-NL" sz="1600">
              <a:latin typeface="Arial" charset="0"/>
            </a:endParaRPr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5218113" y="2534702"/>
            <a:ext cx="13827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r</a:t>
            </a:r>
            <a:r>
              <a:rPr lang="nl-BE" sz="1600" baseline="-25000">
                <a:latin typeface="Arial" charset="0"/>
              </a:rPr>
              <a:t>3</a:t>
            </a:r>
            <a:r>
              <a:rPr lang="nl-BE" sz="1600">
                <a:latin typeface="Arial" charset="0"/>
              </a:rPr>
              <a:t> Boijmans</a:t>
            </a:r>
          </a:p>
          <a:p>
            <a:pPr eaLnBrk="1" hangingPunct="1"/>
            <a:endParaRPr lang="nl-NL" sz="1600">
              <a:latin typeface="Arial" charset="0"/>
            </a:endParaRPr>
          </a:p>
        </p:txBody>
      </p:sp>
      <p:sp>
        <p:nvSpPr>
          <p:cNvPr id="133" name="Text Box 10"/>
          <p:cNvSpPr txBox="1">
            <a:spLocks noChangeArrowheads="1"/>
          </p:cNvSpPr>
          <p:nvPr/>
        </p:nvSpPr>
        <p:spPr bwMode="auto">
          <a:xfrm>
            <a:off x="6538913" y="2534702"/>
            <a:ext cx="10906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r</a:t>
            </a:r>
            <a:r>
              <a:rPr lang="nl-BE" sz="1600" baseline="-25000">
                <a:latin typeface="Arial" charset="0"/>
              </a:rPr>
              <a:t>3</a:t>
            </a:r>
            <a:r>
              <a:rPr lang="nl-BE" sz="1600">
                <a:latin typeface="Arial" charset="0"/>
              </a:rPr>
              <a:t> Louvre</a:t>
            </a:r>
          </a:p>
          <a:p>
            <a:pPr eaLnBrk="1" hangingPunct="1"/>
            <a:endParaRPr lang="nl-NL" sz="1600">
              <a:latin typeface="Arial" charset="0"/>
            </a:endParaRPr>
          </a:p>
        </p:txBody>
      </p:sp>
      <p:sp>
        <p:nvSpPr>
          <p:cNvPr id="134" name="Text Box 11"/>
          <p:cNvSpPr txBox="1">
            <a:spLocks noChangeArrowheads="1"/>
          </p:cNvSpPr>
          <p:nvPr/>
        </p:nvSpPr>
        <p:spPr bwMode="auto">
          <a:xfrm>
            <a:off x="7631113" y="2534702"/>
            <a:ext cx="12303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r</a:t>
            </a:r>
            <a:r>
              <a:rPr lang="nl-BE" sz="1600" baseline="-25000">
                <a:latin typeface="Arial" charset="0"/>
              </a:rPr>
              <a:t>3</a:t>
            </a:r>
            <a:r>
              <a:rPr lang="nl-BE" sz="1600">
                <a:latin typeface="Arial" charset="0"/>
              </a:rPr>
              <a:t> KMSK</a:t>
            </a:r>
          </a:p>
          <a:p>
            <a:pPr eaLnBrk="1" hangingPunct="1"/>
            <a:endParaRPr lang="nl-NL" sz="1600">
              <a:latin typeface="Arial" charset="0"/>
            </a:endParaRPr>
          </a:p>
        </p:txBody>
      </p:sp>
      <p:sp>
        <p:nvSpPr>
          <p:cNvPr id="135" name="Line 12"/>
          <p:cNvSpPr>
            <a:spLocks noChangeShapeType="1"/>
          </p:cNvSpPr>
          <p:nvPr/>
        </p:nvSpPr>
        <p:spPr bwMode="auto">
          <a:xfrm>
            <a:off x="1612900" y="2410877"/>
            <a:ext cx="0" cy="12573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6" name="Line 13"/>
          <p:cNvSpPr>
            <a:spLocks noChangeShapeType="1"/>
          </p:cNvSpPr>
          <p:nvPr/>
        </p:nvSpPr>
        <p:spPr bwMode="auto">
          <a:xfrm>
            <a:off x="2870200" y="2410877"/>
            <a:ext cx="0" cy="12573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7" name="Line 14"/>
          <p:cNvSpPr>
            <a:spLocks noChangeShapeType="1"/>
          </p:cNvSpPr>
          <p:nvPr/>
        </p:nvSpPr>
        <p:spPr bwMode="auto">
          <a:xfrm>
            <a:off x="7569200" y="2410877"/>
            <a:ext cx="0" cy="12573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6464300" y="2410877"/>
            <a:ext cx="0" cy="12573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9" name="Line 16"/>
          <p:cNvSpPr>
            <a:spLocks noChangeShapeType="1"/>
          </p:cNvSpPr>
          <p:nvPr/>
        </p:nvSpPr>
        <p:spPr bwMode="auto">
          <a:xfrm>
            <a:off x="5118100" y="2410877"/>
            <a:ext cx="0" cy="12573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0" name="Line 17"/>
          <p:cNvSpPr>
            <a:spLocks noChangeShapeType="1"/>
          </p:cNvSpPr>
          <p:nvPr/>
        </p:nvSpPr>
        <p:spPr bwMode="auto">
          <a:xfrm>
            <a:off x="3962400" y="2410877"/>
            <a:ext cx="0" cy="12573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1" name="Text Box 40"/>
          <p:cNvSpPr txBox="1">
            <a:spLocks noChangeArrowheads="1"/>
          </p:cNvSpPr>
          <p:nvPr/>
        </p:nvSpPr>
        <p:spPr bwMode="auto">
          <a:xfrm>
            <a:off x="2699792" y="3923764"/>
            <a:ext cx="35702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 b="1" dirty="0" smtClean="0">
                <a:latin typeface="Arial" charset="0"/>
              </a:rPr>
              <a:t>Hiërarchische recordsequentie</a:t>
            </a:r>
          </a:p>
          <a:p>
            <a:pPr eaLnBrk="1" hangingPunct="1"/>
            <a:endParaRPr lang="nl-BE" sz="1800" b="1" dirty="0">
              <a:latin typeface="Arial" charset="0"/>
            </a:endParaRPr>
          </a:p>
          <a:p>
            <a:pPr algn="ctr" eaLnBrk="1" hangingPunct="1"/>
            <a:r>
              <a:rPr lang="nl-BE" sz="1800" b="1" dirty="0" smtClean="0">
                <a:latin typeface="Arial" charset="0"/>
              </a:rPr>
              <a:t>Logische nabijheid</a:t>
            </a:r>
            <a:endParaRPr lang="nl-NL" sz="1800" b="1" dirty="0">
              <a:latin typeface="Arial" charset="0"/>
            </a:endParaRPr>
          </a:p>
        </p:txBody>
      </p:sp>
      <p:pic>
        <p:nvPicPr>
          <p:cNvPr id="142" name="Picture 6" descr="https://encrypted-tbn3.gstatic.com/images?q=tbn:ANd9GcR-kU0rTSIm5QQ-EHGHmbXYvrCvQOa6asMp5lG99H5owzX_kJC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653136"/>
            <a:ext cx="1661444" cy="184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27" y="4725144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003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Operationele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Hiërarchisch databankmodel</a:t>
            </a:r>
          </a:p>
        </p:txBody>
      </p:sp>
      <p:pic>
        <p:nvPicPr>
          <p:cNvPr id="143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s.ox.ac.uk/images/research/p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78904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2156376" y="4571836"/>
            <a:ext cx="2634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 b="1" dirty="0" smtClean="0">
                <a:latin typeface="Arial" charset="0"/>
              </a:rPr>
              <a:t>Programmeren vereist</a:t>
            </a:r>
            <a:endParaRPr lang="nl-NL" sz="1800" b="1" dirty="0">
              <a:latin typeface="Arial" charset="0"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608467" y="1268760"/>
            <a:ext cx="562032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sz="20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…</a:t>
            </a:r>
          </a:p>
          <a:p>
            <a:pPr eaLnBrk="1" hangingPunct="1"/>
            <a:r>
              <a:rPr lang="en-GB" sz="20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$</a:t>
            </a:r>
            <a:r>
              <a:rPr lang="en-GB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GET FIRST</a:t>
            </a:r>
            <a:r>
              <a:rPr lang="en-GB" sz="20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en-GB" sz="20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Schilderij</a:t>
            </a:r>
            <a:r>
              <a:rPr lang="en-GB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WHERE </a:t>
            </a:r>
            <a:r>
              <a:rPr lang="en-GB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Artiest</a:t>
            </a:r>
            <a:r>
              <a:rPr lang="en-GB" sz="20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=‘</a:t>
            </a:r>
            <a:r>
              <a:rPr lang="en-GB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Ensor’;</a:t>
            </a:r>
            <a:endParaRPr lang="en-GB" sz="20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pPr eaLnBrk="1" hangingPunct="1"/>
            <a:r>
              <a:rPr lang="en-GB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WHILE </a:t>
            </a:r>
            <a:r>
              <a:rPr lang="en-GB" sz="20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db_status</a:t>
            </a:r>
            <a:r>
              <a:rPr lang="en-GB" sz="20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=0 </a:t>
            </a:r>
            <a:r>
              <a:rPr lang="en-GB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DO</a:t>
            </a:r>
            <a:endParaRPr lang="nl-NL" sz="20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pPr eaLnBrk="1" hangingPunct="1"/>
            <a:r>
              <a:rPr lang="nl-NL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BEGIN</a:t>
            </a:r>
          </a:p>
          <a:p>
            <a:pPr eaLnBrk="1" hangingPunct="1"/>
            <a:r>
              <a:rPr lang="nl-NL" sz="20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writeln</a:t>
            </a:r>
            <a:r>
              <a:rPr lang="nl-NL" sz="20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</a:t>
            </a:r>
            <a:r>
              <a:rPr lang="nl-NL" sz="20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p_Schilderij.Naam</a:t>
            </a:r>
            <a:r>
              <a:rPr lang="nl-NL" sz="20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);</a:t>
            </a:r>
            <a:endParaRPr lang="en-GB" sz="20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pPr eaLnBrk="1" hangingPunct="1"/>
            <a:r>
              <a:rPr lang="en-GB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$GET NEXT </a:t>
            </a:r>
            <a:r>
              <a:rPr lang="en-GB" sz="20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Schilderij</a:t>
            </a:r>
            <a:r>
              <a:rPr lang="en-GB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WHERE </a:t>
            </a:r>
            <a:r>
              <a:rPr lang="en-GB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Artiest=‘Ensor’</a:t>
            </a:r>
            <a:endParaRPr lang="nl-NL" sz="20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pPr eaLnBrk="1" hangingPunct="1"/>
            <a:r>
              <a:rPr lang="nl-NL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END</a:t>
            </a:r>
            <a:r>
              <a:rPr lang="nl-NL" sz="20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</a:p>
          <a:p>
            <a:pPr eaLnBrk="1" hangingPunct="1"/>
            <a:r>
              <a:rPr lang="nl-NL" sz="20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…</a:t>
            </a:r>
            <a:endParaRPr lang="en-US" sz="20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31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amenspelen.nl/media/catalog/product/cache/1/image/9df78eab33525d08d6e5fb8d27136e95/k/o/kokz88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229" y="4449506"/>
            <a:ext cx="2908984" cy="218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Operationele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Netwerkdatabankmodel</a:t>
            </a: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3567323" y="2873922"/>
            <a:ext cx="1009433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Line 40"/>
          <p:cNvSpPr>
            <a:spLocks noChangeShapeType="1"/>
          </p:cNvSpPr>
          <p:nvPr/>
        </p:nvSpPr>
        <p:spPr bwMode="auto">
          <a:xfrm flipH="1">
            <a:off x="5900447" y="2531022"/>
            <a:ext cx="330129" cy="1389062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5332244" y="3932785"/>
            <a:ext cx="1009433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7618590" y="4105822"/>
            <a:ext cx="1009433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529321" y="4097885"/>
            <a:ext cx="1009433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777098" y="4255047"/>
            <a:ext cx="1009433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1404026" y="3010447"/>
            <a:ext cx="1009433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2722955" y="5702847"/>
            <a:ext cx="1009433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7154302" y="3137447"/>
            <a:ext cx="1009433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48"/>
          <p:cNvSpPr>
            <a:spLocks noChangeArrowheads="1"/>
          </p:cNvSpPr>
          <p:nvPr/>
        </p:nvSpPr>
        <p:spPr bwMode="auto">
          <a:xfrm>
            <a:off x="5779823" y="2078585"/>
            <a:ext cx="1009433" cy="431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6" name="Line 49"/>
          <p:cNvSpPr>
            <a:spLocks noChangeShapeType="1"/>
          </p:cNvSpPr>
          <p:nvPr/>
        </p:nvSpPr>
        <p:spPr bwMode="auto">
          <a:xfrm>
            <a:off x="6395640" y="2518322"/>
            <a:ext cx="1244332" cy="614362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" name="Line 50"/>
          <p:cNvSpPr>
            <a:spLocks noChangeShapeType="1"/>
          </p:cNvSpPr>
          <p:nvPr/>
        </p:nvSpPr>
        <p:spPr bwMode="auto">
          <a:xfrm>
            <a:off x="7703457" y="3585123"/>
            <a:ext cx="460277" cy="52070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" name="Line 51"/>
          <p:cNvSpPr>
            <a:spLocks noChangeShapeType="1"/>
          </p:cNvSpPr>
          <p:nvPr/>
        </p:nvSpPr>
        <p:spPr bwMode="auto">
          <a:xfrm>
            <a:off x="4072040" y="3305722"/>
            <a:ext cx="1625251" cy="614362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" name="Line 52"/>
          <p:cNvSpPr>
            <a:spLocks noChangeShapeType="1"/>
          </p:cNvSpPr>
          <p:nvPr/>
        </p:nvSpPr>
        <p:spPr bwMode="auto">
          <a:xfrm>
            <a:off x="1938898" y="3445422"/>
            <a:ext cx="1142754" cy="639762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" name="Line 53"/>
          <p:cNvSpPr>
            <a:spLocks noChangeShapeType="1"/>
          </p:cNvSpPr>
          <p:nvPr/>
        </p:nvSpPr>
        <p:spPr bwMode="auto">
          <a:xfrm flipH="1">
            <a:off x="1278640" y="3445422"/>
            <a:ext cx="469799" cy="792162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1" name="Line 54"/>
          <p:cNvSpPr>
            <a:spLocks noChangeShapeType="1"/>
          </p:cNvSpPr>
          <p:nvPr/>
        </p:nvSpPr>
        <p:spPr bwMode="auto">
          <a:xfrm>
            <a:off x="1265943" y="4677322"/>
            <a:ext cx="1815710" cy="1020762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" name="Line 55"/>
          <p:cNvSpPr>
            <a:spLocks noChangeShapeType="1"/>
          </p:cNvSpPr>
          <p:nvPr/>
        </p:nvSpPr>
        <p:spPr bwMode="auto">
          <a:xfrm>
            <a:off x="3145139" y="4537622"/>
            <a:ext cx="63486" cy="1147762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" name="Line 56"/>
          <p:cNvSpPr>
            <a:spLocks noChangeShapeType="1"/>
          </p:cNvSpPr>
          <p:nvPr/>
        </p:nvSpPr>
        <p:spPr bwMode="auto">
          <a:xfrm flipV="1">
            <a:off x="3411782" y="4351885"/>
            <a:ext cx="2437876" cy="1341437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418831" y="1247376"/>
            <a:ext cx="5214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dirty="0" smtClean="0"/>
              <a:t>Netwerkdatabankmodel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693220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Operationele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Netwerkdatabankmodel</a:t>
            </a:r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2238375" y="3353128"/>
            <a:ext cx="0" cy="28257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H="1">
            <a:off x="3203575" y="3357443"/>
            <a:ext cx="1588" cy="2841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7" name="Line 39"/>
          <p:cNvSpPr>
            <a:spLocks noChangeShapeType="1"/>
          </p:cNvSpPr>
          <p:nvPr/>
        </p:nvSpPr>
        <p:spPr bwMode="auto">
          <a:xfrm flipH="1">
            <a:off x="2195736" y="3641160"/>
            <a:ext cx="0" cy="6191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8" name="Text Box 40"/>
          <p:cNvSpPr txBox="1">
            <a:spLocks noChangeArrowheads="1"/>
          </p:cNvSpPr>
          <p:nvPr/>
        </p:nvSpPr>
        <p:spPr bwMode="auto">
          <a:xfrm>
            <a:off x="296863" y="1393031"/>
            <a:ext cx="26725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latin typeface="Arial" charset="0"/>
              </a:rPr>
              <a:t>Databankschema </a:t>
            </a:r>
            <a:r>
              <a:rPr lang="nl-BE" sz="1400" dirty="0">
                <a:latin typeface="Arial" charset="0"/>
              </a:rPr>
              <a:t>“Schilderijen”</a:t>
            </a:r>
            <a:endParaRPr lang="nl-NL" sz="1400" dirty="0">
              <a:latin typeface="Arial" charset="0"/>
            </a:endParaRPr>
          </a:p>
        </p:txBody>
      </p:sp>
      <p:sp>
        <p:nvSpPr>
          <p:cNvPr id="59" name="Text Box 45"/>
          <p:cNvSpPr txBox="1">
            <a:spLocks noChangeArrowheads="1"/>
          </p:cNvSpPr>
          <p:nvPr/>
        </p:nvSpPr>
        <p:spPr bwMode="auto">
          <a:xfrm>
            <a:off x="1674813" y="4227393"/>
            <a:ext cx="1004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Schilderij</a:t>
            </a:r>
            <a:endParaRPr lang="nl-NL" sz="1600">
              <a:latin typeface="Arial" charset="0"/>
            </a:endParaRPr>
          </a:p>
        </p:txBody>
      </p:sp>
      <p:sp>
        <p:nvSpPr>
          <p:cNvPr id="60" name="Line 46"/>
          <p:cNvSpPr>
            <a:spLocks noChangeShapeType="1"/>
          </p:cNvSpPr>
          <p:nvPr/>
        </p:nvSpPr>
        <p:spPr bwMode="auto">
          <a:xfrm flipH="1">
            <a:off x="1260475" y="4551243"/>
            <a:ext cx="1588" cy="2841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1" name="Line 47"/>
          <p:cNvSpPr>
            <a:spLocks noChangeShapeType="1"/>
          </p:cNvSpPr>
          <p:nvPr/>
        </p:nvSpPr>
        <p:spPr bwMode="auto">
          <a:xfrm flipH="1">
            <a:off x="1909763" y="4551244"/>
            <a:ext cx="0" cy="28575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2" name="Line 48"/>
          <p:cNvSpPr>
            <a:spLocks noChangeShapeType="1"/>
          </p:cNvSpPr>
          <p:nvPr/>
        </p:nvSpPr>
        <p:spPr bwMode="auto">
          <a:xfrm flipH="1">
            <a:off x="2632546" y="4551244"/>
            <a:ext cx="0" cy="271462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 flipH="1">
            <a:off x="3432175" y="4544893"/>
            <a:ext cx="1588" cy="27781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4" name="Line 51"/>
          <p:cNvSpPr>
            <a:spLocks noChangeShapeType="1"/>
          </p:cNvSpPr>
          <p:nvPr/>
        </p:nvSpPr>
        <p:spPr bwMode="auto">
          <a:xfrm>
            <a:off x="1133475" y="3382843"/>
            <a:ext cx="0" cy="2714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Line 52"/>
          <p:cNvSpPr>
            <a:spLocks noChangeShapeType="1"/>
          </p:cNvSpPr>
          <p:nvPr/>
        </p:nvSpPr>
        <p:spPr bwMode="auto">
          <a:xfrm flipH="1" flipV="1">
            <a:off x="414337" y="3370143"/>
            <a:ext cx="3952875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6" name="Text Box 54"/>
          <p:cNvSpPr txBox="1">
            <a:spLocks noChangeArrowheads="1"/>
          </p:cNvSpPr>
          <p:nvPr/>
        </p:nvSpPr>
        <p:spPr bwMode="auto">
          <a:xfrm>
            <a:off x="1776413" y="3046293"/>
            <a:ext cx="760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Artiest</a:t>
            </a:r>
            <a:endParaRPr lang="nl-NL" sz="1600">
              <a:latin typeface="Arial" charset="0"/>
            </a:endParaRPr>
          </a:p>
        </p:txBody>
      </p:sp>
      <p:sp>
        <p:nvSpPr>
          <p:cNvPr id="67" name="Text Box 59"/>
          <p:cNvSpPr txBox="1">
            <a:spLocks noChangeArrowheads="1"/>
          </p:cNvSpPr>
          <p:nvPr/>
        </p:nvSpPr>
        <p:spPr bwMode="auto">
          <a:xfrm>
            <a:off x="4703763" y="3349506"/>
            <a:ext cx="3282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Naam                Plaats           Land</a:t>
            </a:r>
            <a:endParaRPr lang="nl-NL" sz="1600">
              <a:latin typeface="Arial" charset="0"/>
            </a:endParaRPr>
          </a:p>
        </p:txBody>
      </p:sp>
      <p:sp>
        <p:nvSpPr>
          <p:cNvPr id="68" name="Text Box 60"/>
          <p:cNvSpPr txBox="1">
            <a:spLocks noChangeArrowheads="1"/>
          </p:cNvSpPr>
          <p:nvPr/>
        </p:nvSpPr>
        <p:spPr bwMode="auto">
          <a:xfrm>
            <a:off x="6080125" y="3046293"/>
            <a:ext cx="995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Eigenaar</a:t>
            </a:r>
            <a:endParaRPr lang="nl-NL" sz="1600">
              <a:latin typeface="Arial" charset="0"/>
            </a:endParaRPr>
          </a:p>
        </p:txBody>
      </p:sp>
      <p:sp>
        <p:nvSpPr>
          <p:cNvPr id="69" name="Line 61"/>
          <p:cNvSpPr>
            <a:spLocks noChangeShapeType="1"/>
          </p:cNvSpPr>
          <p:nvPr/>
        </p:nvSpPr>
        <p:spPr bwMode="auto">
          <a:xfrm>
            <a:off x="6097588" y="3357443"/>
            <a:ext cx="1587" cy="2841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0" name="Line 62"/>
          <p:cNvSpPr>
            <a:spLocks noChangeShapeType="1"/>
          </p:cNvSpPr>
          <p:nvPr/>
        </p:nvSpPr>
        <p:spPr bwMode="auto">
          <a:xfrm>
            <a:off x="7264400" y="3357443"/>
            <a:ext cx="1588" cy="2841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1" name="Text Box 63"/>
          <p:cNvSpPr txBox="1">
            <a:spLocks noChangeArrowheads="1"/>
          </p:cNvSpPr>
          <p:nvPr/>
        </p:nvSpPr>
        <p:spPr bwMode="auto">
          <a:xfrm>
            <a:off x="4040956" y="2741420"/>
            <a:ext cx="344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 dirty="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 dirty="0">
                <a:solidFill>
                  <a:srgbClr val="14486B"/>
                </a:solidFill>
                <a:latin typeface="Arial" charset="0"/>
              </a:rPr>
              <a:t>1</a:t>
            </a:r>
            <a:endParaRPr lang="nl-NL" sz="1800" baseline="-25000" dirty="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72" name="Text Box 64"/>
          <p:cNvSpPr txBox="1">
            <a:spLocks noChangeArrowheads="1"/>
          </p:cNvSpPr>
          <p:nvPr/>
        </p:nvSpPr>
        <p:spPr bwMode="auto">
          <a:xfrm>
            <a:off x="4040956" y="3922520"/>
            <a:ext cx="344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 dirty="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 dirty="0">
                <a:solidFill>
                  <a:srgbClr val="14486B"/>
                </a:solidFill>
                <a:latin typeface="Arial" charset="0"/>
              </a:rPr>
              <a:t>2</a:t>
            </a:r>
            <a:endParaRPr lang="nl-NL" sz="1800" baseline="-25000" dirty="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73" name="Text Box 65"/>
          <p:cNvSpPr txBox="1">
            <a:spLocks noChangeArrowheads="1"/>
          </p:cNvSpPr>
          <p:nvPr/>
        </p:nvSpPr>
        <p:spPr bwMode="auto">
          <a:xfrm>
            <a:off x="8331968" y="2741420"/>
            <a:ext cx="344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>
                <a:solidFill>
                  <a:srgbClr val="14486B"/>
                </a:solidFill>
                <a:latin typeface="Arial" charset="0"/>
              </a:rPr>
              <a:t>r</a:t>
            </a:r>
            <a:r>
              <a:rPr lang="nl-BE" sz="1800" baseline="-25000">
                <a:solidFill>
                  <a:srgbClr val="14486B"/>
                </a:solidFill>
                <a:latin typeface="Arial" charset="0"/>
              </a:rPr>
              <a:t>3</a:t>
            </a:r>
            <a:endParaRPr lang="nl-NL" sz="1800" baseline="-2500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74" name="Line 42"/>
          <p:cNvSpPr>
            <a:spLocks noChangeShapeType="1"/>
          </p:cNvSpPr>
          <p:nvPr/>
        </p:nvSpPr>
        <p:spPr bwMode="auto">
          <a:xfrm>
            <a:off x="683568" y="4557801"/>
            <a:ext cx="0" cy="284163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5" name="Text Box 44"/>
          <p:cNvSpPr txBox="1">
            <a:spLocks noChangeArrowheads="1"/>
          </p:cNvSpPr>
          <p:nvPr/>
        </p:nvSpPr>
        <p:spPr bwMode="auto">
          <a:xfrm>
            <a:off x="349250" y="4530606"/>
            <a:ext cx="40882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>
                <a:latin typeface="Arial" charset="0"/>
              </a:rPr>
              <a:t>ID Naam Artiest Periode </a:t>
            </a:r>
            <a:r>
              <a:rPr lang="nl-BE" sz="1600" dirty="0" smtClean="0">
                <a:latin typeface="Arial" charset="0"/>
              </a:rPr>
              <a:t>Waarde  </a:t>
            </a:r>
            <a:r>
              <a:rPr lang="nl-BE" sz="1600" dirty="0">
                <a:latin typeface="Arial" charset="0"/>
              </a:rPr>
              <a:t>Eigenaar</a:t>
            </a:r>
            <a:endParaRPr lang="nl-NL" sz="1600" dirty="0">
              <a:latin typeface="Arial" charset="0"/>
            </a:endParaRPr>
          </a:p>
        </p:txBody>
      </p:sp>
      <p:sp>
        <p:nvSpPr>
          <p:cNvPr id="76" name="Rectangle 50"/>
          <p:cNvSpPr>
            <a:spLocks noChangeArrowheads="1"/>
          </p:cNvSpPr>
          <p:nvPr/>
        </p:nvSpPr>
        <p:spPr bwMode="auto">
          <a:xfrm>
            <a:off x="414338" y="3095506"/>
            <a:ext cx="3967162" cy="558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7" name="Text Box 53"/>
          <p:cNvSpPr txBox="1">
            <a:spLocks noChangeArrowheads="1"/>
          </p:cNvSpPr>
          <p:nvPr/>
        </p:nvSpPr>
        <p:spPr bwMode="auto">
          <a:xfrm>
            <a:off x="412750" y="3349506"/>
            <a:ext cx="3968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>
                <a:latin typeface="Arial" charset="0"/>
              </a:rPr>
              <a:t>Naam   Voornaam   Geboren   Gestorven</a:t>
            </a:r>
            <a:endParaRPr lang="nl-NL" sz="1600" dirty="0">
              <a:latin typeface="Arial" charset="0"/>
            </a:endParaRPr>
          </a:p>
        </p:txBody>
      </p:sp>
      <p:sp>
        <p:nvSpPr>
          <p:cNvPr id="78" name="Line 58"/>
          <p:cNvSpPr>
            <a:spLocks noChangeShapeType="1"/>
          </p:cNvSpPr>
          <p:nvPr/>
        </p:nvSpPr>
        <p:spPr bwMode="auto">
          <a:xfrm flipH="1" flipV="1">
            <a:off x="4718050" y="3370143"/>
            <a:ext cx="3897313" cy="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9" name="Rectangle 57"/>
          <p:cNvSpPr>
            <a:spLocks noChangeArrowheads="1"/>
          </p:cNvSpPr>
          <p:nvPr/>
        </p:nvSpPr>
        <p:spPr bwMode="auto">
          <a:xfrm>
            <a:off x="4718050" y="3095506"/>
            <a:ext cx="3897313" cy="558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401638" y="4544893"/>
            <a:ext cx="3954338" cy="6350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1" name="Rectangle 41"/>
          <p:cNvSpPr>
            <a:spLocks noChangeArrowheads="1"/>
          </p:cNvSpPr>
          <p:nvPr/>
        </p:nvSpPr>
        <p:spPr bwMode="auto">
          <a:xfrm>
            <a:off x="401637" y="4276606"/>
            <a:ext cx="3959225" cy="558800"/>
          </a:xfrm>
          <a:prstGeom prst="rect">
            <a:avLst/>
          </a:prstGeom>
          <a:noFill/>
          <a:ln w="38100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3" name="Line 39"/>
          <p:cNvSpPr>
            <a:spLocks noChangeShapeType="1"/>
          </p:cNvSpPr>
          <p:nvPr/>
        </p:nvSpPr>
        <p:spPr bwMode="auto">
          <a:xfrm flipH="1">
            <a:off x="4381500" y="3654306"/>
            <a:ext cx="2285206" cy="741362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4" name="Line 39"/>
          <p:cNvSpPr>
            <a:spLocks noChangeShapeType="1"/>
          </p:cNvSpPr>
          <p:nvPr/>
        </p:nvSpPr>
        <p:spPr bwMode="auto">
          <a:xfrm flipH="1">
            <a:off x="2195736" y="2449835"/>
            <a:ext cx="0" cy="6191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5" name="Line 39"/>
          <p:cNvSpPr>
            <a:spLocks noChangeShapeType="1"/>
          </p:cNvSpPr>
          <p:nvPr/>
        </p:nvSpPr>
        <p:spPr bwMode="auto">
          <a:xfrm flipH="1">
            <a:off x="6588224" y="2449835"/>
            <a:ext cx="0" cy="619125"/>
          </a:xfrm>
          <a:prstGeom prst="line">
            <a:avLst/>
          </a:prstGeom>
          <a:noFill/>
          <a:ln w="38100">
            <a:solidFill>
              <a:srgbClr val="1687AF"/>
            </a:solidFill>
            <a:round/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6" name="Text Box 63"/>
          <p:cNvSpPr txBox="1">
            <a:spLocks noChangeArrowheads="1"/>
          </p:cNvSpPr>
          <p:nvPr/>
        </p:nvSpPr>
        <p:spPr bwMode="auto">
          <a:xfrm>
            <a:off x="1743227" y="2060848"/>
            <a:ext cx="9156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800" dirty="0" smtClean="0">
                <a:solidFill>
                  <a:srgbClr val="14486B"/>
                </a:solidFill>
                <a:latin typeface="Arial" charset="0"/>
              </a:rPr>
              <a:t>system</a:t>
            </a:r>
            <a:endParaRPr lang="nl-NL" sz="1800" baseline="-25000" dirty="0">
              <a:solidFill>
                <a:srgbClr val="14486B"/>
              </a:solidFill>
              <a:latin typeface="Arial" charset="0"/>
            </a:endParaRPr>
          </a:p>
        </p:txBody>
      </p:sp>
      <p:sp>
        <p:nvSpPr>
          <p:cNvPr id="87" name="Text Box 63"/>
          <p:cNvSpPr txBox="1">
            <a:spLocks noChangeArrowheads="1"/>
          </p:cNvSpPr>
          <p:nvPr/>
        </p:nvSpPr>
        <p:spPr bwMode="auto">
          <a:xfrm>
            <a:off x="6119988" y="2060848"/>
            <a:ext cx="9156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800" dirty="0" smtClean="0">
                <a:solidFill>
                  <a:srgbClr val="14486B"/>
                </a:solidFill>
                <a:latin typeface="Arial" charset="0"/>
              </a:rPr>
              <a:t>system</a:t>
            </a:r>
            <a:endParaRPr lang="nl-NL" sz="1800" baseline="-25000" dirty="0">
              <a:solidFill>
                <a:srgbClr val="14486B"/>
              </a:solidFill>
              <a:latin typeface="Arial" charset="0"/>
            </a:endParaRPr>
          </a:p>
        </p:txBody>
      </p:sp>
      <p:pic>
        <p:nvPicPr>
          <p:cNvPr id="1028" name="Picture 4" descr="https://encrypted-tbn0.gstatic.com/images?q=tbn:ANd9GcQHyNRuFYqwpfLWh9wpcE_fwTUtkQzeR1tzQHM6gaGlGUS0ZSp5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105876"/>
            <a:ext cx="23241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6700654" y="5871871"/>
            <a:ext cx="16877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2800" b="1" dirty="0" smtClean="0">
                <a:solidFill>
                  <a:srgbClr val="3333B2"/>
                </a:solidFill>
                <a:latin typeface="Arial" charset="0"/>
              </a:rPr>
              <a:t>CA IDMS</a:t>
            </a:r>
            <a:endParaRPr lang="nl-NL" sz="2800" b="1" dirty="0">
              <a:solidFill>
                <a:srgbClr val="3333B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00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</TotalTime>
  <Words>281</Words>
  <Application>Microsoft Office PowerPoint</Application>
  <PresentationFormat>On-screen Show (4:3)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OpenSymbol</vt:lpstr>
      <vt:lpstr>Office Theme</vt:lpstr>
      <vt:lpstr>PowerPoint Presentation</vt:lpstr>
      <vt:lpstr>Operationele modellen</vt:lpstr>
      <vt:lpstr>Operationele modellen</vt:lpstr>
      <vt:lpstr>Operationele modellen</vt:lpstr>
      <vt:lpstr>Operationele modellen</vt:lpstr>
      <vt:lpstr>Operationele modellen</vt:lpstr>
      <vt:lpstr>Operationele modellen</vt:lpstr>
      <vt:lpstr>Operationele modellen</vt:lpstr>
      <vt:lpstr>Operationele modellen</vt:lpstr>
      <vt:lpstr>Operationele modellen</vt:lpstr>
      <vt:lpstr>Operationele modellen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424</cp:revision>
  <dcterms:created xsi:type="dcterms:W3CDTF">2010-12-03T08:14:05Z</dcterms:created>
  <dcterms:modified xsi:type="dcterms:W3CDTF">2020-08-16T09:26:07Z</dcterms:modified>
</cp:coreProperties>
</file>