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2" r:id="rId2"/>
    <p:sldId id="352" r:id="rId3"/>
    <p:sldId id="353" r:id="rId4"/>
    <p:sldId id="354" r:id="rId5"/>
    <p:sldId id="355" r:id="rId6"/>
    <p:sldId id="364" r:id="rId7"/>
    <p:sldId id="356" r:id="rId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3333B2"/>
    <a:srgbClr val="1687AF"/>
    <a:srgbClr val="14486B"/>
    <a:srgbClr val="00924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1" autoAdjust="0"/>
    <p:restoredTop sz="88249" autoAdjust="0"/>
  </p:normalViewPr>
  <p:slideViewPr>
    <p:cSldViewPr snapToGrid="0">
      <p:cViewPr varScale="1">
        <p:scale>
          <a:sx n="81" d="100"/>
          <a:sy n="81" d="100"/>
        </p:scale>
        <p:origin x="106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Structurele modellen</a:t>
            </a:r>
          </a:p>
        </p:txBody>
      </p:sp>
    </p:spTree>
    <p:extLst>
      <p:ext uri="{BB962C8B-B14F-4D97-AF65-F5344CB8AC3E}">
        <p14:creationId xmlns:p14="http://schemas.microsoft.com/office/powerpoint/2010/main" val="275433067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Karakteristieken</a:t>
            </a:r>
          </a:p>
        </p:txBody>
      </p:sp>
      <p:pic>
        <p:nvPicPr>
          <p:cNvPr id="2054" name="Picture 6" descr="http://www.nemesys.nl/img-content/Storage_20121116-1626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72816"/>
            <a:ext cx="508382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5373216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Abstracte datastructuren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Operaties die inwerken op deze abstracte datastructuren</a:t>
            </a:r>
            <a:endParaRPr lang="nl-BE" sz="2400" dirty="0"/>
          </a:p>
        </p:txBody>
      </p:sp>
      <p:pic>
        <p:nvPicPr>
          <p:cNvPr id="1028" name="Picture 4" descr="http://www.battleofconcepts.nl/html/FCKEditor_Upload/image/worksh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306" y="1412776"/>
            <a:ext cx="3060194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599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Relationeel databankmodel</a:t>
            </a:r>
          </a:p>
        </p:txBody>
      </p:sp>
      <p:sp>
        <p:nvSpPr>
          <p:cNvPr id="7" name="Rectangle 121"/>
          <p:cNvSpPr>
            <a:spLocks noChangeArrowheads="1"/>
          </p:cNvSpPr>
          <p:nvPr/>
        </p:nvSpPr>
        <p:spPr bwMode="auto">
          <a:xfrm>
            <a:off x="838200" y="2419970"/>
            <a:ext cx="7345363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" name="Text Box 123"/>
          <p:cNvSpPr txBox="1">
            <a:spLocks noChangeArrowheads="1"/>
          </p:cNvSpPr>
          <p:nvPr/>
        </p:nvSpPr>
        <p:spPr bwMode="auto">
          <a:xfrm>
            <a:off x="809625" y="2404095"/>
            <a:ext cx="1415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Schilderij</a:t>
            </a:r>
            <a:endParaRPr lang="nl-NL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126"/>
          <p:cNvSpPr>
            <a:spLocks noChangeArrowheads="1"/>
          </p:cNvSpPr>
          <p:nvPr/>
        </p:nvSpPr>
        <p:spPr bwMode="auto">
          <a:xfrm>
            <a:off x="838200" y="2793033"/>
            <a:ext cx="7345363" cy="49053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2" name="Text Box 127"/>
          <p:cNvSpPr txBox="1">
            <a:spLocks noChangeArrowheads="1"/>
          </p:cNvSpPr>
          <p:nvPr/>
        </p:nvSpPr>
        <p:spPr bwMode="auto">
          <a:xfrm>
            <a:off x="811213" y="2764458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S_ID: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 Box 128"/>
          <p:cNvSpPr txBox="1">
            <a:spLocks noChangeArrowheads="1"/>
          </p:cNvSpPr>
          <p:nvPr/>
        </p:nvSpPr>
        <p:spPr bwMode="auto">
          <a:xfrm>
            <a:off x="1550988" y="2764458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" name="Text Box 129"/>
          <p:cNvSpPr txBox="1">
            <a:spLocks noChangeArrowheads="1"/>
          </p:cNvSpPr>
          <p:nvPr/>
        </p:nvSpPr>
        <p:spPr bwMode="auto">
          <a:xfrm>
            <a:off x="3833813" y="2764458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Artiest: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130"/>
          <p:cNvSpPr txBox="1">
            <a:spLocks noChangeArrowheads="1"/>
          </p:cNvSpPr>
          <p:nvPr/>
        </p:nvSpPr>
        <p:spPr bwMode="auto">
          <a:xfrm>
            <a:off x="4924425" y="2764458"/>
            <a:ext cx="844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Periode: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 Box 131"/>
          <p:cNvSpPr txBox="1">
            <a:spLocks noChangeArrowheads="1"/>
          </p:cNvSpPr>
          <p:nvPr/>
        </p:nvSpPr>
        <p:spPr bwMode="auto">
          <a:xfrm>
            <a:off x="5945188" y="2773983"/>
            <a:ext cx="854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Waarde: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real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 Box 132"/>
          <p:cNvSpPr txBox="1">
            <a:spLocks noChangeArrowheads="1"/>
          </p:cNvSpPr>
          <p:nvPr/>
        </p:nvSpPr>
        <p:spPr bwMode="auto">
          <a:xfrm>
            <a:off x="7073900" y="2764458"/>
            <a:ext cx="942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Eigenaar: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Rectangle 133"/>
          <p:cNvSpPr>
            <a:spLocks noChangeArrowheads="1"/>
          </p:cNvSpPr>
          <p:nvPr/>
        </p:nvSpPr>
        <p:spPr bwMode="auto">
          <a:xfrm>
            <a:off x="838200" y="3358183"/>
            <a:ext cx="7345363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9" name="Text Box 134"/>
          <p:cNvSpPr txBox="1">
            <a:spLocks noChangeArrowheads="1"/>
          </p:cNvSpPr>
          <p:nvPr/>
        </p:nvSpPr>
        <p:spPr bwMode="auto">
          <a:xfrm>
            <a:off x="842963" y="3358183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 Box 135"/>
          <p:cNvSpPr txBox="1">
            <a:spLocks noChangeArrowheads="1"/>
          </p:cNvSpPr>
          <p:nvPr/>
        </p:nvSpPr>
        <p:spPr bwMode="auto">
          <a:xfrm>
            <a:off x="1543050" y="3358183"/>
            <a:ext cx="109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Vissershuis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 Box 136"/>
          <p:cNvSpPr txBox="1">
            <a:spLocks noChangeArrowheads="1"/>
          </p:cNvSpPr>
          <p:nvPr/>
        </p:nvSpPr>
        <p:spPr bwMode="auto">
          <a:xfrm>
            <a:off x="3833813" y="3358183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 Box 137"/>
          <p:cNvSpPr txBox="1">
            <a:spLocks noChangeArrowheads="1"/>
          </p:cNvSpPr>
          <p:nvPr/>
        </p:nvSpPr>
        <p:spPr bwMode="auto">
          <a:xfrm>
            <a:off x="4981575" y="335818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1882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 Box 138"/>
          <p:cNvSpPr txBox="1">
            <a:spLocks noChangeArrowheads="1"/>
          </p:cNvSpPr>
          <p:nvPr/>
        </p:nvSpPr>
        <p:spPr bwMode="auto">
          <a:xfrm>
            <a:off x="6137275" y="335818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24" name="Text Box 139"/>
          <p:cNvSpPr txBox="1">
            <a:spLocks noChangeArrowheads="1"/>
          </p:cNvSpPr>
          <p:nvPr/>
        </p:nvSpPr>
        <p:spPr bwMode="auto">
          <a:xfrm>
            <a:off x="7188200" y="335818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Boijmans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5" name="Text Box 140"/>
          <p:cNvSpPr txBox="1">
            <a:spLocks noChangeArrowheads="1"/>
          </p:cNvSpPr>
          <p:nvPr/>
        </p:nvSpPr>
        <p:spPr bwMode="auto">
          <a:xfrm>
            <a:off x="5991225" y="3358183"/>
            <a:ext cx="106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16.000.000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Text Box 141"/>
          <p:cNvSpPr txBox="1">
            <a:spLocks noChangeArrowheads="1"/>
          </p:cNvSpPr>
          <p:nvPr/>
        </p:nvSpPr>
        <p:spPr bwMode="auto">
          <a:xfrm>
            <a:off x="838200" y="3645520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Text Box 142"/>
          <p:cNvSpPr txBox="1">
            <a:spLocks noChangeArrowheads="1"/>
          </p:cNvSpPr>
          <p:nvPr/>
        </p:nvSpPr>
        <p:spPr bwMode="auto">
          <a:xfrm>
            <a:off x="1538288" y="3645520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De balletles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8" name="Text Box 143"/>
          <p:cNvSpPr txBox="1">
            <a:spLocks noChangeArrowheads="1"/>
          </p:cNvSpPr>
          <p:nvPr/>
        </p:nvSpPr>
        <p:spPr bwMode="auto">
          <a:xfrm>
            <a:off x="3829050" y="3645520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9" name="Text Box 144"/>
          <p:cNvSpPr txBox="1">
            <a:spLocks noChangeArrowheads="1"/>
          </p:cNvSpPr>
          <p:nvPr/>
        </p:nvSpPr>
        <p:spPr bwMode="auto">
          <a:xfrm>
            <a:off x="4976813" y="364552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1872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" name="Text Box 145"/>
          <p:cNvSpPr txBox="1">
            <a:spLocks noChangeArrowheads="1"/>
          </p:cNvSpPr>
          <p:nvPr/>
        </p:nvSpPr>
        <p:spPr bwMode="auto">
          <a:xfrm>
            <a:off x="6132513" y="364552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31" name="Text Box 146"/>
          <p:cNvSpPr txBox="1">
            <a:spLocks noChangeArrowheads="1"/>
          </p:cNvSpPr>
          <p:nvPr/>
        </p:nvSpPr>
        <p:spPr bwMode="auto">
          <a:xfrm>
            <a:off x="7183438" y="3645520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2" name="Text Box 147"/>
          <p:cNvSpPr txBox="1">
            <a:spLocks noChangeArrowheads="1"/>
          </p:cNvSpPr>
          <p:nvPr/>
        </p:nvSpPr>
        <p:spPr bwMode="auto">
          <a:xfrm>
            <a:off x="5986463" y="3645520"/>
            <a:ext cx="97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8.500.000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" name="Text Box 148"/>
          <p:cNvSpPr txBox="1">
            <a:spLocks noChangeArrowheads="1"/>
          </p:cNvSpPr>
          <p:nvPr/>
        </p:nvSpPr>
        <p:spPr bwMode="auto">
          <a:xfrm>
            <a:off x="838200" y="391698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S03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Text Box 149"/>
          <p:cNvSpPr txBox="1">
            <a:spLocks noChangeArrowheads="1"/>
          </p:cNvSpPr>
          <p:nvPr/>
        </p:nvSpPr>
        <p:spPr bwMode="auto">
          <a:xfrm>
            <a:off x="1538288" y="3916983"/>
            <a:ext cx="1001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Mona Lisa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Text Box 150"/>
          <p:cNvSpPr txBox="1">
            <a:spLocks noChangeArrowheads="1"/>
          </p:cNvSpPr>
          <p:nvPr/>
        </p:nvSpPr>
        <p:spPr bwMode="auto">
          <a:xfrm>
            <a:off x="3829050" y="3916983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Text Box 151"/>
          <p:cNvSpPr txBox="1">
            <a:spLocks noChangeArrowheads="1"/>
          </p:cNvSpPr>
          <p:nvPr/>
        </p:nvSpPr>
        <p:spPr bwMode="auto">
          <a:xfrm>
            <a:off x="4976813" y="3916983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1499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7" name="Text Box 152"/>
          <p:cNvSpPr txBox="1">
            <a:spLocks noChangeArrowheads="1"/>
          </p:cNvSpPr>
          <p:nvPr/>
        </p:nvSpPr>
        <p:spPr bwMode="auto">
          <a:xfrm>
            <a:off x="6132513" y="391698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38" name="Text Box 153"/>
          <p:cNvSpPr txBox="1">
            <a:spLocks noChangeArrowheads="1"/>
          </p:cNvSpPr>
          <p:nvPr/>
        </p:nvSpPr>
        <p:spPr bwMode="auto">
          <a:xfrm>
            <a:off x="7183438" y="3916983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9" name="Text Box 154"/>
          <p:cNvSpPr txBox="1">
            <a:spLocks noChangeArrowheads="1"/>
          </p:cNvSpPr>
          <p:nvPr/>
        </p:nvSpPr>
        <p:spPr bwMode="auto">
          <a:xfrm>
            <a:off x="5986463" y="3916983"/>
            <a:ext cx="106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75.000.000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0" name="Text Box 155"/>
          <p:cNvSpPr txBox="1">
            <a:spLocks noChangeArrowheads="1"/>
          </p:cNvSpPr>
          <p:nvPr/>
        </p:nvSpPr>
        <p:spPr bwMode="auto">
          <a:xfrm>
            <a:off x="838200" y="4204320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Text Box 156"/>
          <p:cNvSpPr txBox="1">
            <a:spLocks noChangeArrowheads="1"/>
          </p:cNvSpPr>
          <p:nvPr/>
        </p:nvSpPr>
        <p:spPr bwMode="auto">
          <a:xfrm>
            <a:off x="1538288" y="4204320"/>
            <a:ext cx="200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Namiddag te Oostende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2" name="Text Box 157"/>
          <p:cNvSpPr txBox="1">
            <a:spLocks noChangeArrowheads="1"/>
          </p:cNvSpPr>
          <p:nvPr/>
        </p:nvSpPr>
        <p:spPr bwMode="auto">
          <a:xfrm>
            <a:off x="3829050" y="4204320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A03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3" name="Text Box 158"/>
          <p:cNvSpPr txBox="1">
            <a:spLocks noChangeArrowheads="1"/>
          </p:cNvSpPr>
          <p:nvPr/>
        </p:nvSpPr>
        <p:spPr bwMode="auto">
          <a:xfrm>
            <a:off x="4976813" y="4204320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1881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4" name="Text Box 159"/>
          <p:cNvSpPr txBox="1">
            <a:spLocks noChangeArrowheads="1"/>
          </p:cNvSpPr>
          <p:nvPr/>
        </p:nvSpPr>
        <p:spPr bwMode="auto">
          <a:xfrm>
            <a:off x="6132513" y="420432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45" name="Text Box 160"/>
          <p:cNvSpPr txBox="1">
            <a:spLocks noChangeArrowheads="1"/>
          </p:cNvSpPr>
          <p:nvPr/>
        </p:nvSpPr>
        <p:spPr bwMode="auto">
          <a:xfrm>
            <a:off x="7183438" y="420432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KMSK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Text Box 161"/>
          <p:cNvSpPr txBox="1">
            <a:spLocks noChangeArrowheads="1"/>
          </p:cNvSpPr>
          <p:nvPr/>
        </p:nvSpPr>
        <p:spPr bwMode="auto">
          <a:xfrm>
            <a:off x="5986463" y="4204320"/>
            <a:ext cx="823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200.000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" name="Line 162"/>
          <p:cNvSpPr>
            <a:spLocks noChangeShapeType="1"/>
          </p:cNvSpPr>
          <p:nvPr/>
        </p:nvSpPr>
        <p:spPr bwMode="auto">
          <a:xfrm>
            <a:off x="838200" y="3645520"/>
            <a:ext cx="7345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8" name="Line 163"/>
          <p:cNvSpPr>
            <a:spLocks noChangeShapeType="1"/>
          </p:cNvSpPr>
          <p:nvPr/>
        </p:nvSpPr>
        <p:spPr bwMode="auto">
          <a:xfrm>
            <a:off x="838200" y="3932858"/>
            <a:ext cx="7345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9" name="Line 164"/>
          <p:cNvSpPr>
            <a:spLocks noChangeShapeType="1"/>
          </p:cNvSpPr>
          <p:nvPr/>
        </p:nvSpPr>
        <p:spPr bwMode="auto">
          <a:xfrm>
            <a:off x="838200" y="4220195"/>
            <a:ext cx="7345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165"/>
          <p:cNvSpPr>
            <a:spLocks noChangeShapeType="1"/>
          </p:cNvSpPr>
          <p:nvPr/>
        </p:nvSpPr>
        <p:spPr bwMode="auto">
          <a:xfrm flipH="1">
            <a:off x="1536700" y="2796208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166"/>
          <p:cNvSpPr>
            <a:spLocks noChangeShapeType="1"/>
          </p:cNvSpPr>
          <p:nvPr/>
        </p:nvSpPr>
        <p:spPr bwMode="auto">
          <a:xfrm>
            <a:off x="1528763" y="335659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167"/>
          <p:cNvSpPr>
            <a:spLocks noChangeShapeType="1"/>
          </p:cNvSpPr>
          <p:nvPr/>
        </p:nvSpPr>
        <p:spPr bwMode="auto">
          <a:xfrm>
            <a:off x="3833813" y="335659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Line 168"/>
          <p:cNvSpPr>
            <a:spLocks noChangeShapeType="1"/>
          </p:cNvSpPr>
          <p:nvPr/>
        </p:nvSpPr>
        <p:spPr bwMode="auto">
          <a:xfrm>
            <a:off x="4913313" y="335659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" name="Line 169"/>
          <p:cNvSpPr>
            <a:spLocks noChangeShapeType="1"/>
          </p:cNvSpPr>
          <p:nvPr/>
        </p:nvSpPr>
        <p:spPr bwMode="auto">
          <a:xfrm>
            <a:off x="5921375" y="335659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Line 170"/>
          <p:cNvSpPr>
            <a:spLocks noChangeShapeType="1"/>
          </p:cNvSpPr>
          <p:nvPr/>
        </p:nvSpPr>
        <p:spPr bwMode="auto">
          <a:xfrm>
            <a:off x="7073900" y="335659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Line 221"/>
          <p:cNvSpPr>
            <a:spLocks noChangeShapeType="1"/>
          </p:cNvSpPr>
          <p:nvPr/>
        </p:nvSpPr>
        <p:spPr bwMode="auto">
          <a:xfrm flipH="1">
            <a:off x="3833813" y="2794620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7" name="Line 222"/>
          <p:cNvSpPr>
            <a:spLocks noChangeShapeType="1"/>
          </p:cNvSpPr>
          <p:nvPr/>
        </p:nvSpPr>
        <p:spPr bwMode="auto">
          <a:xfrm flipH="1">
            <a:off x="4913313" y="2796208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8" name="Line 223"/>
          <p:cNvSpPr>
            <a:spLocks noChangeShapeType="1"/>
          </p:cNvSpPr>
          <p:nvPr/>
        </p:nvSpPr>
        <p:spPr bwMode="auto">
          <a:xfrm flipH="1">
            <a:off x="5921375" y="2797795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9" name="Line 224"/>
          <p:cNvSpPr>
            <a:spLocks noChangeShapeType="1"/>
          </p:cNvSpPr>
          <p:nvPr/>
        </p:nvSpPr>
        <p:spPr bwMode="auto">
          <a:xfrm flipH="1">
            <a:off x="7073900" y="2793033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7843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Relationeel databankmodel</a:t>
            </a:r>
          </a:p>
        </p:txBody>
      </p:sp>
      <p:sp>
        <p:nvSpPr>
          <p:cNvPr id="56" name="Rectangle 121"/>
          <p:cNvSpPr>
            <a:spLocks noChangeArrowheads="1"/>
          </p:cNvSpPr>
          <p:nvPr/>
        </p:nvSpPr>
        <p:spPr bwMode="auto">
          <a:xfrm>
            <a:off x="2439318" y="1411858"/>
            <a:ext cx="5900911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7" name="Rectangle 122"/>
          <p:cNvSpPr>
            <a:spLocks noChangeArrowheads="1"/>
          </p:cNvSpPr>
          <p:nvPr/>
        </p:nvSpPr>
        <p:spPr bwMode="auto">
          <a:xfrm>
            <a:off x="806376" y="3887118"/>
            <a:ext cx="4137149" cy="2508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8" name="Text Box 123"/>
          <p:cNvSpPr txBox="1">
            <a:spLocks noChangeArrowheads="1"/>
          </p:cNvSpPr>
          <p:nvPr/>
        </p:nvSpPr>
        <p:spPr bwMode="auto">
          <a:xfrm>
            <a:off x="2410743" y="1395983"/>
            <a:ext cx="1464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>
                <a:solidFill>
                  <a:srgbClr val="000000"/>
                </a:solidFill>
                <a:latin typeface="Arial" charset="0"/>
              </a:rPr>
              <a:t>Schilderij </a:t>
            </a:r>
            <a:endParaRPr lang="nl-NL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" name="Text Box 124"/>
          <p:cNvSpPr txBox="1">
            <a:spLocks noChangeArrowheads="1"/>
          </p:cNvSpPr>
          <p:nvPr/>
        </p:nvSpPr>
        <p:spPr bwMode="auto">
          <a:xfrm>
            <a:off x="765101" y="3849018"/>
            <a:ext cx="1242219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>
                <a:solidFill>
                  <a:srgbClr val="000000"/>
                </a:solidFill>
                <a:latin typeface="Arial" charset="0"/>
              </a:rPr>
              <a:t>Artiest  </a:t>
            </a:r>
            <a:endParaRPr lang="nl-NL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" name="Rectangle 126"/>
          <p:cNvSpPr>
            <a:spLocks noChangeArrowheads="1"/>
          </p:cNvSpPr>
          <p:nvPr/>
        </p:nvSpPr>
        <p:spPr bwMode="auto">
          <a:xfrm>
            <a:off x="2439318" y="1784921"/>
            <a:ext cx="5900911" cy="49053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61" name="Text Box 127"/>
          <p:cNvSpPr txBox="1">
            <a:spLocks noChangeArrowheads="1"/>
          </p:cNvSpPr>
          <p:nvPr/>
        </p:nvSpPr>
        <p:spPr bwMode="auto">
          <a:xfrm>
            <a:off x="2412331" y="1756346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S_ID: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Text Box 128"/>
          <p:cNvSpPr txBox="1">
            <a:spLocks noChangeArrowheads="1"/>
          </p:cNvSpPr>
          <p:nvPr/>
        </p:nvSpPr>
        <p:spPr bwMode="auto">
          <a:xfrm>
            <a:off x="3077890" y="1756346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Text Box 129"/>
          <p:cNvSpPr txBox="1">
            <a:spLocks noChangeArrowheads="1"/>
          </p:cNvSpPr>
          <p:nvPr/>
        </p:nvSpPr>
        <p:spPr bwMode="auto">
          <a:xfrm>
            <a:off x="5000675" y="1756346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Artiest: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" name="Text Box 130"/>
          <p:cNvSpPr txBox="1">
            <a:spLocks noChangeArrowheads="1"/>
          </p:cNvSpPr>
          <p:nvPr/>
        </p:nvSpPr>
        <p:spPr bwMode="auto">
          <a:xfrm>
            <a:off x="5669062" y="1756346"/>
            <a:ext cx="844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Periode: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" name="Text Box 131"/>
          <p:cNvSpPr txBox="1">
            <a:spLocks noChangeArrowheads="1"/>
          </p:cNvSpPr>
          <p:nvPr/>
        </p:nvSpPr>
        <p:spPr bwMode="auto">
          <a:xfrm>
            <a:off x="6389142" y="1765871"/>
            <a:ext cx="854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Waarde: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real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Text Box 132"/>
          <p:cNvSpPr txBox="1">
            <a:spLocks noChangeArrowheads="1"/>
          </p:cNvSpPr>
          <p:nvPr/>
        </p:nvSpPr>
        <p:spPr bwMode="auto">
          <a:xfrm>
            <a:off x="7397254" y="1756346"/>
            <a:ext cx="942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Eigenaar: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Rectangle 133"/>
          <p:cNvSpPr>
            <a:spLocks noChangeArrowheads="1"/>
          </p:cNvSpPr>
          <p:nvPr/>
        </p:nvSpPr>
        <p:spPr bwMode="auto">
          <a:xfrm>
            <a:off x="2439318" y="2350071"/>
            <a:ext cx="5900911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8" name="Text Box 134"/>
          <p:cNvSpPr txBox="1">
            <a:spLocks noChangeArrowheads="1"/>
          </p:cNvSpPr>
          <p:nvPr/>
        </p:nvSpPr>
        <p:spPr bwMode="auto">
          <a:xfrm>
            <a:off x="2444081" y="2350071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Text Box 135"/>
          <p:cNvSpPr txBox="1">
            <a:spLocks noChangeArrowheads="1"/>
          </p:cNvSpPr>
          <p:nvPr/>
        </p:nvSpPr>
        <p:spPr bwMode="auto">
          <a:xfrm>
            <a:off x="3069952" y="2350071"/>
            <a:ext cx="109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Vissershuis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0" name="Text Box 136"/>
          <p:cNvSpPr txBox="1">
            <a:spLocks noChangeArrowheads="1"/>
          </p:cNvSpPr>
          <p:nvPr/>
        </p:nvSpPr>
        <p:spPr bwMode="auto">
          <a:xfrm>
            <a:off x="5000675" y="2350071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" name="Text Box 137"/>
          <p:cNvSpPr txBox="1">
            <a:spLocks noChangeArrowheads="1"/>
          </p:cNvSpPr>
          <p:nvPr/>
        </p:nvSpPr>
        <p:spPr bwMode="auto">
          <a:xfrm>
            <a:off x="5726212" y="2350071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1882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2" name="Text Box 138"/>
          <p:cNvSpPr txBox="1">
            <a:spLocks noChangeArrowheads="1"/>
          </p:cNvSpPr>
          <p:nvPr/>
        </p:nvSpPr>
        <p:spPr bwMode="auto">
          <a:xfrm>
            <a:off x="6581229" y="2350071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73" name="Text Box 139"/>
          <p:cNvSpPr txBox="1">
            <a:spLocks noChangeArrowheads="1"/>
          </p:cNvSpPr>
          <p:nvPr/>
        </p:nvSpPr>
        <p:spPr bwMode="auto">
          <a:xfrm>
            <a:off x="7474024" y="2350071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err="1">
                <a:solidFill>
                  <a:srgbClr val="000000"/>
                </a:solidFill>
                <a:latin typeface="Arial" charset="0"/>
              </a:rPr>
              <a:t>Boijmans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4" name="Text Box 140"/>
          <p:cNvSpPr txBox="1">
            <a:spLocks noChangeArrowheads="1"/>
          </p:cNvSpPr>
          <p:nvPr/>
        </p:nvSpPr>
        <p:spPr bwMode="auto">
          <a:xfrm>
            <a:off x="6435179" y="2350071"/>
            <a:ext cx="106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16.000.000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" name="Text Box 141"/>
          <p:cNvSpPr txBox="1">
            <a:spLocks noChangeArrowheads="1"/>
          </p:cNvSpPr>
          <p:nvPr/>
        </p:nvSpPr>
        <p:spPr bwMode="auto">
          <a:xfrm>
            <a:off x="2439318" y="2637408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" name="Text Box 142"/>
          <p:cNvSpPr txBox="1">
            <a:spLocks noChangeArrowheads="1"/>
          </p:cNvSpPr>
          <p:nvPr/>
        </p:nvSpPr>
        <p:spPr bwMode="auto">
          <a:xfrm>
            <a:off x="3065190" y="2637408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De balletles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7" name="Text Box 143"/>
          <p:cNvSpPr txBox="1">
            <a:spLocks noChangeArrowheads="1"/>
          </p:cNvSpPr>
          <p:nvPr/>
        </p:nvSpPr>
        <p:spPr bwMode="auto">
          <a:xfrm>
            <a:off x="4995912" y="2637408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8" name="Text Box 144"/>
          <p:cNvSpPr txBox="1">
            <a:spLocks noChangeArrowheads="1"/>
          </p:cNvSpPr>
          <p:nvPr/>
        </p:nvSpPr>
        <p:spPr bwMode="auto">
          <a:xfrm>
            <a:off x="5721450" y="263740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1872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9" name="Text Box 145"/>
          <p:cNvSpPr txBox="1">
            <a:spLocks noChangeArrowheads="1"/>
          </p:cNvSpPr>
          <p:nvPr/>
        </p:nvSpPr>
        <p:spPr bwMode="auto">
          <a:xfrm>
            <a:off x="6576467" y="263740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80" name="Text Box 146"/>
          <p:cNvSpPr txBox="1">
            <a:spLocks noChangeArrowheads="1"/>
          </p:cNvSpPr>
          <p:nvPr/>
        </p:nvSpPr>
        <p:spPr bwMode="auto">
          <a:xfrm>
            <a:off x="7469262" y="2637408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" name="Text Box 147"/>
          <p:cNvSpPr txBox="1">
            <a:spLocks noChangeArrowheads="1"/>
          </p:cNvSpPr>
          <p:nvPr/>
        </p:nvSpPr>
        <p:spPr bwMode="auto">
          <a:xfrm>
            <a:off x="6430417" y="2637408"/>
            <a:ext cx="97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8.500.000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Text Box 148"/>
          <p:cNvSpPr txBox="1">
            <a:spLocks noChangeArrowheads="1"/>
          </p:cNvSpPr>
          <p:nvPr/>
        </p:nvSpPr>
        <p:spPr bwMode="auto">
          <a:xfrm>
            <a:off x="2439318" y="2908871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S03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Text Box 149"/>
          <p:cNvSpPr txBox="1">
            <a:spLocks noChangeArrowheads="1"/>
          </p:cNvSpPr>
          <p:nvPr/>
        </p:nvSpPr>
        <p:spPr bwMode="auto">
          <a:xfrm>
            <a:off x="3065190" y="2908871"/>
            <a:ext cx="1001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Mona Lisa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Text Box 150"/>
          <p:cNvSpPr txBox="1">
            <a:spLocks noChangeArrowheads="1"/>
          </p:cNvSpPr>
          <p:nvPr/>
        </p:nvSpPr>
        <p:spPr bwMode="auto">
          <a:xfrm>
            <a:off x="4995912" y="2908871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5" name="Text Box 151"/>
          <p:cNvSpPr txBox="1">
            <a:spLocks noChangeArrowheads="1"/>
          </p:cNvSpPr>
          <p:nvPr/>
        </p:nvSpPr>
        <p:spPr bwMode="auto">
          <a:xfrm>
            <a:off x="5721450" y="2908871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1499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0" name="Text Box 152"/>
          <p:cNvSpPr txBox="1">
            <a:spLocks noChangeArrowheads="1"/>
          </p:cNvSpPr>
          <p:nvPr/>
        </p:nvSpPr>
        <p:spPr bwMode="auto">
          <a:xfrm>
            <a:off x="6576467" y="2908871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91" name="Text Box 153"/>
          <p:cNvSpPr txBox="1">
            <a:spLocks noChangeArrowheads="1"/>
          </p:cNvSpPr>
          <p:nvPr/>
        </p:nvSpPr>
        <p:spPr bwMode="auto">
          <a:xfrm>
            <a:off x="7469262" y="2908871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2" name="Text Box 154"/>
          <p:cNvSpPr txBox="1">
            <a:spLocks noChangeArrowheads="1"/>
          </p:cNvSpPr>
          <p:nvPr/>
        </p:nvSpPr>
        <p:spPr bwMode="auto">
          <a:xfrm>
            <a:off x="6430417" y="2908871"/>
            <a:ext cx="1069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75.000.000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3" name="Text Box 155"/>
          <p:cNvSpPr txBox="1">
            <a:spLocks noChangeArrowheads="1"/>
          </p:cNvSpPr>
          <p:nvPr/>
        </p:nvSpPr>
        <p:spPr bwMode="auto">
          <a:xfrm>
            <a:off x="2439318" y="3196208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" name="Text Box 156"/>
          <p:cNvSpPr txBox="1">
            <a:spLocks noChangeArrowheads="1"/>
          </p:cNvSpPr>
          <p:nvPr/>
        </p:nvSpPr>
        <p:spPr bwMode="auto">
          <a:xfrm>
            <a:off x="3065190" y="3196208"/>
            <a:ext cx="200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Namiddag te Oostende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Text Box 157"/>
          <p:cNvSpPr txBox="1">
            <a:spLocks noChangeArrowheads="1"/>
          </p:cNvSpPr>
          <p:nvPr/>
        </p:nvSpPr>
        <p:spPr bwMode="auto">
          <a:xfrm>
            <a:off x="4995912" y="3196208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A03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Text Box 158"/>
          <p:cNvSpPr txBox="1">
            <a:spLocks noChangeArrowheads="1"/>
          </p:cNvSpPr>
          <p:nvPr/>
        </p:nvSpPr>
        <p:spPr bwMode="auto">
          <a:xfrm>
            <a:off x="5721450" y="319620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1881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" name="Text Box 159"/>
          <p:cNvSpPr txBox="1">
            <a:spLocks noChangeArrowheads="1"/>
          </p:cNvSpPr>
          <p:nvPr/>
        </p:nvSpPr>
        <p:spPr bwMode="auto">
          <a:xfrm>
            <a:off x="6576467" y="3196208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400">
              <a:latin typeface="Arial" charset="0"/>
            </a:endParaRPr>
          </a:p>
        </p:txBody>
      </p:sp>
      <p:sp>
        <p:nvSpPr>
          <p:cNvPr id="98" name="Text Box 160"/>
          <p:cNvSpPr txBox="1">
            <a:spLocks noChangeArrowheads="1"/>
          </p:cNvSpPr>
          <p:nvPr/>
        </p:nvSpPr>
        <p:spPr bwMode="auto">
          <a:xfrm>
            <a:off x="7469262" y="3196208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KMSK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9" name="Text Box 161"/>
          <p:cNvSpPr txBox="1">
            <a:spLocks noChangeArrowheads="1"/>
          </p:cNvSpPr>
          <p:nvPr/>
        </p:nvSpPr>
        <p:spPr bwMode="auto">
          <a:xfrm>
            <a:off x="6430417" y="3196208"/>
            <a:ext cx="823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200.000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0" name="Line 162"/>
          <p:cNvSpPr>
            <a:spLocks noChangeShapeType="1"/>
          </p:cNvSpPr>
          <p:nvPr/>
        </p:nvSpPr>
        <p:spPr bwMode="auto">
          <a:xfrm>
            <a:off x="2439318" y="2637408"/>
            <a:ext cx="59009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Line 163"/>
          <p:cNvSpPr>
            <a:spLocks noChangeShapeType="1"/>
          </p:cNvSpPr>
          <p:nvPr/>
        </p:nvSpPr>
        <p:spPr bwMode="auto">
          <a:xfrm>
            <a:off x="2439318" y="2924745"/>
            <a:ext cx="5900911" cy="7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" name="Line 164"/>
          <p:cNvSpPr>
            <a:spLocks noChangeShapeType="1"/>
          </p:cNvSpPr>
          <p:nvPr/>
        </p:nvSpPr>
        <p:spPr bwMode="auto">
          <a:xfrm>
            <a:off x="2439318" y="3212082"/>
            <a:ext cx="5900911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3" name="Line 165"/>
          <p:cNvSpPr>
            <a:spLocks noChangeShapeType="1"/>
          </p:cNvSpPr>
          <p:nvPr/>
        </p:nvSpPr>
        <p:spPr bwMode="auto">
          <a:xfrm flipH="1">
            <a:off x="3084711" y="1788096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4" name="Line 166"/>
          <p:cNvSpPr>
            <a:spLocks noChangeShapeType="1"/>
          </p:cNvSpPr>
          <p:nvPr/>
        </p:nvSpPr>
        <p:spPr bwMode="auto">
          <a:xfrm>
            <a:off x="3076774" y="2348483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5" name="Line 167"/>
          <p:cNvSpPr>
            <a:spLocks noChangeShapeType="1"/>
          </p:cNvSpPr>
          <p:nvPr/>
        </p:nvSpPr>
        <p:spPr bwMode="auto">
          <a:xfrm>
            <a:off x="5025753" y="2348483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6" name="Line 168"/>
          <p:cNvSpPr>
            <a:spLocks noChangeShapeType="1"/>
          </p:cNvSpPr>
          <p:nvPr/>
        </p:nvSpPr>
        <p:spPr bwMode="auto">
          <a:xfrm>
            <a:off x="5720135" y="2348483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7" name="Line 169"/>
          <p:cNvSpPr>
            <a:spLocks noChangeShapeType="1"/>
          </p:cNvSpPr>
          <p:nvPr/>
        </p:nvSpPr>
        <p:spPr bwMode="auto">
          <a:xfrm>
            <a:off x="6461150" y="2348483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8" name="Line 170"/>
          <p:cNvSpPr>
            <a:spLocks noChangeShapeType="1"/>
          </p:cNvSpPr>
          <p:nvPr/>
        </p:nvSpPr>
        <p:spPr bwMode="auto">
          <a:xfrm>
            <a:off x="7469262" y="2348483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9" name="Rectangle 171"/>
          <p:cNvSpPr>
            <a:spLocks noChangeArrowheads="1"/>
          </p:cNvSpPr>
          <p:nvPr/>
        </p:nvSpPr>
        <p:spPr bwMode="auto">
          <a:xfrm>
            <a:off x="806376" y="4217318"/>
            <a:ext cx="4137149" cy="4968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10" name="Text Box 172"/>
          <p:cNvSpPr txBox="1">
            <a:spLocks noChangeArrowheads="1"/>
          </p:cNvSpPr>
          <p:nvPr/>
        </p:nvSpPr>
        <p:spPr bwMode="auto">
          <a:xfrm>
            <a:off x="1399952" y="4201443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1" name="Text Box 173"/>
          <p:cNvSpPr txBox="1">
            <a:spLocks noChangeArrowheads="1"/>
          </p:cNvSpPr>
          <p:nvPr/>
        </p:nvSpPr>
        <p:spPr bwMode="auto">
          <a:xfrm>
            <a:off x="2168674" y="4201443"/>
            <a:ext cx="1050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Voornaam: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2" name="Text Box 174"/>
          <p:cNvSpPr txBox="1">
            <a:spLocks noChangeArrowheads="1"/>
          </p:cNvSpPr>
          <p:nvPr/>
        </p:nvSpPr>
        <p:spPr bwMode="auto">
          <a:xfrm>
            <a:off x="3104779" y="4201443"/>
            <a:ext cx="9223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Geboren: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3" name="Rectangle 175"/>
          <p:cNvSpPr>
            <a:spLocks noChangeArrowheads="1"/>
          </p:cNvSpPr>
          <p:nvPr/>
        </p:nvSpPr>
        <p:spPr bwMode="auto">
          <a:xfrm>
            <a:off x="796851" y="4788818"/>
            <a:ext cx="4146674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14" name="Text Box 176"/>
          <p:cNvSpPr txBox="1">
            <a:spLocks noChangeArrowheads="1"/>
          </p:cNvSpPr>
          <p:nvPr/>
        </p:nvSpPr>
        <p:spPr bwMode="auto">
          <a:xfrm>
            <a:off x="1414240" y="4788818"/>
            <a:ext cx="8461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Da Vinci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5" name="Text Box 177"/>
          <p:cNvSpPr txBox="1">
            <a:spLocks noChangeArrowheads="1"/>
          </p:cNvSpPr>
          <p:nvPr/>
        </p:nvSpPr>
        <p:spPr bwMode="auto">
          <a:xfrm>
            <a:off x="2168674" y="4788818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Leonardo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6" name="Text Box 178"/>
          <p:cNvSpPr txBox="1">
            <a:spLocks noChangeArrowheads="1"/>
          </p:cNvSpPr>
          <p:nvPr/>
        </p:nvSpPr>
        <p:spPr bwMode="auto">
          <a:xfrm>
            <a:off x="3104779" y="478881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1452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7" name="Text Box 179"/>
          <p:cNvSpPr txBox="1">
            <a:spLocks noChangeArrowheads="1"/>
          </p:cNvSpPr>
          <p:nvPr/>
        </p:nvSpPr>
        <p:spPr bwMode="auto">
          <a:xfrm>
            <a:off x="1409477" y="5076155"/>
            <a:ext cx="696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Degas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8" name="Text Box 180"/>
          <p:cNvSpPr txBox="1">
            <a:spLocks noChangeArrowheads="1"/>
          </p:cNvSpPr>
          <p:nvPr/>
        </p:nvSpPr>
        <p:spPr bwMode="auto">
          <a:xfrm>
            <a:off x="2163912" y="5076155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Edgar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9" name="Text Box 181"/>
          <p:cNvSpPr txBox="1">
            <a:spLocks noChangeArrowheads="1"/>
          </p:cNvSpPr>
          <p:nvPr/>
        </p:nvSpPr>
        <p:spPr bwMode="auto">
          <a:xfrm>
            <a:off x="3100016" y="507615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1834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0" name="Text Box 182"/>
          <p:cNvSpPr txBox="1">
            <a:spLocks noChangeArrowheads="1"/>
          </p:cNvSpPr>
          <p:nvPr/>
        </p:nvSpPr>
        <p:spPr bwMode="auto">
          <a:xfrm>
            <a:off x="1409477" y="5347618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Ensor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1" name="Text Box 183"/>
          <p:cNvSpPr txBox="1">
            <a:spLocks noChangeArrowheads="1"/>
          </p:cNvSpPr>
          <p:nvPr/>
        </p:nvSpPr>
        <p:spPr bwMode="auto">
          <a:xfrm>
            <a:off x="2163912" y="5347618"/>
            <a:ext cx="706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James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2" name="Text Box 184"/>
          <p:cNvSpPr txBox="1">
            <a:spLocks noChangeArrowheads="1"/>
          </p:cNvSpPr>
          <p:nvPr/>
        </p:nvSpPr>
        <p:spPr bwMode="auto">
          <a:xfrm>
            <a:off x="3100016" y="534761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1860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3" name="Text Box 185"/>
          <p:cNvSpPr txBox="1">
            <a:spLocks noChangeArrowheads="1"/>
          </p:cNvSpPr>
          <p:nvPr/>
        </p:nvSpPr>
        <p:spPr bwMode="auto">
          <a:xfrm>
            <a:off x="1409477" y="5634955"/>
            <a:ext cx="676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Monet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4" name="Text Box 186"/>
          <p:cNvSpPr txBox="1">
            <a:spLocks noChangeArrowheads="1"/>
          </p:cNvSpPr>
          <p:nvPr/>
        </p:nvSpPr>
        <p:spPr bwMode="auto">
          <a:xfrm>
            <a:off x="2163912" y="5634955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Claude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5" name="Text Box 187"/>
          <p:cNvSpPr txBox="1">
            <a:spLocks noChangeArrowheads="1"/>
          </p:cNvSpPr>
          <p:nvPr/>
        </p:nvSpPr>
        <p:spPr bwMode="auto">
          <a:xfrm>
            <a:off x="3100016" y="563495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1840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6" name="Line 188"/>
          <p:cNvSpPr>
            <a:spLocks noChangeShapeType="1"/>
          </p:cNvSpPr>
          <p:nvPr/>
        </p:nvSpPr>
        <p:spPr bwMode="auto">
          <a:xfrm>
            <a:off x="798439" y="5363492"/>
            <a:ext cx="4145086" cy="7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7" name="Line 189"/>
          <p:cNvSpPr>
            <a:spLocks noChangeShapeType="1"/>
          </p:cNvSpPr>
          <p:nvPr/>
        </p:nvSpPr>
        <p:spPr bwMode="auto">
          <a:xfrm>
            <a:off x="2235920" y="4217318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8" name="Line 190"/>
          <p:cNvSpPr>
            <a:spLocks noChangeShapeType="1"/>
          </p:cNvSpPr>
          <p:nvPr/>
        </p:nvSpPr>
        <p:spPr bwMode="auto">
          <a:xfrm>
            <a:off x="3172024" y="4217318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9" name="Line 191"/>
          <p:cNvSpPr>
            <a:spLocks noChangeShapeType="1"/>
          </p:cNvSpPr>
          <p:nvPr/>
        </p:nvSpPr>
        <p:spPr bwMode="auto">
          <a:xfrm>
            <a:off x="2235920" y="4787230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0" name="Line 192"/>
          <p:cNvSpPr>
            <a:spLocks noChangeShapeType="1"/>
          </p:cNvSpPr>
          <p:nvPr/>
        </p:nvSpPr>
        <p:spPr bwMode="auto">
          <a:xfrm>
            <a:off x="3172024" y="4787230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1" name="Text Box 193"/>
          <p:cNvSpPr txBox="1">
            <a:spLocks noChangeArrowheads="1"/>
          </p:cNvSpPr>
          <p:nvPr/>
        </p:nvSpPr>
        <p:spPr bwMode="auto">
          <a:xfrm>
            <a:off x="3921299" y="4201443"/>
            <a:ext cx="10509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Gestorven: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integer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2" name="Text Box 194"/>
          <p:cNvSpPr txBox="1">
            <a:spLocks noChangeArrowheads="1"/>
          </p:cNvSpPr>
          <p:nvPr/>
        </p:nvSpPr>
        <p:spPr bwMode="auto">
          <a:xfrm>
            <a:off x="3921299" y="478881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1519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3" name="Text Box 195"/>
          <p:cNvSpPr txBox="1">
            <a:spLocks noChangeArrowheads="1"/>
          </p:cNvSpPr>
          <p:nvPr/>
        </p:nvSpPr>
        <p:spPr bwMode="auto">
          <a:xfrm>
            <a:off x="3916537" y="507615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1917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4" name="Text Box 196"/>
          <p:cNvSpPr txBox="1">
            <a:spLocks noChangeArrowheads="1"/>
          </p:cNvSpPr>
          <p:nvPr/>
        </p:nvSpPr>
        <p:spPr bwMode="auto">
          <a:xfrm>
            <a:off x="3916537" y="5347618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1949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5" name="Text Box 197"/>
          <p:cNvSpPr txBox="1">
            <a:spLocks noChangeArrowheads="1"/>
          </p:cNvSpPr>
          <p:nvPr/>
        </p:nvSpPr>
        <p:spPr bwMode="auto">
          <a:xfrm>
            <a:off x="3916537" y="563495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1926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6" name="Line 198"/>
          <p:cNvSpPr>
            <a:spLocks noChangeShapeType="1"/>
          </p:cNvSpPr>
          <p:nvPr/>
        </p:nvSpPr>
        <p:spPr bwMode="auto">
          <a:xfrm>
            <a:off x="3964112" y="4217318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7" name="Line 199"/>
          <p:cNvSpPr>
            <a:spLocks noChangeShapeType="1"/>
          </p:cNvSpPr>
          <p:nvPr/>
        </p:nvSpPr>
        <p:spPr bwMode="auto">
          <a:xfrm>
            <a:off x="3964112" y="4787230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8" name="Line 200"/>
          <p:cNvSpPr>
            <a:spLocks noChangeShapeType="1"/>
          </p:cNvSpPr>
          <p:nvPr/>
        </p:nvSpPr>
        <p:spPr bwMode="auto">
          <a:xfrm>
            <a:off x="793676" y="5650830"/>
            <a:ext cx="4149849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9" name="Line 221"/>
          <p:cNvSpPr>
            <a:spLocks noChangeShapeType="1"/>
          </p:cNvSpPr>
          <p:nvPr/>
        </p:nvSpPr>
        <p:spPr bwMode="auto">
          <a:xfrm flipH="1">
            <a:off x="5025753" y="1786508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0" name="Line 222"/>
          <p:cNvSpPr>
            <a:spLocks noChangeShapeType="1"/>
          </p:cNvSpPr>
          <p:nvPr/>
        </p:nvSpPr>
        <p:spPr bwMode="auto">
          <a:xfrm flipH="1">
            <a:off x="5720135" y="1788096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1" name="Line 223"/>
          <p:cNvSpPr>
            <a:spLocks noChangeShapeType="1"/>
          </p:cNvSpPr>
          <p:nvPr/>
        </p:nvSpPr>
        <p:spPr bwMode="auto">
          <a:xfrm flipH="1">
            <a:off x="6461150" y="1789683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2" name="Line 224"/>
          <p:cNvSpPr>
            <a:spLocks noChangeShapeType="1"/>
          </p:cNvSpPr>
          <p:nvPr/>
        </p:nvSpPr>
        <p:spPr bwMode="auto">
          <a:xfrm flipH="1">
            <a:off x="7469262" y="1784921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3" name="Line 225"/>
          <p:cNvSpPr>
            <a:spLocks noChangeShapeType="1"/>
          </p:cNvSpPr>
          <p:nvPr/>
        </p:nvSpPr>
        <p:spPr bwMode="auto">
          <a:xfrm>
            <a:off x="1445420" y="4222080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4" name="Text Box 226"/>
          <p:cNvSpPr txBox="1">
            <a:spLocks noChangeArrowheads="1"/>
          </p:cNvSpPr>
          <p:nvPr/>
        </p:nvSpPr>
        <p:spPr bwMode="auto">
          <a:xfrm>
            <a:off x="755576" y="4201443"/>
            <a:ext cx="7445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A_ID: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5" name="Line 227"/>
          <p:cNvSpPr>
            <a:spLocks noChangeShapeType="1"/>
          </p:cNvSpPr>
          <p:nvPr/>
        </p:nvSpPr>
        <p:spPr bwMode="auto">
          <a:xfrm>
            <a:off x="1443832" y="4787230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6" name="Text Box 228"/>
          <p:cNvSpPr txBox="1">
            <a:spLocks noChangeArrowheads="1"/>
          </p:cNvSpPr>
          <p:nvPr/>
        </p:nvSpPr>
        <p:spPr bwMode="auto">
          <a:xfrm>
            <a:off x="782564" y="4788818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7" name="Text Box 229"/>
          <p:cNvSpPr txBox="1">
            <a:spLocks noChangeArrowheads="1"/>
          </p:cNvSpPr>
          <p:nvPr/>
        </p:nvSpPr>
        <p:spPr bwMode="auto">
          <a:xfrm>
            <a:off x="782564" y="5074568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A02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8" name="Text Box 230"/>
          <p:cNvSpPr txBox="1">
            <a:spLocks noChangeArrowheads="1"/>
          </p:cNvSpPr>
          <p:nvPr/>
        </p:nvSpPr>
        <p:spPr bwMode="auto">
          <a:xfrm>
            <a:off x="785739" y="5347618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A03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9" name="Text Box 231"/>
          <p:cNvSpPr txBox="1">
            <a:spLocks noChangeArrowheads="1"/>
          </p:cNvSpPr>
          <p:nvPr/>
        </p:nvSpPr>
        <p:spPr bwMode="auto">
          <a:xfrm>
            <a:off x="795264" y="5644480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A04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0" name="Line 232"/>
          <p:cNvSpPr>
            <a:spLocks noChangeShapeType="1"/>
          </p:cNvSpPr>
          <p:nvPr/>
        </p:nvSpPr>
        <p:spPr bwMode="auto">
          <a:xfrm>
            <a:off x="795264" y="5084092"/>
            <a:ext cx="4148261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1" name="Rectangle 4"/>
          <p:cNvSpPr>
            <a:spLocks noChangeArrowheads="1"/>
          </p:cNvSpPr>
          <p:nvPr/>
        </p:nvSpPr>
        <p:spPr bwMode="auto">
          <a:xfrm>
            <a:off x="5867598" y="4559895"/>
            <a:ext cx="2696544" cy="273050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2" name="Text Box 9"/>
          <p:cNvSpPr txBox="1">
            <a:spLocks noChangeArrowheads="1"/>
          </p:cNvSpPr>
          <p:nvPr/>
        </p:nvSpPr>
        <p:spPr bwMode="auto">
          <a:xfrm>
            <a:off x="5826322" y="4531320"/>
            <a:ext cx="14040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Eigenaar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" name="Rectangle 85"/>
          <p:cNvSpPr>
            <a:spLocks noChangeArrowheads="1"/>
          </p:cNvSpPr>
          <p:nvPr/>
        </p:nvSpPr>
        <p:spPr bwMode="auto">
          <a:xfrm>
            <a:off x="5869185" y="4902795"/>
            <a:ext cx="2688085" cy="45878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54" name="Text Box 86"/>
          <p:cNvSpPr txBox="1">
            <a:spLocks noChangeArrowheads="1"/>
          </p:cNvSpPr>
          <p:nvPr/>
        </p:nvSpPr>
        <p:spPr bwMode="auto">
          <a:xfrm>
            <a:off x="5796136" y="4867870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5" name="Text Box 87"/>
          <p:cNvSpPr txBox="1">
            <a:spLocks noChangeArrowheads="1"/>
          </p:cNvSpPr>
          <p:nvPr/>
        </p:nvSpPr>
        <p:spPr bwMode="auto">
          <a:xfrm>
            <a:off x="6588224" y="4867870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Plaats: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6" name="Text Box 88"/>
          <p:cNvSpPr txBox="1">
            <a:spLocks noChangeArrowheads="1"/>
          </p:cNvSpPr>
          <p:nvPr/>
        </p:nvSpPr>
        <p:spPr bwMode="auto">
          <a:xfrm>
            <a:off x="7524328" y="4867870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Land: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7" name="Rectangle 89"/>
          <p:cNvSpPr>
            <a:spLocks noChangeArrowheads="1"/>
          </p:cNvSpPr>
          <p:nvPr/>
        </p:nvSpPr>
        <p:spPr bwMode="auto">
          <a:xfrm>
            <a:off x="5869185" y="5445720"/>
            <a:ext cx="2688085" cy="8620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8" name="Text Box 90"/>
          <p:cNvSpPr txBox="1">
            <a:spLocks noChangeArrowheads="1"/>
          </p:cNvSpPr>
          <p:nvPr/>
        </p:nvSpPr>
        <p:spPr bwMode="auto">
          <a:xfrm>
            <a:off x="5826299" y="5445720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Boijmans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9" name="Text Box 91"/>
          <p:cNvSpPr txBox="1">
            <a:spLocks noChangeArrowheads="1"/>
          </p:cNvSpPr>
          <p:nvPr/>
        </p:nvSpPr>
        <p:spPr bwMode="auto">
          <a:xfrm>
            <a:off x="6626324" y="5445720"/>
            <a:ext cx="1011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Rotterdam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0" name="Text Box 92"/>
          <p:cNvSpPr txBox="1">
            <a:spLocks noChangeArrowheads="1"/>
          </p:cNvSpPr>
          <p:nvPr/>
        </p:nvSpPr>
        <p:spPr bwMode="auto">
          <a:xfrm>
            <a:off x="7562428" y="5445720"/>
            <a:ext cx="1001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Nederland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1" name="Text Box 93"/>
          <p:cNvSpPr txBox="1">
            <a:spLocks noChangeArrowheads="1"/>
          </p:cNvSpPr>
          <p:nvPr/>
        </p:nvSpPr>
        <p:spPr bwMode="auto">
          <a:xfrm>
            <a:off x="5821536" y="5733058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2" name="Text Box 94"/>
          <p:cNvSpPr txBox="1">
            <a:spLocks noChangeArrowheads="1"/>
          </p:cNvSpPr>
          <p:nvPr/>
        </p:nvSpPr>
        <p:spPr bwMode="auto">
          <a:xfrm>
            <a:off x="6621562" y="5733058"/>
            <a:ext cx="628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Parijs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" name="Text Box 95"/>
          <p:cNvSpPr txBox="1">
            <a:spLocks noChangeArrowheads="1"/>
          </p:cNvSpPr>
          <p:nvPr/>
        </p:nvSpPr>
        <p:spPr bwMode="auto">
          <a:xfrm>
            <a:off x="7557666" y="5733058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Frankrijk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4" name="Text Box 96"/>
          <p:cNvSpPr txBox="1">
            <a:spLocks noChangeArrowheads="1"/>
          </p:cNvSpPr>
          <p:nvPr/>
        </p:nvSpPr>
        <p:spPr bwMode="auto">
          <a:xfrm>
            <a:off x="5821536" y="6004520"/>
            <a:ext cx="688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KMSK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5" name="Text Box 97"/>
          <p:cNvSpPr txBox="1">
            <a:spLocks noChangeArrowheads="1"/>
          </p:cNvSpPr>
          <p:nvPr/>
        </p:nvSpPr>
        <p:spPr bwMode="auto">
          <a:xfrm>
            <a:off x="6621562" y="600452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Antwerpen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6" name="Text Box 98"/>
          <p:cNvSpPr txBox="1">
            <a:spLocks noChangeArrowheads="1"/>
          </p:cNvSpPr>
          <p:nvPr/>
        </p:nvSpPr>
        <p:spPr bwMode="auto">
          <a:xfrm>
            <a:off x="7557666" y="6004520"/>
            <a:ext cx="677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België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7" name="Line 99"/>
          <p:cNvSpPr>
            <a:spLocks noChangeShapeType="1"/>
          </p:cNvSpPr>
          <p:nvPr/>
        </p:nvSpPr>
        <p:spPr bwMode="auto">
          <a:xfrm>
            <a:off x="5869185" y="5733058"/>
            <a:ext cx="26880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8" name="Line 100"/>
          <p:cNvSpPr>
            <a:spLocks noChangeShapeType="1"/>
          </p:cNvSpPr>
          <p:nvPr/>
        </p:nvSpPr>
        <p:spPr bwMode="auto">
          <a:xfrm>
            <a:off x="5869185" y="6020395"/>
            <a:ext cx="269495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9" name="Line 101"/>
          <p:cNvSpPr>
            <a:spLocks noChangeShapeType="1"/>
          </p:cNvSpPr>
          <p:nvPr/>
        </p:nvSpPr>
        <p:spPr bwMode="auto">
          <a:xfrm flipH="1">
            <a:off x="6660232" y="4893270"/>
            <a:ext cx="1587" cy="468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0" name="Line 102"/>
          <p:cNvSpPr>
            <a:spLocks noChangeShapeType="1"/>
          </p:cNvSpPr>
          <p:nvPr/>
        </p:nvSpPr>
        <p:spPr bwMode="auto">
          <a:xfrm>
            <a:off x="7596336" y="4893270"/>
            <a:ext cx="1587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1" name="Line 103"/>
          <p:cNvSpPr>
            <a:spLocks noChangeShapeType="1"/>
          </p:cNvSpPr>
          <p:nvPr/>
        </p:nvSpPr>
        <p:spPr bwMode="auto">
          <a:xfrm>
            <a:off x="7596336" y="544413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2" name="Line 104"/>
          <p:cNvSpPr>
            <a:spLocks noChangeShapeType="1"/>
          </p:cNvSpPr>
          <p:nvPr/>
        </p:nvSpPr>
        <p:spPr bwMode="auto">
          <a:xfrm>
            <a:off x="6674520" y="5444133"/>
            <a:ext cx="0" cy="86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185" name="Group 184"/>
          <p:cNvGrpSpPr/>
          <p:nvPr/>
        </p:nvGrpSpPr>
        <p:grpSpPr>
          <a:xfrm>
            <a:off x="1295326" y="2584698"/>
            <a:ext cx="6300105" cy="3572222"/>
            <a:chOff x="1295326" y="2584698"/>
            <a:chExt cx="6300105" cy="3572222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1295326" y="2908871"/>
              <a:ext cx="3852738" cy="2318097"/>
            </a:xfrm>
            <a:prstGeom prst="straightConnector1">
              <a:avLst/>
            </a:prstGeom>
            <a:ln w="38100">
              <a:solidFill>
                <a:srgbClr val="14486B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>
              <a:endCxn id="149" idx="3"/>
            </p:cNvCxnSpPr>
            <p:nvPr/>
          </p:nvCxnSpPr>
          <p:spPr>
            <a:xfrm flipH="1">
              <a:off x="1295326" y="2599879"/>
              <a:ext cx="3843213" cy="3197001"/>
            </a:xfrm>
            <a:prstGeom prst="straightConnector1">
              <a:avLst/>
            </a:prstGeom>
            <a:ln w="38100">
              <a:solidFill>
                <a:srgbClr val="14486B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>
              <a:off x="1295326" y="3171379"/>
              <a:ext cx="3803067" cy="1769839"/>
            </a:xfrm>
            <a:prstGeom prst="straightConnector1">
              <a:avLst/>
            </a:prstGeom>
            <a:ln w="38100">
              <a:solidFill>
                <a:srgbClr val="14486B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 flipH="1">
              <a:off x="1295326" y="3415159"/>
              <a:ext cx="3817044" cy="2084859"/>
            </a:xfrm>
            <a:prstGeom prst="straightConnector1">
              <a:avLst/>
            </a:prstGeom>
            <a:ln w="38100">
              <a:solidFill>
                <a:srgbClr val="14486B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>
              <a:off x="6461150" y="2584698"/>
              <a:ext cx="1134281" cy="2915320"/>
            </a:xfrm>
            <a:prstGeom prst="straightConnector1">
              <a:avLst/>
            </a:prstGeom>
            <a:ln w="38100">
              <a:solidFill>
                <a:srgbClr val="14486B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/>
            <p:cNvCxnSpPr>
              <a:endCxn id="161" idx="3"/>
            </p:cNvCxnSpPr>
            <p:nvPr/>
          </p:nvCxnSpPr>
          <p:spPr>
            <a:xfrm flipH="1">
              <a:off x="6547024" y="2869307"/>
              <a:ext cx="1018561" cy="3016151"/>
            </a:xfrm>
            <a:prstGeom prst="straightConnector1">
              <a:avLst/>
            </a:prstGeom>
            <a:ln w="38100">
              <a:solidFill>
                <a:srgbClr val="14486B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endCxn id="161" idx="3"/>
            </p:cNvCxnSpPr>
            <p:nvPr/>
          </p:nvCxnSpPr>
          <p:spPr>
            <a:xfrm flipH="1">
              <a:off x="6547024" y="3122538"/>
              <a:ext cx="1010643" cy="2762920"/>
            </a:xfrm>
            <a:prstGeom prst="straightConnector1">
              <a:avLst/>
            </a:prstGeom>
            <a:ln w="38100">
              <a:solidFill>
                <a:srgbClr val="14486B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/>
            <p:cNvCxnSpPr>
              <a:endCxn id="164" idx="3"/>
            </p:cNvCxnSpPr>
            <p:nvPr/>
          </p:nvCxnSpPr>
          <p:spPr>
            <a:xfrm flipH="1">
              <a:off x="6510511" y="3412108"/>
              <a:ext cx="1055075" cy="2744812"/>
            </a:xfrm>
            <a:prstGeom prst="straightConnector1">
              <a:avLst/>
            </a:prstGeom>
            <a:ln w="38100">
              <a:solidFill>
                <a:srgbClr val="14486B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6517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7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Relationeel databankmodel</a:t>
            </a:r>
          </a:p>
        </p:txBody>
      </p:sp>
      <p:pic>
        <p:nvPicPr>
          <p:cNvPr id="84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941168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 Box 40"/>
          <p:cNvSpPr txBox="1">
            <a:spLocks noChangeArrowheads="1"/>
          </p:cNvSpPr>
          <p:nvPr/>
        </p:nvSpPr>
        <p:spPr bwMode="auto">
          <a:xfrm>
            <a:off x="1907704" y="4387170"/>
            <a:ext cx="24160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 b="1" dirty="0" smtClean="0">
                <a:latin typeface="Arial" charset="0"/>
              </a:rPr>
              <a:t>Programmeren NIET</a:t>
            </a:r>
          </a:p>
          <a:p>
            <a:pPr algn="ctr" eaLnBrk="1" hangingPunct="1"/>
            <a:r>
              <a:rPr lang="nl-BE" sz="1800" b="1" dirty="0" smtClean="0">
                <a:latin typeface="Arial" charset="0"/>
              </a:rPr>
              <a:t>vereist</a:t>
            </a:r>
            <a:endParaRPr lang="nl-NL" sz="1800" b="1" dirty="0">
              <a:latin typeface="Arial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2736" y="1988840"/>
            <a:ext cx="463941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SELECT</a:t>
            </a:r>
            <a:r>
              <a:rPr lang="nl-NL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20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Schilderij.Naam</a:t>
            </a:r>
            <a:endParaRPr lang="nl-NL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pPr eaLnBrk="1" hangingPunct="1"/>
            <a:r>
              <a:rPr lang="nl-NL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FROM</a:t>
            </a:r>
            <a:r>
              <a:rPr lang="nl-NL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Schilderij, Artiest</a:t>
            </a:r>
            <a:endParaRPr lang="nl-NL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pPr eaLnBrk="1" hangingPunct="1"/>
            <a:r>
              <a:rPr lang="nl-NL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WHERE</a:t>
            </a:r>
            <a:r>
              <a:rPr lang="nl-NL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20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Schilderij.Artiest</a:t>
            </a:r>
            <a:r>
              <a:rPr lang="nl-NL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=</a:t>
            </a:r>
            <a:r>
              <a:rPr lang="nl-NL" sz="20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Artiest.A_ID</a:t>
            </a:r>
            <a:r>
              <a:rPr lang="nl-NL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endParaRPr lang="nl-NL" sz="20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pPr eaLnBrk="1" hangingPunct="1"/>
            <a:r>
              <a:rPr lang="nl-NL" sz="20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AND</a:t>
            </a:r>
            <a:r>
              <a:rPr lang="nl-NL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20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Artiest.Naam</a:t>
            </a:r>
            <a:r>
              <a:rPr lang="nl-NL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=‘</a:t>
            </a:r>
            <a:r>
              <a:rPr lang="nl-NL" sz="20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Ensor</a:t>
            </a:r>
            <a:r>
              <a:rPr lang="nl-NL" sz="20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’</a:t>
            </a:r>
            <a:r>
              <a:rPr lang="nl-NL" sz="2000" dirty="0"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ea typeface="OpenSymbol" pitchFamily="2" charset="0"/>
              <a:cs typeface="Arial" pitchFamily="34" charset="0"/>
            </a:endParaRPr>
          </a:p>
        </p:txBody>
      </p:sp>
      <p:pic>
        <p:nvPicPr>
          <p:cNvPr id="2050" name="Picture 2" descr="http://www.tutorialspoint.com/images/sql-min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12279"/>
            <a:ext cx="3100342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026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088559" y="5678016"/>
            <a:ext cx="926776" cy="2880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Relationeel databankmodel</a:t>
            </a:r>
          </a:p>
        </p:txBody>
      </p:sp>
      <p:sp>
        <p:nvSpPr>
          <p:cNvPr id="56" name="Rectangle 121"/>
          <p:cNvSpPr>
            <a:spLocks noChangeArrowheads="1"/>
          </p:cNvSpPr>
          <p:nvPr/>
        </p:nvSpPr>
        <p:spPr bwMode="auto">
          <a:xfrm>
            <a:off x="252885" y="1792300"/>
            <a:ext cx="4158158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58" name="Text Box 123"/>
          <p:cNvSpPr txBox="1">
            <a:spLocks noChangeArrowheads="1"/>
          </p:cNvSpPr>
          <p:nvPr/>
        </p:nvSpPr>
        <p:spPr bwMode="auto">
          <a:xfrm>
            <a:off x="224309" y="1776425"/>
            <a:ext cx="1464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>
                <a:solidFill>
                  <a:srgbClr val="000000"/>
                </a:solidFill>
                <a:latin typeface="Arial" charset="0"/>
              </a:rPr>
              <a:t>Schilderij </a:t>
            </a:r>
            <a:endParaRPr lang="nl-NL" sz="14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0" name="Rectangle 126"/>
          <p:cNvSpPr>
            <a:spLocks noChangeArrowheads="1"/>
          </p:cNvSpPr>
          <p:nvPr/>
        </p:nvSpPr>
        <p:spPr bwMode="auto">
          <a:xfrm>
            <a:off x="252884" y="2165363"/>
            <a:ext cx="4158159" cy="49053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61" name="Text Box 127"/>
          <p:cNvSpPr txBox="1">
            <a:spLocks noChangeArrowheads="1"/>
          </p:cNvSpPr>
          <p:nvPr/>
        </p:nvSpPr>
        <p:spPr bwMode="auto">
          <a:xfrm>
            <a:off x="225897" y="2136788"/>
            <a:ext cx="7445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S_ID: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char(3)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2" name="Text Box 128"/>
          <p:cNvSpPr txBox="1">
            <a:spLocks noChangeArrowheads="1"/>
          </p:cNvSpPr>
          <p:nvPr/>
        </p:nvSpPr>
        <p:spPr bwMode="auto">
          <a:xfrm>
            <a:off x="891456" y="2136788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Text Box 132"/>
          <p:cNvSpPr txBox="1">
            <a:spLocks noChangeArrowheads="1"/>
          </p:cNvSpPr>
          <p:nvPr/>
        </p:nvSpPr>
        <p:spPr bwMode="auto">
          <a:xfrm>
            <a:off x="3419872" y="2136788"/>
            <a:ext cx="942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Eigenaar: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Rectangle 133"/>
          <p:cNvSpPr>
            <a:spLocks noChangeArrowheads="1"/>
          </p:cNvSpPr>
          <p:nvPr/>
        </p:nvSpPr>
        <p:spPr bwMode="auto">
          <a:xfrm>
            <a:off x="252884" y="2730514"/>
            <a:ext cx="4158159" cy="59213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8" name="Text Box 134"/>
          <p:cNvSpPr txBox="1">
            <a:spLocks noChangeArrowheads="1"/>
          </p:cNvSpPr>
          <p:nvPr/>
        </p:nvSpPr>
        <p:spPr bwMode="auto">
          <a:xfrm>
            <a:off x="257647" y="2730513"/>
            <a:ext cx="500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S01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Text Box 135"/>
          <p:cNvSpPr txBox="1">
            <a:spLocks noChangeArrowheads="1"/>
          </p:cNvSpPr>
          <p:nvPr/>
        </p:nvSpPr>
        <p:spPr bwMode="auto">
          <a:xfrm>
            <a:off x="883518" y="2730513"/>
            <a:ext cx="109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Vissershuis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3" name="Text Box 139"/>
          <p:cNvSpPr txBox="1">
            <a:spLocks noChangeArrowheads="1"/>
          </p:cNvSpPr>
          <p:nvPr/>
        </p:nvSpPr>
        <p:spPr bwMode="auto">
          <a:xfrm>
            <a:off x="3496642" y="2730513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err="1">
                <a:solidFill>
                  <a:srgbClr val="000000"/>
                </a:solidFill>
                <a:latin typeface="Arial" charset="0"/>
              </a:rPr>
              <a:t>Boijmans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" name="Text Box 141"/>
          <p:cNvSpPr txBox="1">
            <a:spLocks noChangeArrowheads="1"/>
          </p:cNvSpPr>
          <p:nvPr/>
        </p:nvSpPr>
        <p:spPr bwMode="auto">
          <a:xfrm>
            <a:off x="252884" y="3017850"/>
            <a:ext cx="5000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>
                <a:solidFill>
                  <a:srgbClr val="000000"/>
                </a:solidFill>
                <a:latin typeface="Arial" charset="0"/>
              </a:rPr>
              <a:t>S02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6" name="Text Box 142"/>
          <p:cNvSpPr txBox="1">
            <a:spLocks noChangeArrowheads="1"/>
          </p:cNvSpPr>
          <p:nvPr/>
        </p:nvSpPr>
        <p:spPr bwMode="auto">
          <a:xfrm>
            <a:off x="878756" y="3017850"/>
            <a:ext cx="1111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De balletles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" name="Text Box 146"/>
          <p:cNvSpPr txBox="1">
            <a:spLocks noChangeArrowheads="1"/>
          </p:cNvSpPr>
          <p:nvPr/>
        </p:nvSpPr>
        <p:spPr bwMode="auto">
          <a:xfrm>
            <a:off x="3491880" y="3017850"/>
            <a:ext cx="7254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0" name="Line 162"/>
          <p:cNvSpPr>
            <a:spLocks noChangeShapeType="1"/>
          </p:cNvSpPr>
          <p:nvPr/>
        </p:nvSpPr>
        <p:spPr bwMode="auto">
          <a:xfrm>
            <a:off x="252885" y="3017850"/>
            <a:ext cx="415815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3" name="Line 165"/>
          <p:cNvSpPr>
            <a:spLocks noChangeShapeType="1"/>
          </p:cNvSpPr>
          <p:nvPr/>
        </p:nvSpPr>
        <p:spPr bwMode="auto">
          <a:xfrm flipH="1">
            <a:off x="898277" y="2168538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4" name="Line 166"/>
          <p:cNvSpPr>
            <a:spLocks noChangeShapeType="1"/>
          </p:cNvSpPr>
          <p:nvPr/>
        </p:nvSpPr>
        <p:spPr bwMode="auto">
          <a:xfrm flipH="1">
            <a:off x="886928" y="2728926"/>
            <a:ext cx="3411" cy="5937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5" name="Line 167"/>
          <p:cNvSpPr>
            <a:spLocks noChangeShapeType="1"/>
          </p:cNvSpPr>
          <p:nvPr/>
        </p:nvSpPr>
        <p:spPr bwMode="auto">
          <a:xfrm>
            <a:off x="2915816" y="2728926"/>
            <a:ext cx="0" cy="59372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9" name="Line 221"/>
          <p:cNvSpPr>
            <a:spLocks noChangeShapeType="1"/>
          </p:cNvSpPr>
          <p:nvPr/>
        </p:nvSpPr>
        <p:spPr bwMode="auto">
          <a:xfrm flipH="1">
            <a:off x="2915816" y="2166950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1" name="Rectangle 4"/>
          <p:cNvSpPr>
            <a:spLocks noChangeArrowheads="1"/>
          </p:cNvSpPr>
          <p:nvPr/>
        </p:nvSpPr>
        <p:spPr bwMode="auto">
          <a:xfrm>
            <a:off x="5691880" y="1801391"/>
            <a:ext cx="2696544" cy="273050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2" name="Text Box 9"/>
          <p:cNvSpPr txBox="1">
            <a:spLocks noChangeArrowheads="1"/>
          </p:cNvSpPr>
          <p:nvPr/>
        </p:nvSpPr>
        <p:spPr bwMode="auto">
          <a:xfrm>
            <a:off x="5650604" y="1772816"/>
            <a:ext cx="14040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b="1" dirty="0">
                <a:solidFill>
                  <a:srgbClr val="000000"/>
                </a:solidFill>
                <a:latin typeface="Arial" charset="0"/>
              </a:rPr>
              <a:t>Tabel </a:t>
            </a:r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Eigenaar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3" name="Rectangle 85"/>
          <p:cNvSpPr>
            <a:spLocks noChangeArrowheads="1"/>
          </p:cNvSpPr>
          <p:nvPr/>
        </p:nvSpPr>
        <p:spPr bwMode="auto">
          <a:xfrm>
            <a:off x="5693467" y="2144291"/>
            <a:ext cx="2688085" cy="458788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54" name="Text Box 86"/>
          <p:cNvSpPr txBox="1">
            <a:spLocks noChangeArrowheads="1"/>
          </p:cNvSpPr>
          <p:nvPr/>
        </p:nvSpPr>
        <p:spPr bwMode="auto">
          <a:xfrm>
            <a:off x="5620418" y="2109366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Naam: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5" name="Text Box 87"/>
          <p:cNvSpPr txBox="1">
            <a:spLocks noChangeArrowheads="1"/>
          </p:cNvSpPr>
          <p:nvPr/>
        </p:nvSpPr>
        <p:spPr bwMode="auto">
          <a:xfrm>
            <a:off x="6412506" y="2109366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Plaats: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6" name="Text Box 88"/>
          <p:cNvSpPr txBox="1">
            <a:spLocks noChangeArrowheads="1"/>
          </p:cNvSpPr>
          <p:nvPr/>
        </p:nvSpPr>
        <p:spPr bwMode="auto">
          <a:xfrm>
            <a:off x="7348610" y="2109366"/>
            <a:ext cx="7747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Land:</a:t>
            </a:r>
          </a:p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varchar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7" name="Rectangle 89"/>
          <p:cNvSpPr>
            <a:spLocks noChangeArrowheads="1"/>
          </p:cNvSpPr>
          <p:nvPr/>
        </p:nvSpPr>
        <p:spPr bwMode="auto">
          <a:xfrm>
            <a:off x="5693467" y="2687217"/>
            <a:ext cx="2688085" cy="5921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D2D2D2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58" name="Text Box 90"/>
          <p:cNvSpPr txBox="1">
            <a:spLocks noChangeArrowheads="1"/>
          </p:cNvSpPr>
          <p:nvPr/>
        </p:nvSpPr>
        <p:spPr bwMode="auto">
          <a:xfrm>
            <a:off x="5650581" y="2687216"/>
            <a:ext cx="914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err="1">
                <a:solidFill>
                  <a:srgbClr val="000000"/>
                </a:solidFill>
                <a:latin typeface="Arial" charset="0"/>
              </a:rPr>
              <a:t>Boijmans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9" name="Text Box 91"/>
          <p:cNvSpPr txBox="1">
            <a:spLocks noChangeArrowheads="1"/>
          </p:cNvSpPr>
          <p:nvPr/>
        </p:nvSpPr>
        <p:spPr bwMode="auto">
          <a:xfrm>
            <a:off x="6450606" y="2687216"/>
            <a:ext cx="1011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Rotterdam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0" name="Text Box 92"/>
          <p:cNvSpPr txBox="1">
            <a:spLocks noChangeArrowheads="1"/>
          </p:cNvSpPr>
          <p:nvPr/>
        </p:nvSpPr>
        <p:spPr bwMode="auto">
          <a:xfrm>
            <a:off x="7386710" y="2687216"/>
            <a:ext cx="1001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Nederland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1" name="Text Box 93"/>
          <p:cNvSpPr txBox="1">
            <a:spLocks noChangeArrowheads="1"/>
          </p:cNvSpPr>
          <p:nvPr/>
        </p:nvSpPr>
        <p:spPr bwMode="auto">
          <a:xfrm>
            <a:off x="5645818" y="2974554"/>
            <a:ext cx="7254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Louvre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2" name="Text Box 94"/>
          <p:cNvSpPr txBox="1">
            <a:spLocks noChangeArrowheads="1"/>
          </p:cNvSpPr>
          <p:nvPr/>
        </p:nvSpPr>
        <p:spPr bwMode="auto">
          <a:xfrm>
            <a:off x="6445844" y="2974554"/>
            <a:ext cx="628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Parijs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" name="Text Box 95"/>
          <p:cNvSpPr txBox="1">
            <a:spLocks noChangeArrowheads="1"/>
          </p:cNvSpPr>
          <p:nvPr/>
        </p:nvSpPr>
        <p:spPr bwMode="auto">
          <a:xfrm>
            <a:off x="7381948" y="2974554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solidFill>
                  <a:srgbClr val="000000"/>
                </a:solidFill>
                <a:latin typeface="Arial" charset="0"/>
              </a:rPr>
              <a:t>Frankrijk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7" name="Line 99"/>
          <p:cNvSpPr>
            <a:spLocks noChangeShapeType="1"/>
          </p:cNvSpPr>
          <p:nvPr/>
        </p:nvSpPr>
        <p:spPr bwMode="auto">
          <a:xfrm>
            <a:off x="5693467" y="2974554"/>
            <a:ext cx="26880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9" name="Line 101"/>
          <p:cNvSpPr>
            <a:spLocks noChangeShapeType="1"/>
          </p:cNvSpPr>
          <p:nvPr/>
        </p:nvSpPr>
        <p:spPr bwMode="auto">
          <a:xfrm flipH="1">
            <a:off x="6484514" y="2134766"/>
            <a:ext cx="1587" cy="4683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0" name="Line 102"/>
          <p:cNvSpPr>
            <a:spLocks noChangeShapeType="1"/>
          </p:cNvSpPr>
          <p:nvPr/>
        </p:nvSpPr>
        <p:spPr bwMode="auto">
          <a:xfrm>
            <a:off x="7420618" y="2134766"/>
            <a:ext cx="1587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1" name="Line 103"/>
          <p:cNvSpPr>
            <a:spLocks noChangeShapeType="1"/>
          </p:cNvSpPr>
          <p:nvPr/>
        </p:nvSpPr>
        <p:spPr bwMode="auto">
          <a:xfrm>
            <a:off x="7420618" y="2685629"/>
            <a:ext cx="0" cy="5937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2" name="Line 104"/>
          <p:cNvSpPr>
            <a:spLocks noChangeShapeType="1"/>
          </p:cNvSpPr>
          <p:nvPr/>
        </p:nvSpPr>
        <p:spPr bwMode="auto">
          <a:xfrm>
            <a:off x="6498802" y="2685629"/>
            <a:ext cx="0" cy="5937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1855242" y="1196752"/>
            <a:ext cx="5381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800" b="1" dirty="0" smtClean="0">
                <a:latin typeface="Arial" charset="0"/>
              </a:rPr>
              <a:t>In welke plaats bevindt zich ‘De balletles’?</a:t>
            </a:r>
            <a:endParaRPr lang="nl-NL" sz="1800" b="1" dirty="0">
              <a:latin typeface="Arial" charset="0"/>
            </a:endParaRPr>
          </a:p>
        </p:txBody>
      </p:sp>
      <p:sp>
        <p:nvSpPr>
          <p:cNvPr id="179" name="Text Box 139"/>
          <p:cNvSpPr txBox="1">
            <a:spLocks noChangeArrowheads="1"/>
          </p:cNvSpPr>
          <p:nvPr/>
        </p:nvSpPr>
        <p:spPr bwMode="auto">
          <a:xfrm>
            <a:off x="2915816" y="273051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1" name="Text Box 139"/>
          <p:cNvSpPr txBox="1">
            <a:spLocks noChangeArrowheads="1"/>
          </p:cNvSpPr>
          <p:nvPr/>
        </p:nvSpPr>
        <p:spPr bwMode="auto">
          <a:xfrm>
            <a:off x="2915816" y="225712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" name="Line 167"/>
          <p:cNvSpPr>
            <a:spLocks noChangeShapeType="1"/>
          </p:cNvSpPr>
          <p:nvPr/>
        </p:nvSpPr>
        <p:spPr bwMode="auto">
          <a:xfrm>
            <a:off x="3342928" y="2728925"/>
            <a:ext cx="0" cy="593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4" name="Line 221"/>
          <p:cNvSpPr>
            <a:spLocks noChangeShapeType="1"/>
          </p:cNvSpPr>
          <p:nvPr/>
        </p:nvSpPr>
        <p:spPr bwMode="auto">
          <a:xfrm flipH="1">
            <a:off x="3347864" y="2153456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86" name="Text Box 139"/>
          <p:cNvSpPr txBox="1">
            <a:spLocks noChangeArrowheads="1"/>
          </p:cNvSpPr>
          <p:nvPr/>
        </p:nvSpPr>
        <p:spPr bwMode="auto">
          <a:xfrm>
            <a:off x="2915816" y="297720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09738" y="3874368"/>
            <a:ext cx="6846638" cy="2107978"/>
            <a:chOff x="1109738" y="3861048"/>
            <a:chExt cx="6846638" cy="2107978"/>
          </a:xfrm>
        </p:grpSpPr>
        <p:sp>
          <p:nvSpPr>
            <p:cNvPr id="189" name="Rectangle 121"/>
            <p:cNvSpPr>
              <a:spLocks noChangeArrowheads="1"/>
            </p:cNvSpPr>
            <p:nvPr/>
          </p:nvSpPr>
          <p:spPr bwMode="auto">
            <a:xfrm>
              <a:off x="1138313" y="3876923"/>
              <a:ext cx="6802981" cy="291902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190" name="Text Box 123"/>
            <p:cNvSpPr txBox="1">
              <a:spLocks noChangeArrowheads="1"/>
            </p:cNvSpPr>
            <p:nvPr/>
          </p:nvSpPr>
          <p:spPr bwMode="auto">
            <a:xfrm>
              <a:off x="1109738" y="3861048"/>
              <a:ext cx="237064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b="1" dirty="0">
                  <a:solidFill>
                    <a:srgbClr val="000000"/>
                  </a:solidFill>
                  <a:latin typeface="Arial" charset="0"/>
                </a:rPr>
                <a:t>Tabel </a:t>
              </a:r>
              <a:r>
                <a:rPr lang="nl-BE" sz="1400" dirty="0" smtClean="0">
                  <a:solidFill>
                    <a:srgbClr val="000000"/>
                  </a:solidFill>
                  <a:latin typeface="Arial" charset="0"/>
                </a:rPr>
                <a:t>Schilderij x Eigenaar </a:t>
              </a:r>
              <a:endParaRPr lang="nl-NL" sz="14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1" name="Rectangle 126"/>
            <p:cNvSpPr>
              <a:spLocks noChangeArrowheads="1"/>
            </p:cNvSpPr>
            <p:nvPr/>
          </p:nvSpPr>
          <p:spPr bwMode="auto">
            <a:xfrm>
              <a:off x="1138313" y="4249986"/>
              <a:ext cx="6802982" cy="490537"/>
            </a:xfrm>
            <a:prstGeom prst="rect">
              <a:avLst/>
            </a:prstGeom>
            <a:solidFill>
              <a:srgbClr val="D2D2D2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192" name="Text Box 127"/>
            <p:cNvSpPr txBox="1">
              <a:spLocks noChangeArrowheads="1"/>
            </p:cNvSpPr>
            <p:nvPr/>
          </p:nvSpPr>
          <p:spPr bwMode="auto">
            <a:xfrm>
              <a:off x="1111326" y="4221411"/>
              <a:ext cx="744537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S_ID:</a:t>
              </a:r>
            </a:p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char(3)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3" name="Text Box 128"/>
            <p:cNvSpPr txBox="1">
              <a:spLocks noChangeArrowheads="1"/>
            </p:cNvSpPr>
            <p:nvPr/>
          </p:nvSpPr>
          <p:spPr bwMode="auto">
            <a:xfrm>
              <a:off x="1776885" y="4221411"/>
              <a:ext cx="7747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Naam:</a:t>
              </a:r>
            </a:p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varchar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" name="Text Box 132"/>
            <p:cNvSpPr txBox="1">
              <a:spLocks noChangeArrowheads="1"/>
            </p:cNvSpPr>
            <p:nvPr/>
          </p:nvSpPr>
          <p:spPr bwMode="auto">
            <a:xfrm>
              <a:off x="4233294" y="4221411"/>
              <a:ext cx="942975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>
                  <a:solidFill>
                    <a:srgbClr val="000000"/>
                  </a:solidFill>
                  <a:latin typeface="Arial" charset="0"/>
                </a:rPr>
                <a:t>Eigenaar:</a:t>
              </a:r>
            </a:p>
            <a:p>
              <a:pPr eaLnBrk="1" hangingPunct="1"/>
              <a:r>
                <a:rPr lang="nl-BE" sz="1400" dirty="0" err="1">
                  <a:solidFill>
                    <a:srgbClr val="000000"/>
                  </a:solidFill>
                  <a:latin typeface="Arial" charset="0"/>
                </a:rPr>
                <a:t>varchar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5" name="Rectangle 133"/>
            <p:cNvSpPr>
              <a:spLocks noChangeArrowheads="1"/>
            </p:cNvSpPr>
            <p:nvPr/>
          </p:nvSpPr>
          <p:spPr bwMode="auto">
            <a:xfrm>
              <a:off x="1138313" y="4815136"/>
              <a:ext cx="6802982" cy="115388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D2D2D2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nl-BE"/>
            </a:p>
          </p:txBody>
        </p:sp>
        <p:sp>
          <p:nvSpPr>
            <p:cNvPr id="208" name="Line 162"/>
            <p:cNvSpPr>
              <a:spLocks noChangeShapeType="1"/>
            </p:cNvSpPr>
            <p:nvPr/>
          </p:nvSpPr>
          <p:spPr bwMode="auto">
            <a:xfrm>
              <a:off x="1138314" y="5102473"/>
              <a:ext cx="68180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9" name="Line 163"/>
            <p:cNvSpPr>
              <a:spLocks noChangeShapeType="1"/>
            </p:cNvSpPr>
            <p:nvPr/>
          </p:nvSpPr>
          <p:spPr bwMode="auto">
            <a:xfrm flipV="1">
              <a:off x="1138313" y="5389808"/>
              <a:ext cx="6802981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0" name="Line 164"/>
            <p:cNvSpPr>
              <a:spLocks noChangeShapeType="1"/>
            </p:cNvSpPr>
            <p:nvPr/>
          </p:nvSpPr>
          <p:spPr bwMode="auto">
            <a:xfrm>
              <a:off x="1138314" y="5677146"/>
              <a:ext cx="6818062" cy="15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1" name="Line 165"/>
            <p:cNvSpPr>
              <a:spLocks noChangeShapeType="1"/>
            </p:cNvSpPr>
            <p:nvPr/>
          </p:nvSpPr>
          <p:spPr bwMode="auto">
            <a:xfrm flipH="1">
              <a:off x="1783706" y="4253161"/>
              <a:ext cx="0" cy="4841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2" name="Line 166"/>
            <p:cNvSpPr>
              <a:spLocks noChangeShapeType="1"/>
            </p:cNvSpPr>
            <p:nvPr/>
          </p:nvSpPr>
          <p:spPr bwMode="auto">
            <a:xfrm>
              <a:off x="1775768" y="4813548"/>
              <a:ext cx="7937" cy="1155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3" name="Line 167"/>
            <p:cNvSpPr>
              <a:spLocks noChangeShapeType="1"/>
            </p:cNvSpPr>
            <p:nvPr/>
          </p:nvSpPr>
          <p:spPr bwMode="auto">
            <a:xfrm>
              <a:off x="3801245" y="4813548"/>
              <a:ext cx="0" cy="1155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4" name="Line 221"/>
            <p:cNvSpPr>
              <a:spLocks noChangeShapeType="1"/>
            </p:cNvSpPr>
            <p:nvPr/>
          </p:nvSpPr>
          <p:spPr bwMode="auto">
            <a:xfrm flipH="1">
              <a:off x="3801245" y="4251573"/>
              <a:ext cx="0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6" name="Text Box 139"/>
            <p:cNvSpPr txBox="1">
              <a:spLocks noChangeArrowheads="1"/>
            </p:cNvSpPr>
            <p:nvPr/>
          </p:nvSpPr>
          <p:spPr bwMode="auto">
            <a:xfrm>
              <a:off x="3801245" y="4341750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 smtClean="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7" name="Line 167"/>
            <p:cNvSpPr>
              <a:spLocks noChangeShapeType="1"/>
            </p:cNvSpPr>
            <p:nvPr/>
          </p:nvSpPr>
          <p:spPr bwMode="auto">
            <a:xfrm>
              <a:off x="4228356" y="4813548"/>
              <a:ext cx="4938" cy="1155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8" name="Line 221"/>
            <p:cNvSpPr>
              <a:spLocks noChangeShapeType="1"/>
            </p:cNvSpPr>
            <p:nvPr/>
          </p:nvSpPr>
          <p:spPr bwMode="auto">
            <a:xfrm flipH="1">
              <a:off x="4233293" y="4238079"/>
              <a:ext cx="0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3" name="Text Box 86"/>
            <p:cNvSpPr txBox="1">
              <a:spLocks noChangeArrowheads="1"/>
            </p:cNvSpPr>
            <p:nvPr/>
          </p:nvSpPr>
          <p:spPr bwMode="auto">
            <a:xfrm>
              <a:off x="5219528" y="4221411"/>
              <a:ext cx="7747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>
                  <a:solidFill>
                    <a:srgbClr val="000000"/>
                  </a:solidFill>
                  <a:latin typeface="Arial" charset="0"/>
                </a:rPr>
                <a:t>Naam:</a:t>
              </a:r>
            </a:p>
            <a:p>
              <a:pPr eaLnBrk="1" hangingPunct="1"/>
              <a:r>
                <a:rPr lang="nl-BE" sz="1400" dirty="0" err="1">
                  <a:solidFill>
                    <a:srgbClr val="000000"/>
                  </a:solidFill>
                  <a:latin typeface="Arial" charset="0"/>
                </a:rPr>
                <a:t>varchar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4" name="Text Box 87"/>
            <p:cNvSpPr txBox="1">
              <a:spLocks noChangeArrowheads="1"/>
            </p:cNvSpPr>
            <p:nvPr/>
          </p:nvSpPr>
          <p:spPr bwMode="auto">
            <a:xfrm>
              <a:off x="6016552" y="4221411"/>
              <a:ext cx="7747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>
                  <a:solidFill>
                    <a:srgbClr val="000000"/>
                  </a:solidFill>
                  <a:latin typeface="Arial" charset="0"/>
                </a:rPr>
                <a:t>Plaats:</a:t>
              </a:r>
            </a:p>
            <a:p>
              <a:pPr eaLnBrk="1" hangingPunct="1"/>
              <a:r>
                <a:rPr lang="nl-BE" sz="1400" dirty="0" err="1">
                  <a:solidFill>
                    <a:srgbClr val="000000"/>
                  </a:solidFill>
                  <a:latin typeface="Arial" charset="0"/>
                </a:rPr>
                <a:t>varchar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5" name="Text Box 88"/>
            <p:cNvSpPr txBox="1">
              <a:spLocks noChangeArrowheads="1"/>
            </p:cNvSpPr>
            <p:nvPr/>
          </p:nvSpPr>
          <p:spPr bwMode="auto">
            <a:xfrm>
              <a:off x="6952656" y="4221411"/>
              <a:ext cx="77470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Land:</a:t>
              </a:r>
            </a:p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varchar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6" name="Line 101"/>
            <p:cNvSpPr>
              <a:spLocks noChangeShapeType="1"/>
            </p:cNvSpPr>
            <p:nvPr/>
          </p:nvSpPr>
          <p:spPr bwMode="auto">
            <a:xfrm flipH="1">
              <a:off x="6088559" y="4259510"/>
              <a:ext cx="0" cy="476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7" name="Line 102"/>
            <p:cNvSpPr>
              <a:spLocks noChangeShapeType="1"/>
            </p:cNvSpPr>
            <p:nvPr/>
          </p:nvSpPr>
          <p:spPr bwMode="auto">
            <a:xfrm>
              <a:off x="7021065" y="4249986"/>
              <a:ext cx="794" cy="4857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8" name="Line 167"/>
            <p:cNvSpPr>
              <a:spLocks noChangeShapeType="1"/>
            </p:cNvSpPr>
            <p:nvPr/>
          </p:nvSpPr>
          <p:spPr bwMode="auto">
            <a:xfrm>
              <a:off x="5219528" y="4813546"/>
              <a:ext cx="4936" cy="11554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9" name="Line 221"/>
            <p:cNvSpPr>
              <a:spLocks noChangeShapeType="1"/>
            </p:cNvSpPr>
            <p:nvPr/>
          </p:nvSpPr>
          <p:spPr bwMode="auto">
            <a:xfrm flipH="1">
              <a:off x="5219528" y="4249986"/>
              <a:ext cx="0" cy="4841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40" name="Line 167"/>
            <p:cNvSpPr>
              <a:spLocks noChangeShapeType="1"/>
            </p:cNvSpPr>
            <p:nvPr/>
          </p:nvSpPr>
          <p:spPr bwMode="auto">
            <a:xfrm>
              <a:off x="6079231" y="4833948"/>
              <a:ext cx="9327" cy="11350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41" name="Line 167"/>
            <p:cNvSpPr>
              <a:spLocks noChangeShapeType="1"/>
            </p:cNvSpPr>
            <p:nvPr/>
          </p:nvSpPr>
          <p:spPr bwMode="auto">
            <a:xfrm>
              <a:off x="7015335" y="4833948"/>
              <a:ext cx="14461" cy="11350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143076" y="2852936"/>
            <a:ext cx="6813300" cy="2265313"/>
            <a:chOff x="1143076" y="2839616"/>
            <a:chExt cx="6813300" cy="2265313"/>
          </a:xfrm>
        </p:grpSpPr>
        <p:cxnSp>
          <p:nvCxnSpPr>
            <p:cNvPr id="183" name="Straight Arrow Connector 182"/>
            <p:cNvCxnSpPr>
              <a:endCxn id="158" idx="1"/>
            </p:cNvCxnSpPr>
            <p:nvPr/>
          </p:nvCxnSpPr>
          <p:spPr>
            <a:xfrm>
              <a:off x="4411043" y="2839616"/>
              <a:ext cx="1239538" cy="0"/>
            </a:xfrm>
            <a:prstGeom prst="straightConnector1">
              <a:avLst/>
            </a:prstGeom>
            <a:ln w="38100">
              <a:solidFill>
                <a:srgbClr val="14486B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 Box 134"/>
            <p:cNvSpPr txBox="1">
              <a:spLocks noChangeArrowheads="1"/>
            </p:cNvSpPr>
            <p:nvPr/>
          </p:nvSpPr>
          <p:spPr bwMode="auto">
            <a:xfrm>
              <a:off x="1143076" y="4800129"/>
              <a:ext cx="5000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>
                  <a:solidFill>
                    <a:srgbClr val="000000"/>
                  </a:solidFill>
                  <a:latin typeface="Arial" charset="0"/>
                </a:rPr>
                <a:t>S01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7" name="Text Box 135"/>
            <p:cNvSpPr txBox="1">
              <a:spLocks noChangeArrowheads="1"/>
            </p:cNvSpPr>
            <p:nvPr/>
          </p:nvSpPr>
          <p:spPr bwMode="auto">
            <a:xfrm>
              <a:off x="1768947" y="4800129"/>
              <a:ext cx="1092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Vissershuis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8" name="Text Box 139"/>
            <p:cNvSpPr txBox="1">
              <a:spLocks noChangeArrowheads="1"/>
            </p:cNvSpPr>
            <p:nvPr/>
          </p:nvSpPr>
          <p:spPr bwMode="auto">
            <a:xfrm>
              <a:off x="4310064" y="4800129"/>
              <a:ext cx="914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 err="1">
                  <a:solidFill>
                    <a:srgbClr val="000000"/>
                  </a:solidFill>
                  <a:latin typeface="Arial" charset="0"/>
                </a:rPr>
                <a:t>Boijmans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" name="Text Box 139"/>
            <p:cNvSpPr txBox="1">
              <a:spLocks noChangeArrowheads="1"/>
            </p:cNvSpPr>
            <p:nvPr/>
          </p:nvSpPr>
          <p:spPr bwMode="auto">
            <a:xfrm>
              <a:off x="3801245" y="479715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 smtClean="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2" name="Text Box 90"/>
            <p:cNvSpPr txBox="1">
              <a:spLocks noChangeArrowheads="1"/>
            </p:cNvSpPr>
            <p:nvPr/>
          </p:nvSpPr>
          <p:spPr bwMode="auto">
            <a:xfrm>
              <a:off x="5218534" y="4800129"/>
              <a:ext cx="914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Boijmans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3" name="Text Box 91"/>
            <p:cNvSpPr txBox="1">
              <a:spLocks noChangeArrowheads="1"/>
            </p:cNvSpPr>
            <p:nvPr/>
          </p:nvSpPr>
          <p:spPr bwMode="auto">
            <a:xfrm>
              <a:off x="6018559" y="4800129"/>
              <a:ext cx="101123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Rotterdam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4" name="Text Box 92"/>
            <p:cNvSpPr txBox="1">
              <a:spLocks noChangeArrowheads="1"/>
            </p:cNvSpPr>
            <p:nvPr/>
          </p:nvSpPr>
          <p:spPr bwMode="auto">
            <a:xfrm>
              <a:off x="6954663" y="4800129"/>
              <a:ext cx="10017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Nederland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38684" y="2901142"/>
            <a:ext cx="6681118" cy="2505139"/>
            <a:chOff x="1138684" y="2887822"/>
            <a:chExt cx="6681118" cy="2505139"/>
          </a:xfrm>
        </p:grpSpPr>
        <p:cxnSp>
          <p:nvCxnSpPr>
            <p:cNvPr id="176" name="Straight Arrow Connector 175"/>
            <p:cNvCxnSpPr>
              <a:endCxn id="161" idx="1"/>
            </p:cNvCxnSpPr>
            <p:nvPr/>
          </p:nvCxnSpPr>
          <p:spPr>
            <a:xfrm>
              <a:off x="4421895" y="2887822"/>
              <a:ext cx="1223923" cy="239132"/>
            </a:xfrm>
            <a:prstGeom prst="straightConnector1">
              <a:avLst/>
            </a:prstGeom>
            <a:ln w="38100">
              <a:solidFill>
                <a:srgbClr val="14486B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 Box 134"/>
            <p:cNvSpPr txBox="1">
              <a:spLocks noChangeArrowheads="1"/>
            </p:cNvSpPr>
            <p:nvPr/>
          </p:nvSpPr>
          <p:spPr bwMode="auto">
            <a:xfrm>
              <a:off x="1138684" y="5088161"/>
              <a:ext cx="5000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>
                  <a:solidFill>
                    <a:srgbClr val="000000"/>
                  </a:solidFill>
                  <a:latin typeface="Arial" charset="0"/>
                </a:rPr>
                <a:t>S01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6" name="Text Box 135"/>
            <p:cNvSpPr txBox="1">
              <a:spLocks noChangeArrowheads="1"/>
            </p:cNvSpPr>
            <p:nvPr/>
          </p:nvSpPr>
          <p:spPr bwMode="auto">
            <a:xfrm>
              <a:off x="1764555" y="5088161"/>
              <a:ext cx="1092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Vissershuis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7" name="Text Box 139"/>
            <p:cNvSpPr txBox="1">
              <a:spLocks noChangeArrowheads="1"/>
            </p:cNvSpPr>
            <p:nvPr/>
          </p:nvSpPr>
          <p:spPr bwMode="auto">
            <a:xfrm>
              <a:off x="4305672" y="5088161"/>
              <a:ext cx="914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 err="1">
                  <a:solidFill>
                    <a:srgbClr val="000000"/>
                  </a:solidFill>
                  <a:latin typeface="Arial" charset="0"/>
                </a:rPr>
                <a:t>Boijmans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8" name="Text Box 139"/>
            <p:cNvSpPr txBox="1">
              <a:spLocks noChangeArrowheads="1"/>
            </p:cNvSpPr>
            <p:nvPr/>
          </p:nvSpPr>
          <p:spPr bwMode="auto">
            <a:xfrm>
              <a:off x="3796853" y="508518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 smtClean="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9" name="Text Box 93"/>
            <p:cNvSpPr txBox="1">
              <a:spLocks noChangeArrowheads="1"/>
            </p:cNvSpPr>
            <p:nvPr/>
          </p:nvSpPr>
          <p:spPr bwMode="auto">
            <a:xfrm>
              <a:off x="5220072" y="5085184"/>
              <a:ext cx="7254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 err="1">
                  <a:solidFill>
                    <a:srgbClr val="000000"/>
                  </a:solidFill>
                  <a:latin typeface="Arial" charset="0"/>
                </a:rPr>
                <a:t>Louvre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0" name="Text Box 94"/>
            <p:cNvSpPr txBox="1">
              <a:spLocks noChangeArrowheads="1"/>
            </p:cNvSpPr>
            <p:nvPr/>
          </p:nvSpPr>
          <p:spPr bwMode="auto">
            <a:xfrm>
              <a:off x="6020098" y="5085184"/>
              <a:ext cx="6286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Parijs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1" name="Text Box 95"/>
            <p:cNvSpPr txBox="1">
              <a:spLocks noChangeArrowheads="1"/>
            </p:cNvSpPr>
            <p:nvPr/>
          </p:nvSpPr>
          <p:spPr bwMode="auto">
            <a:xfrm>
              <a:off x="6956202" y="5085184"/>
              <a:ext cx="863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Frankrijk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115616" y="2839616"/>
            <a:ext cx="6840760" cy="2879043"/>
            <a:chOff x="1115616" y="2839616"/>
            <a:chExt cx="6840760" cy="2879043"/>
          </a:xfrm>
        </p:grpSpPr>
        <p:cxnSp>
          <p:nvCxnSpPr>
            <p:cNvPr id="180" name="Straight Arrow Connector 179"/>
            <p:cNvCxnSpPr>
              <a:endCxn id="158" idx="1"/>
            </p:cNvCxnSpPr>
            <p:nvPr/>
          </p:nvCxnSpPr>
          <p:spPr>
            <a:xfrm flipV="1">
              <a:off x="4421895" y="2839616"/>
              <a:ext cx="1228686" cy="330634"/>
            </a:xfrm>
            <a:prstGeom prst="straightConnector1">
              <a:avLst/>
            </a:prstGeom>
            <a:ln w="38100">
              <a:solidFill>
                <a:srgbClr val="14486B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Text Box 141"/>
            <p:cNvSpPr txBox="1">
              <a:spLocks noChangeArrowheads="1"/>
            </p:cNvSpPr>
            <p:nvPr/>
          </p:nvSpPr>
          <p:spPr bwMode="auto">
            <a:xfrm>
              <a:off x="1115616" y="5413859"/>
              <a:ext cx="5000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>
                  <a:solidFill>
                    <a:srgbClr val="000000"/>
                  </a:solidFill>
                  <a:latin typeface="Arial" charset="0"/>
                </a:rPr>
                <a:t>S02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3" name="Text Box 142"/>
            <p:cNvSpPr txBox="1">
              <a:spLocks noChangeArrowheads="1"/>
            </p:cNvSpPr>
            <p:nvPr/>
          </p:nvSpPr>
          <p:spPr bwMode="auto">
            <a:xfrm>
              <a:off x="1741488" y="5413859"/>
              <a:ext cx="11112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De balletles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4" name="Text Box 146"/>
            <p:cNvSpPr txBox="1">
              <a:spLocks noChangeArrowheads="1"/>
            </p:cNvSpPr>
            <p:nvPr/>
          </p:nvSpPr>
          <p:spPr bwMode="auto">
            <a:xfrm>
              <a:off x="4354612" y="5413859"/>
              <a:ext cx="7254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Louvre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5" name="Text Box 139"/>
            <p:cNvSpPr txBox="1">
              <a:spLocks noChangeArrowheads="1"/>
            </p:cNvSpPr>
            <p:nvPr/>
          </p:nvSpPr>
          <p:spPr bwMode="auto">
            <a:xfrm>
              <a:off x="3778548" y="5373216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 smtClean="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6" name="Text Box 90"/>
            <p:cNvSpPr txBox="1">
              <a:spLocks noChangeArrowheads="1"/>
            </p:cNvSpPr>
            <p:nvPr/>
          </p:nvSpPr>
          <p:spPr bwMode="auto">
            <a:xfrm>
              <a:off x="5218534" y="5373216"/>
              <a:ext cx="914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 err="1">
                  <a:solidFill>
                    <a:srgbClr val="000000"/>
                  </a:solidFill>
                  <a:latin typeface="Arial" charset="0"/>
                </a:rPr>
                <a:t>Boijmans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7" name="Text Box 91"/>
            <p:cNvSpPr txBox="1">
              <a:spLocks noChangeArrowheads="1"/>
            </p:cNvSpPr>
            <p:nvPr/>
          </p:nvSpPr>
          <p:spPr bwMode="auto">
            <a:xfrm>
              <a:off x="6018559" y="5373216"/>
              <a:ext cx="101123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Rotterdam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8" name="Text Box 92"/>
            <p:cNvSpPr txBox="1">
              <a:spLocks noChangeArrowheads="1"/>
            </p:cNvSpPr>
            <p:nvPr/>
          </p:nvSpPr>
          <p:spPr bwMode="auto">
            <a:xfrm>
              <a:off x="6954663" y="5373216"/>
              <a:ext cx="10017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Nederland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3170250"/>
            <a:ext cx="6704186" cy="2798775"/>
            <a:chOff x="1115616" y="3170250"/>
            <a:chExt cx="6704186" cy="2798775"/>
          </a:xfrm>
        </p:grpSpPr>
        <p:cxnSp>
          <p:nvCxnSpPr>
            <p:cNvPr id="178" name="Straight Arrow Connector 177"/>
            <p:cNvCxnSpPr/>
            <p:nvPr/>
          </p:nvCxnSpPr>
          <p:spPr>
            <a:xfrm flipV="1">
              <a:off x="4421896" y="3170250"/>
              <a:ext cx="1223922" cy="1589"/>
            </a:xfrm>
            <a:prstGeom prst="straightConnector1">
              <a:avLst/>
            </a:prstGeom>
            <a:ln w="38100">
              <a:solidFill>
                <a:srgbClr val="14486B"/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 Box 141"/>
            <p:cNvSpPr txBox="1">
              <a:spLocks noChangeArrowheads="1"/>
            </p:cNvSpPr>
            <p:nvPr/>
          </p:nvSpPr>
          <p:spPr bwMode="auto">
            <a:xfrm>
              <a:off x="1115616" y="5661248"/>
              <a:ext cx="5000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>
                  <a:solidFill>
                    <a:srgbClr val="000000"/>
                  </a:solidFill>
                  <a:latin typeface="Arial" charset="0"/>
                </a:rPr>
                <a:t>S02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0" name="Text Box 142"/>
            <p:cNvSpPr txBox="1">
              <a:spLocks noChangeArrowheads="1"/>
            </p:cNvSpPr>
            <p:nvPr/>
          </p:nvSpPr>
          <p:spPr bwMode="auto">
            <a:xfrm>
              <a:off x="1741488" y="5661248"/>
              <a:ext cx="11112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De balletles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1" name="Text Box 146"/>
            <p:cNvSpPr txBox="1">
              <a:spLocks noChangeArrowheads="1"/>
            </p:cNvSpPr>
            <p:nvPr/>
          </p:nvSpPr>
          <p:spPr bwMode="auto">
            <a:xfrm>
              <a:off x="4354612" y="5661248"/>
              <a:ext cx="7254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Louvre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2" name="Text Box 139"/>
            <p:cNvSpPr txBox="1">
              <a:spLocks noChangeArrowheads="1"/>
            </p:cNvSpPr>
            <p:nvPr/>
          </p:nvSpPr>
          <p:spPr bwMode="auto">
            <a:xfrm>
              <a:off x="3778548" y="5661248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 smtClean="0">
                  <a:solidFill>
                    <a:srgbClr val="000000"/>
                  </a:solidFill>
                  <a:latin typeface="Arial" charset="0"/>
                </a:rPr>
                <a:t>…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3" name="Text Box 93"/>
            <p:cNvSpPr txBox="1">
              <a:spLocks noChangeArrowheads="1"/>
            </p:cNvSpPr>
            <p:nvPr/>
          </p:nvSpPr>
          <p:spPr bwMode="auto">
            <a:xfrm>
              <a:off x="5220072" y="5661248"/>
              <a:ext cx="7254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 err="1">
                  <a:solidFill>
                    <a:srgbClr val="000000"/>
                  </a:solidFill>
                  <a:latin typeface="Arial" charset="0"/>
                </a:rPr>
                <a:t>Louvre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5" name="Text Box 95"/>
            <p:cNvSpPr txBox="1">
              <a:spLocks noChangeArrowheads="1"/>
            </p:cNvSpPr>
            <p:nvPr/>
          </p:nvSpPr>
          <p:spPr bwMode="auto">
            <a:xfrm>
              <a:off x="6956202" y="5661248"/>
              <a:ext cx="8636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>
                  <a:solidFill>
                    <a:srgbClr val="000000"/>
                  </a:solidFill>
                  <a:latin typeface="Arial" charset="0"/>
                </a:rPr>
                <a:t>Frankrijk</a:t>
              </a:r>
              <a:endParaRPr lang="nl-NL" sz="1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4" name="Text Box 94"/>
            <p:cNvSpPr txBox="1">
              <a:spLocks noChangeArrowheads="1"/>
            </p:cNvSpPr>
            <p:nvPr/>
          </p:nvSpPr>
          <p:spPr bwMode="auto">
            <a:xfrm>
              <a:off x="6020098" y="5661248"/>
              <a:ext cx="6286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400" dirty="0">
                  <a:solidFill>
                    <a:srgbClr val="000000"/>
                  </a:solidFill>
                  <a:latin typeface="Arial" charset="0"/>
                </a:rPr>
                <a:t>Parijs</a:t>
              </a:r>
              <a:endParaRPr lang="nl-NL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704782" y="3419708"/>
            <a:ext cx="902096" cy="815023"/>
            <a:chOff x="4704782" y="3419708"/>
            <a:chExt cx="902096" cy="815023"/>
          </a:xfrm>
        </p:grpSpPr>
        <p:cxnSp>
          <p:nvCxnSpPr>
            <p:cNvPr id="19" name="Straight Connector 18"/>
            <p:cNvCxnSpPr>
              <a:stCxn id="194" idx="0"/>
            </p:cNvCxnSpPr>
            <p:nvPr/>
          </p:nvCxnSpPr>
          <p:spPr>
            <a:xfrm flipV="1">
              <a:off x="4704782" y="3717032"/>
              <a:ext cx="331456" cy="517699"/>
            </a:xfrm>
            <a:prstGeom prst="line">
              <a:avLst/>
            </a:prstGeom>
            <a:ln w="57150">
              <a:solidFill>
                <a:srgbClr val="92D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23" idx="0"/>
            </p:cNvCxnSpPr>
            <p:nvPr/>
          </p:nvCxnSpPr>
          <p:spPr>
            <a:xfrm flipH="1" flipV="1">
              <a:off x="5224464" y="3717032"/>
              <a:ext cx="382414" cy="517699"/>
            </a:xfrm>
            <a:prstGeom prst="line">
              <a:avLst/>
            </a:prstGeom>
            <a:ln w="57150">
              <a:solidFill>
                <a:srgbClr val="92D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 Box 40"/>
            <p:cNvSpPr txBox="1">
              <a:spLocks noChangeArrowheads="1"/>
            </p:cNvSpPr>
            <p:nvPr/>
          </p:nvSpPr>
          <p:spPr bwMode="auto">
            <a:xfrm>
              <a:off x="4985228" y="3419708"/>
              <a:ext cx="3820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800" b="1" dirty="0" smtClean="0">
                  <a:solidFill>
                    <a:srgbClr val="92D050"/>
                  </a:solidFill>
                  <a:latin typeface="Arial" charset="0"/>
                </a:rPr>
                <a:t>=</a:t>
              </a:r>
              <a:endParaRPr lang="nl-NL" sz="1800" b="1" dirty="0">
                <a:solidFill>
                  <a:srgbClr val="92D050"/>
                </a:solidFill>
                <a:latin typeface="Arial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70434" y="5250904"/>
            <a:ext cx="7154042" cy="338336"/>
            <a:chOff x="970434" y="5250904"/>
            <a:chExt cx="7154042" cy="338336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970434" y="5250904"/>
              <a:ext cx="7152876" cy="2977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971600" y="5586263"/>
              <a:ext cx="7152876" cy="2977"/>
            </a:xfrm>
            <a:prstGeom prst="line">
              <a:avLst/>
            </a:prstGeom>
            <a:ln w="3810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775768" y="3373309"/>
            <a:ext cx="2206946" cy="861423"/>
            <a:chOff x="1775768" y="3373309"/>
            <a:chExt cx="2206946" cy="861423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2555776" y="3717032"/>
              <a:ext cx="0" cy="517700"/>
            </a:xfrm>
            <a:prstGeom prst="line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 Box 40"/>
            <p:cNvSpPr txBox="1">
              <a:spLocks noChangeArrowheads="1"/>
            </p:cNvSpPr>
            <p:nvPr/>
          </p:nvSpPr>
          <p:spPr bwMode="auto">
            <a:xfrm>
              <a:off x="1775768" y="3373309"/>
              <a:ext cx="220694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nl-BE" sz="1800" b="1" dirty="0" smtClean="0">
                  <a:solidFill>
                    <a:schemeClr val="accent2">
                      <a:lumMod val="75000"/>
                    </a:schemeClr>
                  </a:solidFill>
                  <a:latin typeface="Arial" charset="0"/>
                </a:rPr>
                <a:t>=</a:t>
              </a:r>
              <a:r>
                <a:rPr lang="nl-BE" sz="1800" dirty="0" smtClean="0">
                  <a:solidFill>
                    <a:schemeClr val="accent2">
                      <a:lumMod val="75000"/>
                    </a:schemeClr>
                  </a:solidFill>
                  <a:latin typeface="Arial" charset="0"/>
                </a:rPr>
                <a:t> </a:t>
              </a:r>
              <a:r>
                <a:rPr lang="nl-BE" sz="1600" dirty="0" smtClean="0">
                  <a:solidFill>
                    <a:schemeClr val="accent2">
                      <a:lumMod val="75000"/>
                    </a:schemeClr>
                  </a:solidFill>
                  <a:latin typeface="Arial" charset="0"/>
                </a:rPr>
                <a:t>‘De balletles’</a:t>
              </a:r>
              <a:endParaRPr lang="nl-NL" sz="1600" dirty="0">
                <a:solidFill>
                  <a:schemeClr val="accent2">
                    <a:lumMod val="75000"/>
                  </a:schemeClr>
                </a:solidFill>
                <a:latin typeface="Arial" charset="0"/>
              </a:endParaRP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971600" y="4964360"/>
            <a:ext cx="7152876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3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1" y="5683993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37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modellen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 smtClean="0"/>
          </a:p>
        </p:txBody>
      </p:sp>
      <p:pic>
        <p:nvPicPr>
          <p:cNvPr id="2050" name="Picture 2" descr="http://www.jobsandcareersmag.com/wp-content/uploads/2013/01/mismatch-puzzle-700x3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864"/>
            <a:ext cx="759961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04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</TotalTime>
  <Words>315</Words>
  <Application>Microsoft Office PowerPoint</Application>
  <PresentationFormat>On-screen Show (4:3)</PresentationFormat>
  <Paragraphs>215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OpenSymbol</vt:lpstr>
      <vt:lpstr>Office Theme</vt:lpstr>
      <vt:lpstr>PowerPoint Presentation</vt:lpstr>
      <vt:lpstr>Structurele modellen</vt:lpstr>
      <vt:lpstr>Structurele modellen</vt:lpstr>
      <vt:lpstr>Structurele modellen</vt:lpstr>
      <vt:lpstr>Structurele modellen</vt:lpstr>
      <vt:lpstr>Structurele modellen</vt:lpstr>
      <vt:lpstr>Structurele modellen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425</cp:revision>
  <dcterms:created xsi:type="dcterms:W3CDTF">2010-12-03T08:14:05Z</dcterms:created>
  <dcterms:modified xsi:type="dcterms:W3CDTF">2020-08-16T09:28:41Z</dcterms:modified>
</cp:coreProperties>
</file>