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8" r:id="rId2"/>
    <p:sldId id="359" r:id="rId3"/>
    <p:sldId id="363" r:id="rId4"/>
    <p:sldId id="366" r:id="rId5"/>
    <p:sldId id="365" r:id="rId6"/>
    <p:sldId id="368" r:id="rId7"/>
    <p:sldId id="369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3333B2"/>
    <a:srgbClr val="1687AF"/>
    <a:srgbClr val="14486B"/>
    <a:srgbClr val="00924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88249" autoAdjust="0"/>
  </p:normalViewPr>
  <p:slideViewPr>
    <p:cSldViewPr snapToGrid="0">
      <p:cViewPr varScale="1">
        <p:scale>
          <a:sx n="69" d="100"/>
          <a:sy n="69" d="100"/>
        </p:scale>
        <p:origin x="14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Semantische modellen</a:t>
            </a:r>
          </a:p>
        </p:txBody>
      </p:sp>
    </p:spTree>
    <p:extLst>
      <p:ext uri="{BB962C8B-B14F-4D97-AF65-F5344CB8AC3E}">
        <p14:creationId xmlns:p14="http://schemas.microsoft.com/office/powerpoint/2010/main" val="1780314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Karakteristieken </a:t>
            </a:r>
          </a:p>
        </p:txBody>
      </p:sp>
      <p:pic>
        <p:nvPicPr>
          <p:cNvPr id="7" name="Picture 6" descr="http://www.nemesys.nl/img-content/Storage_20121116-162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2816"/>
            <a:ext cx="508382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5550331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Beter modelleren van betekenis en gedrag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Efficiënter modelleren van de semantische verbanden</a:t>
            </a:r>
          </a:p>
        </p:txBody>
      </p:sp>
      <p:pic>
        <p:nvPicPr>
          <p:cNvPr id="3080" name="Picture 8" descr="http://www.rule110.com/agi/images/stories/main/semantic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1" y="1196751"/>
            <a:ext cx="3648646" cy="33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91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23073" y="2051213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39865" y="2078786"/>
            <a:ext cx="945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Persoo</a:t>
            </a:r>
            <a:r>
              <a:rPr lang="nl-BE" sz="1600" dirty="0">
                <a:latin typeface="Arial" charset="0"/>
              </a:rPr>
              <a:t>n</a:t>
            </a:r>
            <a:endParaRPr lang="nl-NL" sz="1600" dirty="0">
              <a:latin typeface="Arial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70200" y="4387528"/>
            <a:ext cx="1131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Kunstwerk</a:t>
            </a:r>
            <a:endParaRPr lang="nl-NL" sz="1600" dirty="0">
              <a:latin typeface="Arial" charset="0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817813" y="4360540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749599" y="5657528"/>
            <a:ext cx="1004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644824" y="5643240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457805" y="4046522"/>
            <a:ext cx="2217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 smtClean="0">
                <a:latin typeface="Arial" charset="0"/>
              </a:rPr>
              <a:t>is_gemaakt_door</a:t>
            </a:r>
            <a:endParaRPr lang="nl-NL" sz="1400" dirty="0"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376862" y="3451087"/>
            <a:ext cx="995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Eigenaar</a:t>
            </a:r>
            <a:endParaRPr lang="nl-NL" sz="1600" dirty="0">
              <a:latin typeface="Arial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246687" y="3422512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2272680" y="4759002"/>
            <a:ext cx="957572" cy="889000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323306" y="3242942"/>
            <a:ext cx="998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maakte</a:t>
            </a:r>
            <a:endParaRPr lang="nl-NL" sz="1400" dirty="0">
              <a:latin typeface="Arial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101788" y="3221039"/>
            <a:ext cx="1162050" cy="1139501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162246" y="4314786"/>
            <a:ext cx="782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latin typeface="Arial" charset="0"/>
              </a:rPr>
              <a:t>is_van</a:t>
            </a:r>
            <a:endParaRPr lang="nl-NL" sz="1400" dirty="0">
              <a:latin typeface="Arial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587900" y="3629606"/>
            <a:ext cx="782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latin typeface="Arial" charset="0"/>
              </a:rPr>
              <a:t>bezit</a:t>
            </a:r>
            <a:endParaRPr lang="nl-NL" sz="1400" dirty="0">
              <a:latin typeface="Arial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980656" y="5662290"/>
            <a:ext cx="11961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Beeldhouw</a:t>
            </a:r>
            <a:endParaRPr lang="nl-NL" sz="1600" dirty="0">
              <a:latin typeface="Arial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925709" y="5648002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247153" y="2028666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363945" y="2056239"/>
            <a:ext cx="945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Bedrijf</a:t>
            </a:r>
            <a:endParaRPr lang="nl-NL" sz="1600" dirty="0">
              <a:latin typeface="Arial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273907" y="2827339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390699" y="2854912"/>
            <a:ext cx="945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Artiest</a:t>
            </a:r>
            <a:endParaRPr lang="nl-NL" sz="1600" dirty="0">
              <a:latin typeface="Arial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 flipV="1">
            <a:off x="3692624" y="4759002"/>
            <a:ext cx="860941" cy="869951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3001067" y="4111039"/>
            <a:ext cx="186901" cy="175766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1644824" y="2257588"/>
            <a:ext cx="0" cy="569751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V="1">
            <a:off x="1641823" y="3242942"/>
            <a:ext cx="0" cy="50197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552450" y="2257588"/>
            <a:ext cx="110842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533400" y="3733963"/>
            <a:ext cx="110842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>
            <a:off x="542925" y="2248063"/>
            <a:ext cx="9525" cy="1487326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1641823" y="2563237"/>
            <a:ext cx="0" cy="175766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635299" y="3329552"/>
            <a:ext cx="0" cy="21851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1582678" y="2191314"/>
            <a:ext cx="12541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inspireerde</a:t>
            </a:r>
            <a:endParaRPr lang="nl-NL" sz="1400" dirty="0">
              <a:latin typeface="Arial" charset="0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8581" y="3705285"/>
            <a:ext cx="23696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 smtClean="0">
                <a:latin typeface="Arial" charset="0"/>
              </a:rPr>
              <a:t>is_geïnspireerd_door</a:t>
            </a:r>
            <a:endParaRPr lang="nl-NL" sz="1400" dirty="0">
              <a:latin typeface="Arial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7299804" y="2057241"/>
            <a:ext cx="1255712" cy="3937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416597" y="2084814"/>
            <a:ext cx="12321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Museum</a:t>
            </a:r>
            <a:endParaRPr lang="nl-NL" sz="1600" dirty="0">
              <a:latin typeface="Arial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V="1">
            <a:off x="2559806" y="2444912"/>
            <a:ext cx="762036" cy="384855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V="1">
            <a:off x="4073525" y="3816212"/>
            <a:ext cx="1173162" cy="54432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V="1">
            <a:off x="4159120" y="4204239"/>
            <a:ext cx="251084" cy="11054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4324350" y="2450941"/>
            <a:ext cx="922337" cy="971570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5879772" y="2444912"/>
            <a:ext cx="0" cy="977599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H="1">
            <a:off x="6502398" y="2463640"/>
            <a:ext cx="1425260" cy="958872"/>
          </a:xfrm>
          <a:prstGeom prst="line">
            <a:avLst/>
          </a:prstGeom>
          <a:noFill/>
          <a:ln w="76200">
            <a:solidFill>
              <a:srgbClr val="1687A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8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 </a:t>
            </a:r>
          </a:p>
        </p:txBody>
      </p:sp>
      <p:pic>
        <p:nvPicPr>
          <p:cNvPr id="1026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168" y="2596449"/>
            <a:ext cx="1872369" cy="140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2369559" y="2340178"/>
            <a:ext cx="2364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 smtClean="0">
                <a:latin typeface="Arial" charset="0"/>
              </a:rPr>
              <a:t>Schilderij-</a:t>
            </a:r>
            <a:r>
              <a:rPr lang="nl-BE" sz="1400" b="1" dirty="0" err="1" smtClean="0">
                <a:latin typeface="Arial" charset="0"/>
              </a:rPr>
              <a:t>global</a:t>
            </a:r>
            <a:endParaRPr lang="nl-NL" sz="1400" b="1" dirty="0">
              <a:latin typeface="Arial" charset="0"/>
            </a:endParaRPr>
          </a:p>
        </p:txBody>
      </p:sp>
      <p:pic>
        <p:nvPicPr>
          <p:cNvPr id="130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2" y="3595807"/>
            <a:ext cx="936185" cy="7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62" y="4676341"/>
            <a:ext cx="936185" cy="7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93" y="4565568"/>
            <a:ext cx="936185" cy="7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90" y="3403273"/>
            <a:ext cx="936185" cy="70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574145" y="4263471"/>
            <a:ext cx="1524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Schilderij(S01)</a:t>
            </a:r>
            <a:endParaRPr lang="nl-NL" sz="1400" dirty="0">
              <a:latin typeface="Arial" charset="0"/>
            </a:endParaRPr>
          </a:p>
        </p:txBody>
      </p:sp>
      <p:sp>
        <p:nvSpPr>
          <p:cNvPr id="138" name="Text Box 40"/>
          <p:cNvSpPr txBox="1">
            <a:spLocks noChangeArrowheads="1"/>
          </p:cNvSpPr>
          <p:nvPr/>
        </p:nvSpPr>
        <p:spPr bwMode="auto">
          <a:xfrm>
            <a:off x="4174670" y="4097887"/>
            <a:ext cx="1524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Schilderij(S02)</a:t>
            </a:r>
            <a:endParaRPr lang="nl-NL" sz="1400" dirty="0">
              <a:latin typeface="Arial" charset="0"/>
            </a:endParaRPr>
          </a:p>
        </p:txBody>
      </p:sp>
      <p:sp>
        <p:nvSpPr>
          <p:cNvPr id="139" name="Text Box 40"/>
          <p:cNvSpPr txBox="1">
            <a:spLocks noChangeArrowheads="1"/>
          </p:cNvSpPr>
          <p:nvPr/>
        </p:nvSpPr>
        <p:spPr bwMode="auto">
          <a:xfrm>
            <a:off x="1607547" y="5321913"/>
            <a:ext cx="1524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Schilderij(S03)</a:t>
            </a:r>
            <a:endParaRPr lang="nl-NL" sz="1400" dirty="0">
              <a:latin typeface="Arial" charset="0"/>
            </a:endParaRPr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3361173" y="5226178"/>
            <a:ext cx="1524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Schilderij(S05)</a:t>
            </a:r>
            <a:endParaRPr lang="nl-NL" sz="1400" dirty="0">
              <a:latin typeface="Arial" charset="0"/>
            </a:endParaRPr>
          </a:p>
        </p:txBody>
      </p:sp>
      <p:cxnSp>
        <p:nvCxnSpPr>
          <p:cNvPr id="2049" name="Straight Connector 2048"/>
          <p:cNvCxnSpPr/>
          <p:nvPr/>
        </p:nvCxnSpPr>
        <p:spPr>
          <a:xfrm flipV="1">
            <a:off x="1713112" y="3524251"/>
            <a:ext cx="610967" cy="259114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2505075" y="3976705"/>
            <a:ext cx="223793" cy="65406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3448050" y="3976705"/>
            <a:ext cx="487055" cy="558516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817700" y="3428144"/>
            <a:ext cx="773578" cy="167663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57174" y="2508022"/>
            <a:ext cx="468093" cy="35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 Box 40"/>
          <p:cNvSpPr txBox="1">
            <a:spLocks noChangeArrowheads="1"/>
          </p:cNvSpPr>
          <p:nvPr/>
        </p:nvSpPr>
        <p:spPr bwMode="auto">
          <a:xfrm>
            <a:off x="4514571" y="2201678"/>
            <a:ext cx="36259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dirty="0" smtClean="0">
                <a:latin typeface="Arial" charset="0"/>
              </a:rPr>
              <a:t>Schilderij(S02,1)=“De balletles,1872, 8.500.000”</a:t>
            </a:r>
            <a:endParaRPr lang="nl-NL" dirty="0">
              <a:latin typeface="Arial" charset="0"/>
            </a:endParaRPr>
          </a:p>
        </p:txBody>
      </p:sp>
      <p:pic>
        <p:nvPicPr>
          <p:cNvPr id="156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38199" y="3441472"/>
            <a:ext cx="468093" cy="35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600421" y="3135128"/>
            <a:ext cx="33211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dirty="0" smtClean="0">
                <a:latin typeface="Arial" charset="0"/>
              </a:rPr>
              <a:t>Schilderij(S02,2)=“</a:t>
            </a:r>
            <a:r>
              <a:rPr lang="nl-BE" dirty="0" err="1" smtClean="0">
                <a:latin typeface="Arial" charset="0"/>
              </a:rPr>
              <a:t>Degas</a:t>
            </a:r>
            <a:r>
              <a:rPr lang="nl-BE" dirty="0" smtClean="0">
                <a:latin typeface="Arial" charset="0"/>
              </a:rPr>
              <a:t>, </a:t>
            </a:r>
            <a:r>
              <a:rPr lang="nl-BE" dirty="0" err="1" smtClean="0">
                <a:latin typeface="Arial" charset="0"/>
              </a:rPr>
              <a:t>Edgar</a:t>
            </a:r>
            <a:r>
              <a:rPr lang="nl-BE" dirty="0" smtClean="0">
                <a:latin typeface="Arial" charset="0"/>
              </a:rPr>
              <a:t>, 1834, 1917”</a:t>
            </a:r>
            <a:endParaRPr lang="nl-NL" dirty="0">
              <a:latin typeface="Arial" charset="0"/>
            </a:endParaRPr>
          </a:p>
        </p:txBody>
      </p:sp>
      <p:pic>
        <p:nvPicPr>
          <p:cNvPr id="158" name="Picture 2" descr="http://www.startrescue.co.uk/blog/wp-content/uploads/2013/01/glo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8274" y="4413100"/>
            <a:ext cx="468093" cy="35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 Box 40"/>
          <p:cNvSpPr txBox="1">
            <a:spLocks noChangeArrowheads="1"/>
          </p:cNvSpPr>
          <p:nvPr/>
        </p:nvSpPr>
        <p:spPr bwMode="auto">
          <a:xfrm>
            <a:off x="4786181" y="4793262"/>
            <a:ext cx="33211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dirty="0" smtClean="0">
                <a:latin typeface="Arial" charset="0"/>
              </a:rPr>
              <a:t>Schilderij(S02,3)=“</a:t>
            </a:r>
            <a:r>
              <a:rPr lang="nl-BE" dirty="0" err="1" smtClean="0">
                <a:latin typeface="Arial" charset="0"/>
              </a:rPr>
              <a:t>Louvre</a:t>
            </a:r>
            <a:r>
              <a:rPr lang="nl-BE" dirty="0" smtClean="0">
                <a:latin typeface="Arial" charset="0"/>
              </a:rPr>
              <a:t>, Parijs, Frankrijk”</a:t>
            </a:r>
            <a:endParaRPr lang="nl-NL" dirty="0">
              <a:latin typeface="Arial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5162271" y="2859093"/>
            <a:ext cx="452053" cy="54418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56" idx="3"/>
          </p:cNvCxnSpPr>
          <p:nvPr/>
        </p:nvCxnSpPr>
        <p:spPr>
          <a:xfrm flipV="1">
            <a:off x="5362575" y="3617007"/>
            <a:ext cx="775624" cy="93952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295900" y="3946876"/>
            <a:ext cx="622374" cy="466224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1969542" y="1196752"/>
            <a:ext cx="5381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In welke plaats bevindt zich ‘De balletles’?</a:t>
            </a:r>
            <a:endParaRPr lang="nl-NL" sz="1800" b="1" dirty="0">
              <a:latin typeface="Arial" charset="0"/>
            </a:endParaRPr>
          </a:p>
        </p:txBody>
      </p:sp>
      <p:grpSp>
        <p:nvGrpSpPr>
          <p:cNvPr id="2077" name="Group 2076"/>
          <p:cNvGrpSpPr/>
          <p:nvPr/>
        </p:nvGrpSpPr>
        <p:grpSpPr>
          <a:xfrm>
            <a:off x="3817700" y="2201678"/>
            <a:ext cx="2906970" cy="1867801"/>
            <a:chOff x="3817700" y="2201678"/>
            <a:chExt cx="2906970" cy="1867801"/>
          </a:xfrm>
        </p:grpSpPr>
        <p:grpSp>
          <p:nvGrpSpPr>
            <p:cNvPr id="2075" name="Group 2074"/>
            <p:cNvGrpSpPr/>
            <p:nvPr/>
          </p:nvGrpSpPr>
          <p:grpSpPr>
            <a:xfrm>
              <a:off x="3817700" y="2522207"/>
              <a:ext cx="2236142" cy="1547272"/>
              <a:chOff x="6660589" y="4783737"/>
              <a:chExt cx="2236142" cy="1547272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6660589" y="5710891"/>
                <a:ext cx="773578" cy="167663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 descr="http://www.startrescue.co.uk/blog/wp-content/uploads/2013/01/globe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428638" y="4790769"/>
                <a:ext cx="468093" cy="351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1" name="Straight Connector 180"/>
              <p:cNvCxnSpPr/>
              <p:nvPr/>
            </p:nvCxnSpPr>
            <p:spPr>
              <a:xfrm flipV="1">
                <a:off x="8005160" y="5141840"/>
                <a:ext cx="452053" cy="544180"/>
              </a:xfrm>
              <a:prstGeom prst="line">
                <a:avLst/>
              </a:prstGeom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3" name="Oval 2072"/>
              <p:cNvSpPr/>
              <p:nvPr/>
            </p:nvSpPr>
            <p:spPr>
              <a:xfrm>
                <a:off x="7443692" y="5737572"/>
                <a:ext cx="649181" cy="593437"/>
              </a:xfrm>
              <a:prstGeom prst="ellipse">
                <a:avLst/>
              </a:prstGeom>
              <a:noFill/>
              <a:ln w="317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74" name="Oval 2073"/>
              <p:cNvSpPr/>
              <p:nvPr/>
            </p:nvSpPr>
            <p:spPr>
              <a:xfrm>
                <a:off x="8496300" y="4783737"/>
                <a:ext cx="324231" cy="348577"/>
              </a:xfrm>
              <a:prstGeom prst="ellipse">
                <a:avLst/>
              </a:prstGeom>
              <a:noFill/>
              <a:ln w="3175">
                <a:solidFill>
                  <a:schemeClr val="accent6">
                    <a:lumMod val="20000"/>
                    <a:lumOff val="80000"/>
                  </a:schemeClr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076" name="Rectangle 2075"/>
            <p:cNvSpPr/>
            <p:nvPr/>
          </p:nvSpPr>
          <p:spPr>
            <a:xfrm>
              <a:off x="5810270" y="2201678"/>
              <a:ext cx="914400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286375" y="3965926"/>
            <a:ext cx="1857375" cy="1122934"/>
            <a:chOff x="5286375" y="3965926"/>
            <a:chExt cx="1857375" cy="1122934"/>
          </a:xfrm>
        </p:grpSpPr>
        <p:pic>
          <p:nvPicPr>
            <p:cNvPr id="191" name="Picture 2" descr="http://www.startrescue.co.uk/blog/wp-content/uploads/2013/01/glob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8274" y="4413100"/>
              <a:ext cx="468093" cy="35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2" name="Straight Connector 191"/>
            <p:cNvCxnSpPr/>
            <p:nvPr/>
          </p:nvCxnSpPr>
          <p:spPr>
            <a:xfrm>
              <a:off x="5286375" y="3965926"/>
              <a:ext cx="622374" cy="458788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5989996" y="4415593"/>
              <a:ext cx="324231" cy="348577"/>
            </a:xfrm>
            <a:prstGeom prst="ellipse">
              <a:avLst/>
            </a:prstGeom>
            <a:noFill/>
            <a:ln w="3175">
              <a:solidFill>
                <a:schemeClr val="accent6">
                  <a:lumMod val="20000"/>
                  <a:lumOff val="80000"/>
                </a:schemeClr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606312" y="4811861"/>
              <a:ext cx="537438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028" name="Picture 4" descr="http://www.odbms.org/img/odm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3" y="1636343"/>
            <a:ext cx="1457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1" y="568399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7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6679506" y="6064845"/>
            <a:ext cx="918418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3077889" y="2950146"/>
            <a:ext cx="194786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 </a:t>
            </a:r>
          </a:p>
        </p:txBody>
      </p:sp>
      <p:sp>
        <p:nvSpPr>
          <p:cNvPr id="6" name="Rectangle 121"/>
          <p:cNvSpPr>
            <a:spLocks noChangeArrowheads="1"/>
          </p:cNvSpPr>
          <p:nvPr/>
        </p:nvSpPr>
        <p:spPr bwMode="auto">
          <a:xfrm>
            <a:off x="2439318" y="1726183"/>
            <a:ext cx="5900911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122"/>
          <p:cNvSpPr>
            <a:spLocks noChangeArrowheads="1"/>
          </p:cNvSpPr>
          <p:nvPr/>
        </p:nvSpPr>
        <p:spPr bwMode="auto">
          <a:xfrm>
            <a:off x="806376" y="4201443"/>
            <a:ext cx="4137149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" name="Text Box 123"/>
          <p:cNvSpPr txBox="1">
            <a:spLocks noChangeArrowheads="1"/>
          </p:cNvSpPr>
          <p:nvPr/>
        </p:nvSpPr>
        <p:spPr bwMode="auto">
          <a:xfrm>
            <a:off x="2410743" y="1710308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765101" y="4163343"/>
            <a:ext cx="124221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Artiest 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126"/>
          <p:cNvSpPr>
            <a:spLocks noChangeArrowheads="1"/>
          </p:cNvSpPr>
          <p:nvPr/>
        </p:nvSpPr>
        <p:spPr bwMode="auto">
          <a:xfrm>
            <a:off x="2439318" y="2099246"/>
            <a:ext cx="5900911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" name="Text Box 127"/>
          <p:cNvSpPr txBox="1">
            <a:spLocks noChangeArrowheads="1"/>
          </p:cNvSpPr>
          <p:nvPr/>
        </p:nvSpPr>
        <p:spPr bwMode="auto">
          <a:xfrm>
            <a:off x="2412331" y="20706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28"/>
          <p:cNvSpPr txBox="1">
            <a:spLocks noChangeArrowheads="1"/>
          </p:cNvSpPr>
          <p:nvPr/>
        </p:nvSpPr>
        <p:spPr bwMode="auto">
          <a:xfrm>
            <a:off x="3077890" y="2070671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29"/>
          <p:cNvSpPr txBox="1">
            <a:spLocks noChangeArrowheads="1"/>
          </p:cNvSpPr>
          <p:nvPr/>
        </p:nvSpPr>
        <p:spPr bwMode="auto">
          <a:xfrm>
            <a:off x="5000675" y="2070671"/>
            <a:ext cx="742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 dirty="0" err="1" smtClean="0">
                <a:solidFill>
                  <a:srgbClr val="FF0000"/>
                </a:solidFill>
                <a:latin typeface="Arial" charset="0"/>
              </a:rPr>
              <a:t>reftype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5669062" y="2070671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31"/>
          <p:cNvSpPr txBox="1">
            <a:spLocks noChangeArrowheads="1"/>
          </p:cNvSpPr>
          <p:nvPr/>
        </p:nvSpPr>
        <p:spPr bwMode="auto">
          <a:xfrm>
            <a:off x="6389142" y="2080196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7397254" y="2070671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 dirty="0" err="1" smtClean="0">
                <a:solidFill>
                  <a:srgbClr val="FF0000"/>
                </a:solidFill>
                <a:latin typeface="Arial" charset="0"/>
              </a:rPr>
              <a:t>reftype</a:t>
            </a:r>
            <a:endParaRPr lang="nl-BE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2439318" y="2664396"/>
            <a:ext cx="5900911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" name="Text Box 134"/>
          <p:cNvSpPr txBox="1">
            <a:spLocks noChangeArrowheads="1"/>
          </p:cNvSpPr>
          <p:nvPr/>
        </p:nvSpPr>
        <p:spPr bwMode="auto">
          <a:xfrm>
            <a:off x="2444081" y="264534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35"/>
          <p:cNvSpPr txBox="1">
            <a:spLocks noChangeArrowheads="1"/>
          </p:cNvSpPr>
          <p:nvPr/>
        </p:nvSpPr>
        <p:spPr bwMode="auto">
          <a:xfrm>
            <a:off x="3069952" y="2645346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5000675" y="2645346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A04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" name="Text Box 137"/>
          <p:cNvSpPr txBox="1">
            <a:spLocks noChangeArrowheads="1"/>
          </p:cNvSpPr>
          <p:nvPr/>
        </p:nvSpPr>
        <p:spPr bwMode="auto">
          <a:xfrm>
            <a:off x="5726212" y="264534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6581229" y="264534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23" name="Text Box 139"/>
          <p:cNvSpPr txBox="1">
            <a:spLocks noChangeArrowheads="1"/>
          </p:cNvSpPr>
          <p:nvPr/>
        </p:nvSpPr>
        <p:spPr bwMode="auto">
          <a:xfrm>
            <a:off x="7474024" y="2645346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TE01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6435179" y="264534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2439318" y="29517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 Box 142"/>
          <p:cNvSpPr txBox="1">
            <a:spLocks noChangeArrowheads="1"/>
          </p:cNvSpPr>
          <p:nvPr/>
        </p:nvSpPr>
        <p:spPr bwMode="auto">
          <a:xfrm>
            <a:off x="3065190" y="295173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 Box 143"/>
          <p:cNvSpPr txBox="1">
            <a:spLocks noChangeArrowheads="1"/>
          </p:cNvSpPr>
          <p:nvPr/>
        </p:nvSpPr>
        <p:spPr bwMode="auto">
          <a:xfrm>
            <a:off x="4995912" y="2951733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TA02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5721450" y="29517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145"/>
          <p:cNvSpPr txBox="1">
            <a:spLocks noChangeArrowheads="1"/>
          </p:cNvSpPr>
          <p:nvPr/>
        </p:nvSpPr>
        <p:spPr bwMode="auto">
          <a:xfrm>
            <a:off x="6576467" y="29517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30" name="Text Box 146"/>
          <p:cNvSpPr txBox="1">
            <a:spLocks noChangeArrowheads="1"/>
          </p:cNvSpPr>
          <p:nvPr/>
        </p:nvSpPr>
        <p:spPr bwMode="auto">
          <a:xfrm>
            <a:off x="7469262" y="2951733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TE02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" name="Text Box 147"/>
          <p:cNvSpPr txBox="1">
            <a:spLocks noChangeArrowheads="1"/>
          </p:cNvSpPr>
          <p:nvPr/>
        </p:nvSpPr>
        <p:spPr bwMode="auto">
          <a:xfrm>
            <a:off x="6430417" y="2951733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 Box 148"/>
          <p:cNvSpPr txBox="1">
            <a:spLocks noChangeArrowheads="1"/>
          </p:cNvSpPr>
          <p:nvPr/>
        </p:nvSpPr>
        <p:spPr bwMode="auto">
          <a:xfrm>
            <a:off x="2439318" y="32231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49"/>
          <p:cNvSpPr txBox="1">
            <a:spLocks noChangeArrowheads="1"/>
          </p:cNvSpPr>
          <p:nvPr/>
        </p:nvSpPr>
        <p:spPr bwMode="auto">
          <a:xfrm>
            <a:off x="3065190" y="3223196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150"/>
          <p:cNvSpPr txBox="1">
            <a:spLocks noChangeArrowheads="1"/>
          </p:cNvSpPr>
          <p:nvPr/>
        </p:nvSpPr>
        <p:spPr bwMode="auto">
          <a:xfrm>
            <a:off x="4995912" y="3223196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TA01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" name="Text Box 151"/>
          <p:cNvSpPr txBox="1">
            <a:spLocks noChangeArrowheads="1"/>
          </p:cNvSpPr>
          <p:nvPr/>
        </p:nvSpPr>
        <p:spPr bwMode="auto">
          <a:xfrm>
            <a:off x="5721450" y="32231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Text Box 152"/>
          <p:cNvSpPr txBox="1">
            <a:spLocks noChangeArrowheads="1"/>
          </p:cNvSpPr>
          <p:nvPr/>
        </p:nvSpPr>
        <p:spPr bwMode="auto">
          <a:xfrm>
            <a:off x="6576467" y="32231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37" name="Text Box 153"/>
          <p:cNvSpPr txBox="1">
            <a:spLocks noChangeArrowheads="1"/>
          </p:cNvSpPr>
          <p:nvPr/>
        </p:nvSpPr>
        <p:spPr bwMode="auto">
          <a:xfrm>
            <a:off x="7469262" y="3223196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TE02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" name="Text Box 154"/>
          <p:cNvSpPr txBox="1">
            <a:spLocks noChangeArrowheads="1"/>
          </p:cNvSpPr>
          <p:nvPr/>
        </p:nvSpPr>
        <p:spPr bwMode="auto">
          <a:xfrm>
            <a:off x="6430417" y="32231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Text Box 155"/>
          <p:cNvSpPr txBox="1">
            <a:spLocks noChangeArrowheads="1"/>
          </p:cNvSpPr>
          <p:nvPr/>
        </p:nvSpPr>
        <p:spPr bwMode="auto">
          <a:xfrm>
            <a:off x="2439318" y="35105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56"/>
          <p:cNvSpPr txBox="1">
            <a:spLocks noChangeArrowheads="1"/>
          </p:cNvSpPr>
          <p:nvPr/>
        </p:nvSpPr>
        <p:spPr bwMode="auto">
          <a:xfrm>
            <a:off x="3065190" y="3510533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Namiddag te Oostende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57"/>
          <p:cNvSpPr txBox="1">
            <a:spLocks noChangeArrowheads="1"/>
          </p:cNvSpPr>
          <p:nvPr/>
        </p:nvSpPr>
        <p:spPr bwMode="auto">
          <a:xfrm>
            <a:off x="4995912" y="3510533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TA03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" name="Text Box 158"/>
          <p:cNvSpPr txBox="1">
            <a:spLocks noChangeArrowheads="1"/>
          </p:cNvSpPr>
          <p:nvPr/>
        </p:nvSpPr>
        <p:spPr bwMode="auto">
          <a:xfrm>
            <a:off x="5721450" y="35105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159"/>
          <p:cNvSpPr txBox="1">
            <a:spLocks noChangeArrowheads="1"/>
          </p:cNvSpPr>
          <p:nvPr/>
        </p:nvSpPr>
        <p:spPr bwMode="auto">
          <a:xfrm>
            <a:off x="6576467" y="35105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44" name="Text Box 160"/>
          <p:cNvSpPr txBox="1">
            <a:spLocks noChangeArrowheads="1"/>
          </p:cNvSpPr>
          <p:nvPr/>
        </p:nvSpPr>
        <p:spPr bwMode="auto">
          <a:xfrm>
            <a:off x="7469262" y="3510533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TE03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5" name="Text Box 161"/>
          <p:cNvSpPr txBox="1">
            <a:spLocks noChangeArrowheads="1"/>
          </p:cNvSpPr>
          <p:nvPr/>
        </p:nvSpPr>
        <p:spPr bwMode="auto">
          <a:xfrm>
            <a:off x="6430417" y="3510533"/>
            <a:ext cx="82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200.000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Line 162"/>
          <p:cNvSpPr>
            <a:spLocks noChangeShapeType="1"/>
          </p:cNvSpPr>
          <p:nvPr/>
        </p:nvSpPr>
        <p:spPr bwMode="auto">
          <a:xfrm>
            <a:off x="2439318" y="2932683"/>
            <a:ext cx="59009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Line 163"/>
          <p:cNvSpPr>
            <a:spLocks noChangeShapeType="1"/>
          </p:cNvSpPr>
          <p:nvPr/>
        </p:nvSpPr>
        <p:spPr bwMode="auto">
          <a:xfrm>
            <a:off x="2439318" y="3239070"/>
            <a:ext cx="5900911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164"/>
          <p:cNvSpPr>
            <a:spLocks noChangeShapeType="1"/>
          </p:cNvSpPr>
          <p:nvPr/>
        </p:nvSpPr>
        <p:spPr bwMode="auto">
          <a:xfrm>
            <a:off x="2439318" y="3526407"/>
            <a:ext cx="590091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165"/>
          <p:cNvSpPr>
            <a:spLocks noChangeShapeType="1"/>
          </p:cNvSpPr>
          <p:nvPr/>
        </p:nvSpPr>
        <p:spPr bwMode="auto">
          <a:xfrm flipH="1">
            <a:off x="3084711" y="21024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66"/>
          <p:cNvSpPr>
            <a:spLocks noChangeShapeType="1"/>
          </p:cNvSpPr>
          <p:nvPr/>
        </p:nvSpPr>
        <p:spPr bwMode="auto">
          <a:xfrm>
            <a:off x="3076774" y="2662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7"/>
          <p:cNvSpPr>
            <a:spLocks noChangeShapeType="1"/>
          </p:cNvSpPr>
          <p:nvPr/>
        </p:nvSpPr>
        <p:spPr bwMode="auto">
          <a:xfrm>
            <a:off x="5025753" y="2662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68"/>
          <p:cNvSpPr>
            <a:spLocks noChangeShapeType="1"/>
          </p:cNvSpPr>
          <p:nvPr/>
        </p:nvSpPr>
        <p:spPr bwMode="auto">
          <a:xfrm>
            <a:off x="5720135" y="2662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169"/>
          <p:cNvSpPr>
            <a:spLocks noChangeShapeType="1"/>
          </p:cNvSpPr>
          <p:nvPr/>
        </p:nvSpPr>
        <p:spPr bwMode="auto">
          <a:xfrm>
            <a:off x="6461150" y="2662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170"/>
          <p:cNvSpPr>
            <a:spLocks noChangeShapeType="1"/>
          </p:cNvSpPr>
          <p:nvPr/>
        </p:nvSpPr>
        <p:spPr bwMode="auto">
          <a:xfrm>
            <a:off x="7469262" y="2662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806376" y="4531643"/>
            <a:ext cx="4137149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56" name="Text Box 172"/>
          <p:cNvSpPr txBox="1">
            <a:spLocks noChangeArrowheads="1"/>
          </p:cNvSpPr>
          <p:nvPr/>
        </p:nvSpPr>
        <p:spPr bwMode="auto">
          <a:xfrm>
            <a:off x="1399952" y="451576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173"/>
          <p:cNvSpPr txBox="1">
            <a:spLocks noChangeArrowheads="1"/>
          </p:cNvSpPr>
          <p:nvPr/>
        </p:nvSpPr>
        <p:spPr bwMode="auto">
          <a:xfrm>
            <a:off x="2168674" y="451576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Voornaam: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Text Box 174"/>
          <p:cNvSpPr txBox="1">
            <a:spLocks noChangeArrowheads="1"/>
          </p:cNvSpPr>
          <p:nvPr/>
        </p:nvSpPr>
        <p:spPr bwMode="auto">
          <a:xfrm>
            <a:off x="3104779" y="4515768"/>
            <a:ext cx="922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Geboren: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175"/>
          <p:cNvSpPr>
            <a:spLocks noChangeArrowheads="1"/>
          </p:cNvSpPr>
          <p:nvPr/>
        </p:nvSpPr>
        <p:spPr bwMode="auto">
          <a:xfrm>
            <a:off x="796851" y="5103143"/>
            <a:ext cx="4146674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0" name="Text Box 176"/>
          <p:cNvSpPr txBox="1">
            <a:spLocks noChangeArrowheads="1"/>
          </p:cNvSpPr>
          <p:nvPr/>
        </p:nvSpPr>
        <p:spPr bwMode="auto">
          <a:xfrm>
            <a:off x="1414240" y="5103143"/>
            <a:ext cx="846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Da Vinci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Text Box 177"/>
          <p:cNvSpPr txBox="1">
            <a:spLocks noChangeArrowheads="1"/>
          </p:cNvSpPr>
          <p:nvPr/>
        </p:nvSpPr>
        <p:spPr bwMode="auto">
          <a:xfrm>
            <a:off x="2168674" y="510314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Leonardo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178"/>
          <p:cNvSpPr txBox="1">
            <a:spLocks noChangeArrowheads="1"/>
          </p:cNvSpPr>
          <p:nvPr/>
        </p:nvSpPr>
        <p:spPr bwMode="auto">
          <a:xfrm>
            <a:off x="3104779" y="510314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1452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 Box 179"/>
          <p:cNvSpPr txBox="1">
            <a:spLocks noChangeArrowheads="1"/>
          </p:cNvSpPr>
          <p:nvPr/>
        </p:nvSpPr>
        <p:spPr bwMode="auto">
          <a:xfrm>
            <a:off x="1409477" y="5390480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Degas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 Box 180"/>
          <p:cNvSpPr txBox="1">
            <a:spLocks noChangeArrowheads="1"/>
          </p:cNvSpPr>
          <p:nvPr/>
        </p:nvSpPr>
        <p:spPr bwMode="auto">
          <a:xfrm>
            <a:off x="2163912" y="539048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Edgar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 Box 181"/>
          <p:cNvSpPr txBox="1">
            <a:spLocks noChangeArrowheads="1"/>
          </p:cNvSpPr>
          <p:nvPr/>
        </p:nvSpPr>
        <p:spPr bwMode="auto">
          <a:xfrm>
            <a:off x="3100016" y="539048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1834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182"/>
          <p:cNvSpPr txBox="1">
            <a:spLocks noChangeArrowheads="1"/>
          </p:cNvSpPr>
          <p:nvPr/>
        </p:nvSpPr>
        <p:spPr bwMode="auto">
          <a:xfrm>
            <a:off x="1409477" y="566194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Ensor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 Box 183"/>
          <p:cNvSpPr txBox="1">
            <a:spLocks noChangeArrowheads="1"/>
          </p:cNvSpPr>
          <p:nvPr/>
        </p:nvSpPr>
        <p:spPr bwMode="auto">
          <a:xfrm>
            <a:off x="2163912" y="566194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James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Text Box 184"/>
          <p:cNvSpPr txBox="1">
            <a:spLocks noChangeArrowheads="1"/>
          </p:cNvSpPr>
          <p:nvPr/>
        </p:nvSpPr>
        <p:spPr bwMode="auto">
          <a:xfrm>
            <a:off x="3100016" y="566194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1860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185"/>
          <p:cNvSpPr txBox="1">
            <a:spLocks noChangeArrowheads="1"/>
          </p:cNvSpPr>
          <p:nvPr/>
        </p:nvSpPr>
        <p:spPr bwMode="auto">
          <a:xfrm>
            <a:off x="1409477" y="5949280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Monet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Text Box 186"/>
          <p:cNvSpPr txBox="1">
            <a:spLocks noChangeArrowheads="1"/>
          </p:cNvSpPr>
          <p:nvPr/>
        </p:nvSpPr>
        <p:spPr bwMode="auto">
          <a:xfrm>
            <a:off x="2163912" y="594928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Claude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Text Box 187"/>
          <p:cNvSpPr txBox="1">
            <a:spLocks noChangeArrowheads="1"/>
          </p:cNvSpPr>
          <p:nvPr/>
        </p:nvSpPr>
        <p:spPr bwMode="auto">
          <a:xfrm>
            <a:off x="3100016" y="594928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1840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Line 188"/>
          <p:cNvSpPr>
            <a:spLocks noChangeShapeType="1"/>
          </p:cNvSpPr>
          <p:nvPr/>
        </p:nvSpPr>
        <p:spPr bwMode="auto">
          <a:xfrm>
            <a:off x="798439" y="5677817"/>
            <a:ext cx="4145086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Line 189"/>
          <p:cNvSpPr>
            <a:spLocks noChangeShapeType="1"/>
          </p:cNvSpPr>
          <p:nvPr/>
        </p:nvSpPr>
        <p:spPr bwMode="auto">
          <a:xfrm>
            <a:off x="2235920" y="453164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190"/>
          <p:cNvSpPr>
            <a:spLocks noChangeShapeType="1"/>
          </p:cNvSpPr>
          <p:nvPr/>
        </p:nvSpPr>
        <p:spPr bwMode="auto">
          <a:xfrm>
            <a:off x="3172024" y="453164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Line 191"/>
          <p:cNvSpPr>
            <a:spLocks noChangeShapeType="1"/>
          </p:cNvSpPr>
          <p:nvPr/>
        </p:nvSpPr>
        <p:spPr bwMode="auto">
          <a:xfrm>
            <a:off x="2235920" y="510155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Line 192"/>
          <p:cNvSpPr>
            <a:spLocks noChangeShapeType="1"/>
          </p:cNvSpPr>
          <p:nvPr/>
        </p:nvSpPr>
        <p:spPr bwMode="auto">
          <a:xfrm>
            <a:off x="3172024" y="510155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Text Box 193"/>
          <p:cNvSpPr txBox="1">
            <a:spLocks noChangeArrowheads="1"/>
          </p:cNvSpPr>
          <p:nvPr/>
        </p:nvSpPr>
        <p:spPr bwMode="auto">
          <a:xfrm>
            <a:off x="3921299" y="451576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Gestorven: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Text Box 194"/>
          <p:cNvSpPr txBox="1">
            <a:spLocks noChangeArrowheads="1"/>
          </p:cNvSpPr>
          <p:nvPr/>
        </p:nvSpPr>
        <p:spPr bwMode="auto">
          <a:xfrm>
            <a:off x="3921299" y="510314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1519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Text Box 195"/>
          <p:cNvSpPr txBox="1">
            <a:spLocks noChangeArrowheads="1"/>
          </p:cNvSpPr>
          <p:nvPr/>
        </p:nvSpPr>
        <p:spPr bwMode="auto">
          <a:xfrm>
            <a:off x="3916537" y="539048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1917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 Box 196"/>
          <p:cNvSpPr txBox="1">
            <a:spLocks noChangeArrowheads="1"/>
          </p:cNvSpPr>
          <p:nvPr/>
        </p:nvSpPr>
        <p:spPr bwMode="auto">
          <a:xfrm>
            <a:off x="3916537" y="566194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1949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97"/>
          <p:cNvSpPr txBox="1">
            <a:spLocks noChangeArrowheads="1"/>
          </p:cNvSpPr>
          <p:nvPr/>
        </p:nvSpPr>
        <p:spPr bwMode="auto">
          <a:xfrm>
            <a:off x="3916537" y="594928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1926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Line 198"/>
          <p:cNvSpPr>
            <a:spLocks noChangeShapeType="1"/>
          </p:cNvSpPr>
          <p:nvPr/>
        </p:nvSpPr>
        <p:spPr bwMode="auto">
          <a:xfrm>
            <a:off x="3964112" y="453164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Line 199"/>
          <p:cNvSpPr>
            <a:spLocks noChangeShapeType="1"/>
          </p:cNvSpPr>
          <p:nvPr/>
        </p:nvSpPr>
        <p:spPr bwMode="auto">
          <a:xfrm>
            <a:off x="3964112" y="510155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Line 200"/>
          <p:cNvSpPr>
            <a:spLocks noChangeShapeType="1"/>
          </p:cNvSpPr>
          <p:nvPr/>
        </p:nvSpPr>
        <p:spPr bwMode="auto">
          <a:xfrm>
            <a:off x="793676" y="5965155"/>
            <a:ext cx="4149849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221"/>
          <p:cNvSpPr>
            <a:spLocks noChangeShapeType="1"/>
          </p:cNvSpPr>
          <p:nvPr/>
        </p:nvSpPr>
        <p:spPr bwMode="auto">
          <a:xfrm flipH="1">
            <a:off x="5025753" y="210083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222"/>
          <p:cNvSpPr>
            <a:spLocks noChangeShapeType="1"/>
          </p:cNvSpPr>
          <p:nvPr/>
        </p:nvSpPr>
        <p:spPr bwMode="auto">
          <a:xfrm flipH="1">
            <a:off x="5720135" y="21024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Line 223"/>
          <p:cNvSpPr>
            <a:spLocks noChangeShapeType="1"/>
          </p:cNvSpPr>
          <p:nvPr/>
        </p:nvSpPr>
        <p:spPr bwMode="auto">
          <a:xfrm flipH="1">
            <a:off x="6461150" y="210400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8" name="Line 224"/>
          <p:cNvSpPr>
            <a:spLocks noChangeShapeType="1"/>
          </p:cNvSpPr>
          <p:nvPr/>
        </p:nvSpPr>
        <p:spPr bwMode="auto">
          <a:xfrm flipH="1">
            <a:off x="7469262" y="209924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Line 225"/>
          <p:cNvSpPr>
            <a:spLocks noChangeShapeType="1"/>
          </p:cNvSpPr>
          <p:nvPr/>
        </p:nvSpPr>
        <p:spPr bwMode="auto">
          <a:xfrm>
            <a:off x="1445420" y="453640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Text Box 226"/>
          <p:cNvSpPr txBox="1">
            <a:spLocks noChangeArrowheads="1"/>
          </p:cNvSpPr>
          <p:nvPr/>
        </p:nvSpPr>
        <p:spPr bwMode="auto">
          <a:xfrm>
            <a:off x="755576" y="4515768"/>
            <a:ext cx="744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Line 227"/>
          <p:cNvSpPr>
            <a:spLocks noChangeShapeType="1"/>
          </p:cNvSpPr>
          <p:nvPr/>
        </p:nvSpPr>
        <p:spPr bwMode="auto">
          <a:xfrm>
            <a:off x="1443832" y="510155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Text Box 228"/>
          <p:cNvSpPr txBox="1">
            <a:spLocks noChangeArrowheads="1"/>
          </p:cNvSpPr>
          <p:nvPr/>
        </p:nvSpPr>
        <p:spPr bwMode="auto">
          <a:xfrm>
            <a:off x="782564" y="510314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229"/>
          <p:cNvSpPr txBox="1">
            <a:spLocks noChangeArrowheads="1"/>
          </p:cNvSpPr>
          <p:nvPr/>
        </p:nvSpPr>
        <p:spPr bwMode="auto">
          <a:xfrm>
            <a:off x="782564" y="538889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230"/>
          <p:cNvSpPr txBox="1">
            <a:spLocks noChangeArrowheads="1"/>
          </p:cNvSpPr>
          <p:nvPr/>
        </p:nvSpPr>
        <p:spPr bwMode="auto">
          <a:xfrm>
            <a:off x="785739" y="566194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 Box 231"/>
          <p:cNvSpPr txBox="1">
            <a:spLocks noChangeArrowheads="1"/>
          </p:cNvSpPr>
          <p:nvPr/>
        </p:nvSpPr>
        <p:spPr bwMode="auto">
          <a:xfrm>
            <a:off x="795264" y="5958805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Line 232"/>
          <p:cNvSpPr>
            <a:spLocks noChangeShapeType="1"/>
          </p:cNvSpPr>
          <p:nvPr/>
        </p:nvSpPr>
        <p:spPr bwMode="auto">
          <a:xfrm>
            <a:off x="795264" y="5398417"/>
            <a:ext cx="414826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867598" y="4874220"/>
            <a:ext cx="2696544" cy="273050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5826322" y="4845645"/>
            <a:ext cx="14040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Rectangle 85"/>
          <p:cNvSpPr>
            <a:spLocks noChangeArrowheads="1"/>
          </p:cNvSpPr>
          <p:nvPr/>
        </p:nvSpPr>
        <p:spPr bwMode="auto">
          <a:xfrm>
            <a:off x="5869185" y="5217120"/>
            <a:ext cx="2688085" cy="4587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00" name="Text Box 86"/>
          <p:cNvSpPr txBox="1">
            <a:spLocks noChangeArrowheads="1"/>
          </p:cNvSpPr>
          <p:nvPr/>
        </p:nvSpPr>
        <p:spPr bwMode="auto">
          <a:xfrm>
            <a:off x="5796136" y="5182195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Text Box 87"/>
          <p:cNvSpPr txBox="1">
            <a:spLocks noChangeArrowheads="1"/>
          </p:cNvSpPr>
          <p:nvPr/>
        </p:nvSpPr>
        <p:spPr bwMode="auto">
          <a:xfrm>
            <a:off x="6588224" y="5182195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Plaats: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7524328" y="5182195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Land: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Rectangle 89"/>
          <p:cNvSpPr>
            <a:spLocks noChangeArrowheads="1"/>
          </p:cNvSpPr>
          <p:nvPr/>
        </p:nvSpPr>
        <p:spPr bwMode="auto">
          <a:xfrm>
            <a:off x="5869185" y="5760045"/>
            <a:ext cx="2688085" cy="862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4" name="Text Box 90"/>
          <p:cNvSpPr txBox="1">
            <a:spLocks noChangeArrowheads="1"/>
          </p:cNvSpPr>
          <p:nvPr/>
        </p:nvSpPr>
        <p:spPr bwMode="auto">
          <a:xfrm>
            <a:off x="5826299" y="5760045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91"/>
          <p:cNvSpPr txBox="1">
            <a:spLocks noChangeArrowheads="1"/>
          </p:cNvSpPr>
          <p:nvPr/>
        </p:nvSpPr>
        <p:spPr bwMode="auto">
          <a:xfrm>
            <a:off x="6626324" y="5760045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Rotterdam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" name="Text Box 92"/>
          <p:cNvSpPr txBox="1">
            <a:spLocks noChangeArrowheads="1"/>
          </p:cNvSpPr>
          <p:nvPr/>
        </p:nvSpPr>
        <p:spPr bwMode="auto">
          <a:xfrm>
            <a:off x="7562428" y="5760045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Nederland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Text Box 93"/>
          <p:cNvSpPr txBox="1">
            <a:spLocks noChangeArrowheads="1"/>
          </p:cNvSpPr>
          <p:nvPr/>
        </p:nvSpPr>
        <p:spPr bwMode="auto">
          <a:xfrm>
            <a:off x="5821536" y="6047383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Text Box 94"/>
          <p:cNvSpPr txBox="1">
            <a:spLocks noChangeArrowheads="1"/>
          </p:cNvSpPr>
          <p:nvPr/>
        </p:nvSpPr>
        <p:spPr bwMode="auto">
          <a:xfrm>
            <a:off x="6621562" y="6047383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Parijs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7557666" y="604738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Frankrijk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Text Box 96"/>
          <p:cNvSpPr txBox="1">
            <a:spLocks noChangeArrowheads="1"/>
          </p:cNvSpPr>
          <p:nvPr/>
        </p:nvSpPr>
        <p:spPr bwMode="auto">
          <a:xfrm>
            <a:off x="5821536" y="6318845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auto">
          <a:xfrm>
            <a:off x="6621562" y="6318845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Antwerpen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 Box 98"/>
          <p:cNvSpPr txBox="1">
            <a:spLocks noChangeArrowheads="1"/>
          </p:cNvSpPr>
          <p:nvPr/>
        </p:nvSpPr>
        <p:spPr bwMode="auto">
          <a:xfrm>
            <a:off x="7557666" y="6318845"/>
            <a:ext cx="67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België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Line 99"/>
          <p:cNvSpPr>
            <a:spLocks noChangeShapeType="1"/>
          </p:cNvSpPr>
          <p:nvPr/>
        </p:nvSpPr>
        <p:spPr bwMode="auto">
          <a:xfrm>
            <a:off x="5869185" y="6047383"/>
            <a:ext cx="26880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100"/>
          <p:cNvSpPr>
            <a:spLocks noChangeShapeType="1"/>
          </p:cNvSpPr>
          <p:nvPr/>
        </p:nvSpPr>
        <p:spPr bwMode="auto">
          <a:xfrm>
            <a:off x="5869185" y="6334720"/>
            <a:ext cx="26949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 flipH="1">
            <a:off x="6660232" y="5207595"/>
            <a:ext cx="1587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Line 102"/>
          <p:cNvSpPr>
            <a:spLocks noChangeShapeType="1"/>
          </p:cNvSpPr>
          <p:nvPr/>
        </p:nvSpPr>
        <p:spPr bwMode="auto">
          <a:xfrm>
            <a:off x="7596336" y="5207595"/>
            <a:ext cx="1587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7" name="Line 103"/>
          <p:cNvSpPr>
            <a:spLocks noChangeShapeType="1"/>
          </p:cNvSpPr>
          <p:nvPr/>
        </p:nvSpPr>
        <p:spPr bwMode="auto">
          <a:xfrm>
            <a:off x="7596336" y="575845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Line 104"/>
          <p:cNvSpPr>
            <a:spLocks noChangeShapeType="1"/>
          </p:cNvSpPr>
          <p:nvPr/>
        </p:nvSpPr>
        <p:spPr bwMode="auto">
          <a:xfrm>
            <a:off x="6674520" y="575845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cxnSp>
        <p:nvCxnSpPr>
          <p:cNvPr id="120" name="Straight Arrow Connector 119"/>
          <p:cNvCxnSpPr>
            <a:endCxn id="130" idx="3"/>
          </p:cNvCxnSpPr>
          <p:nvPr/>
        </p:nvCxnSpPr>
        <p:spPr>
          <a:xfrm flipH="1">
            <a:off x="775470" y="3723853"/>
            <a:ext cx="4332076" cy="2101504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31" idx="3"/>
          </p:cNvCxnSpPr>
          <p:nvPr/>
        </p:nvCxnSpPr>
        <p:spPr>
          <a:xfrm flipH="1">
            <a:off x="784995" y="2887662"/>
            <a:ext cx="4356211" cy="3234557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93" idx="1"/>
          </p:cNvCxnSpPr>
          <p:nvPr/>
        </p:nvCxnSpPr>
        <p:spPr>
          <a:xfrm flipH="1">
            <a:off x="782564" y="3199954"/>
            <a:ext cx="4315830" cy="2341339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28" idx="3"/>
          </p:cNvCxnSpPr>
          <p:nvPr/>
        </p:nvCxnSpPr>
        <p:spPr>
          <a:xfrm flipH="1">
            <a:off x="772295" y="3443734"/>
            <a:ext cx="4340075" cy="1822823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32" idx="3"/>
          </p:cNvCxnSpPr>
          <p:nvPr/>
        </p:nvCxnSpPr>
        <p:spPr>
          <a:xfrm flipH="1">
            <a:off x="5808977" y="2854250"/>
            <a:ext cx="1756610" cy="3069209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07" idx="1"/>
          </p:cNvCxnSpPr>
          <p:nvPr/>
        </p:nvCxnSpPr>
        <p:spPr>
          <a:xfrm flipH="1">
            <a:off x="5821536" y="3443734"/>
            <a:ext cx="1706917" cy="2756049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7" idx="1"/>
          </p:cNvCxnSpPr>
          <p:nvPr/>
        </p:nvCxnSpPr>
        <p:spPr>
          <a:xfrm flipH="1">
            <a:off x="5821536" y="3134308"/>
            <a:ext cx="1717449" cy="3065475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0" idx="1"/>
          </p:cNvCxnSpPr>
          <p:nvPr/>
        </p:nvCxnSpPr>
        <p:spPr>
          <a:xfrm flipH="1">
            <a:off x="5821536" y="3726433"/>
            <a:ext cx="1696426" cy="2744812"/>
          </a:xfrm>
          <a:prstGeom prst="straightConnector1">
            <a:avLst/>
          </a:prstGeom>
          <a:ln w="38100">
            <a:solidFill>
              <a:srgbClr val="14486B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228"/>
          <p:cNvSpPr txBox="1">
            <a:spLocks noChangeArrowheads="1"/>
          </p:cNvSpPr>
          <p:nvPr/>
        </p:nvSpPr>
        <p:spPr bwMode="auto">
          <a:xfrm>
            <a:off x="172964" y="5112668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TA01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9" name="Text Box 229"/>
          <p:cNvSpPr txBox="1">
            <a:spLocks noChangeArrowheads="1"/>
          </p:cNvSpPr>
          <p:nvPr/>
        </p:nvSpPr>
        <p:spPr bwMode="auto">
          <a:xfrm>
            <a:off x="172964" y="5398418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TA02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0" name="Text Box 230"/>
          <p:cNvSpPr txBox="1">
            <a:spLocks noChangeArrowheads="1"/>
          </p:cNvSpPr>
          <p:nvPr/>
        </p:nvSpPr>
        <p:spPr bwMode="auto">
          <a:xfrm>
            <a:off x="176139" y="5671468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TA03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1" name="Text Box 231"/>
          <p:cNvSpPr txBox="1">
            <a:spLocks noChangeArrowheads="1"/>
          </p:cNvSpPr>
          <p:nvPr/>
        </p:nvSpPr>
        <p:spPr bwMode="auto">
          <a:xfrm>
            <a:off x="185664" y="5968330"/>
            <a:ext cx="599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TA04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2" name="Text Box 228"/>
          <p:cNvSpPr txBox="1">
            <a:spLocks noChangeArrowheads="1"/>
          </p:cNvSpPr>
          <p:nvPr/>
        </p:nvSpPr>
        <p:spPr bwMode="auto">
          <a:xfrm>
            <a:off x="5196309" y="5769570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TE01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3" name="Text Box 229"/>
          <p:cNvSpPr txBox="1">
            <a:spLocks noChangeArrowheads="1"/>
          </p:cNvSpPr>
          <p:nvPr/>
        </p:nvSpPr>
        <p:spPr bwMode="auto">
          <a:xfrm>
            <a:off x="5196309" y="6055320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TE02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4" name="Text Box 230"/>
          <p:cNvSpPr txBox="1">
            <a:spLocks noChangeArrowheads="1"/>
          </p:cNvSpPr>
          <p:nvPr/>
        </p:nvSpPr>
        <p:spPr bwMode="auto">
          <a:xfrm>
            <a:off x="5199484" y="6328370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FF0000"/>
                </a:solidFill>
                <a:latin typeface="Arial" charset="0"/>
              </a:rPr>
              <a:t>TE03</a:t>
            </a:r>
            <a:endParaRPr lang="nl-NL" sz="1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4" name="Text Box 40"/>
          <p:cNvSpPr txBox="1">
            <a:spLocks noChangeArrowheads="1"/>
          </p:cNvSpPr>
          <p:nvPr/>
        </p:nvSpPr>
        <p:spPr bwMode="auto">
          <a:xfrm>
            <a:off x="2140992" y="1196752"/>
            <a:ext cx="5381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In welke plaats bevindt zich ‘De balletles’?</a:t>
            </a:r>
            <a:endParaRPr lang="nl-NL" sz="1800" b="1" dirty="0">
              <a:latin typeface="Arial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5840217" y="3124783"/>
            <a:ext cx="1717449" cy="3065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8" y="258849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913" y="1922639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3600" b="1" dirty="0" smtClean="0"/>
              <a:t>SQL:2011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04687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5" grpId="0" animBg="1"/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586903" y="2934841"/>
            <a:ext cx="1385397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OO</a:t>
            </a:r>
            <a:endParaRPr lang="nl-BE" sz="2800" dirty="0"/>
          </a:p>
        </p:txBody>
      </p:sp>
      <p:sp>
        <p:nvSpPr>
          <p:cNvPr id="58" name="Rectangle 57"/>
          <p:cNvSpPr/>
          <p:nvPr/>
        </p:nvSpPr>
        <p:spPr>
          <a:xfrm>
            <a:off x="6933220" y="3181722"/>
            <a:ext cx="1782155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XML</a:t>
            </a:r>
            <a:endParaRPr lang="nl-B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 </a:t>
            </a:r>
          </a:p>
        </p:txBody>
      </p:sp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207417" y="1306544"/>
            <a:ext cx="45167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2800" b="1" dirty="0" smtClean="0">
                <a:latin typeface="Arial" charset="0"/>
              </a:rPr>
              <a:t>Hybride </a:t>
            </a:r>
          </a:p>
          <a:p>
            <a:pPr eaLnBrk="1" hangingPunct="1"/>
            <a:r>
              <a:rPr lang="nl-BE" sz="2800" b="1" dirty="0" smtClean="0">
                <a:latin typeface="Arial" charset="0"/>
              </a:rPr>
              <a:t>databankmodellen</a:t>
            </a:r>
            <a:endParaRPr lang="nl-NL" sz="2800" b="1" dirty="0">
              <a:latin typeface="Arial" charset="0"/>
            </a:endParaRPr>
          </a:p>
        </p:txBody>
      </p:sp>
      <p:pic>
        <p:nvPicPr>
          <p:cNvPr id="19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1" y="568399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692860" y="4230985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Interne laag</a:t>
            </a:r>
            <a:endParaRPr lang="nl-BE" sz="3600" dirty="0"/>
          </a:p>
        </p:txBody>
      </p:sp>
      <p:sp>
        <p:nvSpPr>
          <p:cNvPr id="44" name="Rectangle 43"/>
          <p:cNvSpPr/>
          <p:nvPr/>
        </p:nvSpPr>
        <p:spPr>
          <a:xfrm>
            <a:off x="3848101" y="2687191"/>
            <a:ext cx="1805160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800" dirty="0" smtClean="0"/>
              <a:t>Relationeel</a:t>
            </a:r>
            <a:endParaRPr lang="nl-BE" sz="2800" dirty="0"/>
          </a:p>
        </p:txBody>
      </p:sp>
      <p:sp>
        <p:nvSpPr>
          <p:cNvPr id="45" name="Rectangle 44"/>
          <p:cNvSpPr/>
          <p:nvPr/>
        </p:nvSpPr>
        <p:spPr>
          <a:xfrm>
            <a:off x="3692860" y="1638697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Externe laag</a:t>
            </a:r>
            <a:endParaRPr lang="nl-BE" sz="3600" dirty="0"/>
          </a:p>
        </p:txBody>
      </p:sp>
      <p:sp>
        <p:nvSpPr>
          <p:cNvPr id="46" name="Rectangle 45"/>
          <p:cNvSpPr/>
          <p:nvPr/>
        </p:nvSpPr>
        <p:spPr>
          <a:xfrm>
            <a:off x="3692860" y="5455121"/>
            <a:ext cx="51845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Besturingssysteem</a:t>
            </a:r>
            <a:endParaRPr lang="nl-BE" sz="3600" dirty="0"/>
          </a:p>
        </p:txBody>
      </p:sp>
      <p:sp>
        <p:nvSpPr>
          <p:cNvPr id="47" name="Up-Down Arrow 46"/>
          <p:cNvSpPr/>
          <p:nvPr/>
        </p:nvSpPr>
        <p:spPr>
          <a:xfrm>
            <a:off x="4628964" y="2142753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Up-Down Arrow 47"/>
          <p:cNvSpPr/>
          <p:nvPr/>
        </p:nvSpPr>
        <p:spPr>
          <a:xfrm>
            <a:off x="7653300" y="2646809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Up-Down Arrow 48"/>
          <p:cNvSpPr/>
          <p:nvPr/>
        </p:nvSpPr>
        <p:spPr>
          <a:xfrm>
            <a:off x="6033120" y="2430785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Up-Down Arrow 49"/>
          <p:cNvSpPr/>
          <p:nvPr/>
        </p:nvSpPr>
        <p:spPr>
          <a:xfrm>
            <a:off x="5991783" y="3673971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1" name="Group 50"/>
          <p:cNvGrpSpPr/>
          <p:nvPr/>
        </p:nvGrpSpPr>
        <p:grpSpPr>
          <a:xfrm>
            <a:off x="4890060" y="1605818"/>
            <a:ext cx="2610140" cy="456447"/>
            <a:chOff x="3608960" y="1523913"/>
            <a:chExt cx="2610140" cy="456447"/>
          </a:xfrm>
        </p:grpSpPr>
        <p:sp>
          <p:nvSpPr>
            <p:cNvPr id="52" name="Up-Down Arrow 51"/>
            <p:cNvSpPr/>
            <p:nvPr/>
          </p:nvSpPr>
          <p:spPr>
            <a:xfrm rot="16725808">
              <a:off x="3807017" y="13258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Up-Down Arrow 52"/>
            <p:cNvSpPr/>
            <p:nvPr/>
          </p:nvSpPr>
          <p:spPr>
            <a:xfrm rot="16725808">
              <a:off x="4887154" y="14782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Up-Down Arrow 53"/>
            <p:cNvSpPr/>
            <p:nvPr/>
          </p:nvSpPr>
          <p:spPr>
            <a:xfrm rot="16725808">
              <a:off x="5859246" y="1620505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5" name="Up-Down Arrow 54"/>
          <p:cNvSpPr/>
          <p:nvPr/>
        </p:nvSpPr>
        <p:spPr>
          <a:xfrm>
            <a:off x="4600507" y="3467658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Up-Down Arrow 55"/>
          <p:cNvSpPr/>
          <p:nvPr/>
        </p:nvSpPr>
        <p:spPr>
          <a:xfrm>
            <a:off x="7585470" y="3942953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http://www.intersystems.com/images/leftnav-cache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" y="4304159"/>
            <a:ext cx="2869522" cy="1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1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Semantische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 </a:t>
            </a:r>
          </a:p>
        </p:txBody>
      </p:sp>
      <p:pic>
        <p:nvPicPr>
          <p:cNvPr id="4098" name="Picture 2" descr="http://bar201050.files.wordpress.com/2013/04/chamele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130"/>
            <a:ext cx="9144000" cy="580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302667" y="1144619"/>
            <a:ext cx="45167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2800" b="1" dirty="0" smtClean="0">
                <a:solidFill>
                  <a:schemeClr val="bg1"/>
                </a:solidFill>
                <a:latin typeface="Arial" charset="0"/>
              </a:rPr>
              <a:t>Hybride </a:t>
            </a:r>
          </a:p>
          <a:p>
            <a:pPr eaLnBrk="1" hangingPunct="1"/>
            <a:r>
              <a:rPr lang="nl-BE" sz="2800" b="1" dirty="0" smtClean="0">
                <a:solidFill>
                  <a:schemeClr val="bg1"/>
                </a:solidFill>
                <a:latin typeface="Arial" charset="0"/>
              </a:rPr>
              <a:t>databankmodellen</a:t>
            </a:r>
            <a:endParaRPr lang="nl-NL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231</Words>
  <Application>Microsoft Office PowerPoint</Application>
  <PresentationFormat>On-screen Show (4:3)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Semantische modellen</vt:lpstr>
      <vt:lpstr>Semantische modellen</vt:lpstr>
      <vt:lpstr>Semantische modellen</vt:lpstr>
      <vt:lpstr>Semantische modellen</vt:lpstr>
      <vt:lpstr>Semantische modellen</vt:lpstr>
      <vt:lpstr>Semantische modellen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425</cp:revision>
  <dcterms:created xsi:type="dcterms:W3CDTF">2010-12-03T08:14:05Z</dcterms:created>
  <dcterms:modified xsi:type="dcterms:W3CDTF">2020-08-26T13:44:28Z</dcterms:modified>
</cp:coreProperties>
</file>