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78" r:id="rId2"/>
    <p:sldId id="381" r:id="rId3"/>
    <p:sldId id="380" r:id="rId4"/>
    <p:sldId id="379" r:id="rId5"/>
    <p:sldId id="382" r:id="rId6"/>
    <p:sldId id="418" r:id="rId7"/>
    <p:sldId id="384" r:id="rId8"/>
    <p:sldId id="385" r:id="rId9"/>
    <p:sldId id="386" r:id="rId10"/>
    <p:sldId id="387" r:id="rId11"/>
    <p:sldId id="389" r:id="rId12"/>
    <p:sldId id="388" r:id="rId13"/>
    <p:sldId id="390" r:id="rId14"/>
    <p:sldId id="391" r:id="rId15"/>
    <p:sldId id="392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5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Het (E)ER-model</a:t>
            </a:r>
          </a:p>
        </p:txBody>
      </p:sp>
    </p:spTree>
    <p:extLst>
      <p:ext uri="{BB962C8B-B14F-4D97-AF65-F5344CB8AC3E}">
        <p14:creationId xmlns:p14="http://schemas.microsoft.com/office/powerpoint/2010/main" val="19450934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Relatietypes</a:t>
            </a:r>
            <a:endParaRPr lang="nl-BE" sz="14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644650" y="2379663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Werknemer</a:t>
            </a:r>
            <a:endParaRPr lang="nl-NL" sz="1600">
              <a:latin typeface="Arial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643063" y="23526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873250" y="42846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Bedrijf</a:t>
            </a:r>
            <a:endParaRPr lang="nl-NL" sz="1600">
              <a:latin typeface="Arial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643063" y="42703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944688" y="3270250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werkt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 rot="2700000">
            <a:off x="1990725" y="318293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 flipV="1">
            <a:off x="2258218" y="2728913"/>
            <a:ext cx="2381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 flipV="1">
            <a:off x="2263775" y="3821113"/>
            <a:ext cx="11113" cy="4445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762000" y="3282951"/>
            <a:ext cx="795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Procent</a:t>
            </a:r>
            <a:endParaRPr lang="nl-NL" sz="1400">
              <a:latin typeface="Arial" charset="0"/>
            </a:endParaRPr>
          </a:p>
        </p:txBody>
      </p:sp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669925" y="32718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1616075" y="3452813"/>
            <a:ext cx="252413" cy="12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3881438" y="4297363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Persoon</a:t>
            </a:r>
            <a:endParaRPr lang="nl-NL" sz="1600">
              <a:latin typeface="Arial" charset="0"/>
            </a:endParaRP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3738563" y="42830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3992563" y="3101975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is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partner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 rot="2700000">
            <a:off x="4086225" y="319563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24"/>
          <p:cNvSpPr>
            <a:spLocks noChangeShapeType="1"/>
          </p:cNvSpPr>
          <p:nvPr/>
        </p:nvSpPr>
        <p:spPr bwMode="auto">
          <a:xfrm flipV="1">
            <a:off x="3875088" y="3465513"/>
            <a:ext cx="90487" cy="812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 flipH="1" flipV="1">
            <a:off x="4740275" y="3465513"/>
            <a:ext cx="138113" cy="812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5262563" y="24034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378450" y="2417763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054725" y="4322763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Tentoonstelling</a:t>
            </a:r>
            <a:endParaRPr lang="nl-NL" sz="1600">
              <a:latin typeface="Arial" charset="0"/>
            </a:endParaRP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6113463" y="4295775"/>
            <a:ext cx="14462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405688" y="2417763"/>
            <a:ext cx="74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Plaats</a:t>
            </a:r>
            <a:endParaRPr lang="nl-NL" sz="1600">
              <a:latin typeface="Arial" charset="0"/>
            </a:endParaRPr>
          </a:p>
        </p:txBody>
      </p:sp>
      <p:sp>
        <p:nvSpPr>
          <p:cNvPr id="47" name="Rectangle 35"/>
          <p:cNvSpPr>
            <a:spLocks noChangeArrowheads="1"/>
          </p:cNvSpPr>
          <p:nvPr/>
        </p:nvSpPr>
        <p:spPr bwMode="auto">
          <a:xfrm>
            <a:off x="7167563" y="24034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36"/>
          <p:cNvSpPr txBox="1">
            <a:spLocks noChangeArrowheads="1"/>
          </p:cNvSpPr>
          <p:nvPr/>
        </p:nvSpPr>
        <p:spPr bwMode="auto">
          <a:xfrm>
            <a:off x="6567488" y="3327400"/>
            <a:ext cx="577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plan-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ning</a:t>
            </a:r>
            <a:endParaRPr lang="nl-NL" sz="1400">
              <a:latin typeface="Arial" charset="0"/>
            </a:endParaRPr>
          </a:p>
        </p:txBody>
      </p:sp>
      <p:sp>
        <p:nvSpPr>
          <p:cNvPr id="49" name="Rectangle 37"/>
          <p:cNvSpPr>
            <a:spLocks noChangeArrowheads="1"/>
          </p:cNvSpPr>
          <p:nvPr/>
        </p:nvSpPr>
        <p:spPr bwMode="auto">
          <a:xfrm rot="2700000">
            <a:off x="6588125" y="332263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8"/>
          <p:cNvSpPr>
            <a:spLocks noChangeShapeType="1"/>
          </p:cNvSpPr>
          <p:nvPr/>
        </p:nvSpPr>
        <p:spPr bwMode="auto">
          <a:xfrm flipH="1" flipV="1">
            <a:off x="6848475" y="3960813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 flipH="1" flipV="1">
            <a:off x="6251575" y="2792413"/>
            <a:ext cx="442913" cy="558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40"/>
          <p:cNvSpPr>
            <a:spLocks noChangeShapeType="1"/>
          </p:cNvSpPr>
          <p:nvPr/>
        </p:nvSpPr>
        <p:spPr bwMode="auto">
          <a:xfrm flipV="1">
            <a:off x="7050088" y="2797175"/>
            <a:ext cx="563562" cy="6175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942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879725" y="542843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Attributen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-143429" y="1089002"/>
            <a:ext cx="53430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5400" dirty="0" smtClean="0"/>
              <a:t>Fine tuning</a:t>
            </a:r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372393" y="4068763"/>
            <a:ext cx="627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Talen</a:t>
            </a:r>
            <a:endParaRPr lang="nl-NL" sz="1400">
              <a:latin typeface="Arial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1232693" y="40576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1181893" y="4006850"/>
            <a:ext cx="1041400" cy="4445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>
            <a:off x="1015206" y="4587875"/>
            <a:ext cx="1357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meerwaardig</a:t>
            </a:r>
            <a:endParaRPr lang="nl-NL" sz="1400">
              <a:latin typeface="Arial" charset="0"/>
            </a:endParaRP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583781" y="4259263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Plaats</a:t>
            </a:r>
            <a:endParaRPr lang="nl-NL" sz="1400">
              <a:latin typeface="Arial" charset="0"/>
            </a:endParaRPr>
          </a:p>
        </p:txBody>
      </p:sp>
      <p:sp>
        <p:nvSpPr>
          <p:cNvPr id="79" name="Oval 15"/>
          <p:cNvSpPr>
            <a:spLocks noChangeArrowheads="1"/>
          </p:cNvSpPr>
          <p:nvPr/>
        </p:nvSpPr>
        <p:spPr bwMode="auto">
          <a:xfrm>
            <a:off x="3467893" y="42481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3221831" y="4587875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samengesteld</a:t>
            </a:r>
            <a:endParaRPr lang="nl-NL" sz="1400">
              <a:latin typeface="Arial" charset="0"/>
            </a:endParaRPr>
          </a:p>
        </p:txBody>
      </p:sp>
      <p:sp>
        <p:nvSpPr>
          <p:cNvPr id="76" name="Text Box 18"/>
          <p:cNvSpPr txBox="1">
            <a:spLocks noChangeArrowheads="1"/>
          </p:cNvSpPr>
          <p:nvPr/>
        </p:nvSpPr>
        <p:spPr bwMode="auto">
          <a:xfrm>
            <a:off x="2656681" y="376396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Straat</a:t>
            </a:r>
            <a:endParaRPr lang="nl-NL" sz="1400">
              <a:latin typeface="Arial" charset="0"/>
            </a:endParaRPr>
          </a:p>
        </p:txBody>
      </p:sp>
      <p:sp>
        <p:nvSpPr>
          <p:cNvPr id="77" name="Oval 19"/>
          <p:cNvSpPr>
            <a:spLocks noChangeArrowheads="1"/>
          </p:cNvSpPr>
          <p:nvPr/>
        </p:nvSpPr>
        <p:spPr bwMode="auto">
          <a:xfrm>
            <a:off x="2528093" y="37528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3493293" y="35353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75" name="Oval 22"/>
          <p:cNvSpPr>
            <a:spLocks noChangeArrowheads="1"/>
          </p:cNvSpPr>
          <p:nvPr/>
        </p:nvSpPr>
        <p:spPr bwMode="auto">
          <a:xfrm>
            <a:off x="3467893" y="35242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2" name="Text Box 24"/>
          <p:cNvSpPr txBox="1">
            <a:spLocks noChangeArrowheads="1"/>
          </p:cNvSpPr>
          <p:nvPr/>
        </p:nvSpPr>
        <p:spPr bwMode="auto">
          <a:xfrm>
            <a:off x="4426743" y="3763963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Postcode</a:t>
            </a:r>
            <a:endParaRPr lang="nl-NL" sz="1400">
              <a:latin typeface="Arial" charset="0"/>
            </a:endParaRPr>
          </a:p>
        </p:txBody>
      </p:sp>
      <p:sp>
        <p:nvSpPr>
          <p:cNvPr id="73" name="Oval 25"/>
          <p:cNvSpPr>
            <a:spLocks noChangeArrowheads="1"/>
          </p:cNvSpPr>
          <p:nvPr/>
        </p:nvSpPr>
        <p:spPr bwMode="auto">
          <a:xfrm>
            <a:off x="4433093" y="37528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3" name="Line 26"/>
          <p:cNvSpPr>
            <a:spLocks noChangeShapeType="1"/>
          </p:cNvSpPr>
          <p:nvPr/>
        </p:nvSpPr>
        <p:spPr bwMode="auto">
          <a:xfrm>
            <a:off x="3290093" y="4070350"/>
            <a:ext cx="304800" cy="228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27"/>
          <p:cNvSpPr>
            <a:spLocks noChangeShapeType="1"/>
          </p:cNvSpPr>
          <p:nvPr/>
        </p:nvSpPr>
        <p:spPr bwMode="auto">
          <a:xfrm>
            <a:off x="3925093" y="3879850"/>
            <a:ext cx="0" cy="355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28"/>
          <p:cNvSpPr>
            <a:spLocks noChangeShapeType="1"/>
          </p:cNvSpPr>
          <p:nvPr/>
        </p:nvSpPr>
        <p:spPr bwMode="auto">
          <a:xfrm flipH="1">
            <a:off x="4280693" y="4057650"/>
            <a:ext cx="330200" cy="241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Text Box 29"/>
          <p:cNvSpPr txBox="1">
            <a:spLocks noChangeArrowheads="1"/>
          </p:cNvSpPr>
          <p:nvPr/>
        </p:nvSpPr>
        <p:spPr bwMode="auto">
          <a:xfrm>
            <a:off x="5806281" y="4068763"/>
            <a:ext cx="755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Leeftijd</a:t>
            </a:r>
            <a:endParaRPr lang="nl-NL" sz="1400">
              <a:latin typeface="Arial" charset="0"/>
            </a:endParaRPr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5728493" y="40576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5745956" y="4587875"/>
            <a:ext cx="893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afgeleid</a:t>
            </a:r>
            <a:endParaRPr lang="nl-NL" sz="1400">
              <a:latin typeface="Arial" charset="0"/>
            </a:endParaRP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7377906" y="405606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70" name="Oval 33"/>
          <p:cNvSpPr>
            <a:spLocks noChangeArrowheads="1"/>
          </p:cNvSpPr>
          <p:nvPr/>
        </p:nvSpPr>
        <p:spPr bwMode="auto">
          <a:xfrm>
            <a:off x="7252493" y="40449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1" name="Text Box 34"/>
          <p:cNvSpPr txBox="1">
            <a:spLocks noChangeArrowheads="1"/>
          </p:cNvSpPr>
          <p:nvPr/>
        </p:nvSpPr>
        <p:spPr bwMode="auto">
          <a:xfrm>
            <a:off x="6966743" y="4587875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sleutelattribuut</a:t>
            </a:r>
            <a:endParaRPr lang="nl-NL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307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879725" y="542843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Attributen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1" y="1312429"/>
            <a:ext cx="53430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Orthogonaliteit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Oval 33"/>
          <p:cNvSpPr>
            <a:spLocks noChangeArrowheads="1"/>
          </p:cNvSpPr>
          <p:nvPr/>
        </p:nvSpPr>
        <p:spPr bwMode="auto">
          <a:xfrm>
            <a:off x="1425575" y="4184650"/>
            <a:ext cx="1041400" cy="4445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2" name="Text Box 35"/>
          <p:cNvSpPr txBox="1">
            <a:spLocks noChangeArrowheads="1"/>
          </p:cNvSpPr>
          <p:nvPr/>
        </p:nvSpPr>
        <p:spPr bwMode="auto">
          <a:xfrm>
            <a:off x="1590675" y="4246563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Tel.nr.</a:t>
            </a:r>
            <a:endParaRPr lang="nl-NL" sz="1400">
              <a:latin typeface="Arial" charset="0"/>
            </a:endParaRPr>
          </a:p>
        </p:txBody>
      </p:sp>
      <p:sp>
        <p:nvSpPr>
          <p:cNvPr id="83" name="Oval 36"/>
          <p:cNvSpPr>
            <a:spLocks noChangeArrowheads="1"/>
          </p:cNvSpPr>
          <p:nvPr/>
        </p:nvSpPr>
        <p:spPr bwMode="auto">
          <a:xfrm>
            <a:off x="1476375" y="42354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522288" y="3741738"/>
            <a:ext cx="962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Landcode</a:t>
            </a:r>
            <a:endParaRPr lang="nl-NL" sz="1400">
              <a:latin typeface="Arial" charset="0"/>
            </a:endParaRPr>
          </a:p>
        </p:txBody>
      </p:sp>
      <p:sp>
        <p:nvSpPr>
          <p:cNvPr id="85" name="Oval 39"/>
          <p:cNvSpPr>
            <a:spLocks noChangeArrowheads="1"/>
          </p:cNvSpPr>
          <p:nvPr/>
        </p:nvSpPr>
        <p:spPr bwMode="auto">
          <a:xfrm>
            <a:off x="546100" y="373062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1439863" y="3522663"/>
            <a:ext cx="103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Regiocode</a:t>
            </a:r>
            <a:endParaRPr lang="nl-NL" sz="1400">
              <a:latin typeface="Arial" charset="0"/>
            </a:endParaRPr>
          </a:p>
        </p:txBody>
      </p:sp>
      <p:sp>
        <p:nvSpPr>
          <p:cNvPr id="87" name="Oval 41"/>
          <p:cNvSpPr>
            <a:spLocks noChangeArrowheads="1"/>
          </p:cNvSpPr>
          <p:nvPr/>
        </p:nvSpPr>
        <p:spPr bwMode="auto">
          <a:xfrm>
            <a:off x="1473200" y="35115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2466975" y="375126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90" name="Oval 44"/>
          <p:cNvSpPr>
            <a:spLocks noChangeArrowheads="1"/>
          </p:cNvSpPr>
          <p:nvPr/>
        </p:nvSpPr>
        <p:spPr bwMode="auto">
          <a:xfrm>
            <a:off x="2441575" y="37401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1" name="Line 45"/>
          <p:cNvSpPr>
            <a:spLocks noChangeShapeType="1"/>
          </p:cNvSpPr>
          <p:nvPr/>
        </p:nvSpPr>
        <p:spPr bwMode="auto">
          <a:xfrm>
            <a:off x="1298575" y="4057650"/>
            <a:ext cx="269875" cy="1968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46"/>
          <p:cNvSpPr>
            <a:spLocks noChangeShapeType="1"/>
          </p:cNvSpPr>
          <p:nvPr/>
        </p:nvSpPr>
        <p:spPr bwMode="auto">
          <a:xfrm>
            <a:off x="1933575" y="3867150"/>
            <a:ext cx="0" cy="314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47"/>
          <p:cNvSpPr>
            <a:spLocks noChangeShapeType="1"/>
          </p:cNvSpPr>
          <p:nvPr/>
        </p:nvSpPr>
        <p:spPr bwMode="auto">
          <a:xfrm flipH="1">
            <a:off x="2327275" y="4044950"/>
            <a:ext cx="292100" cy="2063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4508500" y="3692525"/>
            <a:ext cx="1041400" cy="4445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4030663" y="4373563"/>
            <a:ext cx="844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Gebouw</a:t>
            </a:r>
            <a:endParaRPr lang="nl-NL" sz="1400">
              <a:latin typeface="Arial" charset="0"/>
            </a:endParaRPr>
          </a:p>
        </p:txBody>
      </p:sp>
      <p:sp>
        <p:nvSpPr>
          <p:cNvPr id="97" name="Oval 51"/>
          <p:cNvSpPr>
            <a:spLocks noChangeArrowheads="1"/>
          </p:cNvSpPr>
          <p:nvPr/>
        </p:nvSpPr>
        <p:spPr bwMode="auto">
          <a:xfrm>
            <a:off x="3997325" y="43624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3597275" y="3754438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Plaats</a:t>
            </a:r>
            <a:endParaRPr lang="nl-NL" sz="1400">
              <a:latin typeface="Arial" charset="0"/>
            </a:endParaRPr>
          </a:p>
        </p:txBody>
      </p:sp>
      <p:sp>
        <p:nvSpPr>
          <p:cNvPr id="100" name="Oval 54"/>
          <p:cNvSpPr>
            <a:spLocks noChangeArrowheads="1"/>
          </p:cNvSpPr>
          <p:nvPr/>
        </p:nvSpPr>
        <p:spPr bwMode="auto">
          <a:xfrm>
            <a:off x="3476625" y="374332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2" name="Text Box 56"/>
          <p:cNvSpPr txBox="1">
            <a:spLocks noChangeArrowheads="1"/>
          </p:cNvSpPr>
          <p:nvPr/>
        </p:nvSpPr>
        <p:spPr bwMode="auto">
          <a:xfrm>
            <a:off x="4637088" y="3754438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Functie</a:t>
            </a:r>
            <a:endParaRPr lang="nl-NL" sz="1400">
              <a:latin typeface="Arial" charset="0"/>
            </a:endParaRPr>
          </a:p>
        </p:txBody>
      </p:sp>
      <p:sp>
        <p:nvSpPr>
          <p:cNvPr id="103" name="Oval 57"/>
          <p:cNvSpPr>
            <a:spLocks noChangeArrowheads="1"/>
          </p:cNvSpPr>
          <p:nvPr/>
        </p:nvSpPr>
        <p:spPr bwMode="auto">
          <a:xfrm>
            <a:off x="4562475" y="374332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4" name="Line 58"/>
          <p:cNvSpPr>
            <a:spLocks noChangeShapeType="1"/>
          </p:cNvSpPr>
          <p:nvPr/>
        </p:nvSpPr>
        <p:spPr bwMode="auto">
          <a:xfrm>
            <a:off x="4067175" y="4079875"/>
            <a:ext cx="171450" cy="295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59"/>
          <p:cNvSpPr>
            <a:spLocks noChangeShapeType="1"/>
          </p:cNvSpPr>
          <p:nvPr/>
        </p:nvSpPr>
        <p:spPr bwMode="auto">
          <a:xfrm flipH="1">
            <a:off x="4705350" y="4130675"/>
            <a:ext cx="171450" cy="2508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Oval 61"/>
          <p:cNvSpPr>
            <a:spLocks noChangeArrowheads="1"/>
          </p:cNvSpPr>
          <p:nvPr/>
        </p:nvSpPr>
        <p:spPr bwMode="auto">
          <a:xfrm>
            <a:off x="5537200" y="4219575"/>
            <a:ext cx="1041400" cy="4445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7" name="Text Box 62"/>
          <p:cNvSpPr txBox="1">
            <a:spLocks noChangeArrowheads="1"/>
          </p:cNvSpPr>
          <p:nvPr/>
        </p:nvSpPr>
        <p:spPr bwMode="auto">
          <a:xfrm>
            <a:off x="5676900" y="4281488"/>
            <a:ext cx="73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Scores</a:t>
            </a:r>
            <a:endParaRPr lang="nl-NL" sz="1400">
              <a:latin typeface="Arial" charset="0"/>
            </a:endParaRPr>
          </a:p>
        </p:txBody>
      </p:sp>
      <p:sp>
        <p:nvSpPr>
          <p:cNvPr id="108" name="Oval 63"/>
          <p:cNvSpPr>
            <a:spLocks noChangeArrowheads="1"/>
          </p:cNvSpPr>
          <p:nvPr/>
        </p:nvSpPr>
        <p:spPr bwMode="auto">
          <a:xfrm>
            <a:off x="5588000" y="427037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prstDash val="sysDot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9" name="Text Box 65"/>
          <p:cNvSpPr txBox="1">
            <a:spLocks noChangeArrowheads="1"/>
          </p:cNvSpPr>
          <p:nvPr/>
        </p:nvSpPr>
        <p:spPr bwMode="auto">
          <a:xfrm>
            <a:off x="7061200" y="4379913"/>
            <a:ext cx="103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Registratie</a:t>
            </a:r>
            <a:endParaRPr lang="nl-NL" sz="1400" u="sng">
              <a:latin typeface="Arial" charset="0"/>
            </a:endParaRPr>
          </a:p>
        </p:txBody>
      </p:sp>
      <p:sp>
        <p:nvSpPr>
          <p:cNvPr id="110" name="Oval 66"/>
          <p:cNvSpPr>
            <a:spLocks noChangeArrowheads="1"/>
          </p:cNvSpPr>
          <p:nvPr/>
        </p:nvSpPr>
        <p:spPr bwMode="auto">
          <a:xfrm>
            <a:off x="7099300" y="436880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2" name="Text Box 68"/>
          <p:cNvSpPr txBox="1">
            <a:spLocks noChangeArrowheads="1"/>
          </p:cNvSpPr>
          <p:nvPr/>
        </p:nvSpPr>
        <p:spPr bwMode="auto">
          <a:xfrm>
            <a:off x="6700838" y="3760788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Groep</a:t>
            </a:r>
            <a:endParaRPr lang="nl-NL" sz="1400">
              <a:latin typeface="Arial" charset="0"/>
            </a:endParaRPr>
          </a:p>
        </p:txBody>
      </p:sp>
      <p:sp>
        <p:nvSpPr>
          <p:cNvPr id="113" name="Oval 69"/>
          <p:cNvSpPr>
            <a:spLocks noChangeArrowheads="1"/>
          </p:cNvSpPr>
          <p:nvPr/>
        </p:nvSpPr>
        <p:spPr bwMode="auto">
          <a:xfrm>
            <a:off x="6578600" y="374967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5" name="Text Box 71"/>
          <p:cNvSpPr txBox="1">
            <a:spLocks noChangeArrowheads="1"/>
          </p:cNvSpPr>
          <p:nvPr/>
        </p:nvSpPr>
        <p:spPr bwMode="auto">
          <a:xfrm>
            <a:off x="7691438" y="3808413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Nummer</a:t>
            </a:r>
            <a:endParaRPr lang="nl-NL" sz="1400">
              <a:latin typeface="Arial" charset="0"/>
            </a:endParaRPr>
          </a:p>
        </p:txBody>
      </p:sp>
      <p:sp>
        <p:nvSpPr>
          <p:cNvPr id="116" name="Oval 72"/>
          <p:cNvSpPr>
            <a:spLocks noChangeArrowheads="1"/>
          </p:cNvSpPr>
          <p:nvPr/>
        </p:nvSpPr>
        <p:spPr bwMode="auto">
          <a:xfrm>
            <a:off x="7664450" y="379730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7" name="Line 73"/>
          <p:cNvSpPr>
            <a:spLocks noChangeShapeType="1"/>
          </p:cNvSpPr>
          <p:nvPr/>
        </p:nvSpPr>
        <p:spPr bwMode="auto">
          <a:xfrm>
            <a:off x="7169150" y="4086225"/>
            <a:ext cx="171450" cy="295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8" name="Line 74"/>
          <p:cNvSpPr>
            <a:spLocks noChangeShapeType="1"/>
          </p:cNvSpPr>
          <p:nvPr/>
        </p:nvSpPr>
        <p:spPr bwMode="auto">
          <a:xfrm flipH="1">
            <a:off x="7807325" y="4137025"/>
            <a:ext cx="171450" cy="2508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9" name="Text Box 34"/>
          <p:cNvSpPr txBox="1">
            <a:spLocks noChangeArrowheads="1"/>
          </p:cNvSpPr>
          <p:nvPr/>
        </p:nvSpPr>
        <p:spPr bwMode="auto">
          <a:xfrm>
            <a:off x="6877215" y="4870450"/>
            <a:ext cx="15744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>
                <a:solidFill>
                  <a:srgbClr val="14486B"/>
                </a:solidFill>
                <a:latin typeface="Arial" charset="0"/>
              </a:rPr>
              <a:t>samengestelde</a:t>
            </a:r>
            <a:br>
              <a:rPr lang="nl-BE" sz="1600" dirty="0">
                <a:solidFill>
                  <a:srgbClr val="14486B"/>
                </a:solidFill>
                <a:latin typeface="Arial" charset="0"/>
              </a:rPr>
            </a:br>
            <a:r>
              <a:rPr lang="nl-BE" sz="1600" dirty="0" smtClean="0">
                <a:solidFill>
                  <a:srgbClr val="14486B"/>
                </a:solidFill>
                <a:latin typeface="Arial" charset="0"/>
              </a:rPr>
              <a:t>sleutels</a:t>
            </a:r>
            <a:endParaRPr lang="nl-NL" sz="1400" dirty="0">
              <a:solidFill>
                <a:srgbClr val="14486B"/>
              </a:solidFill>
              <a:latin typeface="Arial" charset="0"/>
            </a:endParaRPr>
          </a:p>
        </p:txBody>
      </p:sp>
      <p:pic>
        <p:nvPicPr>
          <p:cNvPr id="12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6" y="545522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001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879725" y="542843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Entiteittypes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1" y="1312429"/>
            <a:ext cx="53430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Zwakke</a:t>
            </a:r>
            <a:r>
              <a:rPr lang="en-GB" dirty="0" smtClean="0"/>
              <a:t> </a:t>
            </a:r>
            <a:r>
              <a:rPr lang="en-GB" dirty="0" err="1" smtClean="0"/>
              <a:t>entiteittypes</a:t>
            </a:r>
            <a:endParaRPr lang="en-GB" dirty="0" smtClean="0"/>
          </a:p>
        </p:txBody>
      </p:sp>
      <p:pic>
        <p:nvPicPr>
          <p:cNvPr id="12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6" y="545522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http://www.rectec.nl/wp-content/uploads/2010/11/Mens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096" y="3210349"/>
            <a:ext cx="2290986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http://www.artyness.co.uk/images/how-to-draw-figur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619" y="4126728"/>
            <a:ext cx="640664" cy="10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ttp://trialx.com/curetalk/wp-content/blogs.dir/7/files/2011/05/diseases/Patient_Records-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36764"/>
            <a:ext cx="22987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http://kidney.niddk.nih.gov/kudiseases/pubs/bedwetting_ez/images/Bedwetting_Log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890" y="4540628"/>
            <a:ext cx="1110212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/>
          <p:cNvCxnSpPr/>
          <p:nvPr/>
        </p:nvCxnSpPr>
        <p:spPr>
          <a:xfrm>
            <a:off x="4326518" y="4965284"/>
            <a:ext cx="1888372" cy="1879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0363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4169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14" name="Rectangle 50"/>
          <p:cNvSpPr>
            <a:spLocks noChangeArrowheads="1"/>
          </p:cNvSpPr>
          <p:nvPr/>
        </p:nvSpPr>
        <p:spPr bwMode="auto">
          <a:xfrm>
            <a:off x="5227638" y="22447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51"/>
          <p:cNvSpPr txBox="1">
            <a:spLocks noChangeArrowheads="1"/>
          </p:cNvSpPr>
          <p:nvPr/>
        </p:nvSpPr>
        <p:spPr bwMode="auto">
          <a:xfrm>
            <a:off x="5407025" y="2259013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Student</a:t>
            </a:r>
            <a:endParaRPr lang="nl-NL" sz="1600">
              <a:latin typeface="Arial" charset="0"/>
            </a:endParaRPr>
          </a:p>
        </p:txBody>
      </p:sp>
      <p:sp>
        <p:nvSpPr>
          <p:cNvPr id="17" name="Text Box 53"/>
          <p:cNvSpPr txBox="1">
            <a:spLocks noChangeArrowheads="1"/>
          </p:cNvSpPr>
          <p:nvPr/>
        </p:nvSpPr>
        <p:spPr bwMode="auto">
          <a:xfrm>
            <a:off x="7331075" y="2259013"/>
            <a:ext cx="827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Cursus</a:t>
            </a:r>
            <a:endParaRPr lang="nl-NL" sz="1600">
              <a:latin typeface="Arial" charset="0"/>
            </a:endParaRPr>
          </a:p>
        </p:txBody>
      </p:sp>
      <p:sp>
        <p:nvSpPr>
          <p:cNvPr id="18" name="Rectangle 54"/>
          <p:cNvSpPr>
            <a:spLocks noChangeArrowheads="1"/>
          </p:cNvSpPr>
          <p:nvPr/>
        </p:nvSpPr>
        <p:spPr bwMode="auto">
          <a:xfrm>
            <a:off x="7132638" y="22447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55"/>
          <p:cNvSpPr>
            <a:spLocks noChangeShapeType="1"/>
          </p:cNvSpPr>
          <p:nvPr/>
        </p:nvSpPr>
        <p:spPr bwMode="auto">
          <a:xfrm flipH="1" flipV="1">
            <a:off x="5959475" y="2633663"/>
            <a:ext cx="595313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" name="Line 56"/>
          <p:cNvSpPr>
            <a:spLocks noChangeShapeType="1"/>
          </p:cNvSpPr>
          <p:nvPr/>
        </p:nvSpPr>
        <p:spPr bwMode="auto">
          <a:xfrm flipV="1">
            <a:off x="7113588" y="2636838"/>
            <a:ext cx="534987" cy="5016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3368675" y="2274888"/>
            <a:ext cx="815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Patiënt</a:t>
            </a:r>
            <a:endParaRPr lang="nl-NL" sz="1600">
              <a:latin typeface="Arial" charset="0"/>
            </a:endParaRPr>
          </a:p>
        </p:txBody>
      </p:sp>
      <p:sp>
        <p:nvSpPr>
          <p:cNvPr id="22" name="Rectangle 61"/>
          <p:cNvSpPr>
            <a:spLocks noChangeArrowheads="1"/>
          </p:cNvSpPr>
          <p:nvPr/>
        </p:nvSpPr>
        <p:spPr bwMode="auto">
          <a:xfrm>
            <a:off x="3154363" y="22479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62"/>
          <p:cNvSpPr txBox="1">
            <a:spLocks noChangeArrowheads="1"/>
          </p:cNvSpPr>
          <p:nvPr/>
        </p:nvSpPr>
        <p:spPr bwMode="auto">
          <a:xfrm>
            <a:off x="3098800" y="4179888"/>
            <a:ext cx="1381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Medisch dos.</a:t>
            </a:r>
            <a:endParaRPr lang="nl-NL" sz="1600">
              <a:latin typeface="Arial" charset="0"/>
            </a:endParaRPr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3154363" y="41656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64"/>
          <p:cNvSpPr txBox="1">
            <a:spLocks noChangeArrowheads="1"/>
          </p:cNvSpPr>
          <p:nvPr/>
        </p:nvSpPr>
        <p:spPr bwMode="auto">
          <a:xfrm>
            <a:off x="3495675" y="3165475"/>
            <a:ext cx="528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voor</a:t>
            </a:r>
          </a:p>
        </p:txBody>
      </p:sp>
      <p:sp>
        <p:nvSpPr>
          <p:cNvPr id="26" name="Rectangle 65"/>
          <p:cNvSpPr>
            <a:spLocks noChangeArrowheads="1"/>
          </p:cNvSpPr>
          <p:nvPr/>
        </p:nvSpPr>
        <p:spPr bwMode="auto">
          <a:xfrm rot="2700000">
            <a:off x="3502025" y="307816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6"/>
          <p:cNvSpPr>
            <a:spLocks noChangeShapeType="1"/>
          </p:cNvSpPr>
          <p:nvPr/>
        </p:nvSpPr>
        <p:spPr bwMode="auto">
          <a:xfrm flipV="1">
            <a:off x="3773488" y="2633663"/>
            <a:ext cx="1587" cy="26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67"/>
          <p:cNvSpPr>
            <a:spLocks noChangeShapeType="1"/>
          </p:cNvSpPr>
          <p:nvPr/>
        </p:nvSpPr>
        <p:spPr bwMode="auto">
          <a:xfrm flipV="1">
            <a:off x="3770313" y="3795713"/>
            <a:ext cx="1587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Rectangle 68"/>
          <p:cNvSpPr>
            <a:spLocks noChangeArrowheads="1"/>
          </p:cNvSpPr>
          <p:nvPr/>
        </p:nvSpPr>
        <p:spPr bwMode="auto">
          <a:xfrm rot="2700000">
            <a:off x="3444875" y="3017838"/>
            <a:ext cx="657225" cy="657225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69"/>
          <p:cNvSpPr>
            <a:spLocks noChangeArrowheads="1"/>
          </p:cNvSpPr>
          <p:nvPr/>
        </p:nvSpPr>
        <p:spPr bwMode="auto">
          <a:xfrm>
            <a:off x="3103563" y="4102100"/>
            <a:ext cx="1370012" cy="520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70"/>
          <p:cNvSpPr txBox="1">
            <a:spLocks noChangeArrowheads="1"/>
          </p:cNvSpPr>
          <p:nvPr/>
        </p:nvSpPr>
        <p:spPr bwMode="auto">
          <a:xfrm>
            <a:off x="6184900" y="417671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Examenkans</a:t>
            </a:r>
            <a:endParaRPr lang="nl-NL" sz="1600">
              <a:latin typeface="Arial" charset="0"/>
            </a:endParaRPr>
          </a:p>
        </p:txBody>
      </p:sp>
      <p:sp>
        <p:nvSpPr>
          <p:cNvPr id="32" name="Rectangle 71"/>
          <p:cNvSpPr>
            <a:spLocks noChangeArrowheads="1"/>
          </p:cNvSpPr>
          <p:nvPr/>
        </p:nvSpPr>
        <p:spPr bwMode="auto">
          <a:xfrm>
            <a:off x="6230938" y="41624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6507163" y="31623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legt af</a:t>
            </a:r>
          </a:p>
        </p:txBody>
      </p:sp>
      <p:sp>
        <p:nvSpPr>
          <p:cNvPr id="35" name="Rectangle 73"/>
          <p:cNvSpPr>
            <a:spLocks noChangeArrowheads="1"/>
          </p:cNvSpPr>
          <p:nvPr/>
        </p:nvSpPr>
        <p:spPr bwMode="auto">
          <a:xfrm rot="2700000">
            <a:off x="6578600" y="307498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74"/>
          <p:cNvSpPr>
            <a:spLocks noChangeShapeType="1"/>
          </p:cNvSpPr>
          <p:nvPr/>
        </p:nvSpPr>
        <p:spPr bwMode="auto">
          <a:xfrm flipV="1">
            <a:off x="6846888" y="3792538"/>
            <a:ext cx="1587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Rectangle 75"/>
          <p:cNvSpPr>
            <a:spLocks noChangeArrowheads="1"/>
          </p:cNvSpPr>
          <p:nvPr/>
        </p:nvSpPr>
        <p:spPr bwMode="auto">
          <a:xfrm rot="2700000">
            <a:off x="6521450" y="3014663"/>
            <a:ext cx="657225" cy="657225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76"/>
          <p:cNvSpPr>
            <a:spLocks noChangeArrowheads="1"/>
          </p:cNvSpPr>
          <p:nvPr/>
        </p:nvSpPr>
        <p:spPr bwMode="auto">
          <a:xfrm>
            <a:off x="6180138" y="4098925"/>
            <a:ext cx="1370012" cy="520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87"/>
          <p:cNvSpPr txBox="1">
            <a:spLocks noChangeArrowheads="1"/>
          </p:cNvSpPr>
          <p:nvPr/>
        </p:nvSpPr>
        <p:spPr bwMode="auto">
          <a:xfrm>
            <a:off x="4338638" y="2794001"/>
            <a:ext cx="481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PID</a:t>
            </a:r>
            <a:endParaRPr lang="nl-NL" sz="1400" u="sng">
              <a:latin typeface="Arial" charset="0"/>
            </a:endParaRPr>
          </a:p>
        </p:txBody>
      </p:sp>
      <p:sp>
        <p:nvSpPr>
          <p:cNvPr id="47" name="Oval 88"/>
          <p:cNvSpPr>
            <a:spLocks noChangeArrowheads="1"/>
          </p:cNvSpPr>
          <p:nvPr/>
        </p:nvSpPr>
        <p:spPr bwMode="auto">
          <a:xfrm>
            <a:off x="4102100" y="278288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 flipH="1" flipV="1">
            <a:off x="4162425" y="2633663"/>
            <a:ext cx="201613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Text Box 99"/>
          <p:cNvSpPr txBox="1">
            <a:spLocks noChangeArrowheads="1"/>
          </p:cNvSpPr>
          <p:nvPr/>
        </p:nvSpPr>
        <p:spPr bwMode="auto">
          <a:xfrm>
            <a:off x="8062913" y="2800351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Code</a:t>
            </a:r>
            <a:endParaRPr lang="nl-NL" sz="1400" u="sng">
              <a:latin typeface="Arial" charset="0"/>
            </a:endParaRPr>
          </a:p>
        </p:txBody>
      </p:sp>
      <p:sp>
        <p:nvSpPr>
          <p:cNvPr id="51" name="Oval 100"/>
          <p:cNvSpPr>
            <a:spLocks noChangeArrowheads="1"/>
          </p:cNvSpPr>
          <p:nvPr/>
        </p:nvSpPr>
        <p:spPr bwMode="auto">
          <a:xfrm>
            <a:off x="7889875" y="27892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2" name="Line 101"/>
          <p:cNvSpPr>
            <a:spLocks noChangeShapeType="1"/>
          </p:cNvSpPr>
          <p:nvPr/>
        </p:nvSpPr>
        <p:spPr bwMode="auto">
          <a:xfrm flipH="1" flipV="1">
            <a:off x="7950200" y="2640013"/>
            <a:ext cx="201613" cy="1682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Text Box 103"/>
          <p:cNvSpPr txBox="1">
            <a:spLocks noChangeArrowheads="1"/>
          </p:cNvSpPr>
          <p:nvPr/>
        </p:nvSpPr>
        <p:spPr bwMode="auto">
          <a:xfrm>
            <a:off x="5229225" y="2825751"/>
            <a:ext cx="86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Nummer</a:t>
            </a:r>
            <a:endParaRPr lang="nl-NL" sz="1400" u="sng">
              <a:latin typeface="Arial" charset="0"/>
            </a:endParaRPr>
          </a:p>
        </p:txBody>
      </p:sp>
      <p:sp>
        <p:nvSpPr>
          <p:cNvPr id="55" name="Oval 104"/>
          <p:cNvSpPr>
            <a:spLocks noChangeArrowheads="1"/>
          </p:cNvSpPr>
          <p:nvPr/>
        </p:nvSpPr>
        <p:spPr bwMode="auto">
          <a:xfrm>
            <a:off x="5181600" y="28146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6" name="Line 105"/>
          <p:cNvSpPr>
            <a:spLocks noChangeShapeType="1"/>
          </p:cNvSpPr>
          <p:nvPr/>
        </p:nvSpPr>
        <p:spPr bwMode="auto">
          <a:xfrm flipV="1">
            <a:off x="5643563" y="2646363"/>
            <a:ext cx="55562" cy="1587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1495425" y="2259013"/>
            <a:ext cx="1012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600">
                <a:latin typeface="Arial" charset="0"/>
              </a:rPr>
              <a:t>Schilderij</a:t>
            </a: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1338263" y="22320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0" name="Text Box 41"/>
          <p:cNvSpPr txBox="1">
            <a:spLocks noChangeArrowheads="1"/>
          </p:cNvSpPr>
          <p:nvPr/>
        </p:nvSpPr>
        <p:spPr bwMode="auto">
          <a:xfrm>
            <a:off x="1543050" y="4164013"/>
            <a:ext cx="8207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600" dirty="0" err="1">
                <a:latin typeface="Arial" charset="0"/>
              </a:rPr>
              <a:t>Paneel</a:t>
            </a:r>
            <a:endParaRPr lang="en-GB" sz="1600" dirty="0">
              <a:latin typeface="Arial" charset="0"/>
            </a:endParaRPr>
          </a:p>
        </p:txBody>
      </p:sp>
      <p:sp>
        <p:nvSpPr>
          <p:cNvPr id="61" name="Rectangle 42"/>
          <p:cNvSpPr>
            <a:spLocks noChangeArrowheads="1"/>
          </p:cNvSpPr>
          <p:nvPr/>
        </p:nvSpPr>
        <p:spPr bwMode="auto">
          <a:xfrm>
            <a:off x="1338263" y="41497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1681163" y="3092450"/>
            <a:ext cx="522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>
                <a:latin typeface="Arial" charset="0"/>
              </a:rPr>
              <a:t>deel</a:t>
            </a:r>
            <a:br>
              <a:rPr lang="en-GB" sz="1400">
                <a:latin typeface="Arial" charset="0"/>
              </a:rPr>
            </a:br>
            <a:r>
              <a:rPr lang="en-GB" sz="1400">
                <a:latin typeface="Arial" charset="0"/>
              </a:rPr>
              <a:t>van</a:t>
            </a:r>
          </a:p>
        </p:txBody>
      </p:sp>
      <p:sp>
        <p:nvSpPr>
          <p:cNvPr id="63" name="Rectangle 44"/>
          <p:cNvSpPr>
            <a:spLocks noChangeArrowheads="1"/>
          </p:cNvSpPr>
          <p:nvPr/>
        </p:nvSpPr>
        <p:spPr bwMode="auto">
          <a:xfrm rot="2700000">
            <a:off x="1685925" y="306228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4" name="Line 45"/>
          <p:cNvSpPr>
            <a:spLocks noChangeShapeType="1"/>
          </p:cNvSpPr>
          <p:nvPr/>
        </p:nvSpPr>
        <p:spPr bwMode="auto">
          <a:xfrm flipV="1">
            <a:off x="1957388" y="2617788"/>
            <a:ext cx="1587" cy="260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Rectangle 58"/>
          <p:cNvSpPr>
            <a:spLocks noChangeArrowheads="1"/>
          </p:cNvSpPr>
          <p:nvPr/>
        </p:nvSpPr>
        <p:spPr bwMode="auto">
          <a:xfrm rot="2700000">
            <a:off x="1628775" y="3001963"/>
            <a:ext cx="657225" cy="657225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6" name="Rectangle 59"/>
          <p:cNvSpPr>
            <a:spLocks noChangeArrowheads="1"/>
          </p:cNvSpPr>
          <p:nvPr/>
        </p:nvSpPr>
        <p:spPr bwMode="auto">
          <a:xfrm>
            <a:off x="1287463" y="4086225"/>
            <a:ext cx="1370012" cy="520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Text Box 84"/>
          <p:cNvSpPr txBox="1">
            <a:spLocks noChangeArrowheads="1"/>
          </p:cNvSpPr>
          <p:nvPr/>
        </p:nvSpPr>
        <p:spPr bwMode="auto">
          <a:xfrm>
            <a:off x="889000" y="4819651"/>
            <a:ext cx="66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>
                <a:latin typeface="Arial" charset="0"/>
              </a:rPr>
              <a:t>Naam</a:t>
            </a:r>
          </a:p>
        </p:txBody>
      </p:sp>
      <p:sp>
        <p:nvSpPr>
          <p:cNvPr id="69" name="Oval 85"/>
          <p:cNvSpPr>
            <a:spLocks noChangeArrowheads="1"/>
          </p:cNvSpPr>
          <p:nvPr/>
        </p:nvSpPr>
        <p:spPr bwMode="auto">
          <a:xfrm>
            <a:off x="739775" y="48085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0" name="Line 92"/>
          <p:cNvSpPr>
            <a:spLocks noChangeShapeType="1"/>
          </p:cNvSpPr>
          <p:nvPr/>
        </p:nvSpPr>
        <p:spPr bwMode="auto">
          <a:xfrm flipV="1">
            <a:off x="1485900" y="4611688"/>
            <a:ext cx="146050" cy="227012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Line 93"/>
          <p:cNvSpPr>
            <a:spLocks noChangeShapeType="1"/>
          </p:cNvSpPr>
          <p:nvPr/>
        </p:nvSpPr>
        <p:spPr bwMode="auto">
          <a:xfrm flipV="1">
            <a:off x="958850" y="5065713"/>
            <a:ext cx="520700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Text Box 95"/>
          <p:cNvSpPr txBox="1">
            <a:spLocks noChangeArrowheads="1"/>
          </p:cNvSpPr>
          <p:nvPr/>
        </p:nvSpPr>
        <p:spPr bwMode="auto">
          <a:xfrm>
            <a:off x="695325" y="2828926"/>
            <a:ext cx="661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 u="sng">
                <a:latin typeface="Arial" charset="0"/>
              </a:rPr>
              <a:t>Naam</a:t>
            </a:r>
          </a:p>
        </p:txBody>
      </p:sp>
      <p:sp>
        <p:nvSpPr>
          <p:cNvPr id="74" name="Oval 96"/>
          <p:cNvSpPr>
            <a:spLocks noChangeArrowheads="1"/>
          </p:cNvSpPr>
          <p:nvPr/>
        </p:nvSpPr>
        <p:spPr bwMode="auto">
          <a:xfrm>
            <a:off x="546100" y="28178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5" name="Line 97"/>
          <p:cNvSpPr>
            <a:spLocks noChangeShapeType="1"/>
          </p:cNvSpPr>
          <p:nvPr/>
        </p:nvSpPr>
        <p:spPr bwMode="auto">
          <a:xfrm flipV="1">
            <a:off x="1228725" y="2640013"/>
            <a:ext cx="206375" cy="198437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Text Box 78"/>
          <p:cNvSpPr txBox="1">
            <a:spLocks noChangeArrowheads="1"/>
          </p:cNvSpPr>
          <p:nvPr/>
        </p:nvSpPr>
        <p:spPr bwMode="auto">
          <a:xfrm>
            <a:off x="6475413" y="4892676"/>
            <a:ext cx="801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>
                <a:latin typeface="Arial" charset="0"/>
              </a:rPr>
              <a:t>Periode</a:t>
            </a:r>
          </a:p>
        </p:txBody>
      </p:sp>
      <p:sp>
        <p:nvSpPr>
          <p:cNvPr id="78" name="Oval 79"/>
          <p:cNvSpPr>
            <a:spLocks noChangeArrowheads="1"/>
          </p:cNvSpPr>
          <p:nvPr/>
        </p:nvSpPr>
        <p:spPr bwMode="auto">
          <a:xfrm>
            <a:off x="6438900" y="488156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6116638" y="5492751"/>
            <a:ext cx="53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>
                <a:latin typeface="Arial" charset="0"/>
              </a:rPr>
              <a:t>Jaar</a:t>
            </a:r>
          </a:p>
        </p:txBody>
      </p:sp>
      <p:sp>
        <p:nvSpPr>
          <p:cNvPr id="81" name="Oval 79"/>
          <p:cNvSpPr>
            <a:spLocks noChangeArrowheads="1"/>
          </p:cNvSpPr>
          <p:nvPr/>
        </p:nvSpPr>
        <p:spPr bwMode="auto">
          <a:xfrm>
            <a:off x="5943600" y="54816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7218363" y="5508626"/>
            <a:ext cx="612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GB" sz="1400">
                <a:latin typeface="Arial" charset="0"/>
              </a:rPr>
              <a:t>Zittijd</a:t>
            </a:r>
          </a:p>
        </p:txBody>
      </p:sp>
      <p:sp>
        <p:nvSpPr>
          <p:cNvPr id="84" name="Oval 82"/>
          <p:cNvSpPr>
            <a:spLocks noChangeArrowheads="1"/>
          </p:cNvSpPr>
          <p:nvPr/>
        </p:nvSpPr>
        <p:spPr bwMode="auto">
          <a:xfrm>
            <a:off x="7086600" y="54975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GB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5" name="Line 90"/>
          <p:cNvSpPr>
            <a:spLocks noChangeShapeType="1"/>
          </p:cNvSpPr>
          <p:nvPr/>
        </p:nvSpPr>
        <p:spPr bwMode="auto">
          <a:xfrm flipH="1" flipV="1">
            <a:off x="6877050" y="4629150"/>
            <a:ext cx="9525" cy="2476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Line 107"/>
          <p:cNvSpPr>
            <a:spLocks noChangeShapeType="1"/>
          </p:cNvSpPr>
          <p:nvPr/>
        </p:nvSpPr>
        <p:spPr bwMode="auto">
          <a:xfrm flipV="1">
            <a:off x="6565900" y="5124450"/>
            <a:ext cx="6540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7" name="Line 90"/>
          <p:cNvSpPr>
            <a:spLocks noChangeShapeType="1"/>
          </p:cNvSpPr>
          <p:nvPr/>
        </p:nvSpPr>
        <p:spPr bwMode="auto">
          <a:xfrm flipV="1">
            <a:off x="6457950" y="5191125"/>
            <a:ext cx="209550" cy="304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8" name="Line 90"/>
          <p:cNvSpPr>
            <a:spLocks noChangeShapeType="1"/>
          </p:cNvSpPr>
          <p:nvPr/>
        </p:nvSpPr>
        <p:spPr bwMode="auto">
          <a:xfrm flipH="1" flipV="1">
            <a:off x="7248525" y="5172075"/>
            <a:ext cx="238125" cy="3238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Line 67"/>
          <p:cNvSpPr>
            <a:spLocks noChangeShapeType="1"/>
          </p:cNvSpPr>
          <p:nvPr/>
        </p:nvSpPr>
        <p:spPr bwMode="auto">
          <a:xfrm flipV="1">
            <a:off x="1951038" y="3776663"/>
            <a:ext cx="1587" cy="3111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405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879725" y="542843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Relatietypes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Kardinaliteit</a:t>
            </a:r>
            <a:r>
              <a:rPr lang="en-GB" dirty="0" smtClean="0"/>
              <a:t> en </a:t>
            </a:r>
            <a:r>
              <a:rPr lang="en-GB" dirty="0" err="1" smtClean="0"/>
              <a:t>participatiegraad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6" y="545522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206500" y="3138488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Werknemer</a:t>
            </a:r>
            <a:endParaRPr lang="nl-NL" sz="1600">
              <a:latin typeface="Arial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204913" y="31115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435100" y="5043488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Bedrijf</a:t>
            </a:r>
            <a:endParaRPr lang="nl-NL" sz="1600">
              <a:latin typeface="Arial" charset="0"/>
            </a:endParaRPr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1204913" y="50292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1506538" y="4029075"/>
            <a:ext cx="608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werkt</a:t>
            </a:r>
          </a:p>
        </p:txBody>
      </p:sp>
      <p:sp>
        <p:nvSpPr>
          <p:cNvPr id="48" name="Rectangle 14"/>
          <p:cNvSpPr>
            <a:spLocks noChangeArrowheads="1"/>
          </p:cNvSpPr>
          <p:nvPr/>
        </p:nvSpPr>
        <p:spPr bwMode="auto">
          <a:xfrm rot="2700000">
            <a:off x="1552575" y="394176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 flipH="1" flipV="1">
            <a:off x="1790700" y="3513138"/>
            <a:ext cx="11113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16"/>
          <p:cNvSpPr>
            <a:spLocks noChangeShapeType="1"/>
          </p:cNvSpPr>
          <p:nvPr/>
        </p:nvSpPr>
        <p:spPr bwMode="auto">
          <a:xfrm flipH="1" flipV="1">
            <a:off x="1828800" y="4579938"/>
            <a:ext cx="11113" cy="4445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523875" y="3822701"/>
            <a:ext cx="795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Procent</a:t>
            </a:r>
            <a:endParaRPr lang="nl-NL" sz="1400">
              <a:latin typeface="Arial" charset="0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431800" y="381158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4" name="Line 20"/>
          <p:cNvSpPr>
            <a:spLocks noChangeShapeType="1"/>
          </p:cNvSpPr>
          <p:nvPr/>
        </p:nvSpPr>
        <p:spPr bwMode="auto">
          <a:xfrm flipH="1" flipV="1">
            <a:off x="1111250" y="4148138"/>
            <a:ext cx="319088" cy="635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2900363" y="5046663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Persoon</a:t>
            </a:r>
            <a:endParaRPr lang="nl-NL" sz="1600">
              <a:latin typeface="Arial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2757488" y="503237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3011488" y="3965575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is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partner</a:t>
            </a: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 rot="2700000">
            <a:off x="3105150" y="407828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26"/>
          <p:cNvSpPr>
            <a:spLocks noChangeShapeType="1"/>
          </p:cNvSpPr>
          <p:nvPr/>
        </p:nvSpPr>
        <p:spPr bwMode="auto">
          <a:xfrm flipV="1">
            <a:off x="2894013" y="4338638"/>
            <a:ext cx="100012" cy="688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 flipH="1" flipV="1">
            <a:off x="3756025" y="4333875"/>
            <a:ext cx="141288" cy="693738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3" name="Rectangle 31"/>
          <p:cNvSpPr>
            <a:spLocks noChangeArrowheads="1"/>
          </p:cNvSpPr>
          <p:nvPr/>
        </p:nvSpPr>
        <p:spPr bwMode="auto">
          <a:xfrm>
            <a:off x="5754688" y="31083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870575" y="3122613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6321425" y="5043488"/>
            <a:ext cx="155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Tentoonstelling</a:t>
            </a:r>
            <a:endParaRPr lang="nl-NL" sz="1600">
              <a:latin typeface="Arial" charset="0"/>
            </a:endParaRPr>
          </a:p>
        </p:txBody>
      </p:sp>
      <p:sp>
        <p:nvSpPr>
          <p:cNvPr id="66" name="Rectangle 34"/>
          <p:cNvSpPr>
            <a:spLocks noChangeArrowheads="1"/>
          </p:cNvSpPr>
          <p:nvPr/>
        </p:nvSpPr>
        <p:spPr bwMode="auto">
          <a:xfrm>
            <a:off x="6380163" y="5016500"/>
            <a:ext cx="14462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36"/>
          <p:cNvSpPr txBox="1">
            <a:spLocks noChangeArrowheads="1"/>
          </p:cNvSpPr>
          <p:nvPr/>
        </p:nvSpPr>
        <p:spPr bwMode="auto">
          <a:xfrm>
            <a:off x="7467600" y="3122613"/>
            <a:ext cx="74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Plaats</a:t>
            </a:r>
            <a:endParaRPr lang="nl-NL" sz="1600">
              <a:latin typeface="Arial" charset="0"/>
            </a:endParaRPr>
          </a:p>
        </p:txBody>
      </p:sp>
      <p:sp>
        <p:nvSpPr>
          <p:cNvPr id="69" name="Rectangle 37"/>
          <p:cNvSpPr>
            <a:spLocks noChangeArrowheads="1"/>
          </p:cNvSpPr>
          <p:nvPr/>
        </p:nvSpPr>
        <p:spPr bwMode="auto">
          <a:xfrm>
            <a:off x="7231063" y="31083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6838950" y="4035425"/>
            <a:ext cx="5778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plan-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ning</a:t>
            </a:r>
            <a:endParaRPr lang="nl-NL" sz="1400">
              <a:latin typeface="Arial" charset="0"/>
            </a:endParaRPr>
          </a:p>
        </p:txBody>
      </p:sp>
      <p:sp>
        <p:nvSpPr>
          <p:cNvPr id="71" name="Rectangle 39"/>
          <p:cNvSpPr>
            <a:spLocks noChangeArrowheads="1"/>
          </p:cNvSpPr>
          <p:nvPr/>
        </p:nvSpPr>
        <p:spPr bwMode="auto">
          <a:xfrm rot="2700000">
            <a:off x="6854825" y="404336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0"/>
          <p:cNvSpPr>
            <a:spLocks noChangeShapeType="1"/>
          </p:cNvSpPr>
          <p:nvPr/>
        </p:nvSpPr>
        <p:spPr bwMode="auto">
          <a:xfrm flipH="1" flipV="1">
            <a:off x="7146925" y="4672013"/>
            <a:ext cx="4763" cy="3460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Line 41"/>
          <p:cNvSpPr>
            <a:spLocks noChangeShapeType="1"/>
          </p:cNvSpPr>
          <p:nvPr/>
        </p:nvSpPr>
        <p:spPr bwMode="auto">
          <a:xfrm flipH="1" flipV="1">
            <a:off x="6378575" y="3500438"/>
            <a:ext cx="528638" cy="647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42"/>
          <p:cNvSpPr>
            <a:spLocks noChangeShapeType="1"/>
          </p:cNvSpPr>
          <p:nvPr/>
        </p:nvSpPr>
        <p:spPr bwMode="auto">
          <a:xfrm flipV="1">
            <a:off x="7345363" y="3503613"/>
            <a:ext cx="525462" cy="641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Text Box 44"/>
          <p:cNvSpPr txBox="1">
            <a:spLocks noChangeArrowheads="1"/>
          </p:cNvSpPr>
          <p:nvPr/>
        </p:nvSpPr>
        <p:spPr bwMode="auto">
          <a:xfrm>
            <a:off x="1501775" y="3486150"/>
            <a:ext cx="331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76" name="Text Box 45"/>
          <p:cNvSpPr txBox="1">
            <a:spLocks noChangeArrowheads="1"/>
          </p:cNvSpPr>
          <p:nvPr/>
        </p:nvSpPr>
        <p:spPr bwMode="auto">
          <a:xfrm>
            <a:off x="1812925" y="4740275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77" name="Line 46"/>
          <p:cNvSpPr>
            <a:spLocks noChangeShapeType="1"/>
          </p:cNvSpPr>
          <p:nvPr/>
        </p:nvSpPr>
        <p:spPr bwMode="auto">
          <a:xfrm flipH="1" flipV="1">
            <a:off x="1835150" y="3509963"/>
            <a:ext cx="11113" cy="3460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2657475" y="47561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79" name="Text Box 48"/>
          <p:cNvSpPr txBox="1">
            <a:spLocks noChangeArrowheads="1"/>
          </p:cNvSpPr>
          <p:nvPr/>
        </p:nvSpPr>
        <p:spPr bwMode="auto">
          <a:xfrm>
            <a:off x="3844925" y="47529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1" name="Text Box 49"/>
          <p:cNvSpPr txBox="1">
            <a:spLocks noChangeArrowheads="1"/>
          </p:cNvSpPr>
          <p:nvPr/>
        </p:nvSpPr>
        <p:spPr bwMode="auto">
          <a:xfrm>
            <a:off x="4586288" y="3135313"/>
            <a:ext cx="6461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Boek</a:t>
            </a:r>
            <a:endParaRPr lang="nl-NL" sz="1600">
              <a:latin typeface="Arial" charset="0"/>
            </a:endParaRPr>
          </a:p>
        </p:txBody>
      </p:sp>
      <p:sp>
        <p:nvSpPr>
          <p:cNvPr id="88" name="Rectangle 50"/>
          <p:cNvSpPr>
            <a:spLocks noChangeArrowheads="1"/>
          </p:cNvSpPr>
          <p:nvPr/>
        </p:nvSpPr>
        <p:spPr bwMode="auto">
          <a:xfrm>
            <a:off x="4287838" y="31083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4556125" y="5040313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Lezer</a:t>
            </a:r>
            <a:endParaRPr lang="nl-NL" sz="1600">
              <a:latin typeface="Arial" charset="0"/>
            </a:endParaRP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4287838" y="50260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4600575" y="4044950"/>
            <a:ext cx="568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leent</a:t>
            </a:r>
          </a:p>
        </p:txBody>
      </p:sp>
      <p:sp>
        <p:nvSpPr>
          <p:cNvPr id="114" name="Rectangle 55"/>
          <p:cNvSpPr>
            <a:spLocks noChangeArrowheads="1"/>
          </p:cNvSpPr>
          <p:nvPr/>
        </p:nvSpPr>
        <p:spPr bwMode="auto">
          <a:xfrm rot="2700000">
            <a:off x="4635500" y="393858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4603750" y="3463925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122" name="Text Box 58"/>
          <p:cNvSpPr txBox="1">
            <a:spLocks noChangeArrowheads="1"/>
          </p:cNvSpPr>
          <p:nvPr/>
        </p:nvSpPr>
        <p:spPr bwMode="auto">
          <a:xfrm>
            <a:off x="4876800" y="47561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123" name="Line 59"/>
          <p:cNvSpPr>
            <a:spLocks noChangeShapeType="1"/>
          </p:cNvSpPr>
          <p:nvPr/>
        </p:nvSpPr>
        <p:spPr bwMode="auto">
          <a:xfrm flipH="1" flipV="1">
            <a:off x="4889500" y="3506788"/>
            <a:ext cx="11113" cy="3460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4" name="Line 60"/>
          <p:cNvSpPr>
            <a:spLocks noChangeShapeType="1"/>
          </p:cNvSpPr>
          <p:nvPr/>
        </p:nvSpPr>
        <p:spPr bwMode="auto">
          <a:xfrm flipH="1" flipV="1">
            <a:off x="4908550" y="4564063"/>
            <a:ext cx="11113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5" name="Text Box 61"/>
          <p:cNvSpPr txBox="1">
            <a:spLocks noChangeArrowheads="1"/>
          </p:cNvSpPr>
          <p:nvPr/>
        </p:nvSpPr>
        <p:spPr bwMode="auto">
          <a:xfrm>
            <a:off x="6213475" y="34988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126" name="Text Box 62"/>
          <p:cNvSpPr txBox="1">
            <a:spLocks noChangeArrowheads="1"/>
          </p:cNvSpPr>
          <p:nvPr/>
        </p:nvSpPr>
        <p:spPr bwMode="auto">
          <a:xfrm>
            <a:off x="7759700" y="35115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127" name="Text Box 63"/>
          <p:cNvSpPr txBox="1">
            <a:spLocks noChangeArrowheads="1"/>
          </p:cNvSpPr>
          <p:nvPr/>
        </p:nvSpPr>
        <p:spPr bwMode="auto">
          <a:xfrm>
            <a:off x="7121525" y="4733925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128" name="Line 64"/>
          <p:cNvSpPr>
            <a:spLocks noChangeShapeType="1"/>
          </p:cNvSpPr>
          <p:nvPr/>
        </p:nvSpPr>
        <p:spPr bwMode="auto">
          <a:xfrm flipH="1" flipV="1">
            <a:off x="7102475" y="4668838"/>
            <a:ext cx="4763" cy="3460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5711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Doelstelling</a:t>
            </a:r>
            <a:endParaRPr lang="nl-BE" dirty="0"/>
          </a:p>
        </p:txBody>
      </p:sp>
      <p:sp>
        <p:nvSpPr>
          <p:cNvPr id="137" name="Rectangle 6"/>
          <p:cNvSpPr>
            <a:spLocks noChangeArrowheads="1"/>
          </p:cNvSpPr>
          <p:nvPr/>
        </p:nvSpPr>
        <p:spPr bwMode="auto">
          <a:xfrm>
            <a:off x="1414463" y="381000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1738313" y="3824289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>
                <a:latin typeface="Arial" charset="0"/>
              </a:rPr>
              <a:t>Stuk</a:t>
            </a:r>
            <a:endParaRPr lang="nl-NL" sz="1600" dirty="0">
              <a:latin typeface="Arial" charset="0"/>
            </a:endParaRPr>
          </a:p>
        </p:txBody>
      </p:sp>
      <p:sp>
        <p:nvSpPr>
          <p:cNvPr id="135" name="Text Box 9"/>
          <p:cNvSpPr txBox="1">
            <a:spLocks noChangeArrowheads="1"/>
          </p:cNvSpPr>
          <p:nvPr/>
        </p:nvSpPr>
        <p:spPr bwMode="auto">
          <a:xfrm>
            <a:off x="495300" y="3517901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 dirty="0">
                <a:latin typeface="Arial" charset="0"/>
              </a:rPr>
              <a:t>stuknr</a:t>
            </a:r>
            <a:endParaRPr lang="nl-NL" sz="1400" u="sng" dirty="0">
              <a:latin typeface="Arial" charset="0"/>
            </a:endParaRPr>
          </a:p>
        </p:txBody>
      </p:sp>
      <p:sp>
        <p:nvSpPr>
          <p:cNvPr id="136" name="Oval 10"/>
          <p:cNvSpPr>
            <a:spLocks noChangeArrowheads="1"/>
          </p:cNvSpPr>
          <p:nvPr/>
        </p:nvSpPr>
        <p:spPr bwMode="auto">
          <a:xfrm>
            <a:off x="346075" y="350678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33" name="Text Box 12"/>
          <p:cNvSpPr txBox="1">
            <a:spLocks noChangeArrowheads="1"/>
          </p:cNvSpPr>
          <p:nvPr/>
        </p:nvSpPr>
        <p:spPr bwMode="auto">
          <a:xfrm>
            <a:off x="7505700" y="5978526"/>
            <a:ext cx="814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plaatsnr</a:t>
            </a:r>
            <a:endParaRPr lang="nl-NL" sz="1400" u="sng">
              <a:latin typeface="Arial" charset="0"/>
            </a:endParaRPr>
          </a:p>
        </p:txBody>
      </p:sp>
      <p:sp>
        <p:nvSpPr>
          <p:cNvPr id="134" name="Oval 13"/>
          <p:cNvSpPr>
            <a:spLocks noChangeArrowheads="1"/>
          </p:cNvSpPr>
          <p:nvPr/>
        </p:nvSpPr>
        <p:spPr bwMode="auto">
          <a:xfrm>
            <a:off x="7426325" y="59674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 flipH="1">
            <a:off x="2854325" y="6142038"/>
            <a:ext cx="442913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 flipV="1">
            <a:off x="4025900" y="5430838"/>
            <a:ext cx="4763" cy="5302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 flipV="1">
            <a:off x="1758950" y="3535363"/>
            <a:ext cx="80963" cy="2730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 flipV="1">
            <a:off x="4854575" y="3525838"/>
            <a:ext cx="4763" cy="215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V="1">
            <a:off x="4011613" y="4249738"/>
            <a:ext cx="585788" cy="4349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 flipV="1">
            <a:off x="3408363" y="5084763"/>
            <a:ext cx="223838" cy="73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 flipV="1">
            <a:off x="7091363" y="6138863"/>
            <a:ext cx="3381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105150" y="3717926"/>
            <a:ext cx="6365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opge-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voerd</a:t>
            </a:r>
            <a:endParaRPr lang="nl-NL" sz="1400">
              <a:latin typeface="Arial" charset="0"/>
            </a:endParaRPr>
          </a:p>
        </p:txBody>
      </p:sp>
      <p:sp>
        <p:nvSpPr>
          <p:cNvPr id="37" name="Rectangle 22"/>
          <p:cNvSpPr>
            <a:spLocks noChangeArrowheads="1"/>
          </p:cNvSpPr>
          <p:nvPr/>
        </p:nvSpPr>
        <p:spPr bwMode="auto">
          <a:xfrm rot="2700000">
            <a:off x="3159125" y="373856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27750" y="4727576"/>
            <a:ext cx="646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reser-</a:t>
            </a:r>
          </a:p>
          <a:p>
            <a:pPr algn="ctr" eaLnBrk="1" hangingPunct="1"/>
            <a:r>
              <a:rPr lang="nl-BE" sz="1400">
                <a:latin typeface="Arial" charset="0"/>
              </a:rPr>
              <a:t>vatie</a:t>
            </a:r>
            <a:endParaRPr lang="nl-NL" sz="1400">
              <a:latin typeface="Arial" charset="0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 rot="2700000">
            <a:off x="6178550" y="471011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5"/>
          <p:cNvSpPr>
            <a:spLocks noChangeShapeType="1"/>
          </p:cNvSpPr>
          <p:nvPr/>
        </p:nvSpPr>
        <p:spPr bwMode="auto">
          <a:xfrm flipH="1" flipV="1">
            <a:off x="5410200" y="4259263"/>
            <a:ext cx="836613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26"/>
          <p:cNvSpPr>
            <a:spLocks noChangeShapeType="1"/>
          </p:cNvSpPr>
          <p:nvPr/>
        </p:nvSpPr>
        <p:spPr bwMode="auto">
          <a:xfrm flipH="1" flipV="1">
            <a:off x="2663825" y="3989388"/>
            <a:ext cx="293688" cy="158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27"/>
          <p:cNvSpPr>
            <a:spLocks noChangeShapeType="1"/>
          </p:cNvSpPr>
          <p:nvPr/>
        </p:nvSpPr>
        <p:spPr bwMode="auto">
          <a:xfrm flipH="1">
            <a:off x="3870325" y="3983038"/>
            <a:ext cx="331788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2622550" y="372110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3959225" y="3724276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131" name="Text Box 31"/>
          <p:cNvSpPr txBox="1">
            <a:spLocks noChangeArrowheads="1"/>
          </p:cNvSpPr>
          <p:nvPr/>
        </p:nvSpPr>
        <p:spPr bwMode="auto">
          <a:xfrm>
            <a:off x="7213600" y="4826001"/>
            <a:ext cx="76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betaald</a:t>
            </a:r>
            <a:endParaRPr lang="nl-NL" sz="1400">
              <a:latin typeface="Arial" charset="0"/>
            </a:endParaRPr>
          </a:p>
        </p:txBody>
      </p:sp>
      <p:sp>
        <p:nvSpPr>
          <p:cNvPr id="132" name="Oval 32"/>
          <p:cNvSpPr>
            <a:spLocks noChangeArrowheads="1"/>
          </p:cNvSpPr>
          <p:nvPr/>
        </p:nvSpPr>
        <p:spPr bwMode="auto">
          <a:xfrm>
            <a:off x="7112000" y="481488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6" name="Line 33"/>
          <p:cNvSpPr>
            <a:spLocks noChangeShapeType="1"/>
          </p:cNvSpPr>
          <p:nvPr/>
        </p:nvSpPr>
        <p:spPr bwMode="auto">
          <a:xfrm flipH="1" flipV="1">
            <a:off x="6826250" y="4992688"/>
            <a:ext cx="2809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34"/>
          <p:cNvSpPr>
            <a:spLocks noChangeShapeType="1"/>
          </p:cNvSpPr>
          <p:nvPr/>
        </p:nvSpPr>
        <p:spPr bwMode="auto">
          <a:xfrm flipH="1">
            <a:off x="3863975" y="4027488"/>
            <a:ext cx="350838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" name="Text Box 36"/>
          <p:cNvSpPr txBox="1">
            <a:spLocks noChangeArrowheads="1"/>
          </p:cNvSpPr>
          <p:nvPr/>
        </p:nvSpPr>
        <p:spPr bwMode="auto">
          <a:xfrm>
            <a:off x="1528763" y="3209926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titel</a:t>
            </a:r>
            <a:endParaRPr lang="nl-NL" sz="1400">
              <a:latin typeface="Arial" charset="0"/>
            </a:endParaRPr>
          </a:p>
        </p:txBody>
      </p:sp>
      <p:sp>
        <p:nvSpPr>
          <p:cNvPr id="130" name="Oval 37"/>
          <p:cNvSpPr>
            <a:spLocks noChangeArrowheads="1"/>
          </p:cNvSpPr>
          <p:nvPr/>
        </p:nvSpPr>
        <p:spPr bwMode="auto">
          <a:xfrm>
            <a:off x="1276350" y="31988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7" name="Text Box 39"/>
          <p:cNvSpPr txBox="1">
            <a:spLocks noChangeArrowheads="1"/>
          </p:cNvSpPr>
          <p:nvPr/>
        </p:nvSpPr>
        <p:spPr bwMode="auto">
          <a:xfrm>
            <a:off x="2552700" y="328295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soort</a:t>
            </a:r>
            <a:endParaRPr lang="nl-NL" sz="1400">
              <a:latin typeface="Arial" charset="0"/>
            </a:endParaRPr>
          </a:p>
        </p:txBody>
      </p:sp>
      <p:sp>
        <p:nvSpPr>
          <p:cNvPr id="128" name="Oval 40"/>
          <p:cNvSpPr>
            <a:spLocks noChangeArrowheads="1"/>
          </p:cNvSpPr>
          <p:nvPr/>
        </p:nvSpPr>
        <p:spPr bwMode="auto">
          <a:xfrm>
            <a:off x="2359025" y="32718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5" name="Text Box 42"/>
          <p:cNvSpPr txBox="1">
            <a:spLocks noChangeArrowheads="1"/>
          </p:cNvSpPr>
          <p:nvPr/>
        </p:nvSpPr>
        <p:spPr bwMode="auto">
          <a:xfrm>
            <a:off x="209550" y="4171951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organisator</a:t>
            </a:r>
            <a:endParaRPr lang="nl-NL" sz="1400">
              <a:latin typeface="Arial" charset="0"/>
            </a:endParaRPr>
          </a:p>
        </p:txBody>
      </p:sp>
      <p:sp>
        <p:nvSpPr>
          <p:cNvPr id="126" name="Oval 43"/>
          <p:cNvSpPr>
            <a:spLocks noChangeArrowheads="1"/>
          </p:cNvSpPr>
          <p:nvPr/>
        </p:nvSpPr>
        <p:spPr bwMode="auto">
          <a:xfrm>
            <a:off x="279400" y="41608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3" name="Text Box 45"/>
          <p:cNvSpPr txBox="1">
            <a:spLocks noChangeArrowheads="1"/>
          </p:cNvSpPr>
          <p:nvPr/>
        </p:nvSpPr>
        <p:spPr bwMode="auto">
          <a:xfrm>
            <a:off x="1100138" y="4521201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uitvoerder</a:t>
            </a:r>
            <a:endParaRPr lang="nl-NL" sz="1400">
              <a:latin typeface="Arial" charset="0"/>
            </a:endParaRPr>
          </a:p>
        </p:txBody>
      </p:sp>
      <p:sp>
        <p:nvSpPr>
          <p:cNvPr id="124" name="Oval 46"/>
          <p:cNvSpPr>
            <a:spLocks noChangeArrowheads="1"/>
          </p:cNvSpPr>
          <p:nvPr/>
        </p:nvSpPr>
        <p:spPr bwMode="auto">
          <a:xfrm>
            <a:off x="1101726" y="451008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1" name="Text Box 48"/>
          <p:cNvSpPr txBox="1">
            <a:spLocks noChangeArrowheads="1"/>
          </p:cNvSpPr>
          <p:nvPr/>
        </p:nvSpPr>
        <p:spPr bwMode="auto">
          <a:xfrm>
            <a:off x="2425700" y="4460876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duur</a:t>
            </a:r>
            <a:endParaRPr lang="nl-NL" sz="1400">
              <a:latin typeface="Arial" charset="0"/>
            </a:endParaRPr>
          </a:p>
        </p:txBody>
      </p:sp>
      <p:sp>
        <p:nvSpPr>
          <p:cNvPr id="122" name="Oval 49"/>
          <p:cNvSpPr>
            <a:spLocks noChangeArrowheads="1"/>
          </p:cNvSpPr>
          <p:nvPr/>
        </p:nvSpPr>
        <p:spPr bwMode="auto">
          <a:xfrm>
            <a:off x="2212975" y="444976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V="1">
            <a:off x="2351088" y="3570288"/>
            <a:ext cx="176213" cy="2254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 flipH="1" flipV="1">
            <a:off x="1193800" y="3779838"/>
            <a:ext cx="204788" cy="1206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1108075" y="4090988"/>
            <a:ext cx="290513" cy="127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 flipH="1" flipV="1">
            <a:off x="2336800" y="4189413"/>
            <a:ext cx="138113" cy="263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flipV="1">
            <a:off x="1646238" y="4189413"/>
            <a:ext cx="90488" cy="3016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9" name="Rectangle 56"/>
          <p:cNvSpPr>
            <a:spLocks noChangeArrowheads="1"/>
          </p:cNvSpPr>
          <p:nvPr/>
        </p:nvSpPr>
        <p:spPr bwMode="auto">
          <a:xfrm>
            <a:off x="4268788" y="380682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57"/>
          <p:cNvSpPr txBox="1">
            <a:spLocks noChangeArrowheads="1"/>
          </p:cNvSpPr>
          <p:nvPr/>
        </p:nvSpPr>
        <p:spPr bwMode="auto">
          <a:xfrm>
            <a:off x="4270376" y="3821114"/>
            <a:ext cx="12430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 dirty="0">
                <a:latin typeface="Arial" charset="0"/>
              </a:rPr>
              <a:t>Voorstelling</a:t>
            </a:r>
            <a:endParaRPr lang="nl-NL" sz="1600" dirty="0">
              <a:latin typeface="Arial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 rot="2700000">
            <a:off x="3105150" y="3676651"/>
            <a:ext cx="646113" cy="661988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4217988" y="3746501"/>
            <a:ext cx="1350963" cy="5080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Text Box 61"/>
          <p:cNvSpPr txBox="1">
            <a:spLocks noChangeArrowheads="1"/>
          </p:cNvSpPr>
          <p:nvPr/>
        </p:nvSpPr>
        <p:spPr bwMode="auto">
          <a:xfrm>
            <a:off x="4545013" y="3203576"/>
            <a:ext cx="687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tijdstip</a:t>
            </a:r>
            <a:endParaRPr lang="nl-NL" sz="1400">
              <a:latin typeface="Arial" charset="0"/>
            </a:endParaRPr>
          </a:p>
        </p:txBody>
      </p:sp>
      <p:sp>
        <p:nvSpPr>
          <p:cNvPr id="118" name="Oval 62"/>
          <p:cNvSpPr>
            <a:spLocks noChangeArrowheads="1"/>
          </p:cNvSpPr>
          <p:nvPr/>
        </p:nvSpPr>
        <p:spPr bwMode="auto">
          <a:xfrm>
            <a:off x="4403726" y="3201566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5" name="Text Box 64"/>
          <p:cNvSpPr txBox="1">
            <a:spLocks noChangeArrowheads="1"/>
          </p:cNvSpPr>
          <p:nvPr/>
        </p:nvSpPr>
        <p:spPr bwMode="auto">
          <a:xfrm>
            <a:off x="3937000" y="2790826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datum</a:t>
            </a:r>
            <a:endParaRPr lang="nl-NL" sz="1400">
              <a:latin typeface="Arial" charset="0"/>
            </a:endParaRPr>
          </a:p>
        </p:txBody>
      </p:sp>
      <p:sp>
        <p:nvSpPr>
          <p:cNvPr id="116" name="Oval 65"/>
          <p:cNvSpPr>
            <a:spLocks noChangeArrowheads="1"/>
          </p:cNvSpPr>
          <p:nvPr/>
        </p:nvSpPr>
        <p:spPr bwMode="auto">
          <a:xfrm>
            <a:off x="3790950" y="27797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3" name="Text Box 67"/>
          <p:cNvSpPr txBox="1">
            <a:spLocks noChangeArrowheads="1"/>
          </p:cNvSpPr>
          <p:nvPr/>
        </p:nvSpPr>
        <p:spPr bwMode="auto">
          <a:xfrm>
            <a:off x="5111750" y="2778126"/>
            <a:ext cx="873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beginuur</a:t>
            </a:r>
            <a:endParaRPr lang="nl-NL" sz="1400">
              <a:latin typeface="Arial" charset="0"/>
            </a:endParaRPr>
          </a:p>
        </p:txBody>
      </p:sp>
      <p:sp>
        <p:nvSpPr>
          <p:cNvPr id="114" name="Oval 68"/>
          <p:cNvSpPr>
            <a:spLocks noChangeArrowheads="1"/>
          </p:cNvSpPr>
          <p:nvPr/>
        </p:nvSpPr>
        <p:spPr bwMode="auto">
          <a:xfrm>
            <a:off x="5064125" y="27670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4" name="Line 69"/>
          <p:cNvSpPr>
            <a:spLocks noChangeShapeType="1"/>
          </p:cNvSpPr>
          <p:nvPr/>
        </p:nvSpPr>
        <p:spPr bwMode="auto">
          <a:xfrm flipV="1">
            <a:off x="4625975" y="3454401"/>
            <a:ext cx="520700" cy="3175"/>
          </a:xfrm>
          <a:prstGeom prst="line">
            <a:avLst/>
          </a:prstGeom>
          <a:noFill/>
          <a:ln w="12700">
            <a:solidFill>
              <a:srgbClr val="1687AF"/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70"/>
          <p:cNvSpPr>
            <a:spLocks noChangeShapeType="1"/>
          </p:cNvSpPr>
          <p:nvPr/>
        </p:nvSpPr>
        <p:spPr bwMode="auto">
          <a:xfrm flipH="1" flipV="1">
            <a:off x="4470400" y="3094038"/>
            <a:ext cx="128588" cy="1206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71"/>
          <p:cNvSpPr>
            <a:spLocks noChangeShapeType="1"/>
          </p:cNvSpPr>
          <p:nvPr/>
        </p:nvSpPr>
        <p:spPr bwMode="auto">
          <a:xfrm flipV="1">
            <a:off x="5205413" y="3100388"/>
            <a:ext cx="138113" cy="139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Rectangle 73"/>
          <p:cNvSpPr>
            <a:spLocks noChangeArrowheads="1"/>
          </p:cNvSpPr>
          <p:nvPr/>
        </p:nvSpPr>
        <p:spPr bwMode="auto">
          <a:xfrm>
            <a:off x="6888163" y="380682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74"/>
          <p:cNvSpPr txBox="1">
            <a:spLocks noChangeArrowheads="1"/>
          </p:cNvSpPr>
          <p:nvPr/>
        </p:nvSpPr>
        <p:spPr bwMode="auto">
          <a:xfrm>
            <a:off x="7185026" y="3821114"/>
            <a:ext cx="64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Klant</a:t>
            </a:r>
            <a:endParaRPr lang="nl-NL" sz="1600">
              <a:latin typeface="Arial" charset="0"/>
            </a:endParaRPr>
          </a:p>
        </p:txBody>
      </p:sp>
      <p:sp>
        <p:nvSpPr>
          <p:cNvPr id="109" name="Text Box 76"/>
          <p:cNvSpPr txBox="1">
            <a:spLocks noChangeArrowheads="1"/>
          </p:cNvSpPr>
          <p:nvPr/>
        </p:nvSpPr>
        <p:spPr bwMode="auto">
          <a:xfrm>
            <a:off x="6273800" y="3346451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klantnr</a:t>
            </a:r>
            <a:endParaRPr lang="nl-NL" sz="1400" u="sng">
              <a:latin typeface="Arial" charset="0"/>
            </a:endParaRPr>
          </a:p>
        </p:txBody>
      </p:sp>
      <p:sp>
        <p:nvSpPr>
          <p:cNvPr id="110" name="Oval 77"/>
          <p:cNvSpPr>
            <a:spLocks noChangeArrowheads="1"/>
          </p:cNvSpPr>
          <p:nvPr/>
        </p:nvSpPr>
        <p:spPr bwMode="auto">
          <a:xfrm>
            <a:off x="6146800" y="33353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7" name="Text Box 79"/>
          <p:cNvSpPr txBox="1">
            <a:spLocks noChangeArrowheads="1"/>
          </p:cNvSpPr>
          <p:nvPr/>
        </p:nvSpPr>
        <p:spPr bwMode="auto">
          <a:xfrm>
            <a:off x="7251700" y="299402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108" name="Oval 80"/>
          <p:cNvSpPr>
            <a:spLocks noChangeArrowheads="1"/>
          </p:cNvSpPr>
          <p:nvPr/>
        </p:nvSpPr>
        <p:spPr bwMode="auto">
          <a:xfrm>
            <a:off x="7080250" y="29829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05" name="Text Box 82"/>
          <p:cNvSpPr txBox="1">
            <a:spLocks noChangeArrowheads="1"/>
          </p:cNvSpPr>
          <p:nvPr/>
        </p:nvSpPr>
        <p:spPr bwMode="auto">
          <a:xfrm>
            <a:off x="8118475" y="335597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adres</a:t>
            </a:r>
            <a:endParaRPr lang="nl-NL" sz="1400">
              <a:latin typeface="Arial" charset="0"/>
            </a:endParaRPr>
          </a:p>
        </p:txBody>
      </p:sp>
      <p:sp>
        <p:nvSpPr>
          <p:cNvPr id="106" name="Oval 83"/>
          <p:cNvSpPr>
            <a:spLocks noChangeArrowheads="1"/>
          </p:cNvSpPr>
          <p:nvPr/>
        </p:nvSpPr>
        <p:spPr bwMode="auto">
          <a:xfrm>
            <a:off x="7947025" y="334486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1" name="Line 84"/>
          <p:cNvSpPr>
            <a:spLocks noChangeShapeType="1"/>
          </p:cNvSpPr>
          <p:nvPr/>
        </p:nvSpPr>
        <p:spPr bwMode="auto">
          <a:xfrm flipV="1">
            <a:off x="7821613" y="3611563"/>
            <a:ext cx="195263" cy="1968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5"/>
          <p:cNvSpPr>
            <a:spLocks noChangeShapeType="1"/>
          </p:cNvSpPr>
          <p:nvPr/>
        </p:nvSpPr>
        <p:spPr bwMode="auto">
          <a:xfrm flipH="1" flipV="1">
            <a:off x="7512050" y="3316288"/>
            <a:ext cx="4763" cy="4730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 flipH="1" flipV="1">
            <a:off x="6978650" y="3611563"/>
            <a:ext cx="138113" cy="187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" name="Rectangle 88"/>
          <p:cNvSpPr>
            <a:spLocks noChangeArrowheads="1"/>
          </p:cNvSpPr>
          <p:nvPr/>
        </p:nvSpPr>
        <p:spPr bwMode="auto">
          <a:xfrm>
            <a:off x="5846763" y="593725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Text Box 89"/>
          <p:cNvSpPr txBox="1">
            <a:spLocks noChangeArrowheads="1"/>
          </p:cNvSpPr>
          <p:nvPr/>
        </p:nvSpPr>
        <p:spPr bwMode="auto">
          <a:xfrm>
            <a:off x="6094413" y="5951539"/>
            <a:ext cx="74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Plaats</a:t>
            </a:r>
            <a:endParaRPr lang="nl-NL" sz="1600">
              <a:latin typeface="Arial" charset="0"/>
            </a:endParaRPr>
          </a:p>
        </p:txBody>
      </p:sp>
      <p:sp>
        <p:nvSpPr>
          <p:cNvPr id="101" name="Rectangle 91"/>
          <p:cNvSpPr>
            <a:spLocks noChangeArrowheads="1"/>
          </p:cNvSpPr>
          <p:nvPr/>
        </p:nvSpPr>
        <p:spPr bwMode="auto">
          <a:xfrm>
            <a:off x="3309938" y="595312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 Box 92"/>
          <p:cNvSpPr txBox="1">
            <a:spLocks noChangeArrowheads="1"/>
          </p:cNvSpPr>
          <p:nvPr/>
        </p:nvSpPr>
        <p:spPr bwMode="auto">
          <a:xfrm>
            <a:off x="3609976" y="5967414"/>
            <a:ext cx="6461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Zone</a:t>
            </a:r>
            <a:endParaRPr lang="nl-NL" sz="1600">
              <a:latin typeface="Arial" charset="0"/>
            </a:endParaRPr>
          </a:p>
        </p:txBody>
      </p:sp>
      <p:sp>
        <p:nvSpPr>
          <p:cNvPr id="76" name="Text Box 93"/>
          <p:cNvSpPr txBox="1">
            <a:spLocks noChangeArrowheads="1"/>
          </p:cNvSpPr>
          <p:nvPr/>
        </p:nvSpPr>
        <p:spPr bwMode="auto">
          <a:xfrm>
            <a:off x="3724275" y="490537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tarief</a:t>
            </a:r>
            <a:endParaRPr lang="nl-NL" sz="1400">
              <a:latin typeface="Arial" charset="0"/>
            </a:endParaRPr>
          </a:p>
        </p:txBody>
      </p:sp>
      <p:sp>
        <p:nvSpPr>
          <p:cNvPr id="77" name="Rectangle 94"/>
          <p:cNvSpPr>
            <a:spLocks noChangeArrowheads="1"/>
          </p:cNvSpPr>
          <p:nvPr/>
        </p:nvSpPr>
        <p:spPr bwMode="auto">
          <a:xfrm rot="2700000">
            <a:off x="3746500" y="4802188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95"/>
          <p:cNvSpPr>
            <a:spLocks noChangeShapeType="1"/>
          </p:cNvSpPr>
          <p:nvPr/>
        </p:nvSpPr>
        <p:spPr bwMode="auto">
          <a:xfrm flipH="1" flipV="1">
            <a:off x="3984625" y="5408613"/>
            <a:ext cx="4763" cy="5397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Line 96"/>
          <p:cNvSpPr>
            <a:spLocks noChangeShapeType="1"/>
          </p:cNvSpPr>
          <p:nvPr/>
        </p:nvSpPr>
        <p:spPr bwMode="auto">
          <a:xfrm flipV="1">
            <a:off x="4046538" y="4246563"/>
            <a:ext cx="623888" cy="4635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Text Box 97"/>
          <p:cNvSpPr txBox="1">
            <a:spLocks noChangeArrowheads="1"/>
          </p:cNvSpPr>
          <p:nvPr/>
        </p:nvSpPr>
        <p:spPr bwMode="auto">
          <a:xfrm>
            <a:off x="3717925" y="5673726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81" name="Text Box 98"/>
          <p:cNvSpPr txBox="1">
            <a:spLocks noChangeArrowheads="1"/>
          </p:cNvSpPr>
          <p:nvPr/>
        </p:nvSpPr>
        <p:spPr bwMode="auto">
          <a:xfrm>
            <a:off x="4543425" y="4251326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9" name="Text Box 100"/>
          <p:cNvSpPr txBox="1">
            <a:spLocks noChangeArrowheads="1"/>
          </p:cNvSpPr>
          <p:nvPr/>
        </p:nvSpPr>
        <p:spPr bwMode="auto">
          <a:xfrm>
            <a:off x="2695575" y="5038726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prijs</a:t>
            </a:r>
            <a:endParaRPr lang="nl-NL" sz="1400">
              <a:latin typeface="Arial" charset="0"/>
            </a:endParaRPr>
          </a:p>
        </p:txBody>
      </p:sp>
      <p:sp>
        <p:nvSpPr>
          <p:cNvPr id="100" name="Oval 101"/>
          <p:cNvSpPr>
            <a:spLocks noChangeArrowheads="1"/>
          </p:cNvSpPr>
          <p:nvPr/>
        </p:nvSpPr>
        <p:spPr bwMode="auto">
          <a:xfrm>
            <a:off x="2466975" y="50276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83" name="Text Box 102"/>
          <p:cNvSpPr txBox="1">
            <a:spLocks noChangeArrowheads="1"/>
          </p:cNvSpPr>
          <p:nvPr/>
        </p:nvSpPr>
        <p:spPr bwMode="auto">
          <a:xfrm>
            <a:off x="4973638" y="5972176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in</a:t>
            </a:r>
            <a:endParaRPr lang="nl-NL" sz="1400">
              <a:latin typeface="Arial" charset="0"/>
            </a:endParaRPr>
          </a:p>
        </p:txBody>
      </p:sp>
      <p:sp>
        <p:nvSpPr>
          <p:cNvPr id="84" name="Rectangle 103"/>
          <p:cNvSpPr>
            <a:spLocks noChangeArrowheads="1"/>
          </p:cNvSpPr>
          <p:nvPr/>
        </p:nvSpPr>
        <p:spPr bwMode="auto">
          <a:xfrm rot="2700000">
            <a:off x="4879975" y="5878513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04"/>
          <p:cNvSpPr>
            <a:spLocks noChangeShapeType="1"/>
          </p:cNvSpPr>
          <p:nvPr/>
        </p:nvSpPr>
        <p:spPr bwMode="auto">
          <a:xfrm flipH="1" flipV="1">
            <a:off x="4565650" y="6129338"/>
            <a:ext cx="21748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Line 105"/>
          <p:cNvSpPr>
            <a:spLocks noChangeShapeType="1"/>
          </p:cNvSpPr>
          <p:nvPr/>
        </p:nvSpPr>
        <p:spPr bwMode="auto">
          <a:xfrm flipH="1">
            <a:off x="5505450" y="6132513"/>
            <a:ext cx="331788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" name="Text Box 106"/>
          <p:cNvSpPr txBox="1">
            <a:spLocks noChangeArrowheads="1"/>
          </p:cNvSpPr>
          <p:nvPr/>
        </p:nvSpPr>
        <p:spPr bwMode="auto">
          <a:xfrm>
            <a:off x="4505325" y="5851526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88" name="Text Box 107"/>
          <p:cNvSpPr txBox="1">
            <a:spLocks noChangeArrowheads="1"/>
          </p:cNvSpPr>
          <p:nvPr/>
        </p:nvSpPr>
        <p:spPr bwMode="auto">
          <a:xfrm>
            <a:off x="5594350" y="5864226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89" name="Line 108"/>
          <p:cNvSpPr>
            <a:spLocks noChangeShapeType="1"/>
          </p:cNvSpPr>
          <p:nvPr/>
        </p:nvSpPr>
        <p:spPr bwMode="auto">
          <a:xfrm flipH="1">
            <a:off x="5489575" y="6186488"/>
            <a:ext cx="369888" cy="317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Line 109"/>
          <p:cNvSpPr>
            <a:spLocks noChangeShapeType="1"/>
          </p:cNvSpPr>
          <p:nvPr/>
        </p:nvSpPr>
        <p:spPr bwMode="auto">
          <a:xfrm flipH="1" flipV="1">
            <a:off x="4552950" y="6183313"/>
            <a:ext cx="236538" cy="6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" name="Text Box 111"/>
          <p:cNvSpPr txBox="1">
            <a:spLocks noChangeArrowheads="1"/>
          </p:cNvSpPr>
          <p:nvPr/>
        </p:nvSpPr>
        <p:spPr bwMode="auto">
          <a:xfrm>
            <a:off x="2100263" y="5978526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u="sng">
                <a:latin typeface="Arial" charset="0"/>
              </a:rPr>
              <a:t>naam</a:t>
            </a:r>
            <a:endParaRPr lang="nl-NL" sz="1400" u="sng">
              <a:latin typeface="Arial" charset="0"/>
            </a:endParaRPr>
          </a:p>
        </p:txBody>
      </p:sp>
      <p:sp>
        <p:nvSpPr>
          <p:cNvPr id="98" name="Oval 112"/>
          <p:cNvSpPr>
            <a:spLocks noChangeArrowheads="1"/>
          </p:cNvSpPr>
          <p:nvPr/>
        </p:nvSpPr>
        <p:spPr bwMode="auto">
          <a:xfrm>
            <a:off x="1930400" y="5967413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92" name="Line 113"/>
          <p:cNvSpPr>
            <a:spLocks noChangeShapeType="1"/>
          </p:cNvSpPr>
          <p:nvPr/>
        </p:nvSpPr>
        <p:spPr bwMode="auto">
          <a:xfrm flipH="1">
            <a:off x="6683375" y="4186238"/>
            <a:ext cx="779463" cy="6413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Line 114"/>
          <p:cNvSpPr>
            <a:spLocks noChangeShapeType="1"/>
          </p:cNvSpPr>
          <p:nvPr/>
        </p:nvSpPr>
        <p:spPr bwMode="auto">
          <a:xfrm>
            <a:off x="6450013" y="5335588"/>
            <a:ext cx="1588" cy="5937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115"/>
          <p:cNvSpPr txBox="1">
            <a:spLocks noChangeArrowheads="1"/>
          </p:cNvSpPr>
          <p:nvPr/>
        </p:nvSpPr>
        <p:spPr bwMode="auto">
          <a:xfrm>
            <a:off x="6400800" y="567055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</a:t>
            </a:r>
            <a:endParaRPr lang="nl-NL" sz="1400">
              <a:latin typeface="Arial" charset="0"/>
            </a:endParaRPr>
          </a:p>
        </p:txBody>
      </p:sp>
      <p:sp>
        <p:nvSpPr>
          <p:cNvPr id="95" name="Text Box 116"/>
          <p:cNvSpPr txBox="1">
            <a:spLocks noChangeArrowheads="1"/>
          </p:cNvSpPr>
          <p:nvPr/>
        </p:nvSpPr>
        <p:spPr bwMode="auto">
          <a:xfrm>
            <a:off x="5588000" y="415290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M</a:t>
            </a:r>
            <a:endParaRPr lang="nl-NL" sz="1400">
              <a:latin typeface="Arial" charset="0"/>
            </a:endParaRPr>
          </a:p>
        </p:txBody>
      </p:sp>
      <p:sp>
        <p:nvSpPr>
          <p:cNvPr id="96" name="Text Box 117"/>
          <p:cNvSpPr txBox="1">
            <a:spLocks noChangeArrowheads="1"/>
          </p:cNvSpPr>
          <p:nvPr/>
        </p:nvSpPr>
        <p:spPr bwMode="auto">
          <a:xfrm>
            <a:off x="7318375" y="4178301"/>
            <a:ext cx="3413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1</a:t>
            </a:r>
            <a:endParaRPr lang="nl-NL" sz="140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020" y="1330986"/>
            <a:ext cx="8203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Een geheel van regels en voorschriften bieden voor het bouwen </a:t>
            </a:r>
            <a:br>
              <a:rPr lang="nl-BE" sz="2400" dirty="0" smtClean="0"/>
            </a:br>
            <a:r>
              <a:rPr lang="nl-BE" sz="2400" dirty="0" smtClean="0"/>
              <a:t>van een EER-diagram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428632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Doelstelling</a:t>
            </a:r>
            <a:endParaRPr lang="nl-BE" dirty="0"/>
          </a:p>
        </p:txBody>
      </p:sp>
      <p:pic>
        <p:nvPicPr>
          <p:cNvPr id="140" name="Picture 6" descr="http://halsteenson.files.wordpress.com/2012/01/swiss_army_knif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75" y="1312862"/>
            <a:ext cx="2914969" cy="19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Rectangle 119"/>
          <p:cNvSpPr>
            <a:spLocks noChangeArrowheads="1"/>
          </p:cNvSpPr>
          <p:nvPr/>
        </p:nvSpPr>
        <p:spPr bwMode="auto">
          <a:xfrm>
            <a:off x="1692275" y="3697288"/>
            <a:ext cx="6592888" cy="58102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l-NL" sz="1600" dirty="0" err="1" smtClean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Controle_periode</a:t>
            </a:r>
            <a:r>
              <a:rPr lang="nl-NL" sz="1600" dirty="0" smtClean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 </a:t>
            </a:r>
            <a:r>
              <a:rPr lang="nl-NL" sz="1600" dirty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(IN Periode IN Artiest.Geboren IN</a:t>
            </a:r>
            <a:endParaRPr lang="en-US" sz="1600" dirty="0">
              <a:solidFill>
                <a:srgbClr val="1687AF"/>
              </a:solidFill>
              <a:latin typeface="Arial" charset="0"/>
              <a:ea typeface="Times New Roman" pitchFamily="18" charset="0"/>
              <a:cs typeface="Courier" pitchFamily="49" charset="0"/>
            </a:endParaRPr>
          </a:p>
          <a:p>
            <a:pPr eaLnBrk="0" hangingPunct="0"/>
            <a:r>
              <a:rPr lang="nl-NL" sz="1600" dirty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          Artiest.Gestorven OUT Status) EXCEPTIE (OnmogelijkePeriode)</a:t>
            </a:r>
          </a:p>
        </p:txBody>
      </p:sp>
      <p:sp>
        <p:nvSpPr>
          <p:cNvPr id="142" name="Rectangle 121"/>
          <p:cNvSpPr>
            <a:spLocks noChangeArrowheads="1"/>
          </p:cNvSpPr>
          <p:nvPr/>
        </p:nvSpPr>
        <p:spPr bwMode="auto">
          <a:xfrm>
            <a:off x="1738313" y="4346575"/>
            <a:ext cx="69373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l-NL" sz="1600" i="1" dirty="0">
                <a:latin typeface="Arial" charset="0"/>
                <a:ea typeface="Times New Roman" pitchFamily="18" charset="0"/>
                <a:cs typeface="Arial" charset="0"/>
              </a:rPr>
              <a:t>–operatie om te controleren of de periode van het schilderij wel valt binnen </a:t>
            </a:r>
            <a:br>
              <a:rPr lang="nl-NL" sz="1600" i="1" dirty="0">
                <a:latin typeface="Arial" charset="0"/>
                <a:ea typeface="Times New Roman" pitchFamily="18" charset="0"/>
                <a:cs typeface="Arial" charset="0"/>
              </a:rPr>
            </a:br>
            <a:r>
              <a:rPr lang="nl-NL" sz="1600" i="1" dirty="0">
                <a:latin typeface="Arial" charset="0"/>
                <a:ea typeface="Times New Roman" pitchFamily="18" charset="0"/>
                <a:cs typeface="Arial" charset="0"/>
              </a:rPr>
              <a:t>de </a:t>
            </a:r>
            <a:r>
              <a:rPr lang="nl-NL" sz="1600" i="1" dirty="0" err="1">
                <a:latin typeface="Arial" charset="0"/>
                <a:ea typeface="Times New Roman" pitchFamily="18" charset="0"/>
                <a:cs typeface="Arial" charset="0"/>
              </a:rPr>
              <a:t>leefperiode</a:t>
            </a:r>
            <a:r>
              <a:rPr lang="nl-NL" sz="1600" i="1" dirty="0">
                <a:latin typeface="Arial" charset="0"/>
                <a:ea typeface="Times New Roman" pitchFamily="18" charset="0"/>
                <a:cs typeface="Arial" charset="0"/>
              </a:rPr>
              <a:t> van de schilder van het schilderij.</a:t>
            </a:r>
            <a:r>
              <a:rPr lang="en-US" sz="16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143" name="Line 122"/>
          <p:cNvSpPr>
            <a:spLocks noChangeShapeType="1"/>
          </p:cNvSpPr>
          <p:nvPr/>
        </p:nvSpPr>
        <p:spPr bwMode="auto">
          <a:xfrm>
            <a:off x="1010442" y="5146676"/>
            <a:ext cx="1439863" cy="0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dash"/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" name="Rectangle 124"/>
          <p:cNvSpPr>
            <a:spLocks noChangeArrowheads="1"/>
          </p:cNvSpPr>
          <p:nvPr/>
        </p:nvSpPr>
        <p:spPr bwMode="auto">
          <a:xfrm>
            <a:off x="1692275" y="5360988"/>
            <a:ext cx="6688138" cy="3365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nl-NL" sz="1600" dirty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Ouderdom (IN Periode OUT Ouderdom) EXCEPTIE (</a:t>
            </a:r>
            <a:r>
              <a:rPr lang="nl-NL" sz="1600" dirty="0" err="1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PeriodeOnbekend</a:t>
            </a:r>
            <a:r>
              <a:rPr lang="nl-NL" sz="1600" dirty="0">
                <a:solidFill>
                  <a:srgbClr val="1687AF"/>
                </a:solidFill>
                <a:latin typeface="Arial" charset="0"/>
                <a:ea typeface="Times New Roman" pitchFamily="18" charset="0"/>
                <a:cs typeface="Courier" pitchFamily="49" charset="0"/>
              </a:rPr>
              <a:t>)</a:t>
            </a:r>
          </a:p>
        </p:txBody>
      </p:sp>
      <p:sp>
        <p:nvSpPr>
          <p:cNvPr id="145" name="Rectangle 126"/>
          <p:cNvSpPr>
            <a:spLocks noChangeArrowheads="1"/>
          </p:cNvSpPr>
          <p:nvPr/>
        </p:nvSpPr>
        <p:spPr bwMode="auto">
          <a:xfrm>
            <a:off x="1730375" y="5692775"/>
            <a:ext cx="69834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nl-NL" sz="1600" i="1">
                <a:latin typeface="Arial" charset="0"/>
                <a:ea typeface="Times New Roman" pitchFamily="18" charset="0"/>
                <a:cs typeface="Arial" charset="0"/>
              </a:rPr>
              <a:t>–operatie om de ouderdom van een schilderij te bepalen. Daartoe wordt de </a:t>
            </a:r>
          </a:p>
          <a:p>
            <a:pPr algn="just"/>
            <a:r>
              <a:rPr lang="nl-NL" sz="1600" i="1">
                <a:latin typeface="Arial" charset="0"/>
                <a:ea typeface="Times New Roman" pitchFamily="18" charset="0"/>
                <a:cs typeface="Arial" charset="0"/>
              </a:rPr>
              <a:t>periode van het schilderij vergeleken met de huidige datum.</a:t>
            </a:r>
          </a:p>
        </p:txBody>
      </p:sp>
    </p:spTree>
    <p:extLst>
      <p:ext uri="{BB962C8B-B14F-4D97-AF65-F5344CB8AC3E}">
        <p14:creationId xmlns:p14="http://schemas.microsoft.com/office/powerpoint/2010/main" val="31642143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CASE-tools</a:t>
            </a:r>
            <a:endParaRPr lang="nl-BE" dirty="0"/>
          </a:p>
        </p:txBody>
      </p:sp>
      <p:pic>
        <p:nvPicPr>
          <p:cNvPr id="3074" name="Picture 2" descr="http://toolboxes.flexiblelearning.net.au/demosites/series9/906/bur_respak/images/qdesigner_cd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2676"/>
            <a:ext cx="9144000" cy="57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36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CASE-tools</a:t>
            </a:r>
            <a:endParaRPr lang="nl-BE" dirty="0"/>
          </a:p>
        </p:txBody>
      </p:sp>
      <p:pic>
        <p:nvPicPr>
          <p:cNvPr id="5" name="Picture 5" descr="Figuur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966660"/>
            <a:ext cx="9144000" cy="590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79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Basisbouwstenen</a:t>
            </a:r>
          </a:p>
        </p:txBody>
      </p:sp>
    </p:spTree>
    <p:extLst>
      <p:ext uri="{BB962C8B-B14F-4D97-AF65-F5344CB8AC3E}">
        <p14:creationId xmlns:p14="http://schemas.microsoft.com/office/powerpoint/2010/main" val="31801641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Entiteittypes</a:t>
            </a:r>
            <a:endParaRPr lang="nl-BE" sz="1400" dirty="0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5049838" y="43449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2412" y="437356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37360" y="487598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Entiteittype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8" descr="http://www.rectec.nl/wp-content/uploads/2010/11/Me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9996" y="1293969"/>
            <a:ext cx="2290986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s8.gva.be/ahimgpath/assets_img_gvl/2013/01/02/2459294/vijftien-procent-minder-auto-inschrijvingen-in-2012-id3814223-1000x800-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05" y="1266541"/>
            <a:ext cx="2320674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urbanbananas.files.wordpress.com/2012/04/car-sketch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342" y="2526750"/>
            <a:ext cx="1452587" cy="6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yness.co.uk/images/how-to-draw-figur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19" y="2210348"/>
            <a:ext cx="640664" cy="10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trialx.com/curetalk/wp-content/blogs.dir/7/files/2011/05/diseases/Patient_Records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98940"/>
            <a:ext cx="22987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kidney.niddk.nih.gov/kudiseases/pubs/bedwetting_ez/images/Bedwetting_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815" y="2502804"/>
            <a:ext cx="1110212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boomerslegacy.ca/wp-content/uploads/2013/04/ideagu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0" y="3216691"/>
            <a:ext cx="1931480" cy="25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www.clker.com/cliparts/2/2/c/c/12187851301705726063rgesthuizen_Incandescent_light_bulb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1" y="5140520"/>
            <a:ext cx="519372" cy="8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61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Entiteittypes</a:t>
            </a:r>
            <a:endParaRPr lang="nl-BE" sz="1400" dirty="0"/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556375" y="348297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788150" y="3497264"/>
            <a:ext cx="760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236663" y="3522664"/>
            <a:ext cx="995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>
                <a:latin typeface="Arial" charset="0"/>
              </a:rPr>
              <a:t>Eigenaar</a:t>
            </a:r>
            <a:endParaRPr lang="nl-NL" sz="1600" dirty="0">
              <a:latin typeface="Arial" charset="0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1120775" y="349567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4210050" y="3484564"/>
            <a:ext cx="1004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4105275" y="3470276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703262" y="276225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62" name="Oval 20"/>
          <p:cNvSpPr>
            <a:spLocks noChangeArrowheads="1"/>
          </p:cNvSpPr>
          <p:nvPr/>
        </p:nvSpPr>
        <p:spPr bwMode="auto">
          <a:xfrm>
            <a:off x="579437" y="27511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2239962" y="2749551"/>
            <a:ext cx="67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Plaats</a:t>
            </a:r>
            <a:endParaRPr lang="nl-NL" sz="1400">
              <a:latin typeface="Arial" charset="0"/>
            </a:endParaRPr>
          </a:p>
        </p:txBody>
      </p:sp>
      <p:sp>
        <p:nvSpPr>
          <p:cNvPr id="60" name="Oval 23"/>
          <p:cNvSpPr>
            <a:spLocks noChangeArrowheads="1"/>
          </p:cNvSpPr>
          <p:nvPr/>
        </p:nvSpPr>
        <p:spPr bwMode="auto">
          <a:xfrm>
            <a:off x="2103437" y="27384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439862" y="432435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Land</a:t>
            </a:r>
            <a:endParaRPr lang="nl-NL" sz="1400">
              <a:latin typeface="Arial" charset="0"/>
            </a:endParaRPr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277937" y="43132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5059362" y="273685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4910137" y="27257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3" name="Text Box 31"/>
          <p:cNvSpPr txBox="1">
            <a:spLocks noChangeArrowheads="1"/>
          </p:cNvSpPr>
          <p:nvPr/>
        </p:nvSpPr>
        <p:spPr bwMode="auto">
          <a:xfrm>
            <a:off x="3751262" y="2736851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ID</a:t>
            </a:r>
            <a:endParaRPr lang="nl-NL" sz="1400">
              <a:latin typeface="Arial" charset="0"/>
            </a:endParaRPr>
          </a:p>
        </p:txBody>
      </p:sp>
      <p:sp>
        <p:nvSpPr>
          <p:cNvPr id="54" name="Oval 32"/>
          <p:cNvSpPr>
            <a:spLocks noChangeArrowheads="1"/>
          </p:cNvSpPr>
          <p:nvPr/>
        </p:nvSpPr>
        <p:spPr bwMode="auto">
          <a:xfrm>
            <a:off x="3449637" y="27257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3560762" y="4349751"/>
            <a:ext cx="795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Periode</a:t>
            </a:r>
            <a:endParaRPr lang="nl-NL" sz="1400">
              <a:latin typeface="Arial" charset="0"/>
            </a:endParaRPr>
          </a:p>
        </p:txBody>
      </p:sp>
      <p:sp>
        <p:nvSpPr>
          <p:cNvPr id="52" name="Oval 35"/>
          <p:cNvSpPr>
            <a:spLocks noChangeArrowheads="1"/>
          </p:cNvSpPr>
          <p:nvPr/>
        </p:nvSpPr>
        <p:spPr bwMode="auto">
          <a:xfrm>
            <a:off x="3487737" y="43386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5059362" y="4349751"/>
            <a:ext cx="804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Waarde</a:t>
            </a:r>
            <a:endParaRPr lang="nl-NL" sz="1400">
              <a:latin typeface="Arial" charset="0"/>
            </a:endParaRPr>
          </a:p>
        </p:txBody>
      </p:sp>
      <p:sp>
        <p:nvSpPr>
          <p:cNvPr id="50" name="Oval 38"/>
          <p:cNvSpPr>
            <a:spLocks noChangeArrowheads="1"/>
          </p:cNvSpPr>
          <p:nvPr/>
        </p:nvSpPr>
        <p:spPr bwMode="auto">
          <a:xfrm>
            <a:off x="4986337" y="43386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561262" y="4311651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Gestorven</a:t>
            </a:r>
            <a:endParaRPr lang="nl-NL" sz="1400">
              <a:latin typeface="Arial" charset="0"/>
            </a:endParaRPr>
          </a:p>
        </p:txBody>
      </p:sp>
      <p:sp>
        <p:nvSpPr>
          <p:cNvPr id="48" name="Oval 41"/>
          <p:cNvSpPr>
            <a:spLocks noChangeArrowheads="1"/>
          </p:cNvSpPr>
          <p:nvPr/>
        </p:nvSpPr>
        <p:spPr bwMode="auto">
          <a:xfrm>
            <a:off x="7602537" y="43005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 flipH="1" flipV="1">
            <a:off x="1741487" y="3871913"/>
            <a:ext cx="11113" cy="431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43"/>
          <p:cNvSpPr>
            <a:spLocks noChangeShapeType="1"/>
          </p:cNvSpPr>
          <p:nvPr/>
        </p:nvSpPr>
        <p:spPr bwMode="auto">
          <a:xfrm flipV="1">
            <a:off x="1930400" y="3071813"/>
            <a:ext cx="560388" cy="4064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6294437" y="27511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43662" y="276225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7589837" y="27511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4" name="Text Box 49"/>
          <p:cNvSpPr txBox="1">
            <a:spLocks noChangeArrowheads="1"/>
          </p:cNvSpPr>
          <p:nvPr/>
        </p:nvSpPr>
        <p:spPr bwMode="auto">
          <a:xfrm>
            <a:off x="7548562" y="2774951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Voornaam</a:t>
            </a:r>
            <a:endParaRPr lang="nl-NL" sz="1400">
              <a:latin typeface="Arial" charset="0"/>
            </a:endParaRPr>
          </a:p>
        </p:txBody>
      </p:sp>
      <p:sp>
        <p:nvSpPr>
          <p:cNvPr id="41" name="Oval 51"/>
          <p:cNvSpPr>
            <a:spLocks noChangeArrowheads="1"/>
          </p:cNvSpPr>
          <p:nvPr/>
        </p:nvSpPr>
        <p:spPr bwMode="auto">
          <a:xfrm>
            <a:off x="6307137" y="43005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6316662" y="4311651"/>
            <a:ext cx="873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Geboren</a:t>
            </a:r>
            <a:endParaRPr lang="nl-NL" sz="1400">
              <a:latin typeface="Arial" charset="0"/>
            </a:endParaRPr>
          </a:p>
        </p:txBody>
      </p:sp>
      <p:sp>
        <p:nvSpPr>
          <p:cNvPr id="32" name="Line 53"/>
          <p:cNvSpPr>
            <a:spLocks noChangeShapeType="1"/>
          </p:cNvSpPr>
          <p:nvPr/>
        </p:nvSpPr>
        <p:spPr bwMode="auto">
          <a:xfrm flipH="1" flipV="1">
            <a:off x="1106487" y="3097213"/>
            <a:ext cx="468313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54"/>
          <p:cNvSpPr>
            <a:spLocks noChangeShapeType="1"/>
          </p:cNvSpPr>
          <p:nvPr/>
        </p:nvSpPr>
        <p:spPr bwMode="auto">
          <a:xfrm flipH="1" flipV="1">
            <a:off x="4865686" y="3889375"/>
            <a:ext cx="544513" cy="452437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Line 55"/>
          <p:cNvSpPr>
            <a:spLocks noChangeShapeType="1"/>
          </p:cNvSpPr>
          <p:nvPr/>
        </p:nvSpPr>
        <p:spPr bwMode="auto">
          <a:xfrm flipH="1" flipV="1">
            <a:off x="4027487" y="3084513"/>
            <a:ext cx="506413" cy="393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V="1">
            <a:off x="4051300" y="3871913"/>
            <a:ext cx="484188" cy="469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6" name="Line 57"/>
          <p:cNvSpPr>
            <a:spLocks noChangeShapeType="1"/>
          </p:cNvSpPr>
          <p:nvPr/>
        </p:nvSpPr>
        <p:spPr bwMode="auto">
          <a:xfrm flipV="1">
            <a:off x="4965700" y="3071813"/>
            <a:ext cx="369888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Line 58"/>
          <p:cNvSpPr>
            <a:spLocks noChangeShapeType="1"/>
          </p:cNvSpPr>
          <p:nvPr/>
        </p:nvSpPr>
        <p:spPr bwMode="auto">
          <a:xfrm flipV="1">
            <a:off x="7467600" y="3084513"/>
            <a:ext cx="560388" cy="393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8" name="Line 59"/>
          <p:cNvSpPr>
            <a:spLocks noChangeShapeType="1"/>
          </p:cNvSpPr>
          <p:nvPr/>
        </p:nvSpPr>
        <p:spPr bwMode="auto">
          <a:xfrm flipH="1" flipV="1">
            <a:off x="6783387" y="3097213"/>
            <a:ext cx="188913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9" name="Line 60"/>
          <p:cNvSpPr>
            <a:spLocks noChangeShapeType="1"/>
          </p:cNvSpPr>
          <p:nvPr/>
        </p:nvSpPr>
        <p:spPr bwMode="auto">
          <a:xfrm flipV="1">
            <a:off x="6781800" y="3871913"/>
            <a:ext cx="230188" cy="419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Line 61"/>
          <p:cNvSpPr>
            <a:spLocks noChangeShapeType="1"/>
          </p:cNvSpPr>
          <p:nvPr/>
        </p:nvSpPr>
        <p:spPr bwMode="auto">
          <a:xfrm flipH="1" flipV="1">
            <a:off x="7418387" y="3884613"/>
            <a:ext cx="646113" cy="4064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497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Basisbouwstenen</a:t>
            </a:r>
          </a:p>
          <a:p>
            <a:r>
              <a:rPr lang="nl-BE" sz="1400" dirty="0" smtClean="0"/>
              <a:t>Relatietypes</a:t>
            </a:r>
            <a:endParaRPr lang="nl-BE" sz="1400" dirty="0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332412" y="4373563"/>
            <a:ext cx="6285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dirty="0" smtClean="0">
                <a:latin typeface="Arial" charset="0"/>
              </a:rPr>
              <a:t>Type</a:t>
            </a:r>
            <a:endParaRPr lang="nl-NL" sz="1600" dirty="0">
              <a:latin typeface="Arial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32635" y="487598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Relatietype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8" descr="http://www.rectec.nl/wp-content/uploads/2010/11/Mens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021" y="1172525"/>
            <a:ext cx="2290986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s8.gva.be/ahimgpath/assets_img_gvl/2013/01/02/2459294/vijftien-procent-minder-auto-inschrijvingen-in-2012-id3814223-1000x800-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6" y="1242595"/>
            <a:ext cx="2320674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urbanbananas.files.wordpress.com/2012/04/car-sketch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05" y="2502804"/>
            <a:ext cx="1452587" cy="68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artyness.co.uk/images/how-to-draw-figur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44" y="2088904"/>
            <a:ext cx="640664" cy="102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trialx.com/curetalk/wp-content/blogs.dir/7/files/2011/05/diseases/Patient_Records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98940"/>
            <a:ext cx="22987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kidney.niddk.nih.gov/kudiseases/pubs/bedwetting_ez/images/Bedwetting_Log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815" y="2502804"/>
            <a:ext cx="1110212" cy="84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www.boomerslegacy.ca/wp-content/uploads/2013/04/ideaguy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0" y="3216691"/>
            <a:ext cx="1931480" cy="2575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://www.clker.com/cliparts/2/2/c/c/12187851301705726063rgesthuizen_Incandescent_light_bulb.svg.hi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411" y="5140520"/>
            <a:ext cx="519372" cy="8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23"/>
          <p:cNvSpPr>
            <a:spLocks noChangeArrowheads="1"/>
          </p:cNvSpPr>
          <p:nvPr/>
        </p:nvSpPr>
        <p:spPr bwMode="auto">
          <a:xfrm rot="2700000">
            <a:off x="5360907" y="4280007"/>
            <a:ext cx="539750" cy="53975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012443" y="2927460"/>
            <a:ext cx="1888372" cy="18799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057229" y="2805674"/>
            <a:ext cx="2191892" cy="7697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544835" y="3115450"/>
            <a:ext cx="2787577" cy="20067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46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303</Words>
  <Application>Microsoft Office PowerPoint</Application>
  <PresentationFormat>On-screen Show (4:3)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Courier</vt:lpstr>
      <vt:lpstr>Times New Roman</vt:lpstr>
      <vt:lpstr>Office Theme</vt:lpstr>
      <vt:lpstr>PowerPoint Presentation</vt:lpstr>
      <vt:lpstr>Het (E)ER-model</vt:lpstr>
      <vt:lpstr>Het (E)ER-model</vt:lpstr>
      <vt:lpstr>Het (E)ER-model</vt:lpstr>
      <vt:lpstr>Het (E)ER-model</vt:lpstr>
      <vt:lpstr>PowerPoint Presentation</vt:lpstr>
      <vt:lpstr>Het (E)ER-model</vt:lpstr>
      <vt:lpstr>Het (E)ER-model</vt:lpstr>
      <vt:lpstr>Het (E)ER-model</vt:lpstr>
      <vt:lpstr>Het (E)ER-model</vt:lpstr>
      <vt:lpstr>Het (E)ER-model</vt:lpstr>
      <vt:lpstr>Het (E)ER-model</vt:lpstr>
      <vt:lpstr>Het (E)ER-model</vt:lpstr>
      <vt:lpstr>Het (E)ER-model</vt:lpstr>
      <vt:lpstr>Het (E)ER-model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487</cp:revision>
  <dcterms:created xsi:type="dcterms:W3CDTF">2010-12-03T08:14:05Z</dcterms:created>
  <dcterms:modified xsi:type="dcterms:W3CDTF">2020-08-29T11:45:44Z</dcterms:modified>
</cp:coreProperties>
</file>