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9" r:id="rId2"/>
    <p:sldId id="395" r:id="rId3"/>
    <p:sldId id="396" r:id="rId4"/>
    <p:sldId id="398" r:id="rId5"/>
    <p:sldId id="399" r:id="rId6"/>
    <p:sldId id="400" r:id="rId7"/>
    <p:sldId id="397" r:id="rId8"/>
    <p:sldId id="402" r:id="rId9"/>
    <p:sldId id="403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Geavanceerde concepten</a:t>
            </a:r>
          </a:p>
        </p:txBody>
      </p:sp>
    </p:spTree>
    <p:extLst>
      <p:ext uri="{BB962C8B-B14F-4D97-AF65-F5344CB8AC3E}">
        <p14:creationId xmlns:p14="http://schemas.microsoft.com/office/powerpoint/2010/main" val="115416184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Generalisatie en specialisatie</a:t>
            </a:r>
          </a:p>
        </p:txBody>
      </p:sp>
      <p:pic>
        <p:nvPicPr>
          <p:cNvPr id="5" name="Picture 2" descr="http://blog.smartbear.com/wp-content/uploads/imports/pendul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95" y="1150937"/>
            <a:ext cx="2806855" cy="21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7150" y="4942655"/>
            <a:ext cx="912495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Overerving</a:t>
            </a:r>
            <a:r>
              <a:rPr lang="en-GB" sz="6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subtypes en </a:t>
            </a: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supertypes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ine 72"/>
          <p:cNvSpPr>
            <a:spLocks noChangeShapeType="1"/>
          </p:cNvSpPr>
          <p:nvPr/>
        </p:nvSpPr>
        <p:spPr bwMode="auto">
          <a:xfrm flipV="1">
            <a:off x="868363" y="3360738"/>
            <a:ext cx="1093787" cy="508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" name="Line 73"/>
          <p:cNvSpPr>
            <a:spLocks noChangeShapeType="1"/>
          </p:cNvSpPr>
          <p:nvPr/>
        </p:nvSpPr>
        <p:spPr bwMode="auto">
          <a:xfrm flipV="1">
            <a:off x="1541463" y="3449638"/>
            <a:ext cx="496887" cy="1054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 flipH="1" flipV="1">
            <a:off x="2216150" y="3335338"/>
            <a:ext cx="1154113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" name="Text Box 76"/>
          <p:cNvSpPr txBox="1">
            <a:spLocks noChangeArrowheads="1"/>
          </p:cNvSpPr>
          <p:nvPr/>
        </p:nvSpPr>
        <p:spPr bwMode="auto">
          <a:xfrm>
            <a:off x="7732713" y="3875088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Manager</a:t>
            </a:r>
            <a:endParaRPr lang="nl-NL" sz="1600">
              <a:latin typeface="Arial" charset="0"/>
            </a:endParaRPr>
          </a:p>
        </p:txBody>
      </p:sp>
      <p:sp>
        <p:nvSpPr>
          <p:cNvPr id="12" name="Rectangle 77"/>
          <p:cNvSpPr>
            <a:spLocks noChangeArrowheads="1"/>
          </p:cNvSpPr>
          <p:nvPr/>
        </p:nvSpPr>
        <p:spPr bwMode="auto">
          <a:xfrm>
            <a:off x="7608888" y="38608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8"/>
          <p:cNvSpPr>
            <a:spLocks noChangeShapeType="1"/>
          </p:cNvSpPr>
          <p:nvPr/>
        </p:nvSpPr>
        <p:spPr bwMode="auto">
          <a:xfrm flipH="1" flipV="1">
            <a:off x="2152650" y="3436938"/>
            <a:ext cx="531813" cy="1066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" name="Line 79"/>
          <p:cNvSpPr>
            <a:spLocks noChangeShapeType="1"/>
          </p:cNvSpPr>
          <p:nvPr/>
        </p:nvSpPr>
        <p:spPr bwMode="auto">
          <a:xfrm flipH="1" flipV="1">
            <a:off x="6229350" y="2878138"/>
            <a:ext cx="2005013" cy="990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4300538" y="386080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4"/>
          <p:cNvSpPr txBox="1">
            <a:spLocks noChangeArrowheads="1"/>
          </p:cNvSpPr>
          <p:nvPr/>
        </p:nvSpPr>
        <p:spPr bwMode="auto">
          <a:xfrm>
            <a:off x="4238625" y="3875089"/>
            <a:ext cx="1357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Administratie</a:t>
            </a:r>
            <a:endParaRPr lang="nl-NL" sz="1600">
              <a:latin typeface="Arial" charset="0"/>
            </a:endParaRPr>
          </a:p>
        </p:txBody>
      </p:sp>
      <p:sp>
        <p:nvSpPr>
          <p:cNvPr id="19" name="Text Box 86"/>
          <p:cNvSpPr txBox="1">
            <a:spLocks noChangeArrowheads="1"/>
          </p:cNvSpPr>
          <p:nvPr/>
        </p:nvSpPr>
        <p:spPr bwMode="auto">
          <a:xfrm>
            <a:off x="5222876" y="2490788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Werknemer</a:t>
            </a:r>
            <a:endParaRPr lang="nl-NL" sz="1600">
              <a:latin typeface="Arial" charset="0"/>
            </a:endParaRPr>
          </a:p>
        </p:txBody>
      </p:sp>
      <p:sp>
        <p:nvSpPr>
          <p:cNvPr id="20" name="Rectangle 87"/>
          <p:cNvSpPr>
            <a:spLocks noChangeArrowheads="1"/>
          </p:cNvSpPr>
          <p:nvPr/>
        </p:nvSpPr>
        <p:spPr bwMode="auto">
          <a:xfrm>
            <a:off x="5164138" y="2476500"/>
            <a:ext cx="1339850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8"/>
          <p:cNvSpPr>
            <a:spLocks noChangeShapeType="1"/>
          </p:cNvSpPr>
          <p:nvPr/>
        </p:nvSpPr>
        <p:spPr bwMode="auto">
          <a:xfrm flipH="1" flipV="1">
            <a:off x="5899150" y="3386138"/>
            <a:ext cx="950913" cy="482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2" name="Line 89"/>
          <p:cNvSpPr>
            <a:spLocks noChangeShapeType="1"/>
          </p:cNvSpPr>
          <p:nvPr/>
        </p:nvSpPr>
        <p:spPr bwMode="auto">
          <a:xfrm flipV="1">
            <a:off x="5783263" y="2865438"/>
            <a:ext cx="1587" cy="355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Line 90"/>
          <p:cNvSpPr>
            <a:spLocks noChangeShapeType="1"/>
          </p:cNvSpPr>
          <p:nvPr/>
        </p:nvSpPr>
        <p:spPr bwMode="auto">
          <a:xfrm flipV="1">
            <a:off x="4843463" y="3373438"/>
            <a:ext cx="814387" cy="469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Oval 91"/>
          <p:cNvSpPr>
            <a:spLocks noChangeArrowheads="1"/>
          </p:cNvSpPr>
          <p:nvPr/>
        </p:nvSpPr>
        <p:spPr bwMode="auto">
          <a:xfrm>
            <a:off x="5664200" y="321786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5164142" y="453390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94"/>
          <p:cNvSpPr txBox="1">
            <a:spLocks noChangeArrowheads="1"/>
          </p:cNvSpPr>
          <p:nvPr/>
        </p:nvSpPr>
        <p:spPr bwMode="auto">
          <a:xfrm>
            <a:off x="5319717" y="4548189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Kaderlid</a:t>
            </a:r>
            <a:endParaRPr lang="nl-NL" sz="1600">
              <a:latin typeface="Arial" charset="0"/>
            </a:endParaRPr>
          </a:p>
        </p:txBody>
      </p:sp>
      <p:sp>
        <p:nvSpPr>
          <p:cNvPr id="29" name="Rectangle 96"/>
          <p:cNvSpPr>
            <a:spLocks noChangeArrowheads="1"/>
          </p:cNvSpPr>
          <p:nvPr/>
        </p:nvSpPr>
        <p:spPr bwMode="auto">
          <a:xfrm>
            <a:off x="6116641" y="386080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97"/>
          <p:cNvSpPr txBox="1">
            <a:spLocks noChangeArrowheads="1"/>
          </p:cNvSpPr>
          <p:nvPr/>
        </p:nvSpPr>
        <p:spPr bwMode="auto">
          <a:xfrm>
            <a:off x="6178554" y="3875089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Technicus</a:t>
            </a:r>
            <a:endParaRPr lang="nl-NL" sz="1600">
              <a:latin typeface="Arial" charset="0"/>
            </a:endParaRPr>
          </a:p>
        </p:txBody>
      </p:sp>
      <p:sp>
        <p:nvSpPr>
          <p:cNvPr id="32" name="Rectangle 99"/>
          <p:cNvSpPr>
            <a:spLocks noChangeArrowheads="1"/>
          </p:cNvSpPr>
          <p:nvPr/>
        </p:nvSpPr>
        <p:spPr bwMode="auto">
          <a:xfrm>
            <a:off x="236538" y="386080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00"/>
          <p:cNvSpPr txBox="1">
            <a:spLocks noChangeArrowheads="1"/>
          </p:cNvSpPr>
          <p:nvPr/>
        </p:nvSpPr>
        <p:spPr bwMode="auto">
          <a:xfrm>
            <a:off x="349250" y="3875089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35" name="Text Box 102"/>
          <p:cNvSpPr txBox="1">
            <a:spLocks noChangeArrowheads="1"/>
          </p:cNvSpPr>
          <p:nvPr/>
        </p:nvSpPr>
        <p:spPr bwMode="auto">
          <a:xfrm>
            <a:off x="1512888" y="2490788"/>
            <a:ext cx="1131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Kunstwerk</a:t>
            </a:r>
            <a:endParaRPr lang="nl-NL" sz="1600">
              <a:latin typeface="Arial" charset="0"/>
            </a:endParaRPr>
          </a:p>
        </p:txBody>
      </p:sp>
      <p:sp>
        <p:nvSpPr>
          <p:cNvPr id="36" name="Rectangle 103"/>
          <p:cNvSpPr>
            <a:spLocks noChangeArrowheads="1"/>
          </p:cNvSpPr>
          <p:nvPr/>
        </p:nvSpPr>
        <p:spPr bwMode="auto">
          <a:xfrm>
            <a:off x="1468438" y="24765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04"/>
          <p:cNvSpPr>
            <a:spLocks noChangeArrowheads="1"/>
          </p:cNvSpPr>
          <p:nvPr/>
        </p:nvSpPr>
        <p:spPr bwMode="auto">
          <a:xfrm>
            <a:off x="1968500" y="321786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106"/>
          <p:cNvSpPr>
            <a:spLocks noChangeArrowheads="1"/>
          </p:cNvSpPr>
          <p:nvPr/>
        </p:nvSpPr>
        <p:spPr bwMode="auto">
          <a:xfrm>
            <a:off x="795342" y="4521201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107"/>
          <p:cNvSpPr txBox="1">
            <a:spLocks noChangeArrowheads="1"/>
          </p:cNvSpPr>
          <p:nvPr/>
        </p:nvSpPr>
        <p:spPr bwMode="auto">
          <a:xfrm>
            <a:off x="842967" y="4535489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Wandtapijt</a:t>
            </a:r>
            <a:endParaRPr lang="nl-NL" sz="1600">
              <a:latin typeface="Arial" charset="0"/>
            </a:endParaRPr>
          </a:p>
        </p:txBody>
      </p:sp>
      <p:sp>
        <p:nvSpPr>
          <p:cNvPr id="42" name="Rectangle 109"/>
          <p:cNvSpPr>
            <a:spLocks noChangeArrowheads="1"/>
          </p:cNvSpPr>
          <p:nvPr/>
        </p:nvSpPr>
        <p:spPr bwMode="auto">
          <a:xfrm>
            <a:off x="2725738" y="386080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10"/>
          <p:cNvSpPr txBox="1">
            <a:spLocks noChangeArrowheads="1"/>
          </p:cNvSpPr>
          <p:nvPr/>
        </p:nvSpPr>
        <p:spPr bwMode="auto">
          <a:xfrm>
            <a:off x="2749550" y="3875089"/>
            <a:ext cx="1185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</a:t>
            </a:r>
            <a:endParaRPr lang="nl-NL" sz="1600">
              <a:latin typeface="Arial" charset="0"/>
            </a:endParaRPr>
          </a:p>
        </p:txBody>
      </p:sp>
      <p:sp>
        <p:nvSpPr>
          <p:cNvPr id="45" name="Rectangle 112"/>
          <p:cNvSpPr>
            <a:spLocks noChangeArrowheads="1"/>
          </p:cNvSpPr>
          <p:nvPr/>
        </p:nvSpPr>
        <p:spPr bwMode="auto">
          <a:xfrm>
            <a:off x="2268538" y="452120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113"/>
          <p:cNvSpPr txBox="1">
            <a:spLocks noChangeArrowheads="1"/>
          </p:cNvSpPr>
          <p:nvPr/>
        </p:nvSpPr>
        <p:spPr bwMode="auto">
          <a:xfrm>
            <a:off x="2478088" y="4535489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Juweel</a:t>
            </a:r>
            <a:endParaRPr lang="nl-NL" sz="1600">
              <a:latin typeface="Arial" charset="0"/>
            </a:endParaRPr>
          </a:p>
        </p:txBody>
      </p:sp>
      <p:sp>
        <p:nvSpPr>
          <p:cNvPr id="47" name="Line 114"/>
          <p:cNvSpPr>
            <a:spLocks noChangeShapeType="1"/>
          </p:cNvSpPr>
          <p:nvPr/>
        </p:nvSpPr>
        <p:spPr bwMode="auto">
          <a:xfrm flipV="1">
            <a:off x="2087563" y="2865438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8" name="Line 115"/>
          <p:cNvSpPr>
            <a:spLocks noChangeShapeType="1"/>
          </p:cNvSpPr>
          <p:nvPr/>
        </p:nvSpPr>
        <p:spPr bwMode="auto">
          <a:xfrm flipH="1" flipV="1">
            <a:off x="5797550" y="3449638"/>
            <a:ext cx="11113" cy="1066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Text Box 116"/>
          <p:cNvSpPr txBox="1">
            <a:spLocks noChangeArrowheads="1"/>
          </p:cNvSpPr>
          <p:nvPr/>
        </p:nvSpPr>
        <p:spPr bwMode="auto">
          <a:xfrm>
            <a:off x="5584825" y="37353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0" name="Text Box 117"/>
          <p:cNvSpPr txBox="1">
            <a:spLocks noChangeArrowheads="1"/>
          </p:cNvSpPr>
          <p:nvPr/>
        </p:nvSpPr>
        <p:spPr bwMode="auto">
          <a:xfrm rot="17922010">
            <a:off x="6130925" y="33797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2" name="Text Box 118"/>
          <p:cNvSpPr txBox="1">
            <a:spLocks noChangeArrowheads="1"/>
          </p:cNvSpPr>
          <p:nvPr/>
        </p:nvSpPr>
        <p:spPr bwMode="auto">
          <a:xfrm rot="17922010">
            <a:off x="6918325" y="30813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3" name="Text Box 119"/>
          <p:cNvSpPr txBox="1">
            <a:spLocks noChangeArrowheads="1"/>
          </p:cNvSpPr>
          <p:nvPr/>
        </p:nvSpPr>
        <p:spPr bwMode="auto">
          <a:xfrm rot="17778853">
            <a:off x="2613025" y="33734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4" name="Text Box 120"/>
          <p:cNvSpPr txBox="1">
            <a:spLocks noChangeArrowheads="1"/>
          </p:cNvSpPr>
          <p:nvPr/>
        </p:nvSpPr>
        <p:spPr bwMode="auto">
          <a:xfrm rot="3596755">
            <a:off x="5064125" y="3376613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5" name="Text Box 121"/>
          <p:cNvSpPr txBox="1">
            <a:spLocks noChangeArrowheads="1"/>
          </p:cNvSpPr>
          <p:nvPr/>
        </p:nvSpPr>
        <p:spPr bwMode="auto">
          <a:xfrm rot="1532340">
            <a:off x="1600200" y="37099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6" name="Text Box 122"/>
          <p:cNvSpPr txBox="1">
            <a:spLocks noChangeArrowheads="1"/>
          </p:cNvSpPr>
          <p:nvPr/>
        </p:nvSpPr>
        <p:spPr bwMode="auto">
          <a:xfrm rot="3428513">
            <a:off x="1228725" y="33734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57" name="Text Box 123"/>
          <p:cNvSpPr txBox="1">
            <a:spLocks noChangeArrowheads="1"/>
          </p:cNvSpPr>
          <p:nvPr/>
        </p:nvSpPr>
        <p:spPr bwMode="auto">
          <a:xfrm rot="20176306">
            <a:off x="2206625" y="37226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12906353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Overervingsnetwerken</a:t>
            </a:r>
          </a:p>
        </p:txBody>
      </p:sp>
      <p:pic>
        <p:nvPicPr>
          <p:cNvPr id="5" name="Picture 2" descr="http://blog.smartbear.com/wp-content/uploads/imports/pendul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595" y="1150937"/>
            <a:ext cx="2806855" cy="21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4398963" y="2968626"/>
            <a:ext cx="674687" cy="469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V="1">
            <a:off x="2874963" y="2892426"/>
            <a:ext cx="2198687" cy="546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H="1" flipV="1">
            <a:off x="5276850" y="2968626"/>
            <a:ext cx="912812" cy="482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H="1" flipV="1">
            <a:off x="5302250" y="2863851"/>
            <a:ext cx="2538412" cy="584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Rectangle 60"/>
          <p:cNvSpPr>
            <a:spLocks noChangeArrowheads="1"/>
          </p:cNvSpPr>
          <p:nvPr/>
        </p:nvSpPr>
        <p:spPr bwMode="auto">
          <a:xfrm>
            <a:off x="1065213" y="48275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61"/>
          <p:cNvSpPr txBox="1">
            <a:spLocks noChangeArrowheads="1"/>
          </p:cNvSpPr>
          <p:nvPr/>
        </p:nvSpPr>
        <p:spPr bwMode="auto">
          <a:xfrm>
            <a:off x="1354138" y="4841876"/>
            <a:ext cx="657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Doek</a:t>
            </a:r>
            <a:endParaRPr lang="nl-NL" sz="1600">
              <a:latin typeface="Arial" charset="0"/>
            </a:endParaRP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H="1" flipV="1">
            <a:off x="3248025" y="4492626"/>
            <a:ext cx="950912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V="1">
            <a:off x="3208338" y="3857626"/>
            <a:ext cx="979487" cy="508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 flipV="1">
            <a:off x="1646238" y="4479926"/>
            <a:ext cx="1360487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3013075" y="4362451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67"/>
          <p:cNvSpPr>
            <a:spLocks noChangeArrowheads="1"/>
          </p:cNvSpPr>
          <p:nvPr/>
        </p:nvSpPr>
        <p:spPr bwMode="auto">
          <a:xfrm>
            <a:off x="3541713" y="48402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68"/>
          <p:cNvSpPr txBox="1">
            <a:spLocks noChangeArrowheads="1"/>
          </p:cNvSpPr>
          <p:nvPr/>
        </p:nvSpPr>
        <p:spPr bwMode="auto">
          <a:xfrm>
            <a:off x="3856038" y="4854576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Hout</a:t>
            </a:r>
            <a:endParaRPr lang="nl-NL" sz="1600">
              <a:latin typeface="Arial" charset="0"/>
            </a:endParaRPr>
          </a:p>
        </p:txBody>
      </p:sp>
      <p:sp>
        <p:nvSpPr>
          <p:cNvPr id="133" name="Rectangle 70"/>
          <p:cNvSpPr>
            <a:spLocks noChangeArrowheads="1"/>
          </p:cNvSpPr>
          <p:nvPr/>
        </p:nvSpPr>
        <p:spPr bwMode="auto">
          <a:xfrm>
            <a:off x="1484313" y="56022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Text Box 71"/>
          <p:cNvSpPr txBox="1">
            <a:spLocks noChangeArrowheads="1"/>
          </p:cNvSpPr>
          <p:nvPr/>
        </p:nvSpPr>
        <p:spPr bwMode="auto">
          <a:xfrm>
            <a:off x="1520825" y="5616576"/>
            <a:ext cx="1166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Perkament</a:t>
            </a:r>
            <a:endParaRPr lang="nl-NL" sz="1600">
              <a:latin typeface="Arial" charset="0"/>
            </a:endParaRPr>
          </a:p>
        </p:txBody>
      </p:sp>
      <p:sp>
        <p:nvSpPr>
          <p:cNvPr id="131" name="Rectangle 73"/>
          <p:cNvSpPr>
            <a:spLocks noChangeArrowheads="1"/>
          </p:cNvSpPr>
          <p:nvPr/>
        </p:nvSpPr>
        <p:spPr bwMode="auto">
          <a:xfrm>
            <a:off x="3767138" y="34559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74"/>
          <p:cNvSpPr txBox="1">
            <a:spLocks noChangeArrowheads="1"/>
          </p:cNvSpPr>
          <p:nvPr/>
        </p:nvSpPr>
        <p:spPr bwMode="auto">
          <a:xfrm>
            <a:off x="3879850" y="3470276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129" name="Text Box 76"/>
          <p:cNvSpPr txBox="1">
            <a:spLocks noChangeArrowheads="1"/>
          </p:cNvSpPr>
          <p:nvPr/>
        </p:nvSpPr>
        <p:spPr bwMode="auto">
          <a:xfrm>
            <a:off x="4598988" y="2047876"/>
            <a:ext cx="1131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Kunstwerk</a:t>
            </a:r>
            <a:endParaRPr lang="nl-NL" sz="1600">
              <a:latin typeface="Arial" charset="0"/>
            </a:endParaRPr>
          </a:p>
        </p:txBody>
      </p:sp>
      <p:sp>
        <p:nvSpPr>
          <p:cNvPr id="130" name="Rectangle 77"/>
          <p:cNvSpPr>
            <a:spLocks noChangeArrowheads="1"/>
          </p:cNvSpPr>
          <p:nvPr/>
        </p:nvSpPr>
        <p:spPr bwMode="auto">
          <a:xfrm>
            <a:off x="4554538" y="20335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78"/>
          <p:cNvSpPr>
            <a:spLocks noChangeArrowheads="1"/>
          </p:cNvSpPr>
          <p:nvPr/>
        </p:nvSpPr>
        <p:spPr bwMode="auto">
          <a:xfrm>
            <a:off x="5054600" y="2774951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Rectangle 80"/>
          <p:cNvSpPr>
            <a:spLocks noChangeArrowheads="1"/>
          </p:cNvSpPr>
          <p:nvPr/>
        </p:nvSpPr>
        <p:spPr bwMode="auto">
          <a:xfrm>
            <a:off x="2166938" y="34432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Text Box 81"/>
          <p:cNvSpPr txBox="1">
            <a:spLocks noChangeArrowheads="1"/>
          </p:cNvSpPr>
          <p:nvPr/>
        </p:nvSpPr>
        <p:spPr bwMode="auto">
          <a:xfrm>
            <a:off x="2381250" y="3457576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Juweel</a:t>
            </a:r>
            <a:endParaRPr lang="nl-NL" sz="1600">
              <a:latin typeface="Arial" charset="0"/>
            </a:endParaRPr>
          </a:p>
        </p:txBody>
      </p:sp>
      <p:sp>
        <p:nvSpPr>
          <p:cNvPr id="125" name="Rectangle 83"/>
          <p:cNvSpPr>
            <a:spLocks noChangeArrowheads="1"/>
          </p:cNvSpPr>
          <p:nvPr/>
        </p:nvSpPr>
        <p:spPr bwMode="auto">
          <a:xfrm>
            <a:off x="7221538" y="34559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Text Box 84"/>
          <p:cNvSpPr txBox="1">
            <a:spLocks noChangeArrowheads="1"/>
          </p:cNvSpPr>
          <p:nvPr/>
        </p:nvSpPr>
        <p:spPr bwMode="auto">
          <a:xfrm>
            <a:off x="7245350" y="3470276"/>
            <a:ext cx="1185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</a:t>
            </a:r>
            <a:endParaRPr lang="nl-NL" sz="1600">
              <a:latin typeface="Arial" charset="0"/>
            </a:endParaRPr>
          </a:p>
        </p:txBody>
      </p:sp>
      <p:sp>
        <p:nvSpPr>
          <p:cNvPr id="123" name="Rectangle 86"/>
          <p:cNvSpPr>
            <a:spLocks noChangeArrowheads="1"/>
          </p:cNvSpPr>
          <p:nvPr/>
        </p:nvSpPr>
        <p:spPr bwMode="auto">
          <a:xfrm>
            <a:off x="5519738" y="34559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Text Box 87"/>
          <p:cNvSpPr txBox="1">
            <a:spLocks noChangeArrowheads="1"/>
          </p:cNvSpPr>
          <p:nvPr/>
        </p:nvSpPr>
        <p:spPr bwMode="auto">
          <a:xfrm>
            <a:off x="5568950" y="3470276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Wandtapijt</a:t>
            </a:r>
            <a:endParaRPr lang="nl-NL" sz="1600">
              <a:latin typeface="Arial" charset="0"/>
            </a:endParaRPr>
          </a:p>
        </p:txBody>
      </p:sp>
      <p:sp>
        <p:nvSpPr>
          <p:cNvPr id="75" name="Line 88"/>
          <p:cNvSpPr>
            <a:spLocks noChangeShapeType="1"/>
          </p:cNvSpPr>
          <p:nvPr/>
        </p:nvSpPr>
        <p:spPr bwMode="auto">
          <a:xfrm flipV="1">
            <a:off x="5173663" y="2422526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Line 89"/>
          <p:cNvSpPr>
            <a:spLocks noChangeShapeType="1"/>
          </p:cNvSpPr>
          <p:nvPr/>
        </p:nvSpPr>
        <p:spPr bwMode="auto">
          <a:xfrm flipV="1">
            <a:off x="2268538" y="4568826"/>
            <a:ext cx="776287" cy="10414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 rot="2159895">
            <a:off x="2463800" y="48418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8" name="Text Box 91"/>
          <p:cNvSpPr txBox="1">
            <a:spLocks noChangeArrowheads="1"/>
          </p:cNvSpPr>
          <p:nvPr/>
        </p:nvSpPr>
        <p:spPr bwMode="auto">
          <a:xfrm rot="17755029">
            <a:off x="3441700" y="43973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9" name="Text Box 92"/>
          <p:cNvSpPr txBox="1">
            <a:spLocks noChangeArrowheads="1"/>
          </p:cNvSpPr>
          <p:nvPr/>
        </p:nvSpPr>
        <p:spPr bwMode="auto">
          <a:xfrm rot="17778853">
            <a:off x="5521325" y="2978151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80" name="Text Box 93"/>
          <p:cNvSpPr txBox="1">
            <a:spLocks noChangeArrowheads="1"/>
          </p:cNvSpPr>
          <p:nvPr/>
        </p:nvSpPr>
        <p:spPr bwMode="auto">
          <a:xfrm rot="4467964">
            <a:off x="2197100" y="43846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81" name="Text Box 94"/>
          <p:cNvSpPr txBox="1">
            <a:spLocks noChangeArrowheads="1"/>
          </p:cNvSpPr>
          <p:nvPr/>
        </p:nvSpPr>
        <p:spPr bwMode="auto">
          <a:xfrm rot="4554835">
            <a:off x="3844925" y="291782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82" name="Text Box 95"/>
          <p:cNvSpPr txBox="1">
            <a:spLocks noChangeArrowheads="1"/>
          </p:cNvSpPr>
          <p:nvPr/>
        </p:nvSpPr>
        <p:spPr bwMode="auto">
          <a:xfrm rot="3428513">
            <a:off x="4530725" y="2978151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83" name="Text Box 96"/>
          <p:cNvSpPr txBox="1">
            <a:spLocks noChangeArrowheads="1"/>
          </p:cNvSpPr>
          <p:nvPr/>
        </p:nvSpPr>
        <p:spPr bwMode="auto">
          <a:xfrm rot="17140346">
            <a:off x="6559550" y="296862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21" name="Rectangle 98"/>
          <p:cNvSpPr>
            <a:spLocks noChangeArrowheads="1"/>
          </p:cNvSpPr>
          <p:nvPr/>
        </p:nvSpPr>
        <p:spPr bwMode="auto">
          <a:xfrm>
            <a:off x="3021013" y="56022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Text Box 99"/>
          <p:cNvSpPr txBox="1">
            <a:spLocks noChangeArrowheads="1"/>
          </p:cNvSpPr>
          <p:nvPr/>
        </p:nvSpPr>
        <p:spPr bwMode="auto">
          <a:xfrm>
            <a:off x="3259138" y="5616576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Papier</a:t>
            </a:r>
            <a:endParaRPr lang="nl-NL" sz="1600">
              <a:latin typeface="Arial" charset="0"/>
            </a:endParaRPr>
          </a:p>
        </p:txBody>
      </p:sp>
      <p:sp>
        <p:nvSpPr>
          <p:cNvPr id="85" name="Line 100"/>
          <p:cNvSpPr>
            <a:spLocks noChangeShapeType="1"/>
          </p:cNvSpPr>
          <p:nvPr/>
        </p:nvSpPr>
        <p:spPr bwMode="auto">
          <a:xfrm flipH="1" flipV="1">
            <a:off x="3184525" y="4594226"/>
            <a:ext cx="239712" cy="990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6" name="Text Box 101"/>
          <p:cNvSpPr txBox="1">
            <a:spLocks noChangeArrowheads="1"/>
          </p:cNvSpPr>
          <p:nvPr/>
        </p:nvSpPr>
        <p:spPr bwMode="auto">
          <a:xfrm rot="20757348">
            <a:off x="3098800" y="48418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19" name="Rectangle 103"/>
          <p:cNvSpPr>
            <a:spLocks noChangeArrowheads="1"/>
          </p:cNvSpPr>
          <p:nvPr/>
        </p:nvSpPr>
        <p:spPr bwMode="auto">
          <a:xfrm>
            <a:off x="4989513" y="48529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104"/>
          <p:cNvSpPr txBox="1">
            <a:spLocks noChangeArrowheads="1"/>
          </p:cNvSpPr>
          <p:nvPr/>
        </p:nvSpPr>
        <p:spPr bwMode="auto">
          <a:xfrm>
            <a:off x="5167313" y="4867276"/>
            <a:ext cx="884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Olieverf</a:t>
            </a:r>
            <a:endParaRPr lang="nl-NL" sz="1600">
              <a:latin typeface="Arial" charset="0"/>
            </a:endParaRPr>
          </a:p>
        </p:txBody>
      </p:sp>
      <p:sp>
        <p:nvSpPr>
          <p:cNvPr id="88" name="Line 105"/>
          <p:cNvSpPr>
            <a:spLocks noChangeShapeType="1"/>
          </p:cNvSpPr>
          <p:nvPr/>
        </p:nvSpPr>
        <p:spPr bwMode="auto">
          <a:xfrm flipH="1" flipV="1">
            <a:off x="7172325" y="4518026"/>
            <a:ext cx="950912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Line 106"/>
          <p:cNvSpPr>
            <a:spLocks noChangeShapeType="1"/>
          </p:cNvSpPr>
          <p:nvPr/>
        </p:nvSpPr>
        <p:spPr bwMode="auto">
          <a:xfrm flipV="1">
            <a:off x="5570538" y="4505326"/>
            <a:ext cx="1360487" cy="330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0" name="Oval 107"/>
          <p:cNvSpPr>
            <a:spLocks noChangeArrowheads="1"/>
          </p:cNvSpPr>
          <p:nvPr/>
        </p:nvSpPr>
        <p:spPr bwMode="auto">
          <a:xfrm>
            <a:off x="6937375" y="4387851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Rectangle 109"/>
          <p:cNvSpPr>
            <a:spLocks noChangeArrowheads="1"/>
          </p:cNvSpPr>
          <p:nvPr/>
        </p:nvSpPr>
        <p:spPr bwMode="auto">
          <a:xfrm>
            <a:off x="7466013" y="48656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Text Box 110"/>
          <p:cNvSpPr txBox="1">
            <a:spLocks noChangeArrowheads="1"/>
          </p:cNvSpPr>
          <p:nvPr/>
        </p:nvSpPr>
        <p:spPr bwMode="auto">
          <a:xfrm>
            <a:off x="7791450" y="4879976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Was</a:t>
            </a:r>
            <a:endParaRPr lang="nl-NL" sz="1600">
              <a:latin typeface="Arial" charset="0"/>
            </a:endParaRPr>
          </a:p>
        </p:txBody>
      </p:sp>
      <p:sp>
        <p:nvSpPr>
          <p:cNvPr id="115" name="Rectangle 112"/>
          <p:cNvSpPr>
            <a:spLocks noChangeArrowheads="1"/>
          </p:cNvSpPr>
          <p:nvPr/>
        </p:nvSpPr>
        <p:spPr bwMode="auto">
          <a:xfrm>
            <a:off x="5408613" y="56276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Text Box 113"/>
          <p:cNvSpPr txBox="1">
            <a:spLocks noChangeArrowheads="1"/>
          </p:cNvSpPr>
          <p:nvPr/>
        </p:nvSpPr>
        <p:spPr bwMode="auto">
          <a:xfrm>
            <a:off x="5499100" y="5641976"/>
            <a:ext cx="1066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Waterverf</a:t>
            </a:r>
            <a:endParaRPr lang="nl-NL" sz="1600">
              <a:latin typeface="Arial" charset="0"/>
            </a:endParaRPr>
          </a:p>
        </p:txBody>
      </p:sp>
      <p:sp>
        <p:nvSpPr>
          <p:cNvPr id="93" name="Line 114"/>
          <p:cNvSpPr>
            <a:spLocks noChangeShapeType="1"/>
          </p:cNvSpPr>
          <p:nvPr/>
        </p:nvSpPr>
        <p:spPr bwMode="auto">
          <a:xfrm flipV="1">
            <a:off x="6192838" y="4594226"/>
            <a:ext cx="776287" cy="10414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Text Box 115"/>
          <p:cNvSpPr txBox="1">
            <a:spLocks noChangeArrowheads="1"/>
          </p:cNvSpPr>
          <p:nvPr/>
        </p:nvSpPr>
        <p:spPr bwMode="auto">
          <a:xfrm rot="2159895">
            <a:off x="6388100" y="48672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95" name="Text Box 116"/>
          <p:cNvSpPr txBox="1">
            <a:spLocks noChangeArrowheads="1"/>
          </p:cNvSpPr>
          <p:nvPr/>
        </p:nvSpPr>
        <p:spPr bwMode="auto">
          <a:xfrm rot="17755029">
            <a:off x="7366000" y="44227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96" name="Text Box 117"/>
          <p:cNvSpPr txBox="1">
            <a:spLocks noChangeArrowheads="1"/>
          </p:cNvSpPr>
          <p:nvPr/>
        </p:nvSpPr>
        <p:spPr bwMode="auto">
          <a:xfrm rot="4467964">
            <a:off x="6121400" y="44100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13" name="Rectangle 119"/>
          <p:cNvSpPr>
            <a:spLocks noChangeArrowheads="1"/>
          </p:cNvSpPr>
          <p:nvPr/>
        </p:nvSpPr>
        <p:spPr bwMode="auto">
          <a:xfrm>
            <a:off x="6945313" y="56276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120"/>
          <p:cNvSpPr txBox="1">
            <a:spLocks noChangeArrowheads="1"/>
          </p:cNvSpPr>
          <p:nvPr/>
        </p:nvSpPr>
        <p:spPr bwMode="auto">
          <a:xfrm>
            <a:off x="7251700" y="5641976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Acryl</a:t>
            </a:r>
            <a:endParaRPr lang="nl-NL" sz="1600">
              <a:latin typeface="Arial" charset="0"/>
            </a:endParaRPr>
          </a:p>
        </p:txBody>
      </p:sp>
      <p:sp>
        <p:nvSpPr>
          <p:cNvPr id="98" name="Line 121"/>
          <p:cNvSpPr>
            <a:spLocks noChangeShapeType="1"/>
          </p:cNvSpPr>
          <p:nvPr/>
        </p:nvSpPr>
        <p:spPr bwMode="auto">
          <a:xfrm flipH="1" flipV="1">
            <a:off x="7108825" y="4619626"/>
            <a:ext cx="239712" cy="990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Text Box 122"/>
          <p:cNvSpPr txBox="1">
            <a:spLocks noChangeArrowheads="1"/>
          </p:cNvSpPr>
          <p:nvPr/>
        </p:nvSpPr>
        <p:spPr bwMode="auto">
          <a:xfrm rot="20757348">
            <a:off x="7023100" y="48672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0" name="Line 123"/>
          <p:cNvSpPr>
            <a:spLocks noChangeShapeType="1"/>
          </p:cNvSpPr>
          <p:nvPr/>
        </p:nvSpPr>
        <p:spPr bwMode="auto">
          <a:xfrm flipH="1" flipV="1">
            <a:off x="4594225" y="3857626"/>
            <a:ext cx="2411412" cy="546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1" name="Text Box 125"/>
          <p:cNvSpPr txBox="1">
            <a:spLocks noChangeArrowheads="1"/>
          </p:cNvSpPr>
          <p:nvPr/>
        </p:nvSpPr>
        <p:spPr bwMode="auto">
          <a:xfrm>
            <a:off x="1577975" y="2047876"/>
            <a:ext cx="671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Outfit</a:t>
            </a:r>
            <a:endParaRPr lang="nl-NL" sz="1600">
              <a:latin typeface="Arial" charset="0"/>
            </a:endParaRPr>
          </a:p>
        </p:txBody>
      </p:sp>
      <p:sp>
        <p:nvSpPr>
          <p:cNvPr id="112" name="Rectangle 126"/>
          <p:cNvSpPr>
            <a:spLocks noChangeArrowheads="1"/>
          </p:cNvSpPr>
          <p:nvPr/>
        </p:nvSpPr>
        <p:spPr bwMode="auto">
          <a:xfrm>
            <a:off x="1303338" y="20335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28"/>
          <p:cNvSpPr txBox="1">
            <a:spLocks noChangeArrowheads="1"/>
          </p:cNvSpPr>
          <p:nvPr/>
        </p:nvSpPr>
        <p:spPr bwMode="auto">
          <a:xfrm>
            <a:off x="712788" y="3444876"/>
            <a:ext cx="67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Kledij</a:t>
            </a:r>
            <a:endParaRPr lang="nl-NL" sz="1600">
              <a:latin typeface="Arial" charset="0"/>
            </a:endParaRPr>
          </a:p>
        </p:txBody>
      </p:sp>
      <p:sp>
        <p:nvSpPr>
          <p:cNvPr id="110" name="Rectangle 129"/>
          <p:cNvSpPr>
            <a:spLocks noChangeArrowheads="1"/>
          </p:cNvSpPr>
          <p:nvPr/>
        </p:nvSpPr>
        <p:spPr bwMode="auto">
          <a:xfrm>
            <a:off x="439738" y="343058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130"/>
          <p:cNvSpPr>
            <a:spLocks noChangeArrowheads="1"/>
          </p:cNvSpPr>
          <p:nvPr/>
        </p:nvSpPr>
        <p:spPr bwMode="auto">
          <a:xfrm>
            <a:off x="1816100" y="2774951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1"/>
          <p:cNvSpPr>
            <a:spLocks noChangeShapeType="1"/>
          </p:cNvSpPr>
          <p:nvPr/>
        </p:nvSpPr>
        <p:spPr bwMode="auto">
          <a:xfrm flipV="1">
            <a:off x="1935163" y="2422526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Line 132"/>
          <p:cNvSpPr>
            <a:spLocks noChangeShapeType="1"/>
          </p:cNvSpPr>
          <p:nvPr/>
        </p:nvSpPr>
        <p:spPr bwMode="auto">
          <a:xfrm flipV="1">
            <a:off x="1008063" y="2955926"/>
            <a:ext cx="814387" cy="4572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Line 133"/>
          <p:cNvSpPr>
            <a:spLocks noChangeShapeType="1"/>
          </p:cNvSpPr>
          <p:nvPr/>
        </p:nvSpPr>
        <p:spPr bwMode="auto">
          <a:xfrm>
            <a:off x="2074863" y="2943226"/>
            <a:ext cx="534987" cy="4953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Text Box 134"/>
          <p:cNvSpPr txBox="1">
            <a:spLocks noChangeArrowheads="1"/>
          </p:cNvSpPr>
          <p:nvPr/>
        </p:nvSpPr>
        <p:spPr bwMode="auto">
          <a:xfrm rot="3532199">
            <a:off x="1241425" y="2936876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8" name="Text Box 135"/>
          <p:cNvSpPr txBox="1">
            <a:spLocks noChangeArrowheads="1"/>
          </p:cNvSpPr>
          <p:nvPr/>
        </p:nvSpPr>
        <p:spPr bwMode="auto">
          <a:xfrm rot="18990780">
            <a:off x="2054225" y="2889251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</p:spTree>
    <p:extLst>
      <p:ext uri="{BB962C8B-B14F-4D97-AF65-F5344CB8AC3E}">
        <p14:creationId xmlns:p14="http://schemas.microsoft.com/office/powerpoint/2010/main" val="1656157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Overlappend</a:t>
            </a:r>
            <a:r>
              <a:rPr lang="en-GB" dirty="0" smtClean="0"/>
              <a:t> vs. </a:t>
            </a:r>
            <a:r>
              <a:rPr lang="en-GB" dirty="0" err="1" smtClean="0"/>
              <a:t>disjunct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Line 32"/>
          <p:cNvSpPr>
            <a:spLocks noChangeShapeType="1"/>
          </p:cNvSpPr>
          <p:nvPr/>
        </p:nvSpPr>
        <p:spPr bwMode="auto">
          <a:xfrm flipV="1">
            <a:off x="1414463" y="3957638"/>
            <a:ext cx="1093787" cy="508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Line 33"/>
          <p:cNvSpPr>
            <a:spLocks noChangeShapeType="1"/>
          </p:cNvSpPr>
          <p:nvPr/>
        </p:nvSpPr>
        <p:spPr bwMode="auto">
          <a:xfrm flipV="1">
            <a:off x="2087563" y="4046538"/>
            <a:ext cx="496887" cy="1054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7" name="Line 34"/>
          <p:cNvSpPr>
            <a:spLocks noChangeShapeType="1"/>
          </p:cNvSpPr>
          <p:nvPr/>
        </p:nvSpPr>
        <p:spPr bwMode="auto">
          <a:xfrm flipH="1" flipV="1">
            <a:off x="2762250" y="3932238"/>
            <a:ext cx="1154113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35"/>
          <p:cNvSpPr>
            <a:spLocks noChangeShapeType="1"/>
          </p:cNvSpPr>
          <p:nvPr/>
        </p:nvSpPr>
        <p:spPr bwMode="auto">
          <a:xfrm flipH="1" flipV="1">
            <a:off x="2698750" y="4033838"/>
            <a:ext cx="531813" cy="1066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3" name="Rectangle 39"/>
          <p:cNvSpPr>
            <a:spLocks noChangeArrowheads="1"/>
          </p:cNvSpPr>
          <p:nvPr/>
        </p:nvSpPr>
        <p:spPr bwMode="auto">
          <a:xfrm>
            <a:off x="782638" y="44577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 Box 40"/>
          <p:cNvSpPr txBox="1">
            <a:spLocks noChangeArrowheads="1"/>
          </p:cNvSpPr>
          <p:nvPr/>
        </p:nvSpPr>
        <p:spPr bwMode="auto">
          <a:xfrm>
            <a:off x="895350" y="4471988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86" name="Text Box 42"/>
          <p:cNvSpPr txBox="1">
            <a:spLocks noChangeArrowheads="1"/>
          </p:cNvSpPr>
          <p:nvPr/>
        </p:nvSpPr>
        <p:spPr bwMode="auto">
          <a:xfrm>
            <a:off x="2058988" y="3087688"/>
            <a:ext cx="1131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Kunstwerk</a:t>
            </a:r>
            <a:endParaRPr lang="nl-NL" sz="1600">
              <a:latin typeface="Arial" charset="0"/>
            </a:endParaRPr>
          </a:p>
        </p:txBody>
      </p:sp>
      <p:sp>
        <p:nvSpPr>
          <p:cNvPr id="87" name="Rectangle 43"/>
          <p:cNvSpPr>
            <a:spLocks noChangeArrowheads="1"/>
          </p:cNvSpPr>
          <p:nvPr/>
        </p:nvSpPr>
        <p:spPr bwMode="auto">
          <a:xfrm>
            <a:off x="2014538" y="30734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44"/>
          <p:cNvSpPr>
            <a:spLocks noChangeArrowheads="1"/>
          </p:cNvSpPr>
          <p:nvPr/>
        </p:nvSpPr>
        <p:spPr bwMode="auto">
          <a:xfrm>
            <a:off x="2514600" y="381476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6"/>
          <p:cNvSpPr>
            <a:spLocks noChangeArrowheads="1"/>
          </p:cNvSpPr>
          <p:nvPr/>
        </p:nvSpPr>
        <p:spPr bwMode="auto">
          <a:xfrm>
            <a:off x="1341438" y="51181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47"/>
          <p:cNvSpPr txBox="1">
            <a:spLocks noChangeArrowheads="1"/>
          </p:cNvSpPr>
          <p:nvPr/>
        </p:nvSpPr>
        <p:spPr bwMode="auto">
          <a:xfrm>
            <a:off x="1389063" y="513238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Wandtapijt</a:t>
            </a:r>
            <a:endParaRPr lang="nl-NL" sz="1600">
              <a:latin typeface="Arial" charset="0"/>
            </a:endParaRPr>
          </a:p>
        </p:txBody>
      </p:sp>
      <p:sp>
        <p:nvSpPr>
          <p:cNvPr id="94" name="Rectangle 49"/>
          <p:cNvSpPr>
            <a:spLocks noChangeArrowheads="1"/>
          </p:cNvSpPr>
          <p:nvPr/>
        </p:nvSpPr>
        <p:spPr bwMode="auto">
          <a:xfrm>
            <a:off x="3271838" y="44577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50"/>
          <p:cNvSpPr txBox="1">
            <a:spLocks noChangeArrowheads="1"/>
          </p:cNvSpPr>
          <p:nvPr/>
        </p:nvSpPr>
        <p:spPr bwMode="auto">
          <a:xfrm>
            <a:off x="3295650" y="4471988"/>
            <a:ext cx="1185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</a:t>
            </a:r>
            <a:endParaRPr lang="nl-NL" sz="1600">
              <a:latin typeface="Arial" charset="0"/>
            </a:endParaRPr>
          </a:p>
        </p:txBody>
      </p:sp>
      <p:sp>
        <p:nvSpPr>
          <p:cNvPr id="97" name="Rectangle 52"/>
          <p:cNvSpPr>
            <a:spLocks noChangeArrowheads="1"/>
          </p:cNvSpPr>
          <p:nvPr/>
        </p:nvSpPr>
        <p:spPr bwMode="auto">
          <a:xfrm>
            <a:off x="2814638" y="51181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3024188" y="5132388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Juweel</a:t>
            </a:r>
            <a:endParaRPr lang="nl-NL" sz="1600">
              <a:latin typeface="Arial" charset="0"/>
            </a:endParaRPr>
          </a:p>
        </p:txBody>
      </p:sp>
      <p:sp>
        <p:nvSpPr>
          <p:cNvPr id="100" name="Line 54"/>
          <p:cNvSpPr>
            <a:spLocks noChangeShapeType="1"/>
          </p:cNvSpPr>
          <p:nvPr/>
        </p:nvSpPr>
        <p:spPr bwMode="auto">
          <a:xfrm flipV="1">
            <a:off x="2633663" y="3462338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" name="Text Box 55"/>
          <p:cNvSpPr txBox="1">
            <a:spLocks noChangeArrowheads="1"/>
          </p:cNvSpPr>
          <p:nvPr/>
        </p:nvSpPr>
        <p:spPr bwMode="auto">
          <a:xfrm rot="17778853">
            <a:off x="3159125" y="3979863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3" name="Text Box 56"/>
          <p:cNvSpPr txBox="1">
            <a:spLocks noChangeArrowheads="1"/>
          </p:cNvSpPr>
          <p:nvPr/>
        </p:nvSpPr>
        <p:spPr bwMode="auto">
          <a:xfrm rot="1532340">
            <a:off x="2146300" y="43068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4" name="Text Box 57"/>
          <p:cNvSpPr txBox="1">
            <a:spLocks noChangeArrowheads="1"/>
          </p:cNvSpPr>
          <p:nvPr/>
        </p:nvSpPr>
        <p:spPr bwMode="auto">
          <a:xfrm rot="3428513">
            <a:off x="1774825" y="3979863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5" name="Text Box 58"/>
          <p:cNvSpPr txBox="1">
            <a:spLocks noChangeArrowheads="1"/>
          </p:cNvSpPr>
          <p:nvPr/>
        </p:nvSpPr>
        <p:spPr bwMode="auto">
          <a:xfrm rot="20176306">
            <a:off x="2752725" y="43195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6" name="Line 59"/>
          <p:cNvSpPr>
            <a:spLocks noChangeShapeType="1"/>
          </p:cNvSpPr>
          <p:nvPr/>
        </p:nvSpPr>
        <p:spPr bwMode="auto">
          <a:xfrm flipV="1">
            <a:off x="5516563" y="3944938"/>
            <a:ext cx="1093787" cy="508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Line 60"/>
          <p:cNvSpPr>
            <a:spLocks noChangeShapeType="1"/>
          </p:cNvSpPr>
          <p:nvPr/>
        </p:nvSpPr>
        <p:spPr bwMode="auto">
          <a:xfrm flipV="1">
            <a:off x="6732588" y="4043363"/>
            <a:ext cx="1587" cy="10350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8" name="Line 61"/>
          <p:cNvSpPr>
            <a:spLocks noChangeShapeType="1"/>
          </p:cNvSpPr>
          <p:nvPr/>
        </p:nvSpPr>
        <p:spPr bwMode="auto">
          <a:xfrm flipH="1" flipV="1">
            <a:off x="6864350" y="3919538"/>
            <a:ext cx="1154113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Rectangle 63"/>
          <p:cNvSpPr>
            <a:spLocks noChangeArrowheads="1"/>
          </p:cNvSpPr>
          <p:nvPr/>
        </p:nvSpPr>
        <p:spPr bwMode="auto">
          <a:xfrm>
            <a:off x="4884738" y="44450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64"/>
          <p:cNvSpPr txBox="1">
            <a:spLocks noChangeArrowheads="1"/>
          </p:cNvSpPr>
          <p:nvPr/>
        </p:nvSpPr>
        <p:spPr bwMode="auto">
          <a:xfrm>
            <a:off x="5041900" y="4459288"/>
            <a:ext cx="91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</a:t>
            </a:r>
            <a:endParaRPr lang="nl-NL" sz="1600">
              <a:latin typeface="Arial" charset="0"/>
            </a:endParaRPr>
          </a:p>
        </p:txBody>
      </p:sp>
      <p:sp>
        <p:nvSpPr>
          <p:cNvPr id="115" name="Text Box 66"/>
          <p:cNvSpPr txBox="1">
            <a:spLocks noChangeArrowheads="1"/>
          </p:cNvSpPr>
          <p:nvPr/>
        </p:nvSpPr>
        <p:spPr bwMode="auto">
          <a:xfrm>
            <a:off x="6348413" y="3074988"/>
            <a:ext cx="76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Artiest</a:t>
            </a:r>
            <a:endParaRPr lang="nl-NL" sz="1600">
              <a:latin typeface="Arial" charset="0"/>
            </a:endParaRPr>
          </a:p>
        </p:txBody>
      </p:sp>
      <p:sp>
        <p:nvSpPr>
          <p:cNvPr id="116" name="Rectangle 67"/>
          <p:cNvSpPr>
            <a:spLocks noChangeArrowheads="1"/>
          </p:cNvSpPr>
          <p:nvPr/>
        </p:nvSpPr>
        <p:spPr bwMode="auto">
          <a:xfrm>
            <a:off x="6116638" y="30607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Oval 68"/>
          <p:cNvSpPr>
            <a:spLocks noChangeArrowheads="1"/>
          </p:cNvSpPr>
          <p:nvPr/>
        </p:nvSpPr>
        <p:spPr bwMode="auto">
          <a:xfrm>
            <a:off x="6616700" y="380206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Rectangle 70"/>
          <p:cNvSpPr>
            <a:spLocks noChangeArrowheads="1"/>
          </p:cNvSpPr>
          <p:nvPr/>
        </p:nvSpPr>
        <p:spPr bwMode="auto">
          <a:xfrm>
            <a:off x="6110288" y="508635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Text Box 71"/>
          <p:cNvSpPr txBox="1">
            <a:spLocks noChangeArrowheads="1"/>
          </p:cNvSpPr>
          <p:nvPr/>
        </p:nvSpPr>
        <p:spPr bwMode="auto">
          <a:xfrm>
            <a:off x="6213475" y="5100638"/>
            <a:ext cx="1041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Tekenaar</a:t>
            </a:r>
            <a:endParaRPr lang="nl-NL" sz="1600">
              <a:latin typeface="Arial" charset="0"/>
            </a:endParaRPr>
          </a:p>
        </p:txBody>
      </p:sp>
      <p:sp>
        <p:nvSpPr>
          <p:cNvPr id="131" name="Rectangle 73"/>
          <p:cNvSpPr>
            <a:spLocks noChangeArrowheads="1"/>
          </p:cNvSpPr>
          <p:nvPr/>
        </p:nvSpPr>
        <p:spPr bwMode="auto">
          <a:xfrm>
            <a:off x="7373938" y="4445000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74"/>
          <p:cNvSpPr txBox="1">
            <a:spLocks noChangeArrowheads="1"/>
          </p:cNvSpPr>
          <p:nvPr/>
        </p:nvSpPr>
        <p:spPr bwMode="auto">
          <a:xfrm>
            <a:off x="7308850" y="4459288"/>
            <a:ext cx="1366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Beeldhouwer</a:t>
            </a:r>
            <a:endParaRPr lang="nl-NL" sz="1600">
              <a:latin typeface="Arial" charset="0"/>
            </a:endParaRPr>
          </a:p>
        </p:txBody>
      </p:sp>
      <p:sp>
        <p:nvSpPr>
          <p:cNvPr id="133" name="Line 75"/>
          <p:cNvSpPr>
            <a:spLocks noChangeShapeType="1"/>
          </p:cNvSpPr>
          <p:nvPr/>
        </p:nvSpPr>
        <p:spPr bwMode="auto">
          <a:xfrm flipV="1">
            <a:off x="6735763" y="3449638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4" name="Text Box 76"/>
          <p:cNvSpPr txBox="1">
            <a:spLocks noChangeArrowheads="1"/>
          </p:cNvSpPr>
          <p:nvPr/>
        </p:nvSpPr>
        <p:spPr bwMode="auto">
          <a:xfrm rot="17778853">
            <a:off x="7261225" y="39576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6524625" y="42941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36" name="Text Box 78"/>
          <p:cNvSpPr txBox="1">
            <a:spLocks noChangeArrowheads="1"/>
          </p:cNvSpPr>
          <p:nvPr/>
        </p:nvSpPr>
        <p:spPr bwMode="auto">
          <a:xfrm rot="3428513">
            <a:off x="5876925" y="39576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37" name="Text Box 79"/>
          <p:cNvSpPr txBox="1">
            <a:spLocks noChangeArrowheads="1"/>
          </p:cNvSpPr>
          <p:nvPr/>
        </p:nvSpPr>
        <p:spPr bwMode="auto">
          <a:xfrm>
            <a:off x="2473325" y="376078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</a:rPr>
              <a:t>d</a:t>
            </a:r>
            <a:endParaRPr lang="nl-NL" sz="1600" b="1">
              <a:latin typeface="Arial" charset="0"/>
            </a:endParaRPr>
          </a:p>
        </p:txBody>
      </p:sp>
      <p:sp>
        <p:nvSpPr>
          <p:cNvPr id="138" name="Text Box 80"/>
          <p:cNvSpPr txBox="1">
            <a:spLocks noChangeArrowheads="1"/>
          </p:cNvSpPr>
          <p:nvPr/>
        </p:nvSpPr>
        <p:spPr bwMode="auto">
          <a:xfrm>
            <a:off x="6584950" y="3729038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</a:rPr>
              <a:t>o</a:t>
            </a:r>
            <a:endParaRPr lang="nl-NL" sz="1600" b="1">
              <a:latin typeface="Arial" charset="0"/>
            </a:endParaRPr>
          </a:p>
        </p:txBody>
      </p:sp>
      <p:sp>
        <p:nvSpPr>
          <p:cNvPr id="139" name="Content Placeholder 2"/>
          <p:cNvSpPr txBox="1">
            <a:spLocks/>
          </p:cNvSpPr>
          <p:nvPr/>
        </p:nvSpPr>
        <p:spPr>
          <a:xfrm>
            <a:off x="2879725" y="5637980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Subtypes</a:t>
            </a:r>
          </a:p>
        </p:txBody>
      </p:sp>
    </p:spTree>
    <p:extLst>
      <p:ext uri="{BB962C8B-B14F-4D97-AF65-F5344CB8AC3E}">
        <p14:creationId xmlns:p14="http://schemas.microsoft.com/office/powerpoint/2010/main" val="18484717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Attribuutgedefinieerd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Content Placeholder 2"/>
          <p:cNvSpPr txBox="1">
            <a:spLocks/>
          </p:cNvSpPr>
          <p:nvPr/>
        </p:nvSpPr>
        <p:spPr>
          <a:xfrm>
            <a:off x="2879725" y="5742755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Subtypes</a:t>
            </a:r>
          </a:p>
        </p:txBody>
      </p:sp>
      <p:sp>
        <p:nvSpPr>
          <p:cNvPr id="125" name="Text Box 33"/>
          <p:cNvSpPr txBox="1">
            <a:spLocks noChangeArrowheads="1"/>
          </p:cNvSpPr>
          <p:nvPr/>
        </p:nvSpPr>
        <p:spPr bwMode="auto">
          <a:xfrm>
            <a:off x="2533650" y="2767013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Naam</a:t>
            </a:r>
            <a:endParaRPr lang="nl-NL" sz="1400">
              <a:latin typeface="Arial" charset="0"/>
            </a:endParaRPr>
          </a:p>
        </p:txBody>
      </p:sp>
      <p:sp>
        <p:nvSpPr>
          <p:cNvPr id="126" name="Oval 34"/>
          <p:cNvSpPr>
            <a:spLocks noChangeArrowheads="1"/>
          </p:cNvSpPr>
          <p:nvPr/>
        </p:nvSpPr>
        <p:spPr bwMode="auto">
          <a:xfrm>
            <a:off x="2384425" y="275590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3" name="Text Box 36"/>
          <p:cNvSpPr txBox="1">
            <a:spLocks noChangeArrowheads="1"/>
          </p:cNvSpPr>
          <p:nvPr/>
        </p:nvSpPr>
        <p:spPr bwMode="auto">
          <a:xfrm>
            <a:off x="1644650" y="2957513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 u="sng">
                <a:latin typeface="Arial" charset="0"/>
              </a:rPr>
              <a:t>ID</a:t>
            </a:r>
            <a:endParaRPr lang="nl-NL" sz="1400" u="sng">
              <a:latin typeface="Arial" charset="0"/>
            </a:endParaRPr>
          </a:p>
        </p:txBody>
      </p:sp>
      <p:sp>
        <p:nvSpPr>
          <p:cNvPr id="124" name="Oval 37"/>
          <p:cNvSpPr>
            <a:spLocks noChangeArrowheads="1"/>
          </p:cNvSpPr>
          <p:nvPr/>
        </p:nvSpPr>
        <p:spPr bwMode="auto">
          <a:xfrm>
            <a:off x="1343025" y="294640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21" name="Text Box 39"/>
          <p:cNvSpPr txBox="1">
            <a:spLocks noChangeArrowheads="1"/>
          </p:cNvSpPr>
          <p:nvPr/>
        </p:nvSpPr>
        <p:spPr bwMode="auto">
          <a:xfrm>
            <a:off x="3540125" y="2751138"/>
            <a:ext cx="7953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Periode</a:t>
            </a:r>
            <a:endParaRPr lang="nl-NL" sz="1400">
              <a:latin typeface="Arial" charset="0"/>
            </a:endParaRPr>
          </a:p>
        </p:txBody>
      </p:sp>
      <p:sp>
        <p:nvSpPr>
          <p:cNvPr id="122" name="Oval 40"/>
          <p:cNvSpPr>
            <a:spLocks noChangeArrowheads="1"/>
          </p:cNvSpPr>
          <p:nvPr/>
        </p:nvSpPr>
        <p:spPr bwMode="auto">
          <a:xfrm>
            <a:off x="3467100" y="2740025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118" name="Text Box 42"/>
          <p:cNvSpPr txBox="1">
            <a:spLocks noChangeArrowheads="1"/>
          </p:cNvSpPr>
          <p:nvPr/>
        </p:nvSpPr>
        <p:spPr bwMode="auto">
          <a:xfrm>
            <a:off x="4610100" y="2760663"/>
            <a:ext cx="804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400">
                <a:latin typeface="Arial" charset="0"/>
              </a:rPr>
              <a:t>Waarde</a:t>
            </a:r>
            <a:endParaRPr lang="nl-NL" sz="1400">
              <a:latin typeface="Arial" charset="0"/>
            </a:endParaRPr>
          </a:p>
        </p:txBody>
      </p:sp>
      <p:sp>
        <p:nvSpPr>
          <p:cNvPr id="120" name="Oval 43"/>
          <p:cNvSpPr>
            <a:spLocks noChangeArrowheads="1"/>
          </p:cNvSpPr>
          <p:nvPr/>
        </p:nvSpPr>
        <p:spPr bwMode="auto">
          <a:xfrm>
            <a:off x="4537075" y="27495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 flipH="1" flipV="1">
            <a:off x="3140075" y="3067050"/>
            <a:ext cx="296862" cy="2476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3921125" y="3076575"/>
            <a:ext cx="1587" cy="2508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V="1">
            <a:off x="4411663" y="3035300"/>
            <a:ext cx="236537" cy="2794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4583113" y="3263900"/>
            <a:ext cx="979487" cy="266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6" name="Line 48"/>
          <p:cNvSpPr>
            <a:spLocks noChangeShapeType="1"/>
          </p:cNvSpPr>
          <p:nvPr/>
        </p:nvSpPr>
        <p:spPr bwMode="auto">
          <a:xfrm flipV="1">
            <a:off x="2306638" y="4197350"/>
            <a:ext cx="1503362" cy="5937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flipV="1">
            <a:off x="3103563" y="4286250"/>
            <a:ext cx="782637" cy="9493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Line 50"/>
          <p:cNvSpPr>
            <a:spLocks noChangeShapeType="1"/>
          </p:cNvSpPr>
          <p:nvPr/>
        </p:nvSpPr>
        <p:spPr bwMode="auto">
          <a:xfrm flipH="1" flipV="1">
            <a:off x="4064000" y="4171950"/>
            <a:ext cx="1582737" cy="6159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51"/>
          <p:cNvSpPr>
            <a:spLocks noChangeShapeType="1"/>
          </p:cNvSpPr>
          <p:nvPr/>
        </p:nvSpPr>
        <p:spPr bwMode="auto">
          <a:xfrm flipH="1" flipV="1">
            <a:off x="4000500" y="4273550"/>
            <a:ext cx="884237" cy="9620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3" name="Rectangle 53"/>
          <p:cNvSpPr>
            <a:spLocks noChangeArrowheads="1"/>
          </p:cNvSpPr>
          <p:nvPr/>
        </p:nvSpPr>
        <p:spPr bwMode="auto">
          <a:xfrm>
            <a:off x="1055688" y="4706938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Text Box 54"/>
          <p:cNvSpPr txBox="1">
            <a:spLocks noChangeArrowheads="1"/>
          </p:cNvSpPr>
          <p:nvPr/>
        </p:nvSpPr>
        <p:spPr bwMode="auto">
          <a:xfrm>
            <a:off x="1168400" y="4721226"/>
            <a:ext cx="1004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109" name="Text Box 56"/>
          <p:cNvSpPr txBox="1">
            <a:spLocks noChangeArrowheads="1"/>
          </p:cNvSpPr>
          <p:nvPr/>
        </p:nvSpPr>
        <p:spPr bwMode="auto">
          <a:xfrm>
            <a:off x="3360738" y="3327401"/>
            <a:ext cx="1131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Kunstwerk</a:t>
            </a:r>
            <a:endParaRPr lang="nl-NL" sz="1600">
              <a:latin typeface="Arial" charset="0"/>
            </a:endParaRPr>
          </a:p>
        </p:txBody>
      </p:sp>
      <p:sp>
        <p:nvSpPr>
          <p:cNvPr id="111" name="Rectangle 57"/>
          <p:cNvSpPr>
            <a:spLocks noChangeArrowheads="1"/>
          </p:cNvSpPr>
          <p:nvPr/>
        </p:nvSpPr>
        <p:spPr bwMode="auto">
          <a:xfrm>
            <a:off x="3316288" y="3313113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58"/>
          <p:cNvSpPr>
            <a:spLocks noChangeArrowheads="1"/>
          </p:cNvSpPr>
          <p:nvPr/>
        </p:nvSpPr>
        <p:spPr bwMode="auto">
          <a:xfrm>
            <a:off x="3816350" y="4054475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60"/>
          <p:cNvSpPr>
            <a:spLocks noChangeArrowheads="1"/>
          </p:cNvSpPr>
          <p:nvPr/>
        </p:nvSpPr>
        <p:spPr bwMode="auto">
          <a:xfrm>
            <a:off x="2424113" y="5243513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61"/>
          <p:cNvSpPr txBox="1">
            <a:spLocks noChangeArrowheads="1"/>
          </p:cNvSpPr>
          <p:nvPr/>
        </p:nvSpPr>
        <p:spPr bwMode="auto">
          <a:xfrm>
            <a:off x="2471738" y="5257801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Wandtapijt</a:t>
            </a:r>
            <a:endParaRPr lang="nl-NL" sz="1600">
              <a:latin typeface="Arial" charset="0"/>
            </a:endParaRPr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5659438" y="4697413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Text Box 64"/>
          <p:cNvSpPr txBox="1">
            <a:spLocks noChangeArrowheads="1"/>
          </p:cNvSpPr>
          <p:nvPr/>
        </p:nvSpPr>
        <p:spPr bwMode="auto">
          <a:xfrm>
            <a:off x="5683250" y="4711701"/>
            <a:ext cx="1185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</a:t>
            </a:r>
            <a:endParaRPr lang="nl-NL" sz="1600">
              <a:latin typeface="Arial" charset="0"/>
            </a:endParaRPr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259263" y="5243513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Text Box 67"/>
          <p:cNvSpPr txBox="1">
            <a:spLocks noChangeArrowheads="1"/>
          </p:cNvSpPr>
          <p:nvPr/>
        </p:nvSpPr>
        <p:spPr bwMode="auto">
          <a:xfrm>
            <a:off x="4468813" y="5257801"/>
            <a:ext cx="814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Juweel</a:t>
            </a:r>
            <a:endParaRPr lang="nl-NL" sz="1600">
              <a:latin typeface="Arial" charset="0"/>
            </a:endParaRPr>
          </a:p>
        </p:txBody>
      </p:sp>
      <p:sp>
        <p:nvSpPr>
          <p:cNvPr id="68" name="Line 68"/>
          <p:cNvSpPr>
            <a:spLocks noChangeShapeType="1"/>
          </p:cNvSpPr>
          <p:nvPr/>
        </p:nvSpPr>
        <p:spPr bwMode="auto">
          <a:xfrm flipV="1">
            <a:off x="3935413" y="3702050"/>
            <a:ext cx="1587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Text Box 69"/>
          <p:cNvSpPr txBox="1">
            <a:spLocks noChangeArrowheads="1"/>
          </p:cNvSpPr>
          <p:nvPr/>
        </p:nvSpPr>
        <p:spPr bwMode="auto">
          <a:xfrm rot="17778853">
            <a:off x="4498975" y="41910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0" name="Text Box 70"/>
          <p:cNvSpPr txBox="1">
            <a:spLocks noChangeArrowheads="1"/>
          </p:cNvSpPr>
          <p:nvPr/>
        </p:nvSpPr>
        <p:spPr bwMode="auto">
          <a:xfrm rot="2397587">
            <a:off x="3305175" y="45085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1" name="Text Box 71"/>
          <p:cNvSpPr txBox="1">
            <a:spLocks noChangeArrowheads="1"/>
          </p:cNvSpPr>
          <p:nvPr/>
        </p:nvSpPr>
        <p:spPr bwMode="auto">
          <a:xfrm rot="3884894">
            <a:off x="3048000" y="41910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2" name="Text Box 72"/>
          <p:cNvSpPr txBox="1">
            <a:spLocks noChangeArrowheads="1"/>
          </p:cNvSpPr>
          <p:nvPr/>
        </p:nvSpPr>
        <p:spPr bwMode="auto">
          <a:xfrm rot="19148787">
            <a:off x="4159250" y="44450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3" name="Text Box 73"/>
          <p:cNvSpPr txBox="1">
            <a:spLocks noChangeArrowheads="1"/>
          </p:cNvSpPr>
          <p:nvPr/>
        </p:nvSpPr>
        <p:spPr bwMode="auto">
          <a:xfrm>
            <a:off x="3775075" y="40005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</a:rPr>
              <a:t>d</a:t>
            </a:r>
            <a:endParaRPr lang="nl-NL" sz="1600" b="1">
              <a:latin typeface="Arial" charset="0"/>
            </a:endParaRPr>
          </a:p>
        </p:txBody>
      </p:sp>
      <p:sp>
        <p:nvSpPr>
          <p:cNvPr id="82" name="Text Box 75"/>
          <p:cNvSpPr txBox="1">
            <a:spLocks noChangeArrowheads="1"/>
          </p:cNvSpPr>
          <p:nvPr/>
        </p:nvSpPr>
        <p:spPr bwMode="auto">
          <a:xfrm>
            <a:off x="5691188" y="30146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Type</a:t>
            </a:r>
            <a:endParaRPr lang="nl-NL" sz="1400">
              <a:latin typeface="Arial" charset="0"/>
            </a:endParaRPr>
          </a:p>
        </p:txBody>
      </p:sp>
      <p:sp>
        <p:nvSpPr>
          <p:cNvPr id="85" name="Oval 76"/>
          <p:cNvSpPr>
            <a:spLocks noChangeArrowheads="1"/>
          </p:cNvSpPr>
          <p:nvPr/>
        </p:nvSpPr>
        <p:spPr bwMode="auto">
          <a:xfrm>
            <a:off x="5505450" y="3003550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75" name="Line 77"/>
          <p:cNvSpPr>
            <a:spLocks noChangeShapeType="1"/>
          </p:cNvSpPr>
          <p:nvPr/>
        </p:nvSpPr>
        <p:spPr bwMode="auto">
          <a:xfrm flipH="1" flipV="1">
            <a:off x="2184400" y="3225800"/>
            <a:ext cx="1144587" cy="3238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Text Box 78"/>
          <p:cNvSpPr txBox="1">
            <a:spLocks noChangeArrowheads="1"/>
          </p:cNvSpPr>
          <p:nvPr/>
        </p:nvSpPr>
        <p:spPr bwMode="auto">
          <a:xfrm>
            <a:off x="3898900" y="3667125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Type</a:t>
            </a:r>
            <a:endParaRPr lang="nl-NL" sz="1600">
              <a:latin typeface="Arial" charset="0"/>
            </a:endParaRPr>
          </a:p>
        </p:txBody>
      </p:sp>
      <p:sp>
        <p:nvSpPr>
          <p:cNvPr id="77" name="Text Box 79"/>
          <p:cNvSpPr txBox="1">
            <a:spLocks noChangeArrowheads="1"/>
          </p:cNvSpPr>
          <p:nvPr/>
        </p:nvSpPr>
        <p:spPr bwMode="auto">
          <a:xfrm>
            <a:off x="2333625" y="4264025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‘sch’</a:t>
            </a:r>
            <a:endParaRPr lang="nl-NL" sz="1600">
              <a:latin typeface="Arial" charset="0"/>
            </a:endParaRPr>
          </a:p>
        </p:txBody>
      </p:sp>
      <p:sp>
        <p:nvSpPr>
          <p:cNvPr id="78" name="Text Box 80"/>
          <p:cNvSpPr txBox="1">
            <a:spLocks noChangeArrowheads="1"/>
          </p:cNvSpPr>
          <p:nvPr/>
        </p:nvSpPr>
        <p:spPr bwMode="auto">
          <a:xfrm>
            <a:off x="2787650" y="4718050"/>
            <a:ext cx="64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‘wnd’</a:t>
            </a:r>
            <a:endParaRPr lang="nl-NL" sz="1600">
              <a:latin typeface="Arial" charset="0"/>
            </a:endParaRPr>
          </a:p>
        </p:txBody>
      </p:sp>
      <p:sp>
        <p:nvSpPr>
          <p:cNvPr id="79" name="Text Box 81"/>
          <p:cNvSpPr txBox="1">
            <a:spLocks noChangeArrowheads="1"/>
          </p:cNvSpPr>
          <p:nvPr/>
        </p:nvSpPr>
        <p:spPr bwMode="auto">
          <a:xfrm>
            <a:off x="4606925" y="4718050"/>
            <a:ext cx="50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‘jwl’</a:t>
            </a:r>
            <a:endParaRPr lang="nl-NL" sz="1600">
              <a:latin typeface="Arial" charset="0"/>
            </a:endParaRPr>
          </a:p>
        </p:txBody>
      </p:sp>
      <p:sp>
        <p:nvSpPr>
          <p:cNvPr id="81" name="Text Box 82"/>
          <p:cNvSpPr txBox="1">
            <a:spLocks noChangeArrowheads="1"/>
          </p:cNvSpPr>
          <p:nvPr/>
        </p:nvSpPr>
        <p:spPr bwMode="auto">
          <a:xfrm>
            <a:off x="4921250" y="4260850"/>
            <a:ext cx="54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‘bld’</a:t>
            </a:r>
            <a:endParaRPr lang="nl-NL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029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Participatiegraad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Content Placeholder 2"/>
          <p:cNvSpPr txBox="1">
            <a:spLocks/>
          </p:cNvSpPr>
          <p:nvPr/>
        </p:nvSpPr>
        <p:spPr>
          <a:xfrm>
            <a:off x="2879725" y="5761805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Supertypes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Line 57"/>
          <p:cNvSpPr>
            <a:spLocks noChangeShapeType="1"/>
          </p:cNvSpPr>
          <p:nvPr/>
        </p:nvSpPr>
        <p:spPr bwMode="auto">
          <a:xfrm flipV="1">
            <a:off x="889000" y="4060825"/>
            <a:ext cx="1093788" cy="508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9" name="Line 58"/>
          <p:cNvSpPr>
            <a:spLocks noChangeShapeType="1"/>
          </p:cNvSpPr>
          <p:nvPr/>
        </p:nvSpPr>
        <p:spPr bwMode="auto">
          <a:xfrm flipV="1">
            <a:off x="1562100" y="4149725"/>
            <a:ext cx="496888" cy="10541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0" name="Line 59"/>
          <p:cNvSpPr>
            <a:spLocks noChangeShapeType="1"/>
          </p:cNvSpPr>
          <p:nvPr/>
        </p:nvSpPr>
        <p:spPr bwMode="auto">
          <a:xfrm flipH="1" flipV="1">
            <a:off x="2236788" y="4035425"/>
            <a:ext cx="1154112" cy="5207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 flipH="1" flipV="1">
            <a:off x="2173288" y="4137025"/>
            <a:ext cx="531812" cy="1066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257175" y="45608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69888" y="4575176"/>
            <a:ext cx="1004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Schilderij</a:t>
            </a:r>
            <a:endParaRPr lang="nl-NL" sz="1600">
              <a:latin typeface="Arial" charset="0"/>
            </a:endParaRPr>
          </a:p>
        </p:txBody>
      </p:sp>
      <p:sp>
        <p:nvSpPr>
          <p:cNvPr id="65" name="Text Box 67"/>
          <p:cNvSpPr txBox="1">
            <a:spLocks noChangeArrowheads="1"/>
          </p:cNvSpPr>
          <p:nvPr/>
        </p:nvSpPr>
        <p:spPr bwMode="auto">
          <a:xfrm>
            <a:off x="1533525" y="3190876"/>
            <a:ext cx="1131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Kunstwerk</a:t>
            </a:r>
            <a:endParaRPr lang="nl-NL" sz="1600">
              <a:latin typeface="Arial" charset="0"/>
            </a:endParaRPr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1489075" y="31765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69"/>
          <p:cNvSpPr>
            <a:spLocks noChangeArrowheads="1"/>
          </p:cNvSpPr>
          <p:nvPr/>
        </p:nvSpPr>
        <p:spPr bwMode="auto">
          <a:xfrm>
            <a:off x="1989138" y="3917950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71"/>
          <p:cNvSpPr>
            <a:spLocks noChangeArrowheads="1"/>
          </p:cNvSpPr>
          <p:nvPr/>
        </p:nvSpPr>
        <p:spPr bwMode="auto">
          <a:xfrm>
            <a:off x="815975" y="52212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72"/>
          <p:cNvSpPr txBox="1">
            <a:spLocks noChangeArrowheads="1"/>
          </p:cNvSpPr>
          <p:nvPr/>
        </p:nvSpPr>
        <p:spPr bwMode="auto">
          <a:xfrm>
            <a:off x="863600" y="5235576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Wandtapijt</a:t>
            </a:r>
            <a:endParaRPr lang="nl-NL" sz="1600">
              <a:latin typeface="Arial" charset="0"/>
            </a:endParaRPr>
          </a:p>
        </p:txBody>
      </p:sp>
      <p:sp>
        <p:nvSpPr>
          <p:cNvPr id="86" name="Rectangle 74"/>
          <p:cNvSpPr>
            <a:spLocks noChangeArrowheads="1"/>
          </p:cNvSpPr>
          <p:nvPr/>
        </p:nvSpPr>
        <p:spPr bwMode="auto">
          <a:xfrm>
            <a:off x="2746375" y="45608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75"/>
          <p:cNvSpPr txBox="1">
            <a:spLocks noChangeArrowheads="1"/>
          </p:cNvSpPr>
          <p:nvPr/>
        </p:nvSpPr>
        <p:spPr bwMode="auto">
          <a:xfrm>
            <a:off x="2770188" y="4575176"/>
            <a:ext cx="1185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Beeldhouw</a:t>
            </a:r>
            <a:endParaRPr lang="nl-NL" sz="1600">
              <a:latin typeface="Arial" charset="0"/>
            </a:endParaRPr>
          </a:p>
        </p:txBody>
      </p:sp>
      <p:sp>
        <p:nvSpPr>
          <p:cNvPr id="91" name="Rectangle 77"/>
          <p:cNvSpPr>
            <a:spLocks noChangeArrowheads="1"/>
          </p:cNvSpPr>
          <p:nvPr/>
        </p:nvSpPr>
        <p:spPr bwMode="auto">
          <a:xfrm>
            <a:off x="2289175" y="5221288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Text Box 78"/>
          <p:cNvSpPr txBox="1">
            <a:spLocks noChangeArrowheads="1"/>
          </p:cNvSpPr>
          <p:nvPr/>
        </p:nvSpPr>
        <p:spPr bwMode="auto">
          <a:xfrm>
            <a:off x="2498725" y="5235576"/>
            <a:ext cx="814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Juweel</a:t>
            </a:r>
            <a:endParaRPr lang="nl-NL" sz="1600">
              <a:latin typeface="Arial" charset="0"/>
            </a:endParaRPr>
          </a:p>
        </p:txBody>
      </p:sp>
      <p:sp>
        <p:nvSpPr>
          <p:cNvPr id="94" name="Line 79"/>
          <p:cNvSpPr>
            <a:spLocks noChangeShapeType="1"/>
          </p:cNvSpPr>
          <p:nvPr/>
        </p:nvSpPr>
        <p:spPr bwMode="auto">
          <a:xfrm flipV="1">
            <a:off x="2089150" y="3565525"/>
            <a:ext cx="1588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Text Box 80"/>
          <p:cNvSpPr txBox="1">
            <a:spLocks noChangeArrowheads="1"/>
          </p:cNvSpPr>
          <p:nvPr/>
        </p:nvSpPr>
        <p:spPr bwMode="auto">
          <a:xfrm rot="17778853">
            <a:off x="2633663" y="4073525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97" name="Text Box 81"/>
          <p:cNvSpPr txBox="1">
            <a:spLocks noChangeArrowheads="1"/>
          </p:cNvSpPr>
          <p:nvPr/>
        </p:nvSpPr>
        <p:spPr bwMode="auto">
          <a:xfrm rot="1532340">
            <a:off x="1620838" y="44196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99" name="Text Box 82"/>
          <p:cNvSpPr txBox="1">
            <a:spLocks noChangeArrowheads="1"/>
          </p:cNvSpPr>
          <p:nvPr/>
        </p:nvSpPr>
        <p:spPr bwMode="auto">
          <a:xfrm rot="3428513">
            <a:off x="1249363" y="4073525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0" name="Text Box 83"/>
          <p:cNvSpPr txBox="1">
            <a:spLocks noChangeArrowheads="1"/>
          </p:cNvSpPr>
          <p:nvPr/>
        </p:nvSpPr>
        <p:spPr bwMode="auto">
          <a:xfrm rot="20176306">
            <a:off x="2227263" y="4422775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02" name="Text Box 84"/>
          <p:cNvSpPr txBox="1">
            <a:spLocks noChangeArrowheads="1"/>
          </p:cNvSpPr>
          <p:nvPr/>
        </p:nvSpPr>
        <p:spPr bwMode="auto">
          <a:xfrm>
            <a:off x="1947863" y="3863975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</a:rPr>
              <a:t>d</a:t>
            </a:r>
            <a:endParaRPr lang="nl-NL" sz="1600" b="1">
              <a:latin typeface="Arial" charset="0"/>
            </a:endParaRPr>
          </a:p>
        </p:txBody>
      </p:sp>
      <p:sp>
        <p:nvSpPr>
          <p:cNvPr id="103" name="Line 85"/>
          <p:cNvSpPr>
            <a:spLocks noChangeShapeType="1"/>
          </p:cNvSpPr>
          <p:nvPr/>
        </p:nvSpPr>
        <p:spPr bwMode="auto">
          <a:xfrm flipV="1">
            <a:off x="2133600" y="3562350"/>
            <a:ext cx="1588" cy="342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5" name="Text Box 87"/>
          <p:cNvSpPr txBox="1">
            <a:spLocks noChangeArrowheads="1"/>
          </p:cNvSpPr>
          <p:nvPr/>
        </p:nvSpPr>
        <p:spPr bwMode="auto">
          <a:xfrm>
            <a:off x="7791450" y="4584701"/>
            <a:ext cx="985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Manager</a:t>
            </a:r>
            <a:endParaRPr lang="nl-NL" sz="1600">
              <a:latin typeface="Arial" charset="0"/>
            </a:endParaRPr>
          </a:p>
        </p:txBody>
      </p:sp>
      <p:sp>
        <p:nvSpPr>
          <p:cNvPr id="106" name="Rectangle 88"/>
          <p:cNvSpPr>
            <a:spLocks noChangeArrowheads="1"/>
          </p:cNvSpPr>
          <p:nvPr/>
        </p:nvSpPr>
        <p:spPr bwMode="auto">
          <a:xfrm>
            <a:off x="7667625" y="457041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89"/>
          <p:cNvSpPr>
            <a:spLocks noChangeShapeType="1"/>
          </p:cNvSpPr>
          <p:nvPr/>
        </p:nvSpPr>
        <p:spPr bwMode="auto">
          <a:xfrm flipH="1" flipV="1">
            <a:off x="6288088" y="3587750"/>
            <a:ext cx="2005012" cy="990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Rectangle 91"/>
          <p:cNvSpPr>
            <a:spLocks noChangeArrowheads="1"/>
          </p:cNvSpPr>
          <p:nvPr/>
        </p:nvSpPr>
        <p:spPr bwMode="auto">
          <a:xfrm>
            <a:off x="4359275" y="4570413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Text Box 92"/>
          <p:cNvSpPr txBox="1">
            <a:spLocks noChangeArrowheads="1"/>
          </p:cNvSpPr>
          <p:nvPr/>
        </p:nvSpPr>
        <p:spPr bwMode="auto">
          <a:xfrm>
            <a:off x="4297363" y="4584701"/>
            <a:ext cx="1357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Administratie</a:t>
            </a:r>
            <a:endParaRPr lang="nl-NL" sz="1600">
              <a:latin typeface="Arial" charset="0"/>
            </a:endParaRPr>
          </a:p>
        </p:txBody>
      </p:sp>
      <p:sp>
        <p:nvSpPr>
          <p:cNvPr id="116" name="Text Box 94"/>
          <p:cNvSpPr txBox="1">
            <a:spLocks noChangeArrowheads="1"/>
          </p:cNvSpPr>
          <p:nvPr/>
        </p:nvSpPr>
        <p:spPr bwMode="auto">
          <a:xfrm>
            <a:off x="5281613" y="3200401"/>
            <a:ext cx="123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Werknemer</a:t>
            </a:r>
            <a:endParaRPr lang="nl-NL" sz="1600">
              <a:latin typeface="Arial" charset="0"/>
            </a:endParaRPr>
          </a:p>
        </p:txBody>
      </p:sp>
      <p:sp>
        <p:nvSpPr>
          <p:cNvPr id="117" name="Rectangle 95"/>
          <p:cNvSpPr>
            <a:spLocks noChangeArrowheads="1"/>
          </p:cNvSpPr>
          <p:nvPr/>
        </p:nvSpPr>
        <p:spPr bwMode="auto">
          <a:xfrm>
            <a:off x="5222875" y="3186113"/>
            <a:ext cx="1339850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96"/>
          <p:cNvSpPr>
            <a:spLocks noChangeShapeType="1"/>
          </p:cNvSpPr>
          <p:nvPr/>
        </p:nvSpPr>
        <p:spPr bwMode="auto">
          <a:xfrm flipH="1" flipV="1">
            <a:off x="5957888" y="4095750"/>
            <a:ext cx="950912" cy="482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7" name="Line 97"/>
          <p:cNvSpPr>
            <a:spLocks noChangeShapeType="1"/>
          </p:cNvSpPr>
          <p:nvPr/>
        </p:nvSpPr>
        <p:spPr bwMode="auto">
          <a:xfrm flipV="1">
            <a:off x="5851525" y="3575050"/>
            <a:ext cx="1588" cy="3556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8" name="Line 98"/>
          <p:cNvSpPr>
            <a:spLocks noChangeShapeType="1"/>
          </p:cNvSpPr>
          <p:nvPr/>
        </p:nvSpPr>
        <p:spPr bwMode="auto">
          <a:xfrm flipV="1">
            <a:off x="4902200" y="4083050"/>
            <a:ext cx="814388" cy="4699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29" name="Oval 99"/>
          <p:cNvSpPr>
            <a:spLocks noChangeArrowheads="1"/>
          </p:cNvSpPr>
          <p:nvPr/>
        </p:nvSpPr>
        <p:spPr bwMode="auto">
          <a:xfrm>
            <a:off x="5722938" y="3927475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Rectangle 101"/>
          <p:cNvSpPr>
            <a:spLocks noChangeArrowheads="1"/>
          </p:cNvSpPr>
          <p:nvPr/>
        </p:nvSpPr>
        <p:spPr bwMode="auto">
          <a:xfrm>
            <a:off x="5222875" y="524351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" name="Text Box 102"/>
          <p:cNvSpPr txBox="1">
            <a:spLocks noChangeArrowheads="1"/>
          </p:cNvSpPr>
          <p:nvPr/>
        </p:nvSpPr>
        <p:spPr bwMode="auto">
          <a:xfrm>
            <a:off x="5378450" y="5257801"/>
            <a:ext cx="927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Kaderlid</a:t>
            </a:r>
            <a:endParaRPr lang="nl-NL" sz="1600">
              <a:latin typeface="Arial" charset="0"/>
            </a:endParaRPr>
          </a:p>
        </p:txBody>
      </p:sp>
      <p:sp>
        <p:nvSpPr>
          <p:cNvPr id="134" name="Rectangle 104"/>
          <p:cNvSpPr>
            <a:spLocks noChangeArrowheads="1"/>
          </p:cNvSpPr>
          <p:nvPr/>
        </p:nvSpPr>
        <p:spPr bwMode="auto">
          <a:xfrm>
            <a:off x="6175375" y="4570413"/>
            <a:ext cx="1255713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Text Box 105"/>
          <p:cNvSpPr txBox="1">
            <a:spLocks noChangeArrowheads="1"/>
          </p:cNvSpPr>
          <p:nvPr/>
        </p:nvSpPr>
        <p:spPr bwMode="auto">
          <a:xfrm>
            <a:off x="6237288" y="4584701"/>
            <a:ext cx="1108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Technicus</a:t>
            </a:r>
            <a:endParaRPr lang="nl-NL" sz="1600">
              <a:latin typeface="Arial" charset="0"/>
            </a:endParaRPr>
          </a:p>
        </p:txBody>
      </p:sp>
      <p:sp>
        <p:nvSpPr>
          <p:cNvPr id="136" name="Line 106"/>
          <p:cNvSpPr>
            <a:spLocks noChangeShapeType="1"/>
          </p:cNvSpPr>
          <p:nvPr/>
        </p:nvSpPr>
        <p:spPr bwMode="auto">
          <a:xfrm flipH="1" flipV="1">
            <a:off x="5856288" y="4159250"/>
            <a:ext cx="11112" cy="10668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Text Box 107"/>
          <p:cNvSpPr txBox="1">
            <a:spLocks noChangeArrowheads="1"/>
          </p:cNvSpPr>
          <p:nvPr/>
        </p:nvSpPr>
        <p:spPr bwMode="auto">
          <a:xfrm>
            <a:off x="5653088" y="44450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38" name="Text Box 108"/>
          <p:cNvSpPr txBox="1">
            <a:spLocks noChangeArrowheads="1"/>
          </p:cNvSpPr>
          <p:nvPr/>
        </p:nvSpPr>
        <p:spPr bwMode="auto">
          <a:xfrm rot="17922010">
            <a:off x="6189663" y="40894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40" name="Text Box 109"/>
          <p:cNvSpPr txBox="1">
            <a:spLocks noChangeArrowheads="1"/>
          </p:cNvSpPr>
          <p:nvPr/>
        </p:nvSpPr>
        <p:spPr bwMode="auto">
          <a:xfrm rot="17922010">
            <a:off x="6977063" y="38100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41" name="Text Box 110"/>
          <p:cNvSpPr txBox="1">
            <a:spLocks noChangeArrowheads="1"/>
          </p:cNvSpPr>
          <p:nvPr/>
        </p:nvSpPr>
        <p:spPr bwMode="auto">
          <a:xfrm rot="3596755">
            <a:off x="5122863" y="4076700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142" name="Text Box 111"/>
          <p:cNvSpPr txBox="1">
            <a:spLocks noChangeArrowheads="1"/>
          </p:cNvSpPr>
          <p:nvPr/>
        </p:nvSpPr>
        <p:spPr bwMode="auto">
          <a:xfrm>
            <a:off x="2090738" y="3519488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Type</a:t>
            </a:r>
            <a:endParaRPr lang="nl-NL" sz="1600">
              <a:latin typeface="Arial" charset="0"/>
            </a:endParaRPr>
          </a:p>
        </p:txBody>
      </p:sp>
      <p:sp>
        <p:nvSpPr>
          <p:cNvPr id="143" name="Text Box 112"/>
          <p:cNvSpPr txBox="1">
            <a:spLocks noChangeArrowheads="1"/>
          </p:cNvSpPr>
          <p:nvPr/>
        </p:nvSpPr>
        <p:spPr bwMode="auto">
          <a:xfrm>
            <a:off x="801688" y="4097338"/>
            <a:ext cx="588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‘sch’</a:t>
            </a:r>
            <a:endParaRPr lang="nl-NL" sz="1600">
              <a:latin typeface="Arial" charset="0"/>
            </a:endParaRPr>
          </a:p>
        </p:txBody>
      </p:sp>
      <p:sp>
        <p:nvSpPr>
          <p:cNvPr id="144" name="Text Box 113"/>
          <p:cNvSpPr txBox="1">
            <a:spLocks noChangeArrowheads="1"/>
          </p:cNvSpPr>
          <p:nvPr/>
        </p:nvSpPr>
        <p:spPr bwMode="auto">
          <a:xfrm>
            <a:off x="1579563" y="4922838"/>
            <a:ext cx="644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‘wnd’</a:t>
            </a:r>
            <a:endParaRPr lang="nl-NL" sz="1600">
              <a:latin typeface="Arial" charset="0"/>
            </a:endParaRPr>
          </a:p>
        </p:txBody>
      </p:sp>
      <p:sp>
        <p:nvSpPr>
          <p:cNvPr id="145" name="Text Box 114"/>
          <p:cNvSpPr txBox="1">
            <a:spLocks noChangeArrowheads="1"/>
          </p:cNvSpPr>
          <p:nvPr/>
        </p:nvSpPr>
        <p:spPr bwMode="auto">
          <a:xfrm>
            <a:off x="2598738" y="4903788"/>
            <a:ext cx="508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‘jwl’</a:t>
            </a:r>
            <a:endParaRPr lang="nl-NL" sz="1600">
              <a:latin typeface="Arial" charset="0"/>
            </a:endParaRPr>
          </a:p>
        </p:txBody>
      </p:sp>
      <p:sp>
        <p:nvSpPr>
          <p:cNvPr id="146" name="Text Box 115"/>
          <p:cNvSpPr txBox="1">
            <a:spLocks noChangeArrowheads="1"/>
          </p:cNvSpPr>
          <p:nvPr/>
        </p:nvSpPr>
        <p:spPr bwMode="auto">
          <a:xfrm>
            <a:off x="2922588" y="4122738"/>
            <a:ext cx="542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‘bld’</a:t>
            </a:r>
            <a:endParaRPr lang="nl-NL" sz="1600">
              <a:latin typeface="Arial" charset="0"/>
            </a:endParaRPr>
          </a:p>
        </p:txBody>
      </p:sp>
      <p:sp>
        <p:nvSpPr>
          <p:cNvPr id="147" name="Text Box 116"/>
          <p:cNvSpPr txBox="1">
            <a:spLocks noChangeArrowheads="1"/>
          </p:cNvSpPr>
          <p:nvPr/>
        </p:nvSpPr>
        <p:spPr bwMode="auto">
          <a:xfrm>
            <a:off x="5678488" y="3860800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</a:rPr>
              <a:t>d</a:t>
            </a:r>
            <a:endParaRPr lang="nl-NL" sz="16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01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Categorisatie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150" y="5523680"/>
            <a:ext cx="912495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Categorieën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6" name="Picture 4" descr="http://scholarshipproz.com/upload/orig/project_category_4429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08" y="1209675"/>
            <a:ext cx="3347891" cy="189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Line 55"/>
          <p:cNvSpPr>
            <a:spLocks noChangeShapeType="1"/>
          </p:cNvSpPr>
          <p:nvPr/>
        </p:nvSpPr>
        <p:spPr bwMode="auto">
          <a:xfrm flipH="1" flipV="1">
            <a:off x="3521075" y="3421064"/>
            <a:ext cx="1587" cy="5270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flipV="1">
            <a:off x="3640137" y="3665539"/>
            <a:ext cx="1370012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Rectangle 58"/>
          <p:cNvSpPr>
            <a:spLocks noChangeArrowheads="1"/>
          </p:cNvSpPr>
          <p:nvPr/>
        </p:nvSpPr>
        <p:spPr bwMode="auto">
          <a:xfrm>
            <a:off x="1255713" y="327025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59"/>
          <p:cNvSpPr txBox="1">
            <a:spLocks noChangeArrowheads="1"/>
          </p:cNvSpPr>
          <p:nvPr/>
        </p:nvSpPr>
        <p:spPr bwMode="auto">
          <a:xfrm>
            <a:off x="1406525" y="3284539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Persoon</a:t>
            </a:r>
            <a:endParaRPr lang="nl-NL" sz="1600">
              <a:latin typeface="Arial" charset="0"/>
            </a:endParaRPr>
          </a:p>
        </p:txBody>
      </p:sp>
      <p:sp>
        <p:nvSpPr>
          <p:cNvPr id="73" name="Text Box 61"/>
          <p:cNvSpPr txBox="1">
            <a:spLocks noChangeArrowheads="1"/>
          </p:cNvSpPr>
          <p:nvPr/>
        </p:nvSpPr>
        <p:spPr bwMode="auto">
          <a:xfrm>
            <a:off x="3014662" y="4576765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Eigenaar</a:t>
            </a:r>
            <a:endParaRPr lang="nl-NL" sz="1600">
              <a:latin typeface="Arial" charset="0"/>
            </a:endParaRPr>
          </a:p>
        </p:txBody>
      </p:sp>
      <p:sp>
        <p:nvSpPr>
          <p:cNvPr id="74" name="Rectangle 62"/>
          <p:cNvSpPr>
            <a:spLocks noChangeArrowheads="1"/>
          </p:cNvSpPr>
          <p:nvPr/>
        </p:nvSpPr>
        <p:spPr bwMode="auto">
          <a:xfrm>
            <a:off x="2897187" y="4562477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3397250" y="3941764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2862262" y="301625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3103562" y="3030539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Bedrijf</a:t>
            </a:r>
            <a:endParaRPr lang="nl-NL" sz="1600">
              <a:latin typeface="Arial" charset="0"/>
            </a:endParaRPr>
          </a:p>
        </p:txBody>
      </p:sp>
      <p:sp>
        <p:nvSpPr>
          <p:cNvPr id="64" name="Line 67"/>
          <p:cNvSpPr>
            <a:spLocks noChangeShapeType="1"/>
          </p:cNvSpPr>
          <p:nvPr/>
        </p:nvSpPr>
        <p:spPr bwMode="auto">
          <a:xfrm flipV="1">
            <a:off x="3525837" y="4170364"/>
            <a:ext cx="158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3317875" y="4078289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3365500" y="3887789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H="1" flipV="1">
            <a:off x="2070100" y="3675064"/>
            <a:ext cx="1325562" cy="390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Rectangle 72"/>
          <p:cNvSpPr>
            <a:spLocks noChangeArrowheads="1"/>
          </p:cNvSpPr>
          <p:nvPr/>
        </p:nvSpPr>
        <p:spPr bwMode="auto">
          <a:xfrm>
            <a:off x="4545012" y="3270251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73"/>
          <p:cNvSpPr txBox="1">
            <a:spLocks noChangeArrowheads="1"/>
          </p:cNvSpPr>
          <p:nvPr/>
        </p:nvSpPr>
        <p:spPr bwMode="auto">
          <a:xfrm>
            <a:off x="4686299" y="3284539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Museum</a:t>
            </a:r>
            <a:endParaRPr lang="nl-NL" sz="1600">
              <a:latin typeface="Arial" charset="0"/>
            </a:endParaRPr>
          </a:p>
        </p:txBody>
      </p:sp>
      <p:pic>
        <p:nvPicPr>
          <p:cNvPr id="77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61" y="478876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32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Het (E)ER-model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Geconditioneerde</a:t>
            </a:r>
            <a:r>
              <a:rPr lang="en-GB" dirty="0" smtClean="0"/>
              <a:t> </a:t>
            </a:r>
            <a:r>
              <a:rPr lang="en-GB" dirty="0" err="1" smtClean="0"/>
              <a:t>supertypes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Content Placeholder 2"/>
          <p:cNvSpPr txBox="1">
            <a:spLocks/>
          </p:cNvSpPr>
          <p:nvPr/>
        </p:nvSpPr>
        <p:spPr>
          <a:xfrm>
            <a:off x="2879725" y="5742755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Categorieën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Line 53"/>
          <p:cNvSpPr>
            <a:spLocks noChangeShapeType="1"/>
          </p:cNvSpPr>
          <p:nvPr/>
        </p:nvSpPr>
        <p:spPr bwMode="auto">
          <a:xfrm flipH="1" flipV="1">
            <a:off x="4142582" y="3732213"/>
            <a:ext cx="1587" cy="5270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 flipV="1">
            <a:off x="4261645" y="3976688"/>
            <a:ext cx="1370012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4" name="Rectangle 56"/>
          <p:cNvSpPr>
            <a:spLocks noChangeArrowheads="1"/>
          </p:cNvSpPr>
          <p:nvPr/>
        </p:nvSpPr>
        <p:spPr bwMode="auto">
          <a:xfrm>
            <a:off x="1877220" y="35814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57"/>
          <p:cNvSpPr txBox="1">
            <a:spLocks noChangeArrowheads="1"/>
          </p:cNvSpPr>
          <p:nvPr/>
        </p:nvSpPr>
        <p:spPr bwMode="auto">
          <a:xfrm>
            <a:off x="2029620" y="3595688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Persoon</a:t>
            </a:r>
            <a:endParaRPr lang="nl-NL" sz="1600">
              <a:latin typeface="Arial" charset="0"/>
            </a:endParaRPr>
          </a:p>
        </p:txBody>
      </p:sp>
      <p:sp>
        <p:nvSpPr>
          <p:cNvPr id="102" name="Text Box 59"/>
          <p:cNvSpPr txBox="1">
            <a:spLocks noChangeArrowheads="1"/>
          </p:cNvSpPr>
          <p:nvPr/>
        </p:nvSpPr>
        <p:spPr bwMode="auto">
          <a:xfrm>
            <a:off x="3636170" y="488791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Eigenaar</a:t>
            </a:r>
            <a:endParaRPr lang="nl-NL" sz="1600">
              <a:latin typeface="Arial" charset="0"/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3518695" y="48736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61"/>
          <p:cNvSpPr>
            <a:spLocks noChangeArrowheads="1"/>
          </p:cNvSpPr>
          <p:nvPr/>
        </p:nvSpPr>
        <p:spPr bwMode="auto">
          <a:xfrm>
            <a:off x="4018757" y="425291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63"/>
          <p:cNvSpPr>
            <a:spLocks noChangeArrowheads="1"/>
          </p:cNvSpPr>
          <p:nvPr/>
        </p:nvSpPr>
        <p:spPr bwMode="auto">
          <a:xfrm>
            <a:off x="3483770" y="33274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4"/>
          <p:cNvSpPr txBox="1">
            <a:spLocks noChangeArrowheads="1"/>
          </p:cNvSpPr>
          <p:nvPr/>
        </p:nvSpPr>
        <p:spPr bwMode="auto">
          <a:xfrm>
            <a:off x="3725070" y="3341688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Bedrijf</a:t>
            </a:r>
            <a:endParaRPr lang="nl-NL" sz="1600">
              <a:latin typeface="Arial" charset="0"/>
            </a:endParaRPr>
          </a:p>
        </p:txBody>
      </p:sp>
      <p:sp>
        <p:nvSpPr>
          <p:cNvPr id="87" name="Line 65"/>
          <p:cNvSpPr>
            <a:spLocks noChangeShapeType="1"/>
          </p:cNvSpPr>
          <p:nvPr/>
        </p:nvSpPr>
        <p:spPr bwMode="auto">
          <a:xfrm flipV="1">
            <a:off x="4147345" y="4481513"/>
            <a:ext cx="158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9" name="Text Box 66"/>
          <p:cNvSpPr txBox="1">
            <a:spLocks noChangeArrowheads="1"/>
          </p:cNvSpPr>
          <p:nvPr/>
        </p:nvSpPr>
        <p:spPr bwMode="auto">
          <a:xfrm>
            <a:off x="3939382" y="43894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91" name="Text Box 67"/>
          <p:cNvSpPr txBox="1">
            <a:spLocks noChangeArrowheads="1"/>
          </p:cNvSpPr>
          <p:nvPr/>
        </p:nvSpPr>
        <p:spPr bwMode="auto">
          <a:xfrm>
            <a:off x="3987007" y="41989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92" name="Line 68"/>
          <p:cNvSpPr>
            <a:spLocks noChangeShapeType="1"/>
          </p:cNvSpPr>
          <p:nvPr/>
        </p:nvSpPr>
        <p:spPr bwMode="auto">
          <a:xfrm flipH="1" flipV="1">
            <a:off x="2691607" y="3986213"/>
            <a:ext cx="1325562" cy="390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Rectangle 70"/>
          <p:cNvSpPr>
            <a:spLocks noChangeArrowheads="1"/>
          </p:cNvSpPr>
          <p:nvPr/>
        </p:nvSpPr>
        <p:spPr bwMode="auto">
          <a:xfrm>
            <a:off x="5166520" y="35814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5307807" y="3595688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Museum</a:t>
            </a:r>
            <a:endParaRPr lang="nl-NL" sz="1600">
              <a:latin typeface="Arial" charset="0"/>
            </a:endParaRPr>
          </a:p>
        </p:txBody>
      </p:sp>
      <p:sp>
        <p:nvSpPr>
          <p:cNvPr id="50" name="Line 72"/>
          <p:cNvSpPr>
            <a:spLocks noChangeShapeType="1"/>
          </p:cNvSpPr>
          <p:nvPr/>
        </p:nvSpPr>
        <p:spPr bwMode="auto">
          <a:xfrm flipV="1">
            <a:off x="4775995" y="5062538"/>
            <a:ext cx="255587" cy="9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5203032" y="4908551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 dirty="0">
                <a:latin typeface="Arial" charset="0"/>
              </a:rPr>
              <a:t>Soort</a:t>
            </a:r>
            <a:endParaRPr lang="nl-NL" sz="1400" dirty="0">
              <a:latin typeface="Arial" charset="0"/>
            </a:endParaRPr>
          </a:p>
        </p:txBody>
      </p:sp>
      <p:sp>
        <p:nvSpPr>
          <p:cNvPr id="66" name="Oval 75"/>
          <p:cNvSpPr>
            <a:spLocks noChangeArrowheads="1"/>
          </p:cNvSpPr>
          <p:nvPr/>
        </p:nvSpPr>
        <p:spPr bwMode="auto">
          <a:xfrm>
            <a:off x="5031582" y="48974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60" name="Text Box 76"/>
          <p:cNvSpPr txBox="1">
            <a:spLocks noChangeArrowheads="1"/>
          </p:cNvSpPr>
          <p:nvPr/>
        </p:nvSpPr>
        <p:spPr bwMode="auto">
          <a:xfrm>
            <a:off x="4263232" y="457993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Soort</a:t>
            </a:r>
            <a:endParaRPr lang="nl-NL" sz="1600">
              <a:latin typeface="Arial" charset="0"/>
            </a:endParaRPr>
          </a:p>
        </p:txBody>
      </p:sp>
      <p:sp>
        <p:nvSpPr>
          <p:cNvPr id="61" name="Text Box 77"/>
          <p:cNvSpPr txBox="1">
            <a:spLocks noChangeArrowheads="1"/>
          </p:cNvSpPr>
          <p:nvPr/>
        </p:nvSpPr>
        <p:spPr bwMode="auto">
          <a:xfrm>
            <a:off x="2374107" y="41290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‘particulier’</a:t>
            </a:r>
            <a:endParaRPr lang="nl-NL" sz="1600">
              <a:latin typeface="Arial" charset="0"/>
            </a:endParaRPr>
          </a:p>
        </p:txBody>
      </p:sp>
      <p:sp>
        <p:nvSpPr>
          <p:cNvPr id="62" name="Text Box 78"/>
          <p:cNvSpPr txBox="1">
            <a:spLocks noChangeArrowheads="1"/>
          </p:cNvSpPr>
          <p:nvPr/>
        </p:nvSpPr>
        <p:spPr bwMode="auto">
          <a:xfrm>
            <a:off x="3399632" y="3783013"/>
            <a:ext cx="82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‘bedrijf’</a:t>
            </a:r>
            <a:endParaRPr lang="nl-NL" sz="1600">
              <a:latin typeface="Arial" charset="0"/>
            </a:endParaRPr>
          </a:p>
        </p:txBody>
      </p:sp>
      <p:sp>
        <p:nvSpPr>
          <p:cNvPr id="64" name="Text Box 79"/>
          <p:cNvSpPr txBox="1">
            <a:spLocks noChangeArrowheads="1"/>
          </p:cNvSpPr>
          <p:nvPr/>
        </p:nvSpPr>
        <p:spPr bwMode="auto">
          <a:xfrm>
            <a:off x="4939507" y="4113213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‘museum’</a:t>
            </a:r>
            <a:endParaRPr lang="nl-NL" sz="16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88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Het (uitgebreid) </a:t>
            </a:r>
            <a:br>
              <a:rPr lang="nl-BE" sz="2000" b="1" dirty="0" smtClean="0"/>
            </a:br>
            <a:r>
              <a:rPr lang="nl-BE" sz="2000" b="1" dirty="0" smtClean="0"/>
              <a:t>‘entity-relationship’ 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Geavanceerde concepten</a:t>
            </a:r>
          </a:p>
          <a:p>
            <a:r>
              <a:rPr lang="nl-BE" sz="1400" dirty="0" smtClean="0"/>
              <a:t>Karakteristieken en restricties</a:t>
            </a:r>
            <a:endParaRPr lang="nl-BE" sz="1400" dirty="0"/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5730" y="1312429"/>
            <a:ext cx="558116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Fine tuning</a:t>
            </a:r>
          </a:p>
          <a:p>
            <a:pPr marL="457200" lvl="1" indent="0">
              <a:buFont typeface="Arial" pitchFamily="34" charset="0"/>
              <a:buNone/>
            </a:pPr>
            <a:r>
              <a:rPr lang="en-GB" dirty="0" err="1" smtClean="0"/>
              <a:t>Participatiegraad</a:t>
            </a:r>
            <a:r>
              <a:rPr lang="en-GB" dirty="0" smtClean="0"/>
              <a:t> van de </a:t>
            </a:r>
            <a:r>
              <a:rPr lang="en-GB" dirty="0" err="1" smtClean="0"/>
              <a:t>supertypes</a:t>
            </a:r>
            <a:endParaRPr lang="en-GB" dirty="0" smtClean="0"/>
          </a:p>
        </p:txBody>
      </p:sp>
      <p:pic>
        <p:nvPicPr>
          <p:cNvPr id="7170" name="Picture 2" descr="http://www.marketo.com/_includes/wp/news/wp-content/uploads/2011/04/Fine-Tune-Your-Lead-Databas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1112568"/>
            <a:ext cx="3460750" cy="173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Content Placeholder 2"/>
          <p:cNvSpPr txBox="1">
            <a:spLocks/>
          </p:cNvSpPr>
          <p:nvPr/>
        </p:nvSpPr>
        <p:spPr>
          <a:xfrm>
            <a:off x="2879725" y="5742755"/>
            <a:ext cx="613039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Categorieën</a:t>
            </a:r>
            <a:endParaRPr lang="en-GB" sz="600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Line 67"/>
          <p:cNvSpPr>
            <a:spLocks noChangeShapeType="1"/>
          </p:cNvSpPr>
          <p:nvPr/>
        </p:nvSpPr>
        <p:spPr bwMode="auto">
          <a:xfrm flipH="1" flipV="1">
            <a:off x="6030118" y="3554413"/>
            <a:ext cx="1587" cy="52705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0" name="Line 68"/>
          <p:cNvSpPr>
            <a:spLocks noChangeShapeType="1"/>
          </p:cNvSpPr>
          <p:nvPr/>
        </p:nvSpPr>
        <p:spPr bwMode="auto">
          <a:xfrm flipV="1">
            <a:off x="6149181" y="3798888"/>
            <a:ext cx="1370012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8" name="Rectangle 70"/>
          <p:cNvSpPr>
            <a:spLocks noChangeArrowheads="1"/>
          </p:cNvSpPr>
          <p:nvPr/>
        </p:nvSpPr>
        <p:spPr bwMode="auto">
          <a:xfrm>
            <a:off x="3764756" y="34036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Text Box 71"/>
          <p:cNvSpPr txBox="1">
            <a:spLocks noChangeArrowheads="1"/>
          </p:cNvSpPr>
          <p:nvPr/>
        </p:nvSpPr>
        <p:spPr bwMode="auto">
          <a:xfrm>
            <a:off x="3917156" y="3417888"/>
            <a:ext cx="93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Persoon</a:t>
            </a:r>
            <a:endParaRPr lang="nl-NL" sz="1600">
              <a:latin typeface="Arial" charset="0"/>
            </a:endParaRPr>
          </a:p>
        </p:txBody>
      </p:sp>
      <p:sp>
        <p:nvSpPr>
          <p:cNvPr id="56" name="Text Box 73"/>
          <p:cNvSpPr txBox="1">
            <a:spLocks noChangeArrowheads="1"/>
          </p:cNvSpPr>
          <p:nvPr/>
        </p:nvSpPr>
        <p:spPr bwMode="auto">
          <a:xfrm>
            <a:off x="5523706" y="4710113"/>
            <a:ext cx="995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Eigenaar</a:t>
            </a:r>
            <a:endParaRPr lang="nl-NL" sz="1600">
              <a:latin typeface="Arial" charset="0"/>
            </a:endParaRPr>
          </a:p>
        </p:txBody>
      </p:sp>
      <p:sp>
        <p:nvSpPr>
          <p:cNvPr id="57" name="Rectangle 74"/>
          <p:cNvSpPr>
            <a:spLocks noChangeArrowheads="1"/>
          </p:cNvSpPr>
          <p:nvPr/>
        </p:nvSpPr>
        <p:spPr bwMode="auto">
          <a:xfrm>
            <a:off x="5406231" y="4695825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75"/>
          <p:cNvSpPr>
            <a:spLocks noChangeArrowheads="1"/>
          </p:cNvSpPr>
          <p:nvPr/>
        </p:nvSpPr>
        <p:spPr bwMode="auto">
          <a:xfrm>
            <a:off x="5906293" y="407511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77"/>
          <p:cNvSpPr>
            <a:spLocks noChangeArrowheads="1"/>
          </p:cNvSpPr>
          <p:nvPr/>
        </p:nvSpPr>
        <p:spPr bwMode="auto">
          <a:xfrm>
            <a:off x="5371306" y="31496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Text Box 78"/>
          <p:cNvSpPr txBox="1">
            <a:spLocks noChangeArrowheads="1"/>
          </p:cNvSpPr>
          <p:nvPr/>
        </p:nvSpPr>
        <p:spPr bwMode="auto">
          <a:xfrm>
            <a:off x="5612606" y="3163888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Bedrijf</a:t>
            </a:r>
            <a:endParaRPr lang="nl-NL" sz="1600">
              <a:latin typeface="Arial" charset="0"/>
            </a:endParaRPr>
          </a:p>
        </p:txBody>
      </p:sp>
      <p:sp>
        <p:nvSpPr>
          <p:cNvPr id="46" name="Line 79"/>
          <p:cNvSpPr>
            <a:spLocks noChangeShapeType="1"/>
          </p:cNvSpPr>
          <p:nvPr/>
        </p:nvSpPr>
        <p:spPr bwMode="auto">
          <a:xfrm flipV="1">
            <a:off x="6034881" y="4303713"/>
            <a:ext cx="158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7" name="Text Box 80"/>
          <p:cNvSpPr txBox="1">
            <a:spLocks noChangeArrowheads="1"/>
          </p:cNvSpPr>
          <p:nvPr/>
        </p:nvSpPr>
        <p:spPr bwMode="auto">
          <a:xfrm>
            <a:off x="5836443" y="421163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48" name="Text Box 81"/>
          <p:cNvSpPr txBox="1">
            <a:spLocks noChangeArrowheads="1"/>
          </p:cNvSpPr>
          <p:nvPr/>
        </p:nvSpPr>
        <p:spPr bwMode="auto">
          <a:xfrm>
            <a:off x="5884068" y="40306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49" name="Line 82"/>
          <p:cNvSpPr>
            <a:spLocks noChangeShapeType="1"/>
          </p:cNvSpPr>
          <p:nvPr/>
        </p:nvSpPr>
        <p:spPr bwMode="auto">
          <a:xfrm flipH="1" flipV="1">
            <a:off x="4579143" y="3808413"/>
            <a:ext cx="1325562" cy="390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2" name="Rectangle 84"/>
          <p:cNvSpPr>
            <a:spLocks noChangeArrowheads="1"/>
          </p:cNvSpPr>
          <p:nvPr/>
        </p:nvSpPr>
        <p:spPr bwMode="auto">
          <a:xfrm>
            <a:off x="7054056" y="340360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85"/>
          <p:cNvSpPr txBox="1">
            <a:spLocks noChangeArrowheads="1"/>
          </p:cNvSpPr>
          <p:nvPr/>
        </p:nvSpPr>
        <p:spPr bwMode="auto">
          <a:xfrm>
            <a:off x="7195343" y="3417888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Museum</a:t>
            </a:r>
            <a:endParaRPr lang="nl-NL" sz="1600">
              <a:latin typeface="Arial" charset="0"/>
            </a:endParaRPr>
          </a:p>
        </p:txBody>
      </p:sp>
      <p:sp>
        <p:nvSpPr>
          <p:cNvPr id="31" name="Line 86"/>
          <p:cNvSpPr>
            <a:spLocks noChangeShapeType="1"/>
          </p:cNvSpPr>
          <p:nvPr/>
        </p:nvSpPr>
        <p:spPr bwMode="auto">
          <a:xfrm flipV="1">
            <a:off x="6663531" y="4884738"/>
            <a:ext cx="255587" cy="9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Text Box 88"/>
          <p:cNvSpPr txBox="1">
            <a:spLocks noChangeArrowheads="1"/>
          </p:cNvSpPr>
          <p:nvPr/>
        </p:nvSpPr>
        <p:spPr bwMode="auto">
          <a:xfrm>
            <a:off x="7090568" y="4730751"/>
            <a:ext cx="608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400">
                <a:latin typeface="Arial" charset="0"/>
              </a:rPr>
              <a:t>Soort</a:t>
            </a:r>
            <a:endParaRPr lang="nl-NL" sz="1400">
              <a:latin typeface="Arial" charset="0"/>
            </a:endParaRPr>
          </a:p>
        </p:txBody>
      </p:sp>
      <p:sp>
        <p:nvSpPr>
          <p:cNvPr id="38" name="Oval 89"/>
          <p:cNvSpPr>
            <a:spLocks noChangeArrowheads="1"/>
          </p:cNvSpPr>
          <p:nvPr/>
        </p:nvSpPr>
        <p:spPr bwMode="auto">
          <a:xfrm>
            <a:off x="6919118" y="4719638"/>
            <a:ext cx="939800" cy="3429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sz="180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33" name="Text Box 90"/>
          <p:cNvSpPr txBox="1">
            <a:spLocks noChangeArrowheads="1"/>
          </p:cNvSpPr>
          <p:nvPr/>
        </p:nvSpPr>
        <p:spPr bwMode="auto">
          <a:xfrm>
            <a:off x="6150768" y="440213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Soort</a:t>
            </a:r>
            <a:endParaRPr lang="nl-NL" sz="1600">
              <a:latin typeface="Arial" charset="0"/>
            </a:endParaRPr>
          </a:p>
        </p:txBody>
      </p:sp>
      <p:sp>
        <p:nvSpPr>
          <p:cNvPr id="34" name="Text Box 91"/>
          <p:cNvSpPr txBox="1">
            <a:spLocks noChangeArrowheads="1"/>
          </p:cNvSpPr>
          <p:nvPr/>
        </p:nvSpPr>
        <p:spPr bwMode="auto">
          <a:xfrm>
            <a:off x="4261643" y="39512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‘particulier’</a:t>
            </a:r>
            <a:endParaRPr lang="nl-NL" sz="1600">
              <a:latin typeface="Arial" charset="0"/>
            </a:endParaRPr>
          </a:p>
        </p:txBody>
      </p:sp>
      <p:sp>
        <p:nvSpPr>
          <p:cNvPr id="35" name="Text Box 92"/>
          <p:cNvSpPr txBox="1">
            <a:spLocks noChangeArrowheads="1"/>
          </p:cNvSpPr>
          <p:nvPr/>
        </p:nvSpPr>
        <p:spPr bwMode="auto">
          <a:xfrm>
            <a:off x="5287168" y="3605213"/>
            <a:ext cx="825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‘bedrijf’</a:t>
            </a:r>
            <a:endParaRPr lang="nl-NL" sz="1600">
              <a:latin typeface="Arial" charset="0"/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6827043" y="3935413"/>
            <a:ext cx="1052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>
                <a:latin typeface="Arial" charset="0"/>
              </a:rPr>
              <a:t>‘museum’</a:t>
            </a:r>
            <a:endParaRPr lang="nl-NL" sz="1600">
              <a:latin typeface="Arial" charset="0"/>
            </a:endParaRPr>
          </a:p>
        </p:txBody>
      </p:sp>
      <p:sp>
        <p:nvSpPr>
          <p:cNvPr id="63" name="Line 94"/>
          <p:cNvSpPr>
            <a:spLocks noChangeShapeType="1"/>
          </p:cNvSpPr>
          <p:nvPr/>
        </p:nvSpPr>
        <p:spPr bwMode="auto">
          <a:xfrm flipV="1">
            <a:off x="2158206" y="3665538"/>
            <a:ext cx="65563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Rectangle 96"/>
          <p:cNvSpPr>
            <a:spLocks noChangeArrowheads="1"/>
          </p:cNvSpPr>
          <p:nvPr/>
        </p:nvSpPr>
        <p:spPr bwMode="auto">
          <a:xfrm>
            <a:off x="659606" y="327025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97"/>
          <p:cNvSpPr txBox="1">
            <a:spLocks noChangeArrowheads="1"/>
          </p:cNvSpPr>
          <p:nvPr/>
        </p:nvSpPr>
        <p:spPr bwMode="auto">
          <a:xfrm>
            <a:off x="769144" y="3284538"/>
            <a:ext cx="98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Software</a:t>
            </a:r>
            <a:endParaRPr lang="nl-NL" sz="1600">
              <a:latin typeface="Arial" charset="0"/>
            </a:endParaRPr>
          </a:p>
        </p:txBody>
      </p:sp>
      <p:sp>
        <p:nvSpPr>
          <p:cNvPr id="72" name="Text Box 99"/>
          <p:cNvSpPr txBox="1">
            <a:spLocks noChangeArrowheads="1"/>
          </p:cNvSpPr>
          <p:nvPr/>
        </p:nvSpPr>
        <p:spPr bwMode="auto">
          <a:xfrm>
            <a:off x="1383424" y="4576763"/>
            <a:ext cx="127748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Configuratie</a:t>
            </a:r>
            <a:endParaRPr lang="nl-NL" sz="1600">
              <a:latin typeface="Arial" charset="0"/>
            </a:endParaRPr>
          </a:p>
        </p:txBody>
      </p:sp>
      <p:sp>
        <p:nvSpPr>
          <p:cNvPr id="73" name="Rectangle 100"/>
          <p:cNvSpPr>
            <a:spLocks noChangeArrowheads="1"/>
          </p:cNvSpPr>
          <p:nvPr/>
        </p:nvSpPr>
        <p:spPr bwMode="auto">
          <a:xfrm>
            <a:off x="1334293" y="4562475"/>
            <a:ext cx="1419225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01"/>
          <p:cNvSpPr>
            <a:spLocks noChangeArrowheads="1"/>
          </p:cNvSpPr>
          <p:nvPr/>
        </p:nvSpPr>
        <p:spPr bwMode="auto">
          <a:xfrm>
            <a:off x="1915318" y="3941763"/>
            <a:ext cx="254000" cy="241300"/>
          </a:xfrm>
          <a:prstGeom prst="ellips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02"/>
          <p:cNvSpPr>
            <a:spLocks noChangeShapeType="1"/>
          </p:cNvSpPr>
          <p:nvPr/>
        </p:nvSpPr>
        <p:spPr bwMode="auto">
          <a:xfrm flipV="1">
            <a:off x="2062956" y="4170363"/>
            <a:ext cx="158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Text Box 103"/>
          <p:cNvSpPr txBox="1">
            <a:spLocks noChangeArrowheads="1"/>
          </p:cNvSpPr>
          <p:nvPr/>
        </p:nvSpPr>
        <p:spPr bwMode="auto">
          <a:xfrm>
            <a:off x="1835944" y="4078288"/>
            <a:ext cx="419100" cy="457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NL" sz="2400" b="1" dirty="0">
                <a:solidFill>
                  <a:srgbClr val="1687AF"/>
                </a:solidFill>
                <a:latin typeface="Arial" charset="0"/>
                <a:sym typeface="Symbol" pitchFamily="18" charset="2"/>
              </a:rPr>
              <a:t></a:t>
            </a:r>
          </a:p>
        </p:txBody>
      </p:sp>
      <p:sp>
        <p:nvSpPr>
          <p:cNvPr id="78" name="Text Box 104"/>
          <p:cNvSpPr txBox="1">
            <a:spLocks noChangeArrowheads="1"/>
          </p:cNvSpPr>
          <p:nvPr/>
        </p:nvSpPr>
        <p:spPr bwMode="auto">
          <a:xfrm>
            <a:off x="1893094" y="389731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nl-BE" sz="1600" b="1" dirty="0">
                <a:latin typeface="Arial" charset="0"/>
                <a:sym typeface="Symbol" pitchFamily="18" charset="2"/>
              </a:rPr>
              <a:t>U</a:t>
            </a:r>
          </a:p>
        </p:txBody>
      </p:sp>
      <p:sp>
        <p:nvSpPr>
          <p:cNvPr id="79" name="Line 105"/>
          <p:cNvSpPr>
            <a:spLocks noChangeShapeType="1"/>
          </p:cNvSpPr>
          <p:nvPr/>
        </p:nvSpPr>
        <p:spPr bwMode="auto">
          <a:xfrm flipH="1" flipV="1">
            <a:off x="1254918" y="3675063"/>
            <a:ext cx="658813" cy="390525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1" name="Rectangle 107"/>
          <p:cNvSpPr>
            <a:spLocks noChangeArrowheads="1"/>
          </p:cNvSpPr>
          <p:nvPr/>
        </p:nvSpPr>
        <p:spPr bwMode="auto">
          <a:xfrm>
            <a:off x="2167731" y="3270250"/>
            <a:ext cx="1255712" cy="393700"/>
          </a:xfrm>
          <a:prstGeom prst="rect">
            <a:avLst/>
          </a:prstGeom>
          <a:noFill/>
          <a:ln w="28575">
            <a:solidFill>
              <a:srgbClr val="1687AF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Text Box 108"/>
          <p:cNvSpPr txBox="1">
            <a:spLocks noChangeArrowheads="1"/>
          </p:cNvSpPr>
          <p:nvPr/>
        </p:nvSpPr>
        <p:spPr bwMode="auto">
          <a:xfrm>
            <a:off x="2262981" y="3284538"/>
            <a:ext cx="1063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nl-BE" sz="1600">
                <a:latin typeface="Arial" charset="0"/>
              </a:rPr>
              <a:t>Hardware</a:t>
            </a:r>
            <a:endParaRPr lang="nl-NL" sz="1600">
              <a:latin typeface="Arial" charset="0"/>
            </a:endParaRPr>
          </a:p>
        </p:txBody>
      </p:sp>
      <p:sp>
        <p:nvSpPr>
          <p:cNvPr id="83" name="Line 109"/>
          <p:cNvSpPr>
            <a:spLocks noChangeShapeType="1"/>
          </p:cNvSpPr>
          <p:nvPr/>
        </p:nvSpPr>
        <p:spPr bwMode="auto">
          <a:xfrm flipV="1">
            <a:off x="2021681" y="4167188"/>
            <a:ext cx="1587" cy="381000"/>
          </a:xfrm>
          <a:prstGeom prst="line">
            <a:avLst/>
          </a:prstGeom>
          <a:noFill/>
          <a:ln w="28575">
            <a:solidFill>
              <a:srgbClr val="1687AF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6234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6416</TotalTime>
  <Words>267</Words>
  <Application>Microsoft Office PowerPoint</Application>
  <PresentationFormat>On-screen Show (4:3)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Symbol</vt:lpstr>
      <vt:lpstr>Office Theme</vt:lpstr>
      <vt:lpstr>PowerPoint Presentation</vt:lpstr>
      <vt:lpstr>Het (E)ER-model</vt:lpstr>
      <vt:lpstr>Het (E)ER-model</vt:lpstr>
      <vt:lpstr>Het (E)ER-model</vt:lpstr>
      <vt:lpstr>Het (E)ER-model</vt:lpstr>
      <vt:lpstr>Het (E)ER-model</vt:lpstr>
      <vt:lpstr>Het (E)ER-model</vt:lpstr>
      <vt:lpstr>Het (E)ER-model</vt:lpstr>
      <vt:lpstr>Het (uitgebreid)  ‘entity-relationship’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487</cp:revision>
  <dcterms:created xsi:type="dcterms:W3CDTF">2010-12-03T08:14:05Z</dcterms:created>
  <dcterms:modified xsi:type="dcterms:W3CDTF">2020-08-29T11:46:29Z</dcterms:modified>
</cp:coreProperties>
</file>