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04" r:id="rId2"/>
    <p:sldId id="405" r:id="rId3"/>
    <p:sldId id="406" r:id="rId4"/>
    <p:sldId id="407" r:id="rId5"/>
    <p:sldId id="408" r:id="rId6"/>
    <p:sldId id="411" r:id="rId7"/>
    <p:sldId id="410" r:id="rId8"/>
    <p:sldId id="409" r:id="rId9"/>
    <p:sldId id="412" r:id="rId10"/>
    <p:sldId id="413" r:id="rId11"/>
    <p:sldId id="415" r:id="rId12"/>
    <p:sldId id="414" r:id="rId13"/>
    <p:sldId id="416" r:id="rId14"/>
    <p:sldId id="417" r:id="rId15"/>
  </p:sldIdLst>
  <p:sldSz cx="9144000" cy="6858000" type="screen4x3"/>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D9D9D"/>
    <a:srgbClr val="1687AF"/>
    <a:srgbClr val="14486B"/>
    <a:srgbClr val="009242"/>
    <a:srgbClr val="3333B2"/>
    <a:srgbClr val="FCFCFC"/>
    <a:srgbClr val="999999"/>
    <a:srgbClr val="FAFAFA"/>
    <a:srgbClr val="F5F5F5"/>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45" autoAdjust="0"/>
    <p:restoredTop sz="88249" autoAdjust="0"/>
  </p:normalViewPr>
  <p:slideViewPr>
    <p:cSldViewPr snapToGrid="0">
      <p:cViewPr varScale="1">
        <p:scale>
          <a:sx n="81" d="100"/>
          <a:sy n="81" d="100"/>
        </p:scale>
        <p:origin x="988" y="68"/>
      </p:cViewPr>
      <p:guideLst>
        <p:guide orient="horz" pos="2160"/>
        <p:guide pos="2880"/>
      </p:guideLst>
    </p:cSldViewPr>
  </p:slideViewPr>
  <p:outlineViewPr>
    <p:cViewPr>
      <p:scale>
        <a:sx n="33" d="100"/>
        <a:sy n="33" d="100"/>
      </p:scale>
      <p:origin x="0" y="3096"/>
    </p:cViewPr>
  </p:outlineViewPr>
  <p:notesTextViewPr>
    <p:cViewPr>
      <p:scale>
        <a:sx n="100" d="100"/>
        <a:sy n="100" d="100"/>
      </p:scale>
      <p:origin x="0" y="0"/>
    </p:cViewPr>
  </p:notesTextViewPr>
  <p:sorterViewPr>
    <p:cViewPr>
      <p:scale>
        <a:sx n="100" d="100"/>
        <a:sy n="100" d="100"/>
      </p:scale>
      <p:origin x="0" y="-53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2AEF91-B44C-4D7D-B80A-22D7DB92C901}" type="datetimeFigureOut">
              <a:rPr lang="nl-BE" smtClean="0"/>
              <a:pPr/>
              <a:t>16/08/2020</a:t>
            </a:fld>
            <a:endParaRPr lang="nl-B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3EB2C-6A4E-4C05-AB62-9F7CB1065850}" type="slidenum">
              <a:rPr lang="nl-BE" smtClean="0"/>
              <a:pPr/>
              <a:t>‹#›</a:t>
            </a:fld>
            <a:endParaRPr lang="nl-BE"/>
          </a:p>
        </p:txBody>
      </p:sp>
    </p:spTree>
    <p:extLst>
      <p:ext uri="{BB962C8B-B14F-4D97-AF65-F5344CB8AC3E}">
        <p14:creationId xmlns:p14="http://schemas.microsoft.com/office/powerpoint/2010/main" val="204556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16833"/>
            <a:ext cx="7772400" cy="2376264"/>
          </a:xfrm>
          <a:solidFill>
            <a:srgbClr val="1687AF"/>
          </a:solidFill>
          <a:ln>
            <a:noFill/>
          </a:ln>
          <a:effectLst>
            <a:outerShdw blurRad="114300" dist="63500" dir="5640000" sx="101000" sy="101000" algn="tl" rotWithShape="0">
              <a:prstClr val="black">
                <a:alpha val="38000"/>
              </a:prstClr>
            </a:outerShdw>
          </a:effectLst>
        </p:spPr>
        <p:txBody>
          <a:bodyPr>
            <a:normAutofit/>
          </a:bodyPr>
          <a:lstStyle>
            <a:lvl1pPr>
              <a:defRPr sz="3200">
                <a:solidFill>
                  <a:schemeClr val="bg1"/>
                </a:solidFill>
                <a:latin typeface="Arial" pitchFamily="34" charset="0"/>
                <a:cs typeface="Arial" pitchFamily="34" charset="0"/>
              </a:defRPr>
            </a:lvl1pPr>
          </a:lstStyle>
          <a:p>
            <a:r>
              <a:rPr lang="en-US" dirty="0" smtClean="0"/>
              <a:t>Click to edit Master title style</a:t>
            </a:r>
            <a:endParaRPr lang="nl-BE"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2384AE9-22AF-450A-859F-4D655F304850}" type="datetimeFigureOut">
              <a:rPr lang="nl-BE" smtClean="0"/>
              <a:pPr/>
              <a:t>16/08/2020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63B8D1D-12E0-4390-9242-608BE27ED209}" type="slidenum">
              <a:rPr lang="nl-BE" smtClean="0"/>
              <a:pPr/>
              <a:t>‹#›</a:t>
            </a:fld>
            <a:endParaRPr lang="nl-BE"/>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10"/>
          </p:nvPr>
        </p:nvSpPr>
        <p:spPr/>
        <p:txBody>
          <a:bodyPr/>
          <a:lstStyle/>
          <a:p>
            <a:fld id="{F2384AE9-22AF-450A-859F-4D655F304850}" type="datetimeFigureOut">
              <a:rPr lang="nl-BE" smtClean="0"/>
              <a:pPr/>
              <a:t>16/08/2020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63B8D1D-12E0-4390-9242-608BE27ED209}" type="slidenum">
              <a:rPr lang="nl-BE" smtClean="0"/>
              <a:pPr/>
              <a:t>‹#›</a:t>
            </a:fld>
            <a:endParaRPr lang="nl-BE"/>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572000" cy="980728"/>
          </a:xfrm>
          <a:solidFill>
            <a:srgbClr val="14486B"/>
          </a:solidFill>
          <a:effectLst>
            <a:outerShdw blurRad="101600" dist="76200" dir="5400000" algn="t" rotWithShape="0">
              <a:prstClr val="black">
                <a:alpha val="40000"/>
              </a:prstClr>
            </a:outerShdw>
          </a:effectLst>
        </p:spPr>
        <p:txBody>
          <a:bodyPr>
            <a:normAutofit/>
          </a:bodyPr>
          <a:lstStyle>
            <a:lvl1pPr algn="r">
              <a:defRPr sz="1800">
                <a:solidFill>
                  <a:schemeClr val="bg1"/>
                </a:solidFill>
                <a:latin typeface="Arial" pitchFamily="34" charset="0"/>
                <a:cs typeface="Arial" pitchFamily="34" charset="0"/>
              </a:defRPr>
            </a:lvl1pPr>
          </a:lstStyle>
          <a:p>
            <a:r>
              <a:rPr lang="en-US" dirty="0" smtClean="0"/>
              <a:t>Click to edit Master title style</a:t>
            </a:r>
            <a:endParaRPr lang="nl-BE"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BE" dirty="0"/>
          </a:p>
        </p:txBody>
      </p:sp>
      <p:sp>
        <p:nvSpPr>
          <p:cNvPr id="4" name="Date Placeholder 3"/>
          <p:cNvSpPr>
            <a:spLocks noGrp="1"/>
          </p:cNvSpPr>
          <p:nvPr>
            <p:ph type="dt" sz="half" idx="10"/>
          </p:nvPr>
        </p:nvSpPr>
        <p:spPr/>
        <p:txBody>
          <a:bodyPr/>
          <a:lstStyle/>
          <a:p>
            <a:fld id="{F2384AE9-22AF-450A-859F-4D655F304850}" type="datetimeFigureOut">
              <a:rPr lang="nl-BE" smtClean="0"/>
              <a:pPr/>
              <a:t>16/08/2020</a:t>
            </a:fld>
            <a:endParaRPr lang="nl-BE"/>
          </a:p>
        </p:txBody>
      </p:sp>
      <p:sp>
        <p:nvSpPr>
          <p:cNvPr id="5" name="Footer Placeholder 4"/>
          <p:cNvSpPr>
            <a:spLocks noGrp="1"/>
          </p:cNvSpPr>
          <p:nvPr>
            <p:ph type="ftr" sz="quarter" idx="11"/>
          </p:nvPr>
        </p:nvSpPr>
        <p:spPr/>
        <p:txBody>
          <a:bodyPr/>
          <a:lstStyle/>
          <a:p>
            <a:r>
              <a:rPr lang="nl-BE" dirty="0" smtClean="0"/>
              <a:t>Universiteit Gent</a:t>
            </a:r>
            <a:endParaRPr lang="nl-BE" dirty="0"/>
          </a:p>
        </p:txBody>
      </p:sp>
      <p:sp>
        <p:nvSpPr>
          <p:cNvPr id="6" name="Slide Number Placeholder 5"/>
          <p:cNvSpPr>
            <a:spLocks noGrp="1"/>
          </p:cNvSpPr>
          <p:nvPr>
            <p:ph type="sldNum" sz="quarter" idx="12"/>
          </p:nvPr>
        </p:nvSpPr>
        <p:spPr/>
        <p:txBody>
          <a:bodyPr/>
          <a:lstStyle/>
          <a:p>
            <a:fld id="{163B8D1D-12E0-4390-9242-608BE27ED209}" type="slidenum">
              <a:rPr lang="nl-BE" smtClean="0"/>
              <a:pPr/>
              <a:t>‹#›</a:t>
            </a:fld>
            <a:endParaRPr lang="nl-BE"/>
          </a:p>
        </p:txBody>
      </p:sp>
      <p:sp>
        <p:nvSpPr>
          <p:cNvPr id="10" name="Text Placeholder 9"/>
          <p:cNvSpPr>
            <a:spLocks noGrp="1"/>
          </p:cNvSpPr>
          <p:nvPr>
            <p:ph type="body" sz="quarter" idx="13"/>
          </p:nvPr>
        </p:nvSpPr>
        <p:spPr>
          <a:xfrm>
            <a:off x="4572000" y="0"/>
            <a:ext cx="4572000" cy="981075"/>
          </a:xfrm>
          <a:solidFill>
            <a:srgbClr val="DADADA"/>
          </a:solidFill>
          <a:effectLst>
            <a:outerShdw blurRad="101600" dist="76200" dir="5400000" algn="t" rotWithShape="0">
              <a:prstClr val="black">
                <a:alpha val="40000"/>
              </a:prstClr>
            </a:outerShdw>
          </a:effectLst>
        </p:spPr>
        <p:txBody>
          <a:bodyPr anchor="ctr" anchorCtr="0">
            <a:normAutofit/>
          </a:bodyPr>
          <a:lstStyle>
            <a:lvl1pPr>
              <a:buNone/>
              <a:defRPr sz="1800" baseline="0">
                <a:solidFill>
                  <a:schemeClr val="tx1"/>
                </a:solidFill>
                <a:latin typeface="Arial" pitchFamily="34" charset="0"/>
                <a:cs typeface="Arial" pitchFamily="34" charset="0"/>
              </a:defRPr>
            </a:lvl1pPr>
          </a:lstStyle>
          <a:p>
            <a:pPr lvl="0"/>
            <a:endParaRPr lang="nl-BE"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384AE9-22AF-450A-859F-4D655F304850}" type="datetimeFigureOut">
              <a:rPr lang="nl-BE" smtClean="0"/>
              <a:pPr/>
              <a:t>16/08/2020</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163B8D1D-12E0-4390-9242-608BE27ED209}" type="slidenum">
              <a:rPr lang="nl-BE" smtClean="0"/>
              <a:pPr/>
              <a:t>‹#›</a:t>
            </a:fld>
            <a:endParaRPr lang="nl-BE"/>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sz="half" idx="10"/>
          </p:nvPr>
        </p:nvSpPr>
        <p:spPr/>
        <p:txBody>
          <a:bodyPr/>
          <a:lstStyle/>
          <a:p>
            <a:fld id="{F2384AE9-22AF-450A-859F-4D655F304850}" type="datetimeFigureOut">
              <a:rPr lang="nl-BE" smtClean="0"/>
              <a:pPr/>
              <a:t>16/08/2020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163B8D1D-12E0-4390-9242-608BE27ED209}" type="slidenum">
              <a:rPr lang="nl-BE" smtClean="0"/>
              <a:pPr/>
              <a:t>‹#›</a:t>
            </a:fld>
            <a:endParaRPr lang="nl-B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sz="half" idx="10"/>
          </p:nvPr>
        </p:nvSpPr>
        <p:spPr/>
        <p:txBody>
          <a:bodyPr/>
          <a:lstStyle/>
          <a:p>
            <a:fld id="{F2384AE9-22AF-450A-859F-4D655F304850}" type="datetimeFigureOut">
              <a:rPr lang="nl-BE" smtClean="0"/>
              <a:pPr/>
              <a:t>16/08/2020</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163B8D1D-12E0-4390-9242-608BE27ED209}" type="slidenum">
              <a:rPr lang="nl-BE" smtClean="0"/>
              <a:pPr/>
              <a:t>‹#›</a:t>
            </a:fld>
            <a:endParaRPr lang="nl-B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sz="half" idx="10"/>
          </p:nvPr>
        </p:nvSpPr>
        <p:spPr/>
        <p:txBody>
          <a:bodyPr/>
          <a:lstStyle/>
          <a:p>
            <a:fld id="{F2384AE9-22AF-450A-859F-4D655F304850}" type="datetimeFigureOut">
              <a:rPr lang="nl-BE" smtClean="0"/>
              <a:pPr/>
              <a:t>16/08/2020</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163B8D1D-12E0-4390-9242-608BE27ED209}" type="slidenum">
              <a:rPr lang="nl-BE" smtClean="0"/>
              <a:pPr/>
              <a:t>‹#›</a:t>
            </a:fld>
            <a:endParaRPr lang="nl-BE"/>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84AE9-22AF-450A-859F-4D655F304850}" type="datetimeFigureOut">
              <a:rPr lang="nl-BE" smtClean="0"/>
              <a:pPr/>
              <a:t>16/08/2020</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163B8D1D-12E0-4390-9242-608BE27ED209}" type="slidenum">
              <a:rPr lang="nl-BE" smtClean="0"/>
              <a:pPr/>
              <a:t>‹#›</a:t>
            </a:fld>
            <a:endParaRPr lang="nl-BE"/>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84AE9-22AF-450A-859F-4D655F304850}" type="datetimeFigureOut">
              <a:rPr lang="nl-BE" smtClean="0"/>
              <a:pPr/>
              <a:t>16/08/2020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163B8D1D-12E0-4390-9242-608BE27ED209}" type="slidenum">
              <a:rPr lang="nl-BE" smtClean="0"/>
              <a:pPr/>
              <a:t>‹#›</a:t>
            </a:fld>
            <a:endParaRPr lang="nl-B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384AE9-22AF-450A-859F-4D655F304850}" type="datetimeFigureOut">
              <a:rPr lang="nl-BE" smtClean="0"/>
              <a:pPr/>
              <a:t>16/08/2020</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163B8D1D-12E0-4390-9242-608BE27ED209}" type="slidenum">
              <a:rPr lang="nl-BE" smtClean="0"/>
              <a:pPr/>
              <a:t>‹#›</a:t>
            </a:fld>
            <a:endParaRPr lang="nl-BE"/>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84AE9-22AF-450A-859F-4D655F304850}" type="datetimeFigureOut">
              <a:rPr lang="nl-BE" smtClean="0"/>
              <a:pPr/>
              <a:t>16/08/2020</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3B8D1D-12E0-4390-9242-608BE27ED209}" type="slidenum">
              <a:rPr lang="nl-BE" smtClean="0"/>
              <a:pPr/>
              <a:t>‹#›</a:t>
            </a:fld>
            <a:endParaRPr 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403648" y="2132856"/>
            <a:ext cx="6192688" cy="1512168"/>
          </a:xfrm>
          <a:prstGeom prst="roundRect">
            <a:avLst/>
          </a:prstGeom>
          <a:solidFill>
            <a:srgbClr val="7D9D9D"/>
          </a:solidFill>
          <a:ln>
            <a:noFill/>
          </a:ln>
          <a:effectLst>
            <a:outerShdw blurRad="165100" dist="76200" dir="636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BE" sz="3600" b="1" dirty="0" smtClean="0"/>
              <a:t>Het ontwerp van een </a:t>
            </a:r>
            <a:br>
              <a:rPr lang="nl-BE" sz="3600" b="1" dirty="0" smtClean="0"/>
            </a:br>
            <a:r>
              <a:rPr lang="nl-BE" sz="3600" b="1" dirty="0" smtClean="0"/>
              <a:t>(E)ER-diagram</a:t>
            </a:r>
          </a:p>
        </p:txBody>
      </p:sp>
    </p:spTree>
    <p:extLst>
      <p:ext uri="{BB962C8B-B14F-4D97-AF65-F5344CB8AC3E}">
        <p14:creationId xmlns:p14="http://schemas.microsoft.com/office/powerpoint/2010/main" val="977757713"/>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err="1" smtClean="0"/>
              <a:t>Case-studie</a:t>
            </a:r>
            <a:endParaRPr lang="nl-BE" dirty="0" smtClean="0"/>
          </a:p>
          <a:p>
            <a:r>
              <a:rPr lang="nl-BE" sz="1400" dirty="0" smtClean="0"/>
              <a:t>Databank voor een jeugdvereniging</a:t>
            </a:r>
          </a:p>
        </p:txBody>
      </p:sp>
      <p:pic>
        <p:nvPicPr>
          <p:cNvPr id="4100" name="Picture 4" descr="http://m.vlaanderen.be/sites/default/files/styles/mobile/public/images/kring%20kinderen%20xl.jpg?itok=uCADXCq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926" y="1009650"/>
            <a:ext cx="2392074" cy="1619250"/>
          </a:xfrm>
          <a:prstGeom prst="rect">
            <a:avLst/>
          </a:prstGeom>
          <a:noFill/>
          <a:extLst>
            <a:ext uri="{909E8E84-426E-40DD-AFC4-6F175D3DCCD1}">
              <a14:hiddenFill xmlns:a14="http://schemas.microsoft.com/office/drawing/2010/main">
                <a:solidFill>
                  <a:srgbClr val="FFFFFF"/>
                </a:solidFill>
              </a14:hiddenFill>
            </a:ext>
          </a:extLst>
        </p:spPr>
      </p:pic>
      <p:sp>
        <p:nvSpPr>
          <p:cNvPr id="95" name="Content Placeholder 2"/>
          <p:cNvSpPr txBox="1">
            <a:spLocks/>
          </p:cNvSpPr>
          <p:nvPr/>
        </p:nvSpPr>
        <p:spPr>
          <a:xfrm>
            <a:off x="904875" y="5972327"/>
            <a:ext cx="7515225" cy="3501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GB" b="1" dirty="0" err="1" smtClean="0">
                <a:solidFill>
                  <a:schemeClr val="accent2">
                    <a:lumMod val="75000"/>
                  </a:schemeClr>
                </a:solidFill>
                <a:latin typeface="Consolas" pitchFamily="49" charset="0"/>
                <a:cs typeface="Consolas" pitchFamily="49" charset="0"/>
              </a:rPr>
              <a:t>Relatietypes</a:t>
            </a:r>
            <a:endParaRPr lang="en-GB" b="1" dirty="0" smtClean="0">
              <a:solidFill>
                <a:schemeClr val="accent2">
                  <a:lumMod val="75000"/>
                </a:schemeClr>
              </a:solidFill>
              <a:latin typeface="Consolas" pitchFamily="49" charset="0"/>
              <a:cs typeface="Consolas" pitchFamily="49" charset="0"/>
            </a:endParaRPr>
          </a:p>
        </p:txBody>
      </p:sp>
      <p:sp>
        <p:nvSpPr>
          <p:cNvPr id="20" name="Rectangle 17"/>
          <p:cNvSpPr>
            <a:spLocks noChangeArrowheads="1"/>
          </p:cNvSpPr>
          <p:nvPr/>
        </p:nvSpPr>
        <p:spPr bwMode="auto">
          <a:xfrm>
            <a:off x="2679699" y="2344738"/>
            <a:ext cx="1255713"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Text Box 18"/>
          <p:cNvSpPr txBox="1">
            <a:spLocks noChangeArrowheads="1"/>
          </p:cNvSpPr>
          <p:nvPr/>
        </p:nvSpPr>
        <p:spPr bwMode="auto">
          <a:xfrm>
            <a:off x="3071812" y="2359026"/>
            <a:ext cx="45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Lid</a:t>
            </a:r>
            <a:endParaRPr lang="nl-NL" sz="1600">
              <a:latin typeface="Arial" charset="0"/>
            </a:endParaRPr>
          </a:p>
        </p:txBody>
      </p:sp>
      <p:sp>
        <p:nvSpPr>
          <p:cNvPr id="18" name="Rectangle 20"/>
          <p:cNvSpPr>
            <a:spLocks noChangeArrowheads="1"/>
          </p:cNvSpPr>
          <p:nvPr/>
        </p:nvSpPr>
        <p:spPr bwMode="auto">
          <a:xfrm>
            <a:off x="2343149" y="4418013"/>
            <a:ext cx="1255713"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Text Box 21"/>
          <p:cNvSpPr txBox="1">
            <a:spLocks noChangeArrowheads="1"/>
          </p:cNvSpPr>
          <p:nvPr/>
        </p:nvSpPr>
        <p:spPr bwMode="auto">
          <a:xfrm>
            <a:off x="2590799" y="4432301"/>
            <a:ext cx="749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Groep</a:t>
            </a:r>
            <a:endParaRPr lang="nl-NL" sz="1600">
              <a:latin typeface="Arial" charset="0"/>
            </a:endParaRPr>
          </a:p>
        </p:txBody>
      </p:sp>
      <p:sp>
        <p:nvSpPr>
          <p:cNvPr id="16" name="Rectangle 23"/>
          <p:cNvSpPr>
            <a:spLocks noChangeArrowheads="1"/>
          </p:cNvSpPr>
          <p:nvPr/>
        </p:nvSpPr>
        <p:spPr bwMode="auto">
          <a:xfrm>
            <a:off x="5200649" y="4389438"/>
            <a:ext cx="1255713"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Text Box 24"/>
          <p:cNvSpPr txBox="1">
            <a:spLocks noChangeArrowheads="1"/>
          </p:cNvSpPr>
          <p:nvPr/>
        </p:nvSpPr>
        <p:spPr bwMode="auto">
          <a:xfrm>
            <a:off x="5349874" y="4403726"/>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Activiteit</a:t>
            </a:r>
            <a:endParaRPr lang="nl-NL" sz="1600">
              <a:latin typeface="Arial" charset="0"/>
            </a:endParaRPr>
          </a:p>
        </p:txBody>
      </p:sp>
      <p:sp>
        <p:nvSpPr>
          <p:cNvPr id="23" name="Line 18"/>
          <p:cNvSpPr>
            <a:spLocks noChangeShapeType="1"/>
          </p:cNvSpPr>
          <p:nvPr/>
        </p:nvSpPr>
        <p:spPr bwMode="auto">
          <a:xfrm flipH="1">
            <a:off x="2132013" y="4605338"/>
            <a:ext cx="195263" cy="31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4" name="Text Box 31"/>
          <p:cNvSpPr txBox="1">
            <a:spLocks noChangeArrowheads="1"/>
          </p:cNvSpPr>
          <p:nvPr/>
        </p:nvSpPr>
        <p:spPr bwMode="auto">
          <a:xfrm>
            <a:off x="1333501" y="4441826"/>
            <a:ext cx="696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leeftijd</a:t>
            </a:r>
            <a:endParaRPr lang="nl-NL" sz="1400">
              <a:latin typeface="Arial" charset="0"/>
            </a:endParaRPr>
          </a:p>
        </p:txBody>
      </p:sp>
      <p:sp>
        <p:nvSpPr>
          <p:cNvPr id="96" name="Oval 32"/>
          <p:cNvSpPr>
            <a:spLocks noChangeArrowheads="1"/>
          </p:cNvSpPr>
          <p:nvPr/>
        </p:nvSpPr>
        <p:spPr bwMode="auto">
          <a:xfrm>
            <a:off x="1189038" y="443071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92" name="Text Box 34"/>
          <p:cNvSpPr txBox="1">
            <a:spLocks noChangeArrowheads="1"/>
          </p:cNvSpPr>
          <p:nvPr/>
        </p:nvSpPr>
        <p:spPr bwMode="auto">
          <a:xfrm>
            <a:off x="334963" y="4000501"/>
            <a:ext cx="90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minimum</a:t>
            </a:r>
            <a:endParaRPr lang="nl-NL" sz="1400">
              <a:latin typeface="Arial" charset="0"/>
            </a:endParaRPr>
          </a:p>
        </p:txBody>
      </p:sp>
      <p:sp>
        <p:nvSpPr>
          <p:cNvPr id="93" name="Oval 35"/>
          <p:cNvSpPr>
            <a:spLocks noChangeArrowheads="1"/>
          </p:cNvSpPr>
          <p:nvPr/>
        </p:nvSpPr>
        <p:spPr bwMode="auto">
          <a:xfrm>
            <a:off x="290513" y="398938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90" name="Text Box 37"/>
          <p:cNvSpPr txBox="1">
            <a:spLocks noChangeArrowheads="1"/>
          </p:cNvSpPr>
          <p:nvPr/>
        </p:nvSpPr>
        <p:spPr bwMode="auto">
          <a:xfrm>
            <a:off x="287338" y="4797426"/>
            <a:ext cx="95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maximum</a:t>
            </a:r>
            <a:endParaRPr lang="nl-NL" sz="1400">
              <a:latin typeface="Arial" charset="0"/>
            </a:endParaRPr>
          </a:p>
        </p:txBody>
      </p:sp>
      <p:sp>
        <p:nvSpPr>
          <p:cNvPr id="91" name="Oval 38"/>
          <p:cNvSpPr>
            <a:spLocks noChangeArrowheads="1"/>
          </p:cNvSpPr>
          <p:nvPr/>
        </p:nvSpPr>
        <p:spPr bwMode="auto">
          <a:xfrm>
            <a:off x="268288" y="478631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88" name="Text Box 40"/>
          <p:cNvSpPr txBox="1">
            <a:spLocks noChangeArrowheads="1"/>
          </p:cNvSpPr>
          <p:nvPr/>
        </p:nvSpPr>
        <p:spPr bwMode="auto">
          <a:xfrm>
            <a:off x="2651126" y="5067301"/>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naam</a:t>
            </a:r>
            <a:endParaRPr lang="nl-NL" sz="1400" u="sng">
              <a:latin typeface="Arial" charset="0"/>
            </a:endParaRPr>
          </a:p>
        </p:txBody>
      </p:sp>
      <p:sp>
        <p:nvSpPr>
          <p:cNvPr id="89" name="Oval 41"/>
          <p:cNvSpPr>
            <a:spLocks noChangeArrowheads="1"/>
          </p:cNvSpPr>
          <p:nvPr/>
        </p:nvSpPr>
        <p:spPr bwMode="auto">
          <a:xfrm>
            <a:off x="2471738" y="505618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28" name="Line 42"/>
          <p:cNvSpPr>
            <a:spLocks noChangeShapeType="1"/>
          </p:cNvSpPr>
          <p:nvPr/>
        </p:nvSpPr>
        <p:spPr bwMode="auto">
          <a:xfrm flipH="1" flipV="1">
            <a:off x="1071563" y="4281488"/>
            <a:ext cx="271463" cy="1873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9" name="Line 43"/>
          <p:cNvSpPr>
            <a:spLocks noChangeShapeType="1"/>
          </p:cNvSpPr>
          <p:nvPr/>
        </p:nvSpPr>
        <p:spPr bwMode="auto">
          <a:xfrm flipH="1">
            <a:off x="1154113" y="4741863"/>
            <a:ext cx="252413" cy="1270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30" name="Line 44"/>
          <p:cNvSpPr>
            <a:spLocks noChangeShapeType="1"/>
          </p:cNvSpPr>
          <p:nvPr/>
        </p:nvSpPr>
        <p:spPr bwMode="auto">
          <a:xfrm flipH="1" flipV="1">
            <a:off x="2935288" y="4802188"/>
            <a:ext cx="4763" cy="2444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86" name="Text Box 46"/>
          <p:cNvSpPr txBox="1">
            <a:spLocks noChangeArrowheads="1"/>
          </p:cNvSpPr>
          <p:nvPr/>
        </p:nvSpPr>
        <p:spPr bwMode="auto">
          <a:xfrm>
            <a:off x="747713" y="2530476"/>
            <a:ext cx="1011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lidnummer</a:t>
            </a:r>
            <a:endParaRPr lang="nl-NL" sz="1400" u="sng">
              <a:latin typeface="Arial" charset="0"/>
            </a:endParaRPr>
          </a:p>
        </p:txBody>
      </p:sp>
      <p:sp>
        <p:nvSpPr>
          <p:cNvPr id="87" name="Oval 47"/>
          <p:cNvSpPr>
            <a:spLocks noChangeArrowheads="1"/>
          </p:cNvSpPr>
          <p:nvPr/>
        </p:nvSpPr>
        <p:spPr bwMode="auto">
          <a:xfrm>
            <a:off x="773113" y="251936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83" name="Text Box 49"/>
          <p:cNvSpPr txBox="1">
            <a:spLocks noChangeArrowheads="1"/>
          </p:cNvSpPr>
          <p:nvPr/>
        </p:nvSpPr>
        <p:spPr bwMode="auto">
          <a:xfrm>
            <a:off x="1341438" y="1679576"/>
            <a:ext cx="1020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geb.datum</a:t>
            </a:r>
            <a:endParaRPr lang="nl-NL" sz="1400">
              <a:latin typeface="Arial" charset="0"/>
            </a:endParaRPr>
          </a:p>
        </p:txBody>
      </p:sp>
      <p:sp>
        <p:nvSpPr>
          <p:cNvPr id="84" name="Oval 50"/>
          <p:cNvSpPr>
            <a:spLocks noChangeArrowheads="1"/>
          </p:cNvSpPr>
          <p:nvPr/>
        </p:nvSpPr>
        <p:spPr bwMode="auto">
          <a:xfrm>
            <a:off x="1370013" y="166846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80" name="Text Box 52"/>
          <p:cNvSpPr txBox="1">
            <a:spLocks noChangeArrowheads="1"/>
          </p:cNvSpPr>
          <p:nvPr/>
        </p:nvSpPr>
        <p:spPr bwMode="auto">
          <a:xfrm>
            <a:off x="2554288" y="1695451"/>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naam</a:t>
            </a:r>
            <a:endParaRPr lang="nl-NL" sz="1400">
              <a:latin typeface="Arial" charset="0"/>
            </a:endParaRPr>
          </a:p>
        </p:txBody>
      </p:sp>
      <p:sp>
        <p:nvSpPr>
          <p:cNvPr id="81" name="Oval 53"/>
          <p:cNvSpPr>
            <a:spLocks noChangeArrowheads="1"/>
          </p:cNvSpPr>
          <p:nvPr/>
        </p:nvSpPr>
        <p:spPr bwMode="auto">
          <a:xfrm>
            <a:off x="2386013" y="168433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8" name="Text Box 55"/>
          <p:cNvSpPr txBox="1">
            <a:spLocks noChangeArrowheads="1"/>
          </p:cNvSpPr>
          <p:nvPr/>
        </p:nvSpPr>
        <p:spPr bwMode="auto">
          <a:xfrm>
            <a:off x="3408363" y="1701801"/>
            <a:ext cx="971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voornaam</a:t>
            </a:r>
            <a:endParaRPr lang="nl-NL" sz="1400">
              <a:latin typeface="Arial" charset="0"/>
            </a:endParaRPr>
          </a:p>
        </p:txBody>
      </p:sp>
      <p:sp>
        <p:nvSpPr>
          <p:cNvPr id="79" name="Oval 56"/>
          <p:cNvSpPr>
            <a:spLocks noChangeArrowheads="1"/>
          </p:cNvSpPr>
          <p:nvPr/>
        </p:nvSpPr>
        <p:spPr bwMode="auto">
          <a:xfrm>
            <a:off x="3411538" y="169068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6" name="Text Box 58"/>
          <p:cNvSpPr txBox="1">
            <a:spLocks noChangeArrowheads="1"/>
          </p:cNvSpPr>
          <p:nvPr/>
        </p:nvSpPr>
        <p:spPr bwMode="auto">
          <a:xfrm>
            <a:off x="4683126" y="2346326"/>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adres</a:t>
            </a:r>
            <a:endParaRPr lang="nl-NL" sz="1400">
              <a:latin typeface="Arial" charset="0"/>
            </a:endParaRPr>
          </a:p>
        </p:txBody>
      </p:sp>
      <p:sp>
        <p:nvSpPr>
          <p:cNvPr id="77" name="Oval 59"/>
          <p:cNvSpPr>
            <a:spLocks noChangeArrowheads="1"/>
          </p:cNvSpPr>
          <p:nvPr/>
        </p:nvSpPr>
        <p:spPr bwMode="auto">
          <a:xfrm>
            <a:off x="4513263" y="233521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4" name="Text Box 61"/>
          <p:cNvSpPr txBox="1">
            <a:spLocks noChangeArrowheads="1"/>
          </p:cNvSpPr>
          <p:nvPr/>
        </p:nvSpPr>
        <p:spPr bwMode="auto">
          <a:xfrm>
            <a:off x="5719763" y="2324101"/>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straat</a:t>
            </a:r>
            <a:endParaRPr lang="nl-NL" sz="1400">
              <a:latin typeface="Arial" charset="0"/>
            </a:endParaRPr>
          </a:p>
        </p:txBody>
      </p:sp>
      <p:sp>
        <p:nvSpPr>
          <p:cNvPr id="75" name="Oval 62"/>
          <p:cNvSpPr>
            <a:spLocks noChangeArrowheads="1"/>
          </p:cNvSpPr>
          <p:nvPr/>
        </p:nvSpPr>
        <p:spPr bwMode="auto">
          <a:xfrm>
            <a:off x="5548313" y="231298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2" name="Text Box 64"/>
          <p:cNvSpPr txBox="1">
            <a:spLocks noChangeArrowheads="1"/>
          </p:cNvSpPr>
          <p:nvPr/>
        </p:nvSpPr>
        <p:spPr bwMode="auto">
          <a:xfrm>
            <a:off x="5605463" y="2787651"/>
            <a:ext cx="90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postcode</a:t>
            </a:r>
            <a:endParaRPr lang="nl-NL" sz="1400">
              <a:latin typeface="Arial" charset="0"/>
            </a:endParaRPr>
          </a:p>
        </p:txBody>
      </p:sp>
      <p:sp>
        <p:nvSpPr>
          <p:cNvPr id="73" name="Oval 65"/>
          <p:cNvSpPr>
            <a:spLocks noChangeArrowheads="1"/>
          </p:cNvSpPr>
          <p:nvPr/>
        </p:nvSpPr>
        <p:spPr bwMode="auto">
          <a:xfrm>
            <a:off x="5573713" y="277653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0" name="Text Box 67"/>
          <p:cNvSpPr txBox="1">
            <a:spLocks noChangeArrowheads="1"/>
          </p:cNvSpPr>
          <p:nvPr/>
        </p:nvSpPr>
        <p:spPr bwMode="auto">
          <a:xfrm>
            <a:off x="5553076" y="1851026"/>
            <a:ext cx="833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nummer</a:t>
            </a:r>
            <a:endParaRPr lang="nl-NL" sz="1400">
              <a:latin typeface="Arial" charset="0"/>
            </a:endParaRPr>
          </a:p>
        </p:txBody>
      </p:sp>
      <p:sp>
        <p:nvSpPr>
          <p:cNvPr id="71" name="Oval 68"/>
          <p:cNvSpPr>
            <a:spLocks noChangeArrowheads="1"/>
          </p:cNvSpPr>
          <p:nvPr/>
        </p:nvSpPr>
        <p:spPr bwMode="auto">
          <a:xfrm>
            <a:off x="5484813" y="183991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68" name="Text Box 70"/>
          <p:cNvSpPr txBox="1">
            <a:spLocks noChangeArrowheads="1"/>
          </p:cNvSpPr>
          <p:nvPr/>
        </p:nvSpPr>
        <p:spPr bwMode="auto">
          <a:xfrm>
            <a:off x="1169988" y="2095501"/>
            <a:ext cx="696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dirty="0">
                <a:latin typeface="Arial" charset="0"/>
              </a:rPr>
              <a:t>leeftijd</a:t>
            </a:r>
            <a:endParaRPr lang="nl-NL" sz="1400" dirty="0">
              <a:latin typeface="Arial" charset="0"/>
            </a:endParaRPr>
          </a:p>
        </p:txBody>
      </p:sp>
      <p:sp>
        <p:nvSpPr>
          <p:cNvPr id="69" name="Oval 71"/>
          <p:cNvSpPr>
            <a:spLocks noChangeArrowheads="1"/>
          </p:cNvSpPr>
          <p:nvPr/>
        </p:nvSpPr>
        <p:spPr bwMode="auto">
          <a:xfrm>
            <a:off x="1033463" y="2084388"/>
            <a:ext cx="939800" cy="342900"/>
          </a:xfrm>
          <a:prstGeom prst="ellipse">
            <a:avLst/>
          </a:prstGeom>
          <a:noFill/>
          <a:ln w="28575">
            <a:solidFill>
              <a:srgbClr val="1687AF"/>
            </a:solidFill>
            <a:prstDash val="sysDot"/>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40" name="Line 72"/>
          <p:cNvSpPr>
            <a:spLocks noChangeShapeType="1"/>
          </p:cNvSpPr>
          <p:nvPr/>
        </p:nvSpPr>
        <p:spPr bwMode="auto">
          <a:xfrm flipH="1">
            <a:off x="1722438" y="2586038"/>
            <a:ext cx="938213" cy="793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1" name="Line 73"/>
          <p:cNvSpPr>
            <a:spLocks noChangeShapeType="1"/>
          </p:cNvSpPr>
          <p:nvPr/>
        </p:nvSpPr>
        <p:spPr bwMode="auto">
          <a:xfrm flipH="1" flipV="1">
            <a:off x="1912938" y="2303463"/>
            <a:ext cx="760413" cy="2032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2" name="Line 74"/>
          <p:cNvSpPr>
            <a:spLocks noChangeShapeType="1"/>
          </p:cNvSpPr>
          <p:nvPr/>
        </p:nvSpPr>
        <p:spPr bwMode="auto">
          <a:xfrm flipH="1" flipV="1">
            <a:off x="2141538" y="1979613"/>
            <a:ext cx="531813" cy="4159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3" name="Line 75"/>
          <p:cNvSpPr>
            <a:spLocks noChangeShapeType="1"/>
          </p:cNvSpPr>
          <p:nvPr/>
        </p:nvSpPr>
        <p:spPr bwMode="auto">
          <a:xfrm flipH="1" flipV="1">
            <a:off x="2884488" y="2017713"/>
            <a:ext cx="214313" cy="3111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4" name="Line 76"/>
          <p:cNvSpPr>
            <a:spLocks noChangeShapeType="1"/>
          </p:cNvSpPr>
          <p:nvPr/>
        </p:nvSpPr>
        <p:spPr bwMode="auto">
          <a:xfrm flipV="1">
            <a:off x="3508376" y="2036763"/>
            <a:ext cx="338138" cy="2921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5" name="Line 77"/>
          <p:cNvSpPr>
            <a:spLocks noChangeShapeType="1"/>
          </p:cNvSpPr>
          <p:nvPr/>
        </p:nvSpPr>
        <p:spPr bwMode="auto">
          <a:xfrm flipV="1">
            <a:off x="3927476" y="2513013"/>
            <a:ext cx="585788" cy="6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6" name="Line 78"/>
          <p:cNvSpPr>
            <a:spLocks noChangeShapeType="1"/>
          </p:cNvSpPr>
          <p:nvPr/>
        </p:nvSpPr>
        <p:spPr bwMode="auto">
          <a:xfrm flipV="1">
            <a:off x="5197476" y="2109788"/>
            <a:ext cx="388938" cy="2444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7" name="Line 79"/>
          <p:cNvSpPr>
            <a:spLocks noChangeShapeType="1"/>
          </p:cNvSpPr>
          <p:nvPr/>
        </p:nvSpPr>
        <p:spPr bwMode="auto">
          <a:xfrm flipV="1">
            <a:off x="5464176" y="2487613"/>
            <a:ext cx="100013" cy="6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8" name="Line 80"/>
          <p:cNvSpPr>
            <a:spLocks noChangeShapeType="1"/>
          </p:cNvSpPr>
          <p:nvPr/>
        </p:nvSpPr>
        <p:spPr bwMode="auto">
          <a:xfrm flipH="1" flipV="1">
            <a:off x="5230813" y="2649538"/>
            <a:ext cx="357188" cy="2349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6" name="Text Box 82"/>
          <p:cNvSpPr txBox="1">
            <a:spLocks noChangeArrowheads="1"/>
          </p:cNvSpPr>
          <p:nvPr/>
        </p:nvSpPr>
        <p:spPr bwMode="auto">
          <a:xfrm>
            <a:off x="4365626" y="5016501"/>
            <a:ext cx="833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nummer</a:t>
            </a:r>
            <a:endParaRPr lang="nl-NL" sz="1400" u="sng">
              <a:latin typeface="Arial" charset="0"/>
            </a:endParaRPr>
          </a:p>
        </p:txBody>
      </p:sp>
      <p:sp>
        <p:nvSpPr>
          <p:cNvPr id="67" name="Oval 83"/>
          <p:cNvSpPr>
            <a:spLocks noChangeArrowheads="1"/>
          </p:cNvSpPr>
          <p:nvPr/>
        </p:nvSpPr>
        <p:spPr bwMode="auto">
          <a:xfrm>
            <a:off x="4287838" y="500538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50" name="Text Box 84"/>
          <p:cNvSpPr txBox="1">
            <a:spLocks noChangeArrowheads="1"/>
          </p:cNvSpPr>
          <p:nvPr/>
        </p:nvSpPr>
        <p:spPr bwMode="auto">
          <a:xfrm>
            <a:off x="5367338" y="4994276"/>
            <a:ext cx="1169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omschrijving</a:t>
            </a:r>
            <a:endParaRPr lang="nl-NL" sz="1400">
              <a:latin typeface="Arial" charset="0"/>
            </a:endParaRPr>
          </a:p>
        </p:txBody>
      </p:sp>
      <p:sp>
        <p:nvSpPr>
          <p:cNvPr id="51" name="Oval 85"/>
          <p:cNvSpPr>
            <a:spLocks noChangeArrowheads="1"/>
          </p:cNvSpPr>
          <p:nvPr/>
        </p:nvSpPr>
        <p:spPr bwMode="auto">
          <a:xfrm>
            <a:off x="5418138" y="5002213"/>
            <a:ext cx="10922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64" name="Text Box 87"/>
          <p:cNvSpPr txBox="1">
            <a:spLocks noChangeArrowheads="1"/>
          </p:cNvSpPr>
          <p:nvPr/>
        </p:nvSpPr>
        <p:spPr bwMode="auto">
          <a:xfrm>
            <a:off x="6932613" y="4841876"/>
            <a:ext cx="50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kost</a:t>
            </a:r>
            <a:endParaRPr lang="nl-NL" sz="1400">
              <a:latin typeface="Arial" charset="0"/>
            </a:endParaRPr>
          </a:p>
        </p:txBody>
      </p:sp>
      <p:sp>
        <p:nvSpPr>
          <p:cNvPr id="65" name="Oval 88"/>
          <p:cNvSpPr>
            <a:spLocks noChangeArrowheads="1"/>
          </p:cNvSpPr>
          <p:nvPr/>
        </p:nvSpPr>
        <p:spPr bwMode="auto">
          <a:xfrm>
            <a:off x="6704013" y="483076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62" name="Text Box 90"/>
          <p:cNvSpPr txBox="1">
            <a:spLocks noChangeArrowheads="1"/>
          </p:cNvSpPr>
          <p:nvPr/>
        </p:nvSpPr>
        <p:spPr bwMode="auto">
          <a:xfrm>
            <a:off x="6780213" y="4156076"/>
            <a:ext cx="687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tijdstip</a:t>
            </a:r>
            <a:endParaRPr lang="nl-NL" sz="1400">
              <a:latin typeface="Arial" charset="0"/>
            </a:endParaRPr>
          </a:p>
        </p:txBody>
      </p:sp>
      <p:sp>
        <p:nvSpPr>
          <p:cNvPr id="63" name="Oval 91"/>
          <p:cNvSpPr>
            <a:spLocks noChangeArrowheads="1"/>
          </p:cNvSpPr>
          <p:nvPr/>
        </p:nvSpPr>
        <p:spPr bwMode="auto">
          <a:xfrm>
            <a:off x="6637338" y="414496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54" name="Line 92"/>
          <p:cNvSpPr>
            <a:spLocks noChangeShapeType="1"/>
          </p:cNvSpPr>
          <p:nvPr/>
        </p:nvSpPr>
        <p:spPr bwMode="auto">
          <a:xfrm flipV="1">
            <a:off x="4851401" y="4773613"/>
            <a:ext cx="481013" cy="2222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55" name="Line 93"/>
          <p:cNvSpPr>
            <a:spLocks noChangeShapeType="1"/>
          </p:cNvSpPr>
          <p:nvPr/>
        </p:nvSpPr>
        <p:spPr bwMode="auto">
          <a:xfrm flipH="1" flipV="1">
            <a:off x="5875338" y="4786312"/>
            <a:ext cx="71438" cy="2000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56" name="Line 94"/>
          <p:cNvSpPr>
            <a:spLocks noChangeShapeType="1"/>
          </p:cNvSpPr>
          <p:nvPr/>
        </p:nvSpPr>
        <p:spPr bwMode="auto">
          <a:xfrm flipH="1" flipV="1">
            <a:off x="6456363" y="4732338"/>
            <a:ext cx="319088" cy="1682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57" name="Line 95"/>
          <p:cNvSpPr>
            <a:spLocks noChangeShapeType="1"/>
          </p:cNvSpPr>
          <p:nvPr/>
        </p:nvSpPr>
        <p:spPr bwMode="auto">
          <a:xfrm flipV="1">
            <a:off x="6451601" y="4418013"/>
            <a:ext cx="280988" cy="1301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0" name="Text Box 124"/>
          <p:cNvSpPr txBox="1">
            <a:spLocks noChangeArrowheads="1"/>
          </p:cNvSpPr>
          <p:nvPr/>
        </p:nvSpPr>
        <p:spPr bwMode="auto">
          <a:xfrm>
            <a:off x="4508501" y="1698626"/>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geslacht</a:t>
            </a:r>
            <a:endParaRPr lang="nl-NL" sz="1400">
              <a:latin typeface="Arial" charset="0"/>
            </a:endParaRPr>
          </a:p>
        </p:txBody>
      </p:sp>
      <p:sp>
        <p:nvSpPr>
          <p:cNvPr id="61" name="Oval 125"/>
          <p:cNvSpPr>
            <a:spLocks noChangeArrowheads="1"/>
          </p:cNvSpPr>
          <p:nvPr/>
        </p:nvSpPr>
        <p:spPr bwMode="auto">
          <a:xfrm>
            <a:off x="4446588" y="168751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59" name="Line 126"/>
          <p:cNvSpPr>
            <a:spLocks noChangeShapeType="1"/>
          </p:cNvSpPr>
          <p:nvPr/>
        </p:nvSpPr>
        <p:spPr bwMode="auto">
          <a:xfrm flipV="1">
            <a:off x="3930651" y="1973263"/>
            <a:ext cx="652463" cy="4191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88" name="Text Box 88"/>
          <p:cNvSpPr txBox="1">
            <a:spLocks noChangeArrowheads="1"/>
          </p:cNvSpPr>
          <p:nvPr/>
        </p:nvSpPr>
        <p:spPr bwMode="auto">
          <a:xfrm>
            <a:off x="2260600" y="3322639"/>
            <a:ext cx="4699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lid</a:t>
            </a:r>
          </a:p>
          <a:p>
            <a:pPr algn="ctr" eaLnBrk="1" hangingPunct="1"/>
            <a:r>
              <a:rPr lang="nl-BE" sz="1400">
                <a:latin typeface="Arial" charset="0"/>
              </a:rPr>
              <a:t>van</a:t>
            </a:r>
            <a:endParaRPr lang="nl-NL" sz="1400">
              <a:latin typeface="Arial" charset="0"/>
            </a:endParaRPr>
          </a:p>
        </p:txBody>
      </p:sp>
      <p:sp>
        <p:nvSpPr>
          <p:cNvPr id="189" name="Rectangle 89"/>
          <p:cNvSpPr>
            <a:spLocks noChangeArrowheads="1"/>
          </p:cNvSpPr>
          <p:nvPr/>
        </p:nvSpPr>
        <p:spPr bwMode="auto">
          <a:xfrm rot="2700000">
            <a:off x="2232025" y="3324226"/>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0" name="Line 91"/>
          <p:cNvSpPr>
            <a:spLocks noChangeShapeType="1"/>
          </p:cNvSpPr>
          <p:nvPr/>
        </p:nvSpPr>
        <p:spPr bwMode="auto">
          <a:xfrm flipV="1">
            <a:off x="2589213" y="2738437"/>
            <a:ext cx="473074" cy="584199"/>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91" name="Text Box 92"/>
          <p:cNvSpPr txBox="1">
            <a:spLocks noChangeArrowheads="1"/>
          </p:cNvSpPr>
          <p:nvPr/>
        </p:nvSpPr>
        <p:spPr bwMode="auto">
          <a:xfrm>
            <a:off x="3025775" y="2684464"/>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192" name="Text Box 168"/>
          <p:cNvSpPr txBox="1">
            <a:spLocks noChangeArrowheads="1"/>
          </p:cNvSpPr>
          <p:nvPr/>
        </p:nvSpPr>
        <p:spPr bwMode="auto">
          <a:xfrm>
            <a:off x="3175000" y="3395664"/>
            <a:ext cx="61753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leider</a:t>
            </a:r>
          </a:p>
          <a:p>
            <a:pPr algn="ctr" eaLnBrk="1" hangingPunct="1"/>
            <a:r>
              <a:rPr lang="nl-BE" sz="1400">
                <a:latin typeface="Arial" charset="0"/>
              </a:rPr>
              <a:t>van</a:t>
            </a:r>
            <a:endParaRPr lang="nl-NL" sz="1400">
              <a:latin typeface="Arial" charset="0"/>
            </a:endParaRPr>
          </a:p>
        </p:txBody>
      </p:sp>
      <p:sp>
        <p:nvSpPr>
          <p:cNvPr id="193" name="Rectangle 169"/>
          <p:cNvSpPr>
            <a:spLocks noChangeArrowheads="1"/>
          </p:cNvSpPr>
          <p:nvPr/>
        </p:nvSpPr>
        <p:spPr bwMode="auto">
          <a:xfrm rot="2700000">
            <a:off x="3219450" y="3330576"/>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4" name="Text Box 170"/>
          <p:cNvSpPr txBox="1">
            <a:spLocks noChangeArrowheads="1"/>
          </p:cNvSpPr>
          <p:nvPr/>
        </p:nvSpPr>
        <p:spPr bwMode="auto">
          <a:xfrm>
            <a:off x="4095750" y="4433889"/>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voor</a:t>
            </a:r>
            <a:endParaRPr lang="nl-NL" sz="1400">
              <a:latin typeface="Arial" charset="0"/>
            </a:endParaRPr>
          </a:p>
        </p:txBody>
      </p:sp>
      <p:sp>
        <p:nvSpPr>
          <p:cNvPr id="195" name="Rectangle 171"/>
          <p:cNvSpPr>
            <a:spLocks noChangeArrowheads="1"/>
          </p:cNvSpPr>
          <p:nvPr/>
        </p:nvSpPr>
        <p:spPr bwMode="auto">
          <a:xfrm rot="2700000">
            <a:off x="4095750" y="4340226"/>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 name="Text Box 172"/>
          <p:cNvSpPr txBox="1">
            <a:spLocks noChangeArrowheads="1"/>
          </p:cNvSpPr>
          <p:nvPr/>
        </p:nvSpPr>
        <p:spPr bwMode="auto">
          <a:xfrm>
            <a:off x="5111750" y="3376614"/>
            <a:ext cx="69691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schrijft</a:t>
            </a:r>
            <a:br>
              <a:rPr lang="nl-BE" sz="1400">
                <a:latin typeface="Arial" charset="0"/>
              </a:rPr>
            </a:br>
            <a:r>
              <a:rPr lang="nl-BE" sz="1400">
                <a:latin typeface="Arial" charset="0"/>
              </a:rPr>
              <a:t>in</a:t>
            </a:r>
            <a:endParaRPr lang="nl-NL" sz="1400">
              <a:latin typeface="Arial" charset="0"/>
            </a:endParaRPr>
          </a:p>
        </p:txBody>
      </p:sp>
      <p:sp>
        <p:nvSpPr>
          <p:cNvPr id="197" name="Rectangle 173"/>
          <p:cNvSpPr>
            <a:spLocks noChangeArrowheads="1"/>
          </p:cNvSpPr>
          <p:nvPr/>
        </p:nvSpPr>
        <p:spPr bwMode="auto">
          <a:xfrm rot="2700000">
            <a:off x="5191125" y="3292476"/>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8" name="Line 174"/>
          <p:cNvSpPr>
            <a:spLocks noChangeShapeType="1"/>
          </p:cNvSpPr>
          <p:nvPr/>
        </p:nvSpPr>
        <p:spPr bwMode="auto">
          <a:xfrm flipV="1">
            <a:off x="2649537" y="2738438"/>
            <a:ext cx="467651" cy="6032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99" name="Line 175"/>
          <p:cNvSpPr>
            <a:spLocks noChangeShapeType="1"/>
          </p:cNvSpPr>
          <p:nvPr/>
        </p:nvSpPr>
        <p:spPr bwMode="auto">
          <a:xfrm flipH="1" flipV="1">
            <a:off x="2498725" y="3975101"/>
            <a:ext cx="150813" cy="4349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00" name="Text Box 176"/>
          <p:cNvSpPr txBox="1">
            <a:spLocks noChangeArrowheads="1"/>
          </p:cNvSpPr>
          <p:nvPr/>
        </p:nvSpPr>
        <p:spPr bwMode="auto">
          <a:xfrm>
            <a:off x="2365375" y="4129089"/>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201" name="Line 177"/>
          <p:cNvSpPr>
            <a:spLocks noChangeShapeType="1"/>
          </p:cNvSpPr>
          <p:nvPr/>
        </p:nvSpPr>
        <p:spPr bwMode="auto">
          <a:xfrm flipV="1">
            <a:off x="3160713" y="3952876"/>
            <a:ext cx="277813" cy="4635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02" name="Line 178"/>
          <p:cNvSpPr>
            <a:spLocks noChangeShapeType="1"/>
          </p:cNvSpPr>
          <p:nvPr/>
        </p:nvSpPr>
        <p:spPr bwMode="auto">
          <a:xfrm flipV="1">
            <a:off x="3214688" y="3959226"/>
            <a:ext cx="277813" cy="4635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03" name="Line 179"/>
          <p:cNvSpPr>
            <a:spLocks noChangeShapeType="1"/>
          </p:cNvSpPr>
          <p:nvPr/>
        </p:nvSpPr>
        <p:spPr bwMode="auto">
          <a:xfrm flipH="1" flipV="1">
            <a:off x="3408363" y="2738438"/>
            <a:ext cx="84138" cy="480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04" name="Text Box 180"/>
          <p:cNvSpPr txBox="1">
            <a:spLocks noChangeArrowheads="1"/>
          </p:cNvSpPr>
          <p:nvPr/>
        </p:nvSpPr>
        <p:spPr bwMode="auto">
          <a:xfrm>
            <a:off x="2990850" y="4144964"/>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205" name="Text Box 181"/>
          <p:cNvSpPr txBox="1">
            <a:spLocks noChangeArrowheads="1"/>
          </p:cNvSpPr>
          <p:nvPr/>
        </p:nvSpPr>
        <p:spPr bwMode="auto">
          <a:xfrm>
            <a:off x="3383757" y="2706686"/>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dirty="0">
                <a:latin typeface="Arial" charset="0"/>
              </a:rPr>
              <a:t>1</a:t>
            </a:r>
            <a:endParaRPr lang="nl-NL" sz="1400" dirty="0">
              <a:latin typeface="Arial" charset="0"/>
            </a:endParaRPr>
          </a:p>
        </p:txBody>
      </p:sp>
      <p:sp>
        <p:nvSpPr>
          <p:cNvPr id="206" name="Line 182"/>
          <p:cNvSpPr>
            <a:spLocks noChangeShapeType="1"/>
          </p:cNvSpPr>
          <p:nvPr/>
        </p:nvSpPr>
        <p:spPr bwMode="auto">
          <a:xfrm flipH="1" flipV="1">
            <a:off x="3935412" y="2738437"/>
            <a:ext cx="1362076" cy="604838"/>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07" name="Line 183"/>
          <p:cNvSpPr>
            <a:spLocks noChangeShapeType="1"/>
          </p:cNvSpPr>
          <p:nvPr/>
        </p:nvSpPr>
        <p:spPr bwMode="auto">
          <a:xfrm flipH="1" flipV="1">
            <a:off x="5622925" y="3784601"/>
            <a:ext cx="122238" cy="6159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08" name="Text Box 184"/>
          <p:cNvSpPr txBox="1">
            <a:spLocks noChangeArrowheads="1"/>
          </p:cNvSpPr>
          <p:nvPr/>
        </p:nvSpPr>
        <p:spPr bwMode="auto">
          <a:xfrm>
            <a:off x="5680075" y="4090989"/>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209" name="Text Box 185"/>
          <p:cNvSpPr txBox="1">
            <a:spLocks noChangeArrowheads="1"/>
          </p:cNvSpPr>
          <p:nvPr/>
        </p:nvSpPr>
        <p:spPr bwMode="auto">
          <a:xfrm>
            <a:off x="3870986" y="2776538"/>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dirty="0">
                <a:latin typeface="Arial" charset="0"/>
              </a:rPr>
              <a:t>M</a:t>
            </a:r>
            <a:endParaRPr lang="nl-NL" sz="1400" dirty="0">
              <a:latin typeface="Arial" charset="0"/>
            </a:endParaRPr>
          </a:p>
        </p:txBody>
      </p:sp>
      <p:sp>
        <p:nvSpPr>
          <p:cNvPr id="210" name="Line 186"/>
          <p:cNvSpPr>
            <a:spLocks noChangeShapeType="1"/>
          </p:cNvSpPr>
          <p:nvPr/>
        </p:nvSpPr>
        <p:spPr bwMode="auto">
          <a:xfrm flipH="1" flipV="1">
            <a:off x="3600450" y="4591051"/>
            <a:ext cx="388938" cy="6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11" name="Line 187"/>
          <p:cNvSpPr>
            <a:spLocks noChangeShapeType="1"/>
          </p:cNvSpPr>
          <p:nvPr/>
        </p:nvSpPr>
        <p:spPr bwMode="auto">
          <a:xfrm flipH="1">
            <a:off x="4721225" y="4584701"/>
            <a:ext cx="474663" cy="31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12" name="Text Box 188"/>
          <p:cNvSpPr txBox="1">
            <a:spLocks noChangeArrowheads="1"/>
          </p:cNvSpPr>
          <p:nvPr/>
        </p:nvSpPr>
        <p:spPr bwMode="auto">
          <a:xfrm>
            <a:off x="3559175" y="4322764"/>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M</a:t>
            </a:r>
            <a:endParaRPr lang="nl-NL" sz="1400">
              <a:latin typeface="Arial" charset="0"/>
            </a:endParaRPr>
          </a:p>
        </p:txBody>
      </p:sp>
      <p:sp>
        <p:nvSpPr>
          <p:cNvPr id="213" name="Text Box 189"/>
          <p:cNvSpPr txBox="1">
            <a:spLocks noChangeArrowheads="1"/>
          </p:cNvSpPr>
          <p:nvPr/>
        </p:nvSpPr>
        <p:spPr bwMode="auto">
          <a:xfrm>
            <a:off x="4933950" y="4335464"/>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217" name="Text Box 191"/>
          <p:cNvSpPr txBox="1">
            <a:spLocks noChangeArrowheads="1"/>
          </p:cNvSpPr>
          <p:nvPr/>
        </p:nvSpPr>
        <p:spPr bwMode="auto">
          <a:xfrm>
            <a:off x="6178550" y="3246439"/>
            <a:ext cx="76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betaald</a:t>
            </a:r>
            <a:endParaRPr lang="nl-NL" sz="1400">
              <a:latin typeface="Arial" charset="0"/>
            </a:endParaRPr>
          </a:p>
        </p:txBody>
      </p:sp>
      <p:sp>
        <p:nvSpPr>
          <p:cNvPr id="218" name="Oval 192"/>
          <p:cNvSpPr>
            <a:spLocks noChangeArrowheads="1"/>
          </p:cNvSpPr>
          <p:nvPr/>
        </p:nvSpPr>
        <p:spPr bwMode="auto">
          <a:xfrm>
            <a:off x="6076950" y="3235326"/>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215" name="Line 193"/>
          <p:cNvSpPr>
            <a:spLocks noChangeShapeType="1"/>
          </p:cNvSpPr>
          <p:nvPr/>
        </p:nvSpPr>
        <p:spPr bwMode="auto">
          <a:xfrm flipH="1">
            <a:off x="5762625" y="3419476"/>
            <a:ext cx="309563" cy="412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16" name="Line 194"/>
          <p:cNvSpPr>
            <a:spLocks noChangeShapeType="1"/>
          </p:cNvSpPr>
          <p:nvPr/>
        </p:nvSpPr>
        <p:spPr bwMode="auto">
          <a:xfrm flipH="1">
            <a:off x="4724400" y="4629151"/>
            <a:ext cx="474663" cy="31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19" name="Content Placeholder 2"/>
          <p:cNvSpPr txBox="1">
            <a:spLocks/>
          </p:cNvSpPr>
          <p:nvPr/>
        </p:nvSpPr>
        <p:spPr>
          <a:xfrm>
            <a:off x="915987" y="5974558"/>
            <a:ext cx="7515225" cy="3501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GB" b="1" dirty="0" err="1" smtClean="0">
                <a:solidFill>
                  <a:schemeClr val="accent2">
                    <a:lumMod val="75000"/>
                  </a:schemeClr>
                </a:solidFill>
                <a:latin typeface="Consolas" pitchFamily="49" charset="0"/>
                <a:cs typeface="Consolas" pitchFamily="49" charset="0"/>
              </a:rPr>
              <a:t>Oplossing</a:t>
            </a:r>
            <a:endParaRPr lang="en-GB" b="1" dirty="0" smtClean="0">
              <a:solidFill>
                <a:schemeClr val="accent2">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15960278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95"/>
                                        </p:tgtEl>
                                        <p:attrNameLst>
                                          <p:attrName>ppt_x</p:attrName>
                                        </p:attrNameLst>
                                      </p:cBhvr>
                                      <p:tavLst>
                                        <p:tav tm="0">
                                          <p:val>
                                            <p:strVal val="ppt_x"/>
                                          </p:val>
                                        </p:tav>
                                        <p:tav tm="100000">
                                          <p:val>
                                            <p:strVal val="ppt_x"/>
                                          </p:val>
                                        </p:tav>
                                      </p:tavLst>
                                    </p:anim>
                                    <p:anim calcmode="lin" valueType="num">
                                      <p:cBhvr additive="base">
                                        <p:cTn id="7" dur="500"/>
                                        <p:tgtEl>
                                          <p:spTgt spid="95"/>
                                        </p:tgtEl>
                                        <p:attrNameLst>
                                          <p:attrName>ppt_y</p:attrName>
                                        </p:attrNameLst>
                                      </p:cBhvr>
                                      <p:tavLst>
                                        <p:tav tm="0">
                                          <p:val>
                                            <p:strVal val="ppt_y"/>
                                          </p:val>
                                        </p:tav>
                                        <p:tav tm="100000">
                                          <p:val>
                                            <p:strVal val="1+ppt_h/2"/>
                                          </p:val>
                                        </p:tav>
                                      </p:tavLst>
                                    </p:anim>
                                    <p:set>
                                      <p:cBhvr>
                                        <p:cTn id="8" dur="1" fill="hold">
                                          <p:stCondLst>
                                            <p:cond delay="499"/>
                                          </p:stCondLst>
                                        </p:cTn>
                                        <p:tgtEl>
                                          <p:spTgt spid="9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9"/>
                                        </p:tgtEl>
                                        <p:attrNameLst>
                                          <p:attrName>style.visibility</p:attrName>
                                        </p:attrNameLst>
                                      </p:cBhvr>
                                      <p:to>
                                        <p:strVal val="visible"/>
                                      </p:to>
                                    </p:set>
                                    <p:anim calcmode="lin" valueType="num">
                                      <p:cBhvr additive="base">
                                        <p:cTn id="13" dur="500" fill="hold"/>
                                        <p:tgtEl>
                                          <p:spTgt spid="219"/>
                                        </p:tgtEl>
                                        <p:attrNameLst>
                                          <p:attrName>ppt_x</p:attrName>
                                        </p:attrNameLst>
                                      </p:cBhvr>
                                      <p:tavLst>
                                        <p:tav tm="0">
                                          <p:val>
                                            <p:strVal val="#ppt_x"/>
                                          </p:val>
                                        </p:tav>
                                        <p:tav tm="100000">
                                          <p:val>
                                            <p:strVal val="#ppt_x"/>
                                          </p:val>
                                        </p:tav>
                                      </p:tavLst>
                                    </p:anim>
                                    <p:anim calcmode="lin" valueType="num">
                                      <p:cBhvr additive="base">
                                        <p:cTn id="14" dur="500" fill="hold"/>
                                        <p:tgtEl>
                                          <p:spTgt spid="2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2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64899" y="1984275"/>
            <a:ext cx="7697782" cy="3236804"/>
            <a:chOff x="264899" y="1984275"/>
            <a:chExt cx="7697782" cy="3236804"/>
          </a:xfrm>
          <a:effectLst>
            <a:outerShdw blurRad="50800" dist="38100" dir="8100000" algn="tr" rotWithShape="0">
              <a:prstClr val="black">
                <a:alpha val="40000"/>
              </a:prstClr>
            </a:outerShdw>
          </a:effectLst>
        </p:grpSpPr>
        <p:sp>
          <p:nvSpPr>
            <p:cNvPr id="13" name="Rectangle 12"/>
            <p:cNvSpPr/>
            <p:nvPr/>
          </p:nvSpPr>
          <p:spPr>
            <a:xfrm>
              <a:off x="5380579" y="1984275"/>
              <a:ext cx="1052511" cy="218937"/>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tangle 13"/>
            <p:cNvSpPr/>
            <p:nvPr/>
          </p:nvSpPr>
          <p:spPr>
            <a:xfrm>
              <a:off x="6846663" y="3347443"/>
              <a:ext cx="995363" cy="219075"/>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tangle 14"/>
            <p:cNvSpPr/>
            <p:nvPr/>
          </p:nvSpPr>
          <p:spPr>
            <a:xfrm>
              <a:off x="6901571" y="4452303"/>
              <a:ext cx="1061110" cy="219075"/>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tangle 15"/>
            <p:cNvSpPr/>
            <p:nvPr/>
          </p:nvSpPr>
          <p:spPr>
            <a:xfrm>
              <a:off x="6007382" y="3624719"/>
              <a:ext cx="1091635" cy="219075"/>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tangle 16"/>
            <p:cNvSpPr/>
            <p:nvPr/>
          </p:nvSpPr>
          <p:spPr>
            <a:xfrm>
              <a:off x="4366884" y="3633193"/>
              <a:ext cx="1339201" cy="21907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3" name="Rectangle 42"/>
            <p:cNvSpPr/>
            <p:nvPr/>
          </p:nvSpPr>
          <p:spPr>
            <a:xfrm>
              <a:off x="264899" y="5002004"/>
              <a:ext cx="755944" cy="21907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7" name="Group 6"/>
          <p:cNvGrpSpPr/>
          <p:nvPr/>
        </p:nvGrpSpPr>
        <p:grpSpPr>
          <a:xfrm>
            <a:off x="271305" y="2243732"/>
            <a:ext cx="6091840" cy="2408735"/>
            <a:chOff x="271305" y="2243732"/>
            <a:chExt cx="6091840" cy="2408735"/>
          </a:xfrm>
          <a:effectLst>
            <a:outerShdw blurRad="50800" dist="38100" dir="8100000" algn="tr" rotWithShape="0">
              <a:prstClr val="black">
                <a:alpha val="40000"/>
              </a:prstClr>
            </a:outerShdw>
          </a:effectLst>
        </p:grpSpPr>
        <p:sp>
          <p:nvSpPr>
            <p:cNvPr id="19" name="Rectangle 18"/>
            <p:cNvSpPr/>
            <p:nvPr/>
          </p:nvSpPr>
          <p:spPr>
            <a:xfrm>
              <a:off x="5189665" y="2268855"/>
              <a:ext cx="1173480"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Rectangle 19"/>
            <p:cNvSpPr/>
            <p:nvPr/>
          </p:nvSpPr>
          <p:spPr>
            <a:xfrm>
              <a:off x="4262756" y="2243732"/>
              <a:ext cx="511674"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Rectangle 21"/>
            <p:cNvSpPr/>
            <p:nvPr/>
          </p:nvSpPr>
          <p:spPr>
            <a:xfrm>
              <a:off x="3050933" y="2535913"/>
              <a:ext cx="826551"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Rectangle 22"/>
            <p:cNvSpPr/>
            <p:nvPr/>
          </p:nvSpPr>
          <p:spPr>
            <a:xfrm>
              <a:off x="559619" y="2533968"/>
              <a:ext cx="1071510"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4" name="Rectangle 23"/>
            <p:cNvSpPr/>
            <p:nvPr/>
          </p:nvSpPr>
          <p:spPr>
            <a:xfrm>
              <a:off x="2425542" y="2800668"/>
              <a:ext cx="645150"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Rectangle 24"/>
            <p:cNvSpPr/>
            <p:nvPr/>
          </p:nvSpPr>
          <p:spPr>
            <a:xfrm>
              <a:off x="3391849" y="2243732"/>
              <a:ext cx="457746"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5"/>
            <p:cNvSpPr/>
            <p:nvPr/>
          </p:nvSpPr>
          <p:spPr>
            <a:xfrm>
              <a:off x="2562923" y="2243732"/>
              <a:ext cx="378303"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7" name="Rectangle 26"/>
            <p:cNvSpPr/>
            <p:nvPr/>
          </p:nvSpPr>
          <p:spPr>
            <a:xfrm>
              <a:off x="3813270" y="2823528"/>
              <a:ext cx="911605"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Rectangle 37"/>
            <p:cNvSpPr/>
            <p:nvPr/>
          </p:nvSpPr>
          <p:spPr>
            <a:xfrm>
              <a:off x="4853024" y="3375978"/>
              <a:ext cx="1213347"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Rectangle 38"/>
            <p:cNvSpPr/>
            <p:nvPr/>
          </p:nvSpPr>
          <p:spPr>
            <a:xfrm>
              <a:off x="2433753" y="3633153"/>
              <a:ext cx="622639"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Rectangle 39"/>
            <p:cNvSpPr/>
            <p:nvPr/>
          </p:nvSpPr>
          <p:spPr>
            <a:xfrm>
              <a:off x="271305" y="4452303"/>
              <a:ext cx="566035"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Rectangle 40"/>
            <p:cNvSpPr/>
            <p:nvPr/>
          </p:nvSpPr>
          <p:spPr>
            <a:xfrm>
              <a:off x="1233330" y="4452303"/>
              <a:ext cx="566035"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6" name="Group 5"/>
          <p:cNvGrpSpPr/>
          <p:nvPr/>
        </p:nvGrpSpPr>
        <p:grpSpPr>
          <a:xfrm>
            <a:off x="253934" y="1975326"/>
            <a:ext cx="6813616" cy="2406174"/>
            <a:chOff x="253934" y="1975326"/>
            <a:chExt cx="6813616" cy="2406174"/>
          </a:xfrm>
          <a:effectLst>
            <a:outerShdw blurRad="50800" dist="38100" dir="8100000" algn="tr" rotWithShape="0">
              <a:prstClr val="black">
                <a:alpha val="40000"/>
              </a:prstClr>
            </a:outerShdw>
          </a:effectLst>
        </p:grpSpPr>
        <p:sp>
          <p:nvSpPr>
            <p:cNvPr id="30" name="Rectangle 29"/>
            <p:cNvSpPr/>
            <p:nvPr/>
          </p:nvSpPr>
          <p:spPr>
            <a:xfrm>
              <a:off x="1150937" y="2230178"/>
              <a:ext cx="411164" cy="2272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Rectangle 30"/>
            <p:cNvSpPr/>
            <p:nvPr/>
          </p:nvSpPr>
          <p:spPr>
            <a:xfrm>
              <a:off x="1666875" y="1975326"/>
              <a:ext cx="1428750" cy="21907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Rectangle 31"/>
            <p:cNvSpPr/>
            <p:nvPr/>
          </p:nvSpPr>
          <p:spPr>
            <a:xfrm>
              <a:off x="6581775" y="4166593"/>
              <a:ext cx="485775" cy="21490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Rectangle 34"/>
            <p:cNvSpPr/>
            <p:nvPr/>
          </p:nvSpPr>
          <p:spPr>
            <a:xfrm>
              <a:off x="253934" y="3642718"/>
              <a:ext cx="631891" cy="21490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Rectangle 35"/>
            <p:cNvSpPr/>
            <p:nvPr/>
          </p:nvSpPr>
          <p:spPr>
            <a:xfrm>
              <a:off x="642871" y="3347443"/>
              <a:ext cx="1100204" cy="21490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err="1" smtClean="0"/>
              <a:t>Case-studie</a:t>
            </a:r>
            <a:endParaRPr lang="nl-BE" dirty="0" smtClean="0"/>
          </a:p>
          <a:p>
            <a:r>
              <a:rPr lang="nl-BE" sz="1400" dirty="0" smtClean="0"/>
              <a:t>Reservatiesysteem voor een theater</a:t>
            </a:r>
          </a:p>
        </p:txBody>
      </p:sp>
      <p:sp>
        <p:nvSpPr>
          <p:cNvPr id="82" name="Text Box 52"/>
          <p:cNvSpPr txBox="1">
            <a:spLocks noChangeArrowheads="1"/>
          </p:cNvSpPr>
          <p:nvPr/>
        </p:nvSpPr>
        <p:spPr bwMode="auto">
          <a:xfrm>
            <a:off x="171450" y="1346200"/>
            <a:ext cx="64865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r>
              <a:rPr lang="nl-NL" sz="1800" dirty="0">
                <a:solidFill>
                  <a:srgbClr val="000000"/>
                </a:solidFill>
                <a:latin typeface="Arial" charset="0"/>
                <a:cs typeface="Times New Roman" pitchFamily="18" charset="0"/>
              </a:rPr>
              <a:t>In een theaterzaal worden verschillende stukken opgevoerd (toneel, ballet, opera enzovoort). Doorgaans worden verschillende voorstellingen van een bepaald stuk opgevoerd. Voor elk stuk wordt de titel, de duur, de soort, de organisator, de uitvoerder en een uniek nummer bewaard. Van </a:t>
            </a:r>
            <a:r>
              <a:rPr lang="nl-NL" sz="1800" dirty="0" smtClean="0">
                <a:solidFill>
                  <a:srgbClr val="000000"/>
                </a:solidFill>
                <a:latin typeface="Arial" charset="0"/>
                <a:cs typeface="Times New Roman" pitchFamily="18" charset="0"/>
              </a:rPr>
              <a:t>iedere</a:t>
            </a:r>
            <a:endParaRPr lang="nl-NL" sz="1800" dirty="0">
              <a:solidFill>
                <a:srgbClr val="000000"/>
              </a:solidFill>
              <a:latin typeface="Arial" charset="0"/>
              <a:cs typeface="Times New Roman" pitchFamily="18" charset="0"/>
            </a:endParaRPr>
          </a:p>
        </p:txBody>
      </p:sp>
      <p:sp>
        <p:nvSpPr>
          <p:cNvPr id="85" name="Text Box 52"/>
          <p:cNvSpPr txBox="1">
            <a:spLocks noChangeArrowheads="1"/>
          </p:cNvSpPr>
          <p:nvPr/>
        </p:nvSpPr>
        <p:spPr bwMode="auto">
          <a:xfrm>
            <a:off x="177799" y="2719526"/>
            <a:ext cx="865187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r>
              <a:rPr lang="nl-NL" sz="1800" dirty="0">
                <a:solidFill>
                  <a:srgbClr val="000000"/>
                </a:solidFill>
                <a:latin typeface="Arial" charset="0"/>
                <a:cs typeface="Times New Roman" pitchFamily="18" charset="0"/>
              </a:rPr>
              <a:t>voorstelling wordt de datum en het </a:t>
            </a:r>
            <a:r>
              <a:rPr lang="nl-NL" sz="1800" dirty="0" err="1">
                <a:solidFill>
                  <a:srgbClr val="000000"/>
                </a:solidFill>
                <a:latin typeface="Arial" charset="0"/>
                <a:cs typeface="Times New Roman" pitchFamily="18" charset="0"/>
              </a:rPr>
              <a:t>beginuur</a:t>
            </a:r>
            <a:r>
              <a:rPr lang="nl-NL" sz="1800" dirty="0">
                <a:solidFill>
                  <a:srgbClr val="000000"/>
                </a:solidFill>
                <a:latin typeface="Arial" charset="0"/>
                <a:cs typeface="Times New Roman" pitchFamily="18" charset="0"/>
              </a:rPr>
              <a:t> opgeslagen. Aangezien er maar één zaal is, kan op hetzelfde ogenblik maar één voorstelling worden geprogrammeerd.</a:t>
            </a:r>
          </a:p>
          <a:p>
            <a:r>
              <a:rPr lang="nl-NL" sz="1800" dirty="0">
                <a:solidFill>
                  <a:srgbClr val="000000"/>
                </a:solidFill>
                <a:latin typeface="Arial" charset="0"/>
                <a:cs typeface="Times New Roman" pitchFamily="18" charset="0"/>
              </a:rPr>
              <a:t>De zitplaatsen in de zaal worden doorlopend genummerd en zijn ingedeeld in zones die een aparte naam hebben. De toegangsprijs is afhankelijk van de zone van de zitplaats.</a:t>
            </a:r>
          </a:p>
          <a:p>
            <a:r>
              <a:rPr lang="nl-NL" sz="1800" dirty="0">
                <a:solidFill>
                  <a:srgbClr val="000000"/>
                </a:solidFill>
                <a:latin typeface="Arial" charset="0"/>
                <a:cs typeface="Times New Roman" pitchFamily="18" charset="0"/>
              </a:rPr>
              <a:t>De verkoop van tickets verloopt uitsluitend via reservering. De klant moet hierbij zijn naam en adres opgeven en kan dan één of meerdere zitplaatsen reserveren voor een voorstelling. Er wordt bijgehouden of voor deze reservering reeds werd betaald.</a:t>
            </a:r>
            <a:r>
              <a:rPr lang="en-US" sz="1800" dirty="0">
                <a:solidFill>
                  <a:srgbClr val="000000"/>
                </a:solidFill>
                <a:latin typeface="Arial" charset="0"/>
                <a:cs typeface="Times New Roman" pitchFamily="18" charset="0"/>
              </a:rPr>
              <a:t> </a:t>
            </a:r>
            <a:endParaRPr lang="nl-NL" sz="1800" dirty="0">
              <a:solidFill>
                <a:srgbClr val="000000"/>
              </a:solidFill>
              <a:latin typeface="Arial" charset="0"/>
              <a:cs typeface="Times New Roman" pitchFamily="18" charset="0"/>
            </a:endParaRPr>
          </a:p>
        </p:txBody>
      </p:sp>
      <p:pic>
        <p:nvPicPr>
          <p:cNvPr id="6146" name="Picture 2" descr="http://www.venue.nl/images/presentaties/de-flint-theater-congressen/Theaterzaal%20liggend.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8168" y="986789"/>
            <a:ext cx="2425832" cy="1732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0850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err="1" smtClean="0"/>
              <a:t>Case-studie</a:t>
            </a:r>
            <a:endParaRPr lang="nl-BE" dirty="0" smtClean="0"/>
          </a:p>
          <a:p>
            <a:r>
              <a:rPr lang="nl-BE" sz="1400" dirty="0" smtClean="0"/>
              <a:t>Reservatiesysteem voor een theater</a:t>
            </a:r>
          </a:p>
        </p:txBody>
      </p:sp>
      <p:pic>
        <p:nvPicPr>
          <p:cNvPr id="6146" name="Picture 2" descr="http://www.venue.nl/images/presentaties/de-flint-theater-congressen/Theaterzaal%20liggend.3.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8168" y="986789"/>
            <a:ext cx="2425832" cy="1732737"/>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118"/>
          <p:cNvSpPr>
            <a:spLocks noChangeArrowheads="1"/>
          </p:cNvSpPr>
          <p:nvPr/>
        </p:nvSpPr>
        <p:spPr bwMode="auto">
          <a:xfrm>
            <a:off x="1383507" y="1864270"/>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 name="Text Box 119"/>
          <p:cNvSpPr txBox="1">
            <a:spLocks noChangeArrowheads="1"/>
          </p:cNvSpPr>
          <p:nvPr/>
        </p:nvSpPr>
        <p:spPr bwMode="auto">
          <a:xfrm>
            <a:off x="1707357" y="187855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Stuk</a:t>
            </a:r>
            <a:endParaRPr lang="nl-NL" sz="1600">
              <a:latin typeface="Arial" charset="0"/>
            </a:endParaRPr>
          </a:p>
        </p:txBody>
      </p:sp>
      <p:sp>
        <p:nvSpPr>
          <p:cNvPr id="50" name="Text Box 121"/>
          <p:cNvSpPr txBox="1">
            <a:spLocks noChangeArrowheads="1"/>
          </p:cNvSpPr>
          <p:nvPr/>
        </p:nvSpPr>
        <p:spPr bwMode="auto">
          <a:xfrm>
            <a:off x="464344" y="1572171"/>
            <a:ext cx="666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stuknr</a:t>
            </a:r>
            <a:endParaRPr lang="nl-NL" sz="1400" u="sng">
              <a:latin typeface="Arial" charset="0"/>
            </a:endParaRPr>
          </a:p>
        </p:txBody>
      </p:sp>
      <p:sp>
        <p:nvSpPr>
          <p:cNvPr id="51" name="Oval 122"/>
          <p:cNvSpPr>
            <a:spLocks noChangeArrowheads="1"/>
          </p:cNvSpPr>
          <p:nvPr/>
        </p:nvSpPr>
        <p:spPr bwMode="auto">
          <a:xfrm>
            <a:off x="315119" y="156105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53" name="Text Box 124"/>
          <p:cNvSpPr txBox="1">
            <a:spLocks noChangeArrowheads="1"/>
          </p:cNvSpPr>
          <p:nvPr/>
        </p:nvSpPr>
        <p:spPr bwMode="auto">
          <a:xfrm>
            <a:off x="7321550" y="5819777"/>
            <a:ext cx="814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plaatsnr</a:t>
            </a:r>
            <a:endParaRPr lang="nl-NL" sz="1400" u="sng">
              <a:latin typeface="Arial" charset="0"/>
            </a:endParaRPr>
          </a:p>
        </p:txBody>
      </p:sp>
      <p:sp>
        <p:nvSpPr>
          <p:cNvPr id="54" name="Oval 125"/>
          <p:cNvSpPr>
            <a:spLocks noChangeArrowheads="1"/>
          </p:cNvSpPr>
          <p:nvPr/>
        </p:nvSpPr>
        <p:spPr bwMode="auto">
          <a:xfrm>
            <a:off x="7242175" y="5808664"/>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55" name="Line 126"/>
          <p:cNvSpPr>
            <a:spLocks noChangeShapeType="1"/>
          </p:cNvSpPr>
          <p:nvPr/>
        </p:nvSpPr>
        <p:spPr bwMode="auto">
          <a:xfrm flipH="1">
            <a:off x="2670175" y="5983289"/>
            <a:ext cx="442913" cy="31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56" name="Line 127"/>
          <p:cNvSpPr>
            <a:spLocks noChangeShapeType="1"/>
          </p:cNvSpPr>
          <p:nvPr/>
        </p:nvSpPr>
        <p:spPr bwMode="auto">
          <a:xfrm flipH="1" flipV="1">
            <a:off x="3841750" y="5272089"/>
            <a:ext cx="4763" cy="5302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57" name="Line 128"/>
          <p:cNvSpPr>
            <a:spLocks noChangeShapeType="1"/>
          </p:cNvSpPr>
          <p:nvPr/>
        </p:nvSpPr>
        <p:spPr bwMode="auto">
          <a:xfrm flipH="1" flipV="1">
            <a:off x="1727994" y="1589633"/>
            <a:ext cx="80963" cy="2730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58" name="Line 129"/>
          <p:cNvSpPr>
            <a:spLocks noChangeShapeType="1"/>
          </p:cNvSpPr>
          <p:nvPr/>
        </p:nvSpPr>
        <p:spPr bwMode="auto">
          <a:xfrm flipH="1" flipV="1">
            <a:off x="4670425" y="3367089"/>
            <a:ext cx="4763" cy="2159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59" name="Line 130"/>
          <p:cNvSpPr>
            <a:spLocks noChangeShapeType="1"/>
          </p:cNvSpPr>
          <p:nvPr/>
        </p:nvSpPr>
        <p:spPr bwMode="auto">
          <a:xfrm flipV="1">
            <a:off x="3827463" y="4090989"/>
            <a:ext cx="585787" cy="4349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0" name="Line 131"/>
          <p:cNvSpPr>
            <a:spLocks noChangeShapeType="1"/>
          </p:cNvSpPr>
          <p:nvPr/>
        </p:nvSpPr>
        <p:spPr bwMode="auto">
          <a:xfrm flipV="1">
            <a:off x="3224213" y="4926014"/>
            <a:ext cx="223837" cy="730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1" name="Line 132"/>
          <p:cNvSpPr>
            <a:spLocks noChangeShapeType="1"/>
          </p:cNvSpPr>
          <p:nvPr/>
        </p:nvSpPr>
        <p:spPr bwMode="auto">
          <a:xfrm flipV="1">
            <a:off x="6907213" y="5980114"/>
            <a:ext cx="338137" cy="6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2" name="Text Box 133"/>
          <p:cNvSpPr txBox="1">
            <a:spLocks noChangeArrowheads="1"/>
          </p:cNvSpPr>
          <p:nvPr/>
        </p:nvSpPr>
        <p:spPr bwMode="auto">
          <a:xfrm>
            <a:off x="2698089" y="3028951"/>
            <a:ext cx="636588"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opge-</a:t>
            </a:r>
          </a:p>
          <a:p>
            <a:pPr algn="ctr" eaLnBrk="1" hangingPunct="1"/>
            <a:r>
              <a:rPr lang="nl-BE" sz="1400">
                <a:latin typeface="Arial" charset="0"/>
              </a:rPr>
              <a:t>voerd</a:t>
            </a:r>
            <a:endParaRPr lang="nl-NL" sz="1400">
              <a:latin typeface="Arial" charset="0"/>
            </a:endParaRPr>
          </a:p>
        </p:txBody>
      </p:sp>
      <p:sp>
        <p:nvSpPr>
          <p:cNvPr id="63" name="Rectangle 134"/>
          <p:cNvSpPr>
            <a:spLocks noChangeArrowheads="1"/>
          </p:cNvSpPr>
          <p:nvPr/>
        </p:nvSpPr>
        <p:spPr bwMode="auto">
          <a:xfrm rot="2700000">
            <a:off x="2752064" y="3049589"/>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4" name="Text Box 135"/>
          <p:cNvSpPr txBox="1">
            <a:spLocks noChangeArrowheads="1"/>
          </p:cNvSpPr>
          <p:nvPr/>
        </p:nvSpPr>
        <p:spPr bwMode="auto">
          <a:xfrm>
            <a:off x="5934075" y="4568826"/>
            <a:ext cx="6667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reser-</a:t>
            </a:r>
          </a:p>
          <a:p>
            <a:pPr algn="ctr" eaLnBrk="1" hangingPunct="1"/>
            <a:r>
              <a:rPr lang="nl-BE" sz="1400">
                <a:latin typeface="Arial" charset="0"/>
              </a:rPr>
              <a:t>vering</a:t>
            </a:r>
            <a:endParaRPr lang="nl-NL" sz="1400">
              <a:latin typeface="Arial" charset="0"/>
            </a:endParaRPr>
          </a:p>
        </p:txBody>
      </p:sp>
      <p:sp>
        <p:nvSpPr>
          <p:cNvPr id="65" name="Rectangle 136"/>
          <p:cNvSpPr>
            <a:spLocks noChangeArrowheads="1"/>
          </p:cNvSpPr>
          <p:nvPr/>
        </p:nvSpPr>
        <p:spPr bwMode="auto">
          <a:xfrm rot="2700000">
            <a:off x="5968207" y="4564857"/>
            <a:ext cx="604838" cy="581025"/>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6" name="Line 137"/>
          <p:cNvSpPr>
            <a:spLocks noChangeShapeType="1"/>
          </p:cNvSpPr>
          <p:nvPr/>
        </p:nvSpPr>
        <p:spPr bwMode="auto">
          <a:xfrm flipH="1" flipV="1">
            <a:off x="5226050" y="4100514"/>
            <a:ext cx="836613" cy="5207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7" name="Line 138"/>
          <p:cNvSpPr>
            <a:spLocks noChangeShapeType="1"/>
          </p:cNvSpPr>
          <p:nvPr/>
        </p:nvSpPr>
        <p:spPr bwMode="auto">
          <a:xfrm flipH="1" flipV="1">
            <a:off x="2297907" y="2255339"/>
            <a:ext cx="500062" cy="825999"/>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8" name="Line 139"/>
          <p:cNvSpPr>
            <a:spLocks noChangeShapeType="1"/>
          </p:cNvSpPr>
          <p:nvPr/>
        </p:nvSpPr>
        <p:spPr bwMode="auto">
          <a:xfrm flipH="1" flipV="1">
            <a:off x="3222624" y="3591469"/>
            <a:ext cx="811214" cy="250281"/>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9" name="Text Box 140"/>
          <p:cNvSpPr txBox="1">
            <a:spLocks noChangeArrowheads="1"/>
          </p:cNvSpPr>
          <p:nvPr/>
        </p:nvSpPr>
        <p:spPr bwMode="auto">
          <a:xfrm>
            <a:off x="2085182" y="2253208"/>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dirty="0">
                <a:latin typeface="Arial" charset="0"/>
              </a:rPr>
              <a:t>1</a:t>
            </a:r>
            <a:endParaRPr lang="nl-NL" sz="1400" dirty="0">
              <a:latin typeface="Arial" charset="0"/>
            </a:endParaRPr>
          </a:p>
        </p:txBody>
      </p:sp>
      <p:sp>
        <p:nvSpPr>
          <p:cNvPr id="70" name="Text Box 141"/>
          <p:cNvSpPr txBox="1">
            <a:spLocks noChangeArrowheads="1"/>
          </p:cNvSpPr>
          <p:nvPr/>
        </p:nvSpPr>
        <p:spPr bwMode="auto">
          <a:xfrm>
            <a:off x="3723481" y="3443289"/>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72" name="Text Box 143"/>
          <p:cNvSpPr txBox="1">
            <a:spLocks noChangeArrowheads="1"/>
          </p:cNvSpPr>
          <p:nvPr/>
        </p:nvSpPr>
        <p:spPr bwMode="auto">
          <a:xfrm>
            <a:off x="7029450" y="4667252"/>
            <a:ext cx="76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betaald</a:t>
            </a:r>
            <a:endParaRPr lang="nl-NL" sz="1400">
              <a:latin typeface="Arial" charset="0"/>
            </a:endParaRPr>
          </a:p>
        </p:txBody>
      </p:sp>
      <p:sp>
        <p:nvSpPr>
          <p:cNvPr id="73" name="Oval 144"/>
          <p:cNvSpPr>
            <a:spLocks noChangeArrowheads="1"/>
          </p:cNvSpPr>
          <p:nvPr/>
        </p:nvSpPr>
        <p:spPr bwMode="auto">
          <a:xfrm>
            <a:off x="6927850" y="4656139"/>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4" name="Line 145"/>
          <p:cNvSpPr>
            <a:spLocks noChangeShapeType="1"/>
          </p:cNvSpPr>
          <p:nvPr/>
        </p:nvSpPr>
        <p:spPr bwMode="auto">
          <a:xfrm flipH="1" flipV="1">
            <a:off x="6642100" y="4833939"/>
            <a:ext cx="280988" cy="6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75" name="Line 146"/>
          <p:cNvSpPr>
            <a:spLocks noChangeShapeType="1"/>
          </p:cNvSpPr>
          <p:nvPr/>
        </p:nvSpPr>
        <p:spPr bwMode="auto">
          <a:xfrm flipH="1" flipV="1">
            <a:off x="3246438" y="3545434"/>
            <a:ext cx="787400" cy="235719"/>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77" name="Text Box 148"/>
          <p:cNvSpPr txBox="1">
            <a:spLocks noChangeArrowheads="1"/>
          </p:cNvSpPr>
          <p:nvPr/>
        </p:nvSpPr>
        <p:spPr bwMode="auto">
          <a:xfrm>
            <a:off x="1497807" y="1264196"/>
            <a:ext cx="460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titel</a:t>
            </a:r>
            <a:endParaRPr lang="nl-NL" sz="1400">
              <a:latin typeface="Arial" charset="0"/>
            </a:endParaRPr>
          </a:p>
        </p:txBody>
      </p:sp>
      <p:sp>
        <p:nvSpPr>
          <p:cNvPr id="78" name="Oval 149"/>
          <p:cNvSpPr>
            <a:spLocks noChangeArrowheads="1"/>
          </p:cNvSpPr>
          <p:nvPr/>
        </p:nvSpPr>
        <p:spPr bwMode="auto">
          <a:xfrm>
            <a:off x="1245394" y="125308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80" name="Text Box 151"/>
          <p:cNvSpPr txBox="1">
            <a:spLocks noChangeArrowheads="1"/>
          </p:cNvSpPr>
          <p:nvPr/>
        </p:nvSpPr>
        <p:spPr bwMode="auto">
          <a:xfrm>
            <a:off x="2521744" y="1337221"/>
            <a:ext cx="577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soort</a:t>
            </a:r>
            <a:endParaRPr lang="nl-NL" sz="1400">
              <a:latin typeface="Arial" charset="0"/>
            </a:endParaRPr>
          </a:p>
        </p:txBody>
      </p:sp>
      <p:sp>
        <p:nvSpPr>
          <p:cNvPr id="81" name="Oval 152"/>
          <p:cNvSpPr>
            <a:spLocks noChangeArrowheads="1"/>
          </p:cNvSpPr>
          <p:nvPr/>
        </p:nvSpPr>
        <p:spPr bwMode="auto">
          <a:xfrm>
            <a:off x="2328069" y="132610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84" name="Text Box 154"/>
          <p:cNvSpPr txBox="1">
            <a:spLocks noChangeArrowheads="1"/>
          </p:cNvSpPr>
          <p:nvPr/>
        </p:nvSpPr>
        <p:spPr bwMode="auto">
          <a:xfrm>
            <a:off x="178594" y="2226221"/>
            <a:ext cx="1069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organisator</a:t>
            </a:r>
            <a:endParaRPr lang="nl-NL" sz="1400">
              <a:latin typeface="Arial" charset="0"/>
            </a:endParaRPr>
          </a:p>
        </p:txBody>
      </p:sp>
      <p:sp>
        <p:nvSpPr>
          <p:cNvPr id="86" name="Oval 155"/>
          <p:cNvSpPr>
            <a:spLocks noChangeArrowheads="1"/>
          </p:cNvSpPr>
          <p:nvPr/>
        </p:nvSpPr>
        <p:spPr bwMode="auto">
          <a:xfrm>
            <a:off x="248444" y="221510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88" name="Text Box 157"/>
          <p:cNvSpPr txBox="1">
            <a:spLocks noChangeArrowheads="1"/>
          </p:cNvSpPr>
          <p:nvPr/>
        </p:nvSpPr>
        <p:spPr bwMode="auto">
          <a:xfrm>
            <a:off x="1069182" y="2575471"/>
            <a:ext cx="971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uitvoerder</a:t>
            </a:r>
            <a:endParaRPr lang="nl-NL" sz="1400">
              <a:latin typeface="Arial" charset="0"/>
            </a:endParaRPr>
          </a:p>
        </p:txBody>
      </p:sp>
      <p:sp>
        <p:nvSpPr>
          <p:cNvPr id="89" name="Oval 158"/>
          <p:cNvSpPr>
            <a:spLocks noChangeArrowheads="1"/>
          </p:cNvSpPr>
          <p:nvPr/>
        </p:nvSpPr>
        <p:spPr bwMode="auto">
          <a:xfrm>
            <a:off x="1070770" y="256435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91" name="Text Box 160"/>
          <p:cNvSpPr txBox="1">
            <a:spLocks noChangeArrowheads="1"/>
          </p:cNvSpPr>
          <p:nvPr/>
        </p:nvSpPr>
        <p:spPr bwMode="auto">
          <a:xfrm>
            <a:off x="3325813" y="1903961"/>
            <a:ext cx="5381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duur</a:t>
            </a:r>
            <a:endParaRPr lang="nl-NL" sz="1400">
              <a:latin typeface="Arial" charset="0"/>
            </a:endParaRPr>
          </a:p>
        </p:txBody>
      </p:sp>
      <p:sp>
        <p:nvSpPr>
          <p:cNvPr id="92" name="Oval 161"/>
          <p:cNvSpPr>
            <a:spLocks noChangeArrowheads="1"/>
          </p:cNvSpPr>
          <p:nvPr/>
        </p:nvSpPr>
        <p:spPr bwMode="auto">
          <a:xfrm>
            <a:off x="3113088" y="189284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93" name="Line 162"/>
          <p:cNvSpPr>
            <a:spLocks noChangeShapeType="1"/>
          </p:cNvSpPr>
          <p:nvPr/>
        </p:nvSpPr>
        <p:spPr bwMode="auto">
          <a:xfrm flipV="1">
            <a:off x="2320132" y="1624558"/>
            <a:ext cx="176212" cy="2254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4" name="Line 163"/>
          <p:cNvSpPr>
            <a:spLocks noChangeShapeType="1"/>
          </p:cNvSpPr>
          <p:nvPr/>
        </p:nvSpPr>
        <p:spPr bwMode="auto">
          <a:xfrm flipH="1" flipV="1">
            <a:off x="1162844" y="1834108"/>
            <a:ext cx="204788" cy="1206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6" name="Line 164"/>
          <p:cNvSpPr>
            <a:spLocks noChangeShapeType="1"/>
          </p:cNvSpPr>
          <p:nvPr/>
        </p:nvSpPr>
        <p:spPr bwMode="auto">
          <a:xfrm flipH="1">
            <a:off x="1077119" y="2145258"/>
            <a:ext cx="290513" cy="1270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7" name="Line 165"/>
          <p:cNvSpPr>
            <a:spLocks noChangeShapeType="1"/>
          </p:cNvSpPr>
          <p:nvPr/>
        </p:nvSpPr>
        <p:spPr bwMode="auto">
          <a:xfrm flipH="1">
            <a:off x="2639218" y="2056360"/>
            <a:ext cx="473869" cy="4759"/>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8" name="Line 166"/>
          <p:cNvSpPr>
            <a:spLocks noChangeShapeType="1"/>
          </p:cNvSpPr>
          <p:nvPr/>
        </p:nvSpPr>
        <p:spPr bwMode="auto">
          <a:xfrm flipV="1">
            <a:off x="1615282" y="2243683"/>
            <a:ext cx="90487" cy="3016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00" name="Rectangle 168"/>
          <p:cNvSpPr>
            <a:spLocks noChangeArrowheads="1"/>
          </p:cNvSpPr>
          <p:nvPr/>
        </p:nvSpPr>
        <p:spPr bwMode="auto">
          <a:xfrm>
            <a:off x="4084638" y="3648076"/>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1" name="Text Box 169"/>
          <p:cNvSpPr txBox="1">
            <a:spLocks noChangeArrowheads="1"/>
          </p:cNvSpPr>
          <p:nvPr/>
        </p:nvSpPr>
        <p:spPr bwMode="auto">
          <a:xfrm>
            <a:off x="4086225" y="3662364"/>
            <a:ext cx="12430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Voorstelling</a:t>
            </a:r>
            <a:endParaRPr lang="nl-NL" sz="1600">
              <a:latin typeface="Arial" charset="0"/>
            </a:endParaRPr>
          </a:p>
        </p:txBody>
      </p:sp>
      <p:sp>
        <p:nvSpPr>
          <p:cNvPr id="102" name="Rectangle 170"/>
          <p:cNvSpPr>
            <a:spLocks noChangeArrowheads="1"/>
          </p:cNvSpPr>
          <p:nvPr/>
        </p:nvSpPr>
        <p:spPr bwMode="auto">
          <a:xfrm rot="2700000">
            <a:off x="2698090" y="2987676"/>
            <a:ext cx="646112" cy="661987"/>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 name="Rectangle 171"/>
          <p:cNvSpPr>
            <a:spLocks noChangeArrowheads="1"/>
          </p:cNvSpPr>
          <p:nvPr/>
        </p:nvSpPr>
        <p:spPr bwMode="auto">
          <a:xfrm>
            <a:off x="4033838" y="3587751"/>
            <a:ext cx="1350962" cy="5080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5" name="Text Box 173"/>
          <p:cNvSpPr txBox="1">
            <a:spLocks noChangeArrowheads="1"/>
          </p:cNvSpPr>
          <p:nvPr/>
        </p:nvSpPr>
        <p:spPr bwMode="auto">
          <a:xfrm>
            <a:off x="4360863" y="3044827"/>
            <a:ext cx="687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tijdstip</a:t>
            </a:r>
            <a:endParaRPr lang="nl-NL" sz="1400">
              <a:latin typeface="Arial" charset="0"/>
            </a:endParaRPr>
          </a:p>
        </p:txBody>
      </p:sp>
      <p:sp>
        <p:nvSpPr>
          <p:cNvPr id="106" name="Oval 174"/>
          <p:cNvSpPr>
            <a:spLocks noChangeArrowheads="1"/>
          </p:cNvSpPr>
          <p:nvPr/>
        </p:nvSpPr>
        <p:spPr bwMode="auto">
          <a:xfrm>
            <a:off x="4219575" y="3033714"/>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08" name="Text Box 176"/>
          <p:cNvSpPr txBox="1">
            <a:spLocks noChangeArrowheads="1"/>
          </p:cNvSpPr>
          <p:nvPr/>
        </p:nvSpPr>
        <p:spPr bwMode="auto">
          <a:xfrm>
            <a:off x="3752850" y="2632077"/>
            <a:ext cx="676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datum</a:t>
            </a:r>
            <a:endParaRPr lang="nl-NL" sz="1400">
              <a:latin typeface="Arial" charset="0"/>
            </a:endParaRPr>
          </a:p>
        </p:txBody>
      </p:sp>
      <p:sp>
        <p:nvSpPr>
          <p:cNvPr id="109" name="Oval 177"/>
          <p:cNvSpPr>
            <a:spLocks noChangeArrowheads="1"/>
          </p:cNvSpPr>
          <p:nvPr/>
        </p:nvSpPr>
        <p:spPr bwMode="auto">
          <a:xfrm>
            <a:off x="3606800" y="2620964"/>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13" name="Text Box 179"/>
          <p:cNvSpPr txBox="1">
            <a:spLocks noChangeArrowheads="1"/>
          </p:cNvSpPr>
          <p:nvPr/>
        </p:nvSpPr>
        <p:spPr bwMode="auto">
          <a:xfrm>
            <a:off x="4927600" y="2619377"/>
            <a:ext cx="8731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beginuur</a:t>
            </a:r>
            <a:endParaRPr lang="nl-NL" sz="1400">
              <a:latin typeface="Arial" charset="0"/>
            </a:endParaRPr>
          </a:p>
        </p:txBody>
      </p:sp>
      <p:sp>
        <p:nvSpPr>
          <p:cNvPr id="114" name="Oval 180"/>
          <p:cNvSpPr>
            <a:spLocks noChangeArrowheads="1"/>
          </p:cNvSpPr>
          <p:nvPr/>
        </p:nvSpPr>
        <p:spPr bwMode="auto">
          <a:xfrm>
            <a:off x="4879975" y="2608264"/>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15" name="Line 181"/>
          <p:cNvSpPr>
            <a:spLocks noChangeShapeType="1"/>
          </p:cNvSpPr>
          <p:nvPr/>
        </p:nvSpPr>
        <p:spPr bwMode="auto">
          <a:xfrm flipV="1">
            <a:off x="4441825" y="3295651"/>
            <a:ext cx="520700" cy="3175"/>
          </a:xfrm>
          <a:prstGeom prst="line">
            <a:avLst/>
          </a:prstGeom>
          <a:noFill/>
          <a:ln w="12700">
            <a:solidFill>
              <a:srgbClr val="1687AF"/>
            </a:solidFill>
            <a:prstDash val="dash"/>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16" name="Line 182"/>
          <p:cNvSpPr>
            <a:spLocks noChangeShapeType="1"/>
          </p:cNvSpPr>
          <p:nvPr/>
        </p:nvSpPr>
        <p:spPr bwMode="auto">
          <a:xfrm flipH="1" flipV="1">
            <a:off x="4286250" y="2935289"/>
            <a:ext cx="128588" cy="1206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17" name="Line 183"/>
          <p:cNvSpPr>
            <a:spLocks noChangeShapeType="1"/>
          </p:cNvSpPr>
          <p:nvPr/>
        </p:nvSpPr>
        <p:spPr bwMode="auto">
          <a:xfrm flipV="1">
            <a:off x="5021263" y="2941639"/>
            <a:ext cx="138112" cy="1397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19" name="Rectangle 185"/>
          <p:cNvSpPr>
            <a:spLocks noChangeArrowheads="1"/>
          </p:cNvSpPr>
          <p:nvPr/>
        </p:nvSpPr>
        <p:spPr bwMode="auto">
          <a:xfrm>
            <a:off x="6704013" y="3648076"/>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0" name="Text Box 186"/>
          <p:cNvSpPr txBox="1">
            <a:spLocks noChangeArrowheads="1"/>
          </p:cNvSpPr>
          <p:nvPr/>
        </p:nvSpPr>
        <p:spPr bwMode="auto">
          <a:xfrm>
            <a:off x="7000875" y="3662364"/>
            <a:ext cx="646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Klant</a:t>
            </a:r>
            <a:endParaRPr lang="nl-NL" sz="1600">
              <a:latin typeface="Arial" charset="0"/>
            </a:endParaRPr>
          </a:p>
        </p:txBody>
      </p:sp>
      <p:sp>
        <p:nvSpPr>
          <p:cNvPr id="122" name="Text Box 188"/>
          <p:cNvSpPr txBox="1">
            <a:spLocks noChangeArrowheads="1"/>
          </p:cNvSpPr>
          <p:nvPr/>
        </p:nvSpPr>
        <p:spPr bwMode="auto">
          <a:xfrm>
            <a:off x="6089650" y="3187702"/>
            <a:ext cx="715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klantnr</a:t>
            </a:r>
            <a:endParaRPr lang="nl-NL" sz="1400" u="sng">
              <a:latin typeface="Arial" charset="0"/>
            </a:endParaRPr>
          </a:p>
        </p:txBody>
      </p:sp>
      <p:sp>
        <p:nvSpPr>
          <p:cNvPr id="123" name="Oval 189"/>
          <p:cNvSpPr>
            <a:spLocks noChangeArrowheads="1"/>
          </p:cNvSpPr>
          <p:nvPr/>
        </p:nvSpPr>
        <p:spPr bwMode="auto">
          <a:xfrm>
            <a:off x="5962650" y="3176589"/>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25" name="Text Box 191"/>
          <p:cNvSpPr txBox="1">
            <a:spLocks noChangeArrowheads="1"/>
          </p:cNvSpPr>
          <p:nvPr/>
        </p:nvSpPr>
        <p:spPr bwMode="auto">
          <a:xfrm>
            <a:off x="7067550" y="2835277"/>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naam</a:t>
            </a:r>
            <a:endParaRPr lang="nl-NL" sz="1400">
              <a:latin typeface="Arial" charset="0"/>
            </a:endParaRPr>
          </a:p>
        </p:txBody>
      </p:sp>
      <p:sp>
        <p:nvSpPr>
          <p:cNvPr id="126" name="Oval 192"/>
          <p:cNvSpPr>
            <a:spLocks noChangeArrowheads="1"/>
          </p:cNvSpPr>
          <p:nvPr/>
        </p:nvSpPr>
        <p:spPr bwMode="auto">
          <a:xfrm>
            <a:off x="6896100" y="2824164"/>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28" name="Text Box 194"/>
          <p:cNvSpPr txBox="1">
            <a:spLocks noChangeArrowheads="1"/>
          </p:cNvSpPr>
          <p:nvPr/>
        </p:nvSpPr>
        <p:spPr bwMode="auto">
          <a:xfrm>
            <a:off x="7934325" y="3197227"/>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adres</a:t>
            </a:r>
            <a:endParaRPr lang="nl-NL" sz="1400">
              <a:latin typeface="Arial" charset="0"/>
            </a:endParaRPr>
          </a:p>
        </p:txBody>
      </p:sp>
      <p:sp>
        <p:nvSpPr>
          <p:cNvPr id="129" name="Oval 195"/>
          <p:cNvSpPr>
            <a:spLocks noChangeArrowheads="1"/>
          </p:cNvSpPr>
          <p:nvPr/>
        </p:nvSpPr>
        <p:spPr bwMode="auto">
          <a:xfrm>
            <a:off x="7762875" y="3186114"/>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30" name="Line 196"/>
          <p:cNvSpPr>
            <a:spLocks noChangeShapeType="1"/>
          </p:cNvSpPr>
          <p:nvPr/>
        </p:nvSpPr>
        <p:spPr bwMode="auto">
          <a:xfrm flipV="1">
            <a:off x="7637463" y="3452814"/>
            <a:ext cx="195262" cy="1968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31" name="Line 197"/>
          <p:cNvSpPr>
            <a:spLocks noChangeShapeType="1"/>
          </p:cNvSpPr>
          <p:nvPr/>
        </p:nvSpPr>
        <p:spPr bwMode="auto">
          <a:xfrm flipH="1" flipV="1">
            <a:off x="7327900" y="3157539"/>
            <a:ext cx="4763" cy="4730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32" name="Line 198"/>
          <p:cNvSpPr>
            <a:spLocks noChangeShapeType="1"/>
          </p:cNvSpPr>
          <p:nvPr/>
        </p:nvSpPr>
        <p:spPr bwMode="auto">
          <a:xfrm flipH="1" flipV="1">
            <a:off x="6794500" y="3452814"/>
            <a:ext cx="138113" cy="1873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34" name="Rectangle 200"/>
          <p:cNvSpPr>
            <a:spLocks noChangeArrowheads="1"/>
          </p:cNvSpPr>
          <p:nvPr/>
        </p:nvSpPr>
        <p:spPr bwMode="auto">
          <a:xfrm>
            <a:off x="5662613" y="5778501"/>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 name="Text Box 201"/>
          <p:cNvSpPr txBox="1">
            <a:spLocks noChangeArrowheads="1"/>
          </p:cNvSpPr>
          <p:nvPr/>
        </p:nvSpPr>
        <p:spPr bwMode="auto">
          <a:xfrm>
            <a:off x="5910263" y="5792789"/>
            <a:ext cx="747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Plaats</a:t>
            </a:r>
            <a:endParaRPr lang="nl-NL" sz="1600">
              <a:latin typeface="Arial" charset="0"/>
            </a:endParaRPr>
          </a:p>
        </p:txBody>
      </p:sp>
      <p:sp>
        <p:nvSpPr>
          <p:cNvPr id="137" name="Rectangle 203"/>
          <p:cNvSpPr>
            <a:spLocks noChangeArrowheads="1"/>
          </p:cNvSpPr>
          <p:nvPr/>
        </p:nvSpPr>
        <p:spPr bwMode="auto">
          <a:xfrm>
            <a:off x="3125788" y="5794376"/>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8" name="Text Box 204"/>
          <p:cNvSpPr txBox="1">
            <a:spLocks noChangeArrowheads="1"/>
          </p:cNvSpPr>
          <p:nvPr/>
        </p:nvSpPr>
        <p:spPr bwMode="auto">
          <a:xfrm>
            <a:off x="3425825" y="5808664"/>
            <a:ext cx="646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Zone</a:t>
            </a:r>
            <a:endParaRPr lang="nl-NL" sz="1600">
              <a:latin typeface="Arial" charset="0"/>
            </a:endParaRPr>
          </a:p>
        </p:txBody>
      </p:sp>
      <p:sp>
        <p:nvSpPr>
          <p:cNvPr id="139" name="Text Box 205"/>
          <p:cNvSpPr txBox="1">
            <a:spLocks noChangeArrowheads="1"/>
          </p:cNvSpPr>
          <p:nvPr/>
        </p:nvSpPr>
        <p:spPr bwMode="auto">
          <a:xfrm>
            <a:off x="3540125" y="4746626"/>
            <a:ext cx="577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tarief</a:t>
            </a:r>
            <a:endParaRPr lang="nl-NL" sz="1400">
              <a:latin typeface="Arial" charset="0"/>
            </a:endParaRPr>
          </a:p>
        </p:txBody>
      </p:sp>
      <p:sp>
        <p:nvSpPr>
          <p:cNvPr id="140" name="Rectangle 206"/>
          <p:cNvSpPr>
            <a:spLocks noChangeArrowheads="1"/>
          </p:cNvSpPr>
          <p:nvPr/>
        </p:nvSpPr>
        <p:spPr bwMode="auto">
          <a:xfrm rot="2700000">
            <a:off x="3562350" y="4643439"/>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1" name="Line 207"/>
          <p:cNvSpPr>
            <a:spLocks noChangeShapeType="1"/>
          </p:cNvSpPr>
          <p:nvPr/>
        </p:nvSpPr>
        <p:spPr bwMode="auto">
          <a:xfrm flipH="1" flipV="1">
            <a:off x="3800475" y="5249864"/>
            <a:ext cx="4763" cy="5397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42" name="Line 208"/>
          <p:cNvSpPr>
            <a:spLocks noChangeShapeType="1"/>
          </p:cNvSpPr>
          <p:nvPr/>
        </p:nvSpPr>
        <p:spPr bwMode="auto">
          <a:xfrm flipV="1">
            <a:off x="3862388" y="4087814"/>
            <a:ext cx="623887" cy="4635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43" name="Text Box 209"/>
          <p:cNvSpPr txBox="1">
            <a:spLocks noChangeArrowheads="1"/>
          </p:cNvSpPr>
          <p:nvPr/>
        </p:nvSpPr>
        <p:spPr bwMode="auto">
          <a:xfrm>
            <a:off x="3533775" y="5514976"/>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144" name="Text Box 210"/>
          <p:cNvSpPr txBox="1">
            <a:spLocks noChangeArrowheads="1"/>
          </p:cNvSpPr>
          <p:nvPr/>
        </p:nvSpPr>
        <p:spPr bwMode="auto">
          <a:xfrm>
            <a:off x="4359275" y="4092576"/>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M</a:t>
            </a:r>
            <a:endParaRPr lang="nl-NL" sz="1400">
              <a:latin typeface="Arial" charset="0"/>
            </a:endParaRPr>
          </a:p>
        </p:txBody>
      </p:sp>
      <p:sp>
        <p:nvSpPr>
          <p:cNvPr id="146" name="Text Box 212"/>
          <p:cNvSpPr txBox="1">
            <a:spLocks noChangeArrowheads="1"/>
          </p:cNvSpPr>
          <p:nvPr/>
        </p:nvSpPr>
        <p:spPr bwMode="auto">
          <a:xfrm>
            <a:off x="2511425" y="4879977"/>
            <a:ext cx="50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prijs</a:t>
            </a:r>
            <a:endParaRPr lang="nl-NL" sz="1400">
              <a:latin typeface="Arial" charset="0"/>
            </a:endParaRPr>
          </a:p>
        </p:txBody>
      </p:sp>
      <p:sp>
        <p:nvSpPr>
          <p:cNvPr id="147" name="Oval 213"/>
          <p:cNvSpPr>
            <a:spLocks noChangeArrowheads="1"/>
          </p:cNvSpPr>
          <p:nvPr/>
        </p:nvSpPr>
        <p:spPr bwMode="auto">
          <a:xfrm>
            <a:off x="2282825" y="4868864"/>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48" name="Text Box 214"/>
          <p:cNvSpPr txBox="1">
            <a:spLocks noChangeArrowheads="1"/>
          </p:cNvSpPr>
          <p:nvPr/>
        </p:nvSpPr>
        <p:spPr bwMode="auto">
          <a:xfrm>
            <a:off x="4789488" y="5813426"/>
            <a:ext cx="3222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in</a:t>
            </a:r>
            <a:endParaRPr lang="nl-NL" sz="1400">
              <a:latin typeface="Arial" charset="0"/>
            </a:endParaRPr>
          </a:p>
        </p:txBody>
      </p:sp>
      <p:sp>
        <p:nvSpPr>
          <p:cNvPr id="149" name="Rectangle 215"/>
          <p:cNvSpPr>
            <a:spLocks noChangeArrowheads="1"/>
          </p:cNvSpPr>
          <p:nvPr/>
        </p:nvSpPr>
        <p:spPr bwMode="auto">
          <a:xfrm rot="2700000">
            <a:off x="4695825" y="5719764"/>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0" name="Line 216"/>
          <p:cNvSpPr>
            <a:spLocks noChangeShapeType="1"/>
          </p:cNvSpPr>
          <p:nvPr/>
        </p:nvSpPr>
        <p:spPr bwMode="auto">
          <a:xfrm flipH="1" flipV="1">
            <a:off x="4381500" y="5970589"/>
            <a:ext cx="217488" cy="6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51" name="Line 217"/>
          <p:cNvSpPr>
            <a:spLocks noChangeShapeType="1"/>
          </p:cNvSpPr>
          <p:nvPr/>
        </p:nvSpPr>
        <p:spPr bwMode="auto">
          <a:xfrm flipH="1">
            <a:off x="5321300" y="5973764"/>
            <a:ext cx="331788" cy="31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52" name="Text Box 218"/>
          <p:cNvSpPr txBox="1">
            <a:spLocks noChangeArrowheads="1"/>
          </p:cNvSpPr>
          <p:nvPr/>
        </p:nvSpPr>
        <p:spPr bwMode="auto">
          <a:xfrm>
            <a:off x="4321175" y="5692776"/>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153" name="Text Box 219"/>
          <p:cNvSpPr txBox="1">
            <a:spLocks noChangeArrowheads="1"/>
          </p:cNvSpPr>
          <p:nvPr/>
        </p:nvSpPr>
        <p:spPr bwMode="auto">
          <a:xfrm>
            <a:off x="5410200" y="5705476"/>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154" name="Line 220"/>
          <p:cNvSpPr>
            <a:spLocks noChangeShapeType="1"/>
          </p:cNvSpPr>
          <p:nvPr/>
        </p:nvSpPr>
        <p:spPr bwMode="auto">
          <a:xfrm flipH="1">
            <a:off x="5305425" y="6027739"/>
            <a:ext cx="369888" cy="31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55" name="Line 221"/>
          <p:cNvSpPr>
            <a:spLocks noChangeShapeType="1"/>
          </p:cNvSpPr>
          <p:nvPr/>
        </p:nvSpPr>
        <p:spPr bwMode="auto">
          <a:xfrm flipH="1" flipV="1">
            <a:off x="4368800" y="6024564"/>
            <a:ext cx="236538" cy="6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57" name="Text Box 223"/>
          <p:cNvSpPr txBox="1">
            <a:spLocks noChangeArrowheads="1"/>
          </p:cNvSpPr>
          <p:nvPr/>
        </p:nvSpPr>
        <p:spPr bwMode="auto">
          <a:xfrm>
            <a:off x="1916113" y="5819777"/>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naam</a:t>
            </a:r>
            <a:endParaRPr lang="nl-NL" sz="1400" u="sng">
              <a:latin typeface="Arial" charset="0"/>
            </a:endParaRPr>
          </a:p>
        </p:txBody>
      </p:sp>
      <p:sp>
        <p:nvSpPr>
          <p:cNvPr id="158" name="Oval 224"/>
          <p:cNvSpPr>
            <a:spLocks noChangeArrowheads="1"/>
          </p:cNvSpPr>
          <p:nvPr/>
        </p:nvSpPr>
        <p:spPr bwMode="auto">
          <a:xfrm>
            <a:off x="1746250" y="5808664"/>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59" name="Line 225"/>
          <p:cNvSpPr>
            <a:spLocks noChangeShapeType="1"/>
          </p:cNvSpPr>
          <p:nvPr/>
        </p:nvSpPr>
        <p:spPr bwMode="auto">
          <a:xfrm flipH="1">
            <a:off x="6499225" y="4027489"/>
            <a:ext cx="779463" cy="641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60" name="Line 226"/>
          <p:cNvSpPr>
            <a:spLocks noChangeShapeType="1"/>
          </p:cNvSpPr>
          <p:nvPr/>
        </p:nvSpPr>
        <p:spPr bwMode="auto">
          <a:xfrm>
            <a:off x="6265863" y="5253039"/>
            <a:ext cx="1587" cy="5175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61" name="Text Box 227"/>
          <p:cNvSpPr txBox="1">
            <a:spLocks noChangeArrowheads="1"/>
          </p:cNvSpPr>
          <p:nvPr/>
        </p:nvSpPr>
        <p:spPr bwMode="auto">
          <a:xfrm>
            <a:off x="6216650" y="5511801"/>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162" name="Text Box 228"/>
          <p:cNvSpPr txBox="1">
            <a:spLocks noChangeArrowheads="1"/>
          </p:cNvSpPr>
          <p:nvPr/>
        </p:nvSpPr>
        <p:spPr bwMode="auto">
          <a:xfrm>
            <a:off x="5403850" y="3994151"/>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M</a:t>
            </a:r>
            <a:endParaRPr lang="nl-NL" sz="1400">
              <a:latin typeface="Arial" charset="0"/>
            </a:endParaRPr>
          </a:p>
        </p:txBody>
      </p:sp>
      <p:sp>
        <p:nvSpPr>
          <p:cNvPr id="163" name="Text Box 229"/>
          <p:cNvSpPr txBox="1">
            <a:spLocks noChangeArrowheads="1"/>
          </p:cNvSpPr>
          <p:nvPr/>
        </p:nvSpPr>
        <p:spPr bwMode="auto">
          <a:xfrm>
            <a:off x="7134225" y="4019551"/>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Tree>
    <p:extLst>
      <p:ext uri="{BB962C8B-B14F-4D97-AF65-F5344CB8AC3E}">
        <p14:creationId xmlns:p14="http://schemas.microsoft.com/office/powerpoint/2010/main" val="120970428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267548" y="2535047"/>
            <a:ext cx="8370208" cy="3246628"/>
            <a:chOff x="267548" y="2535047"/>
            <a:chExt cx="8370208" cy="3246628"/>
          </a:xfrm>
          <a:effectLst>
            <a:outerShdw blurRad="50800" dist="38100" dir="8100000" algn="tr" rotWithShape="0">
              <a:prstClr val="black">
                <a:alpha val="40000"/>
              </a:prstClr>
            </a:outerShdw>
          </a:effectLst>
        </p:grpSpPr>
        <p:sp>
          <p:nvSpPr>
            <p:cNvPr id="13" name="Rectangle 12"/>
            <p:cNvSpPr/>
            <p:nvPr/>
          </p:nvSpPr>
          <p:spPr>
            <a:xfrm>
              <a:off x="8043641" y="4728256"/>
              <a:ext cx="594115" cy="218937"/>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Rectangle 13"/>
            <p:cNvSpPr/>
            <p:nvPr/>
          </p:nvSpPr>
          <p:spPr>
            <a:xfrm>
              <a:off x="1521623" y="5562600"/>
              <a:ext cx="2839887" cy="219075"/>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tangle 14"/>
            <p:cNvSpPr/>
            <p:nvPr/>
          </p:nvSpPr>
          <p:spPr>
            <a:xfrm>
              <a:off x="267548" y="4715588"/>
              <a:ext cx="1708928" cy="219075"/>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tangle 15"/>
            <p:cNvSpPr/>
            <p:nvPr/>
          </p:nvSpPr>
          <p:spPr>
            <a:xfrm>
              <a:off x="5734337" y="4193660"/>
              <a:ext cx="1091635" cy="219075"/>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3" name="Rectangle 52"/>
            <p:cNvSpPr/>
            <p:nvPr/>
          </p:nvSpPr>
          <p:spPr>
            <a:xfrm>
              <a:off x="2446720" y="2535047"/>
              <a:ext cx="1157764" cy="218937"/>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4" name="Rectangle 53"/>
            <p:cNvSpPr/>
            <p:nvPr/>
          </p:nvSpPr>
          <p:spPr>
            <a:xfrm>
              <a:off x="6821364" y="4718731"/>
              <a:ext cx="790768" cy="218937"/>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5" name="Group 4"/>
          <p:cNvGrpSpPr/>
          <p:nvPr/>
        </p:nvGrpSpPr>
        <p:grpSpPr>
          <a:xfrm>
            <a:off x="236921" y="1964372"/>
            <a:ext cx="7967107" cy="4645813"/>
            <a:chOff x="236921" y="1964372"/>
            <a:chExt cx="7967107" cy="4645813"/>
          </a:xfrm>
          <a:effectLst>
            <a:outerShdw blurRad="50800" dist="38100" dir="8100000" algn="tr" rotWithShape="0">
              <a:prstClr val="black">
                <a:alpha val="40000"/>
              </a:prstClr>
            </a:outerShdw>
          </a:effectLst>
        </p:grpSpPr>
        <p:sp>
          <p:nvSpPr>
            <p:cNvPr id="19" name="Rectangle 18"/>
            <p:cNvSpPr/>
            <p:nvPr/>
          </p:nvSpPr>
          <p:spPr>
            <a:xfrm>
              <a:off x="3844561" y="1964372"/>
              <a:ext cx="1561902" cy="240983"/>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Rectangle 19"/>
            <p:cNvSpPr/>
            <p:nvPr/>
          </p:nvSpPr>
          <p:spPr>
            <a:xfrm>
              <a:off x="2750385" y="2804478"/>
              <a:ext cx="681038"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Rectangle 21"/>
            <p:cNvSpPr/>
            <p:nvPr/>
          </p:nvSpPr>
          <p:spPr>
            <a:xfrm>
              <a:off x="4169079" y="3909856"/>
              <a:ext cx="1948966"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Rectangle 22"/>
            <p:cNvSpPr/>
            <p:nvPr/>
          </p:nvSpPr>
          <p:spPr>
            <a:xfrm>
              <a:off x="1044404" y="2269610"/>
              <a:ext cx="1178661"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4" name="Rectangle 23"/>
            <p:cNvSpPr/>
            <p:nvPr/>
          </p:nvSpPr>
          <p:spPr>
            <a:xfrm>
              <a:off x="5041877" y="4193660"/>
              <a:ext cx="645150"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5" name="Rectangle 24"/>
            <p:cNvSpPr/>
            <p:nvPr/>
          </p:nvSpPr>
          <p:spPr>
            <a:xfrm>
              <a:off x="254077" y="2804478"/>
              <a:ext cx="892019"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5"/>
            <p:cNvSpPr/>
            <p:nvPr/>
          </p:nvSpPr>
          <p:spPr>
            <a:xfrm>
              <a:off x="5763190" y="2544572"/>
              <a:ext cx="676709" cy="17495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7" name="Rectangle 26"/>
            <p:cNvSpPr/>
            <p:nvPr/>
          </p:nvSpPr>
          <p:spPr>
            <a:xfrm>
              <a:off x="560116" y="5007163"/>
              <a:ext cx="684903"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8" name="Rectangle 37"/>
            <p:cNvSpPr/>
            <p:nvPr/>
          </p:nvSpPr>
          <p:spPr>
            <a:xfrm>
              <a:off x="2083494" y="5000623"/>
              <a:ext cx="2149519"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Rectangle 38"/>
            <p:cNvSpPr/>
            <p:nvPr/>
          </p:nvSpPr>
          <p:spPr>
            <a:xfrm>
              <a:off x="236921" y="5276779"/>
              <a:ext cx="1614965"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0" name="Rectangle 39"/>
            <p:cNvSpPr/>
            <p:nvPr/>
          </p:nvSpPr>
          <p:spPr>
            <a:xfrm>
              <a:off x="4031175" y="5276779"/>
              <a:ext cx="622639"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1" name="Rectangle 40"/>
            <p:cNvSpPr/>
            <p:nvPr/>
          </p:nvSpPr>
          <p:spPr>
            <a:xfrm>
              <a:off x="2385546" y="5295829"/>
              <a:ext cx="828732"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5" name="Rectangle 44"/>
            <p:cNvSpPr/>
            <p:nvPr/>
          </p:nvSpPr>
          <p:spPr>
            <a:xfrm>
              <a:off x="7561533" y="5553141"/>
              <a:ext cx="578953" cy="22853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293575" y="5819808"/>
              <a:ext cx="1501656" cy="22853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7" name="Rectangle 46"/>
            <p:cNvSpPr/>
            <p:nvPr/>
          </p:nvSpPr>
          <p:spPr>
            <a:xfrm>
              <a:off x="707302" y="6105558"/>
              <a:ext cx="578953" cy="22853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8" name="Rectangle 47"/>
            <p:cNvSpPr/>
            <p:nvPr/>
          </p:nvSpPr>
          <p:spPr>
            <a:xfrm>
              <a:off x="1945366" y="6105558"/>
              <a:ext cx="2198574" cy="22853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9" name="Rectangle 48"/>
            <p:cNvSpPr/>
            <p:nvPr/>
          </p:nvSpPr>
          <p:spPr>
            <a:xfrm>
              <a:off x="7271618" y="6096000"/>
              <a:ext cx="932410" cy="22853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0" name="Rectangle 49"/>
            <p:cNvSpPr/>
            <p:nvPr/>
          </p:nvSpPr>
          <p:spPr>
            <a:xfrm>
              <a:off x="251244" y="6381651"/>
              <a:ext cx="847645" cy="22853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1" name="Rectangle 50"/>
            <p:cNvSpPr/>
            <p:nvPr/>
          </p:nvSpPr>
          <p:spPr>
            <a:xfrm>
              <a:off x="1242022" y="6371994"/>
              <a:ext cx="578953" cy="22853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2" name="Rectangle 51"/>
            <p:cNvSpPr/>
            <p:nvPr/>
          </p:nvSpPr>
          <p:spPr>
            <a:xfrm>
              <a:off x="2139390" y="6372126"/>
              <a:ext cx="1241038" cy="22853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3" name="Group 2"/>
          <p:cNvGrpSpPr/>
          <p:nvPr/>
        </p:nvGrpSpPr>
        <p:grpSpPr>
          <a:xfrm>
            <a:off x="1659683" y="2242543"/>
            <a:ext cx="5683845" cy="3539132"/>
            <a:chOff x="1659683" y="2242543"/>
            <a:chExt cx="5683845" cy="3539132"/>
          </a:xfrm>
          <a:effectLst>
            <a:outerShdw blurRad="50800" dist="38100" dir="8100000" algn="tr" rotWithShape="0">
              <a:prstClr val="black">
                <a:alpha val="40000"/>
              </a:prstClr>
            </a:outerShdw>
          </a:effectLst>
        </p:grpSpPr>
        <p:sp>
          <p:nvSpPr>
            <p:cNvPr id="34" name="Rectangle 33"/>
            <p:cNvSpPr/>
            <p:nvPr/>
          </p:nvSpPr>
          <p:spPr>
            <a:xfrm>
              <a:off x="4037447" y="4181473"/>
              <a:ext cx="975855" cy="21907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7" name="Rectangle 36"/>
            <p:cNvSpPr/>
            <p:nvPr/>
          </p:nvSpPr>
          <p:spPr>
            <a:xfrm>
              <a:off x="6036653" y="5000623"/>
              <a:ext cx="806492" cy="21907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2" name="Rectangle 41"/>
            <p:cNvSpPr/>
            <p:nvPr/>
          </p:nvSpPr>
          <p:spPr>
            <a:xfrm>
              <a:off x="5884253" y="5267323"/>
              <a:ext cx="806492" cy="21907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4" name="Rectangle 43"/>
            <p:cNvSpPr/>
            <p:nvPr/>
          </p:nvSpPr>
          <p:spPr>
            <a:xfrm>
              <a:off x="4549312" y="5562598"/>
              <a:ext cx="733175" cy="21907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Rectangle 29"/>
            <p:cNvSpPr/>
            <p:nvPr/>
          </p:nvSpPr>
          <p:spPr>
            <a:xfrm>
              <a:off x="1659683" y="2531018"/>
              <a:ext cx="728402" cy="22727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1" name="Rectangle 30"/>
            <p:cNvSpPr/>
            <p:nvPr/>
          </p:nvSpPr>
          <p:spPr>
            <a:xfrm>
              <a:off x="4618191" y="3619499"/>
              <a:ext cx="975855" cy="21907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2" name="Rectangle 31"/>
            <p:cNvSpPr/>
            <p:nvPr/>
          </p:nvSpPr>
          <p:spPr>
            <a:xfrm>
              <a:off x="4510157" y="2242543"/>
              <a:ext cx="782346" cy="21490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Rectangle 34"/>
            <p:cNvSpPr/>
            <p:nvPr/>
          </p:nvSpPr>
          <p:spPr>
            <a:xfrm>
              <a:off x="6224094" y="3080743"/>
              <a:ext cx="1119434" cy="21490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6" name="Rectangle 35"/>
            <p:cNvSpPr/>
            <p:nvPr/>
          </p:nvSpPr>
          <p:spPr>
            <a:xfrm>
              <a:off x="2799913" y="3366493"/>
              <a:ext cx="1949078" cy="214907"/>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err="1" smtClean="0"/>
              <a:t>Case-studie</a:t>
            </a:r>
            <a:endParaRPr lang="nl-BE" dirty="0" smtClean="0"/>
          </a:p>
          <a:p>
            <a:r>
              <a:rPr lang="nl-BE" sz="1400" dirty="0" smtClean="0"/>
              <a:t>Databank voor een softwarefirma</a:t>
            </a:r>
          </a:p>
        </p:txBody>
      </p:sp>
      <p:sp>
        <p:nvSpPr>
          <p:cNvPr id="82" name="Text Box 52"/>
          <p:cNvSpPr txBox="1">
            <a:spLocks noChangeArrowheads="1"/>
          </p:cNvSpPr>
          <p:nvPr/>
        </p:nvSpPr>
        <p:spPr bwMode="auto">
          <a:xfrm>
            <a:off x="171450" y="1346200"/>
            <a:ext cx="64865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r>
              <a:rPr lang="nl-NL" sz="1800" dirty="0">
                <a:solidFill>
                  <a:srgbClr val="000000"/>
                </a:solidFill>
                <a:latin typeface="Arial" charset="0"/>
                <a:cs typeface="Times New Roman" pitchFamily="18" charset="0"/>
              </a:rPr>
              <a:t>Een softwarefirma wil een </a:t>
            </a:r>
            <a:r>
              <a:rPr lang="nl-NL" sz="1800" dirty="0" smtClean="0">
                <a:solidFill>
                  <a:srgbClr val="000000"/>
                </a:solidFill>
                <a:latin typeface="Arial" charset="0"/>
                <a:cs typeface="Times New Roman" pitchFamily="18" charset="0"/>
              </a:rPr>
              <a:t>systeem voor </a:t>
            </a:r>
            <a:r>
              <a:rPr lang="nl-NL" sz="1800" dirty="0">
                <a:solidFill>
                  <a:srgbClr val="000000"/>
                </a:solidFill>
                <a:latin typeface="Arial" charset="0"/>
                <a:cs typeface="Times New Roman" pitchFamily="18" charset="0"/>
              </a:rPr>
              <a:t>het controleren en corrigeren van fouten die ontdekt worden in </a:t>
            </a:r>
            <a:r>
              <a:rPr lang="nl-NL" sz="1800" dirty="0" smtClean="0">
                <a:solidFill>
                  <a:srgbClr val="000000"/>
                </a:solidFill>
                <a:latin typeface="Arial" charset="0"/>
                <a:cs typeface="Times New Roman" pitchFamily="18" charset="0"/>
              </a:rPr>
              <a:t>haar producten</a:t>
            </a:r>
            <a:r>
              <a:rPr lang="nl-NL" sz="1800" dirty="0">
                <a:solidFill>
                  <a:srgbClr val="000000"/>
                </a:solidFill>
                <a:latin typeface="Arial" charset="0"/>
                <a:cs typeface="Times New Roman" pitchFamily="18" charset="0"/>
              </a:rPr>
              <a:t>. Aan </a:t>
            </a:r>
            <a:r>
              <a:rPr lang="nl-NL" sz="1800" dirty="0" smtClean="0">
                <a:solidFill>
                  <a:srgbClr val="000000"/>
                </a:solidFill>
                <a:latin typeface="Arial" charset="0"/>
                <a:cs typeface="Times New Roman" pitchFamily="18" charset="0"/>
              </a:rPr>
              <a:t>elke software </a:t>
            </a:r>
            <a:r>
              <a:rPr lang="nl-NL" sz="1800" dirty="0">
                <a:solidFill>
                  <a:srgbClr val="000000"/>
                </a:solidFill>
                <a:latin typeface="Arial" charset="0"/>
                <a:cs typeface="Times New Roman" pitchFamily="18" charset="0"/>
              </a:rPr>
              <a:t>wordt een uniek productnummer toegekend en een beschrijving toegevoegd. Van een product worden verschillende </a:t>
            </a:r>
            <a:r>
              <a:rPr lang="nl-NL" sz="1800" dirty="0" smtClean="0">
                <a:solidFill>
                  <a:srgbClr val="000000"/>
                </a:solidFill>
                <a:latin typeface="Arial" charset="0"/>
                <a:cs typeface="Times New Roman" pitchFamily="18" charset="0"/>
              </a:rPr>
              <a:t>versies uitgebracht, die per product een versie-</a:t>
            </a:r>
            <a:endParaRPr lang="nl-NL" sz="1800" dirty="0">
              <a:solidFill>
                <a:srgbClr val="000000"/>
              </a:solidFill>
              <a:latin typeface="Arial" charset="0"/>
              <a:cs typeface="Times New Roman" pitchFamily="18" charset="0"/>
            </a:endParaRPr>
          </a:p>
        </p:txBody>
      </p:sp>
      <p:sp>
        <p:nvSpPr>
          <p:cNvPr id="85" name="Text Box 52"/>
          <p:cNvSpPr txBox="1">
            <a:spLocks noChangeArrowheads="1"/>
          </p:cNvSpPr>
          <p:nvPr/>
        </p:nvSpPr>
        <p:spPr bwMode="auto">
          <a:xfrm>
            <a:off x="177799" y="2719526"/>
            <a:ext cx="86518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r>
              <a:rPr lang="nl-NL" sz="1800" dirty="0" smtClean="0">
                <a:solidFill>
                  <a:srgbClr val="000000"/>
                </a:solidFill>
                <a:latin typeface="Arial" charset="0"/>
                <a:cs typeface="Times New Roman" pitchFamily="18" charset="0"/>
              </a:rPr>
              <a:t>nummer </a:t>
            </a:r>
            <a:r>
              <a:rPr lang="nl-NL" sz="1800" dirty="0">
                <a:solidFill>
                  <a:srgbClr val="000000"/>
                </a:solidFill>
                <a:latin typeface="Arial" charset="0"/>
                <a:cs typeface="Times New Roman" pitchFamily="18" charset="0"/>
              </a:rPr>
              <a:t>krijgen. </a:t>
            </a:r>
            <a:r>
              <a:rPr lang="nl-NL" sz="1800" dirty="0" smtClean="0">
                <a:solidFill>
                  <a:srgbClr val="000000"/>
                </a:solidFill>
                <a:latin typeface="Arial" charset="0"/>
                <a:cs typeface="Times New Roman" pitchFamily="18" charset="0"/>
              </a:rPr>
              <a:t>Ook </a:t>
            </a:r>
            <a:r>
              <a:rPr lang="nl-NL" sz="1800" dirty="0">
                <a:solidFill>
                  <a:srgbClr val="000000"/>
                </a:solidFill>
                <a:latin typeface="Arial" charset="0"/>
                <a:cs typeface="Times New Roman" pitchFamily="18" charset="0"/>
              </a:rPr>
              <a:t>de datum waarop de versie werd uitgebracht </a:t>
            </a:r>
            <a:r>
              <a:rPr lang="nl-NL" sz="1800" dirty="0" smtClean="0">
                <a:solidFill>
                  <a:srgbClr val="000000"/>
                </a:solidFill>
                <a:latin typeface="Arial" charset="0"/>
                <a:cs typeface="Times New Roman" pitchFamily="18" charset="0"/>
              </a:rPr>
              <a:t>wordt bewaard</a:t>
            </a:r>
            <a:r>
              <a:rPr lang="nl-NL" sz="1800" dirty="0">
                <a:solidFill>
                  <a:srgbClr val="000000"/>
                </a:solidFill>
                <a:latin typeface="Arial" charset="0"/>
                <a:cs typeface="Times New Roman" pitchFamily="18" charset="0"/>
              </a:rPr>
              <a:t>. Een </a:t>
            </a:r>
            <a:r>
              <a:rPr lang="nl-NL" sz="1800" dirty="0" smtClean="0">
                <a:solidFill>
                  <a:srgbClr val="000000"/>
                </a:solidFill>
                <a:latin typeface="Arial" charset="0"/>
                <a:cs typeface="Times New Roman" pitchFamily="18" charset="0"/>
              </a:rPr>
              <a:t>productversie kan </a:t>
            </a:r>
            <a:r>
              <a:rPr lang="nl-NL" sz="1800" dirty="0">
                <a:solidFill>
                  <a:srgbClr val="000000"/>
                </a:solidFill>
                <a:latin typeface="Arial" charset="0"/>
                <a:cs typeface="Times New Roman" pitchFamily="18" charset="0"/>
              </a:rPr>
              <a:t>zowel door externe als door interne gebruikers (bijvoorbeeld </a:t>
            </a:r>
            <a:r>
              <a:rPr lang="nl-NL" sz="1800" dirty="0" smtClean="0">
                <a:solidFill>
                  <a:srgbClr val="000000"/>
                </a:solidFill>
                <a:latin typeface="Arial" charset="0"/>
                <a:cs typeface="Times New Roman" pitchFamily="18" charset="0"/>
              </a:rPr>
              <a:t>testers</a:t>
            </a:r>
            <a:r>
              <a:rPr lang="nl-NL" sz="1800" dirty="0">
                <a:solidFill>
                  <a:srgbClr val="000000"/>
                </a:solidFill>
                <a:latin typeface="Arial" charset="0"/>
                <a:cs typeface="Times New Roman" pitchFamily="18" charset="0"/>
              </a:rPr>
              <a:t>) worden gebruikt. Interne gebruikers mogen alle versies van alle producten gebruiken zonder voorafgaande aanvraag. Externen dienen de versie </a:t>
            </a:r>
            <a:r>
              <a:rPr lang="nl-NL" sz="1800" dirty="0" smtClean="0">
                <a:solidFill>
                  <a:srgbClr val="000000"/>
                </a:solidFill>
                <a:latin typeface="Arial" charset="0"/>
                <a:cs typeface="Times New Roman" pitchFamily="18" charset="0"/>
              </a:rPr>
              <a:t>eerst </a:t>
            </a:r>
            <a:r>
              <a:rPr lang="nl-NL" sz="1800" dirty="0">
                <a:solidFill>
                  <a:srgbClr val="000000"/>
                </a:solidFill>
                <a:latin typeface="Arial" charset="0"/>
                <a:cs typeface="Times New Roman" pitchFamily="18" charset="0"/>
              </a:rPr>
              <a:t>aan te kopen. Bij de verkoop wordt </a:t>
            </a:r>
            <a:r>
              <a:rPr lang="nl-NL" sz="1800" dirty="0" smtClean="0">
                <a:solidFill>
                  <a:srgbClr val="000000"/>
                </a:solidFill>
                <a:latin typeface="Arial" charset="0"/>
                <a:cs typeface="Times New Roman" pitchFamily="18" charset="0"/>
              </a:rPr>
              <a:t>een </a:t>
            </a:r>
            <a:r>
              <a:rPr lang="nl-NL" sz="1800" dirty="0">
                <a:solidFill>
                  <a:srgbClr val="000000"/>
                </a:solidFill>
                <a:latin typeface="Arial" charset="0"/>
                <a:cs typeface="Times New Roman" pitchFamily="18" charset="0"/>
              </a:rPr>
              <a:t>uniek registratienummer –dat geldt voor één of meerdere externe gebruikers– en de registratiedatum vastgelegd</a:t>
            </a:r>
            <a:r>
              <a:rPr lang="nl-NL" sz="1800" dirty="0" smtClean="0">
                <a:solidFill>
                  <a:srgbClr val="000000"/>
                </a:solidFill>
                <a:latin typeface="Arial" charset="0"/>
                <a:cs typeface="Times New Roman" pitchFamily="18" charset="0"/>
              </a:rPr>
              <a:t>. Wanneer </a:t>
            </a:r>
            <a:r>
              <a:rPr lang="nl-NL" sz="1800" dirty="0">
                <a:solidFill>
                  <a:srgbClr val="000000"/>
                </a:solidFill>
                <a:latin typeface="Arial" charset="0"/>
                <a:cs typeface="Times New Roman" pitchFamily="18" charset="0"/>
              </a:rPr>
              <a:t>een </a:t>
            </a:r>
            <a:r>
              <a:rPr lang="nl-NL" sz="1800" dirty="0" smtClean="0">
                <a:solidFill>
                  <a:srgbClr val="000000"/>
                </a:solidFill>
                <a:latin typeface="Arial" charset="0"/>
                <a:cs typeface="Times New Roman" pitchFamily="18" charset="0"/>
              </a:rPr>
              <a:t>interne of externe gebruiker </a:t>
            </a:r>
            <a:r>
              <a:rPr lang="nl-NL" sz="1800" dirty="0">
                <a:solidFill>
                  <a:srgbClr val="000000"/>
                </a:solidFill>
                <a:latin typeface="Arial" charset="0"/>
                <a:cs typeface="Times New Roman" pitchFamily="18" charset="0"/>
              </a:rPr>
              <a:t>een probleem constateert, kan </a:t>
            </a:r>
            <a:r>
              <a:rPr lang="nl-NL" sz="1800" dirty="0" smtClean="0">
                <a:solidFill>
                  <a:srgbClr val="000000"/>
                </a:solidFill>
                <a:latin typeface="Arial" charset="0"/>
                <a:cs typeface="Times New Roman" pitchFamily="18" charset="0"/>
              </a:rPr>
              <a:t>hij of zij hierover </a:t>
            </a:r>
            <a:r>
              <a:rPr lang="nl-NL" sz="1800" dirty="0">
                <a:solidFill>
                  <a:srgbClr val="000000"/>
                </a:solidFill>
                <a:latin typeface="Arial" charset="0"/>
                <a:cs typeface="Times New Roman" pitchFamily="18" charset="0"/>
              </a:rPr>
              <a:t>een </a:t>
            </a:r>
            <a:r>
              <a:rPr lang="nl-NL" sz="1800" dirty="0" smtClean="0">
                <a:solidFill>
                  <a:srgbClr val="000000"/>
                </a:solidFill>
                <a:latin typeface="Arial" charset="0"/>
                <a:cs typeface="Times New Roman" pitchFamily="18" charset="0"/>
              </a:rPr>
              <a:t>rapport </a:t>
            </a:r>
            <a:r>
              <a:rPr lang="nl-NL" sz="1800" dirty="0">
                <a:solidFill>
                  <a:srgbClr val="000000"/>
                </a:solidFill>
                <a:latin typeface="Arial" charset="0"/>
                <a:cs typeface="Times New Roman" pitchFamily="18" charset="0"/>
              </a:rPr>
              <a:t>opstellen </a:t>
            </a:r>
            <a:r>
              <a:rPr lang="nl-NL" sz="1800" dirty="0" smtClean="0">
                <a:solidFill>
                  <a:srgbClr val="000000"/>
                </a:solidFill>
                <a:latin typeface="Arial" charset="0"/>
                <a:cs typeface="Times New Roman" pitchFamily="18" charset="0"/>
              </a:rPr>
              <a:t>en overmaken. In een </a:t>
            </a:r>
            <a:r>
              <a:rPr lang="nl-NL" sz="1800" dirty="0">
                <a:solidFill>
                  <a:srgbClr val="000000"/>
                </a:solidFill>
                <a:latin typeface="Arial" charset="0"/>
                <a:cs typeface="Times New Roman" pitchFamily="18" charset="0"/>
              </a:rPr>
              <a:t>rapport </a:t>
            </a:r>
            <a:r>
              <a:rPr lang="nl-NL" sz="1800" dirty="0" smtClean="0">
                <a:solidFill>
                  <a:srgbClr val="000000"/>
                </a:solidFill>
                <a:latin typeface="Arial" charset="0"/>
                <a:cs typeface="Times New Roman" pitchFamily="18" charset="0"/>
              </a:rPr>
              <a:t>wordt steeds het product, de versie, de datum en een probleemomschrijving vermeld. </a:t>
            </a:r>
            <a:r>
              <a:rPr lang="nl-NL" sz="1800" dirty="0">
                <a:solidFill>
                  <a:srgbClr val="000000"/>
                </a:solidFill>
                <a:latin typeface="Arial" charset="0"/>
                <a:cs typeface="Times New Roman" pitchFamily="18" charset="0"/>
              </a:rPr>
              <a:t>Aan elk rapport wordt </a:t>
            </a:r>
            <a:r>
              <a:rPr lang="nl-NL" sz="1800" dirty="0" smtClean="0">
                <a:solidFill>
                  <a:srgbClr val="000000"/>
                </a:solidFill>
                <a:latin typeface="Arial" charset="0"/>
                <a:cs typeface="Times New Roman" pitchFamily="18" charset="0"/>
              </a:rPr>
              <a:t>een </a:t>
            </a:r>
            <a:r>
              <a:rPr lang="nl-NL" sz="1800" dirty="0">
                <a:solidFill>
                  <a:srgbClr val="000000"/>
                </a:solidFill>
                <a:latin typeface="Arial" charset="0"/>
                <a:cs typeface="Times New Roman" pitchFamily="18" charset="0"/>
              </a:rPr>
              <a:t>uniek rapportnummer, een prioriteit en een status </a:t>
            </a:r>
            <a:r>
              <a:rPr lang="nl-NL" sz="1800" dirty="0" smtClean="0">
                <a:solidFill>
                  <a:srgbClr val="000000"/>
                </a:solidFill>
                <a:latin typeface="Arial" charset="0"/>
                <a:cs typeface="Times New Roman" pitchFamily="18" charset="0"/>
              </a:rPr>
              <a:t>toegekend</a:t>
            </a:r>
            <a:r>
              <a:rPr lang="nl-NL" sz="1800" dirty="0">
                <a:solidFill>
                  <a:srgbClr val="000000"/>
                </a:solidFill>
                <a:latin typeface="Arial" charset="0"/>
                <a:cs typeface="Times New Roman" pitchFamily="18" charset="0"/>
              </a:rPr>
              <a:t>. </a:t>
            </a:r>
            <a:r>
              <a:rPr lang="nl-NL" sz="1800" dirty="0" smtClean="0">
                <a:solidFill>
                  <a:srgbClr val="000000"/>
                </a:solidFill>
                <a:latin typeface="Arial" charset="0"/>
                <a:cs typeface="Times New Roman" pitchFamily="18" charset="0"/>
              </a:rPr>
              <a:t>Externe </a:t>
            </a:r>
            <a:r>
              <a:rPr lang="nl-NL" sz="1800" dirty="0">
                <a:solidFill>
                  <a:srgbClr val="000000"/>
                </a:solidFill>
                <a:latin typeface="Arial" charset="0"/>
                <a:cs typeface="Times New Roman" pitchFamily="18" charset="0"/>
              </a:rPr>
              <a:t>gebruikers </a:t>
            </a:r>
            <a:r>
              <a:rPr lang="nl-NL" sz="1800" dirty="0" smtClean="0">
                <a:solidFill>
                  <a:srgbClr val="000000"/>
                </a:solidFill>
                <a:latin typeface="Arial" charset="0"/>
                <a:cs typeface="Times New Roman" pitchFamily="18" charset="0"/>
              </a:rPr>
              <a:t>moeten steeds </a:t>
            </a:r>
            <a:r>
              <a:rPr lang="nl-NL" sz="1800" dirty="0">
                <a:solidFill>
                  <a:srgbClr val="000000"/>
                </a:solidFill>
                <a:latin typeface="Arial" charset="0"/>
                <a:cs typeface="Times New Roman" pitchFamily="18" charset="0"/>
              </a:rPr>
              <a:t>hun registratienummer </a:t>
            </a:r>
            <a:r>
              <a:rPr lang="nl-NL" sz="1800" dirty="0" smtClean="0">
                <a:solidFill>
                  <a:srgbClr val="000000"/>
                </a:solidFill>
                <a:latin typeface="Arial" charset="0"/>
                <a:cs typeface="Times New Roman" pitchFamily="18" charset="0"/>
              </a:rPr>
              <a:t>vermelden. Interne </a:t>
            </a:r>
            <a:r>
              <a:rPr lang="nl-NL" sz="1800" dirty="0">
                <a:solidFill>
                  <a:srgbClr val="000000"/>
                </a:solidFill>
                <a:latin typeface="Arial" charset="0"/>
                <a:cs typeface="Times New Roman" pitchFamily="18" charset="0"/>
              </a:rPr>
              <a:t>gebruikers </a:t>
            </a:r>
            <a:r>
              <a:rPr lang="nl-NL" sz="1800" dirty="0" smtClean="0">
                <a:solidFill>
                  <a:srgbClr val="000000"/>
                </a:solidFill>
                <a:latin typeface="Arial" charset="0"/>
                <a:cs typeface="Times New Roman" pitchFamily="18" charset="0"/>
              </a:rPr>
              <a:t>geven hun werk-</a:t>
            </a:r>
            <a:r>
              <a:rPr lang="nl-NL" sz="1800" dirty="0" err="1" smtClean="0">
                <a:solidFill>
                  <a:srgbClr val="000000"/>
                </a:solidFill>
                <a:latin typeface="Arial" charset="0"/>
                <a:cs typeface="Times New Roman" pitchFamily="18" charset="0"/>
              </a:rPr>
              <a:t>nemernummer</a:t>
            </a:r>
            <a:r>
              <a:rPr lang="nl-NL" sz="1800" dirty="0" smtClean="0">
                <a:solidFill>
                  <a:srgbClr val="000000"/>
                </a:solidFill>
                <a:latin typeface="Arial" charset="0"/>
                <a:cs typeface="Times New Roman" pitchFamily="18" charset="0"/>
              </a:rPr>
              <a:t> op, </a:t>
            </a:r>
            <a:r>
              <a:rPr lang="nl-NL" sz="1800" dirty="0">
                <a:solidFill>
                  <a:srgbClr val="000000"/>
                </a:solidFill>
                <a:latin typeface="Arial" charset="0"/>
                <a:cs typeface="Times New Roman" pitchFamily="18" charset="0"/>
              </a:rPr>
              <a:t>terwijl externen geïdentificeerd worden via de combinatie van hun naam en de naam van hun bedrijf. Van alle gebruikers wordt </a:t>
            </a:r>
            <a:r>
              <a:rPr lang="nl-NL" sz="1800" dirty="0" smtClean="0">
                <a:solidFill>
                  <a:srgbClr val="000000"/>
                </a:solidFill>
                <a:latin typeface="Arial" charset="0"/>
                <a:cs typeface="Times New Roman" pitchFamily="18" charset="0"/>
              </a:rPr>
              <a:t>het </a:t>
            </a:r>
            <a:r>
              <a:rPr lang="nl-NL" sz="1800" dirty="0" err="1" smtClean="0">
                <a:solidFill>
                  <a:srgbClr val="000000"/>
                </a:solidFill>
                <a:latin typeface="Arial" charset="0"/>
                <a:cs typeface="Times New Roman" pitchFamily="18" charset="0"/>
              </a:rPr>
              <a:t>telefoon-nummer</a:t>
            </a:r>
            <a:r>
              <a:rPr lang="nl-NL" sz="1800" dirty="0">
                <a:solidFill>
                  <a:srgbClr val="000000"/>
                </a:solidFill>
                <a:latin typeface="Arial" charset="0"/>
                <a:cs typeface="Times New Roman" pitchFamily="18" charset="0"/>
              </a:rPr>
              <a:t>, adres en </a:t>
            </a:r>
            <a:r>
              <a:rPr lang="nl-NL" sz="1800" dirty="0" smtClean="0">
                <a:solidFill>
                  <a:srgbClr val="000000"/>
                </a:solidFill>
                <a:latin typeface="Arial" charset="0"/>
                <a:cs typeface="Times New Roman" pitchFamily="18" charset="0"/>
              </a:rPr>
              <a:t>e-mailadres </a:t>
            </a:r>
            <a:r>
              <a:rPr lang="nl-NL" sz="1800" dirty="0">
                <a:solidFill>
                  <a:srgbClr val="000000"/>
                </a:solidFill>
                <a:latin typeface="Arial" charset="0"/>
                <a:cs typeface="Times New Roman" pitchFamily="18" charset="0"/>
              </a:rPr>
              <a:t>bijgehouden (indien bekend). </a:t>
            </a:r>
          </a:p>
        </p:txBody>
      </p:sp>
      <p:pic>
        <p:nvPicPr>
          <p:cNvPr id="12290" name="Picture 2" descr="http://www.vcsolutions.be/uploads/images/sfeerbeelden/suppo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239" y="990600"/>
            <a:ext cx="2527761" cy="172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928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err="1" smtClean="0"/>
              <a:t>Case-studie</a:t>
            </a:r>
            <a:endParaRPr lang="nl-BE" dirty="0" smtClean="0"/>
          </a:p>
          <a:p>
            <a:r>
              <a:rPr lang="nl-BE" sz="1400" dirty="0" smtClean="0"/>
              <a:t>Databank voor een softwarefirma</a:t>
            </a:r>
          </a:p>
        </p:txBody>
      </p:sp>
      <p:pic>
        <p:nvPicPr>
          <p:cNvPr id="12290" name="Picture 2" descr="http://www.vcsolutions.be/uploads/images/sfeerbeelden/suppor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6239" y="990600"/>
            <a:ext cx="2527761" cy="1728926"/>
          </a:xfrm>
          <a:prstGeom prst="rect">
            <a:avLst/>
          </a:prstGeom>
          <a:noFill/>
          <a:extLst>
            <a:ext uri="{909E8E84-426E-40DD-AFC4-6F175D3DCCD1}">
              <a14:hiddenFill xmlns:a14="http://schemas.microsoft.com/office/drawing/2010/main">
                <a:solidFill>
                  <a:srgbClr val="FFFFFF"/>
                </a:solidFill>
              </a14:hiddenFill>
            </a:ext>
          </a:extLst>
        </p:spPr>
      </p:pic>
      <p:sp>
        <p:nvSpPr>
          <p:cNvPr id="55" name="Text Box 119"/>
          <p:cNvSpPr txBox="1">
            <a:spLocks noChangeArrowheads="1"/>
          </p:cNvSpPr>
          <p:nvPr/>
        </p:nvSpPr>
        <p:spPr bwMode="auto">
          <a:xfrm>
            <a:off x="5145882" y="1196314"/>
            <a:ext cx="12160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werknemernr</a:t>
            </a:r>
            <a:endParaRPr lang="nl-NL" sz="1400" u="sng">
              <a:latin typeface="Arial" charset="0"/>
            </a:endParaRPr>
          </a:p>
        </p:txBody>
      </p:sp>
      <p:sp>
        <p:nvSpPr>
          <p:cNvPr id="56" name="Oval 120"/>
          <p:cNvSpPr>
            <a:spLocks noChangeArrowheads="1"/>
          </p:cNvSpPr>
          <p:nvPr/>
        </p:nvSpPr>
        <p:spPr bwMode="auto">
          <a:xfrm>
            <a:off x="5169694" y="1185201"/>
            <a:ext cx="117475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58" name="Rectangle 122"/>
          <p:cNvSpPr>
            <a:spLocks noChangeArrowheads="1"/>
          </p:cNvSpPr>
          <p:nvPr/>
        </p:nvSpPr>
        <p:spPr bwMode="auto">
          <a:xfrm>
            <a:off x="1320007" y="2340901"/>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Text Box 123"/>
          <p:cNvSpPr txBox="1">
            <a:spLocks noChangeArrowheads="1"/>
          </p:cNvSpPr>
          <p:nvPr/>
        </p:nvSpPr>
        <p:spPr bwMode="auto">
          <a:xfrm>
            <a:off x="1499394" y="2355189"/>
            <a:ext cx="8842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Product</a:t>
            </a:r>
            <a:endParaRPr lang="nl-NL" sz="1600">
              <a:latin typeface="Arial" charset="0"/>
            </a:endParaRPr>
          </a:p>
        </p:txBody>
      </p:sp>
      <p:sp>
        <p:nvSpPr>
          <p:cNvPr id="60" name="Line 124"/>
          <p:cNvSpPr>
            <a:spLocks noChangeShapeType="1"/>
          </p:cNvSpPr>
          <p:nvPr/>
        </p:nvSpPr>
        <p:spPr bwMode="auto">
          <a:xfrm flipH="1" flipV="1">
            <a:off x="2588419" y="6238214"/>
            <a:ext cx="614363" cy="1206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1" name="Text Box 125"/>
          <p:cNvSpPr txBox="1">
            <a:spLocks noChangeArrowheads="1"/>
          </p:cNvSpPr>
          <p:nvPr/>
        </p:nvSpPr>
        <p:spPr bwMode="auto">
          <a:xfrm>
            <a:off x="1712119" y="3260064"/>
            <a:ext cx="469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van</a:t>
            </a:r>
            <a:endParaRPr lang="nl-NL" sz="1400">
              <a:latin typeface="Arial" charset="0"/>
            </a:endParaRPr>
          </a:p>
        </p:txBody>
      </p:sp>
      <p:sp>
        <p:nvSpPr>
          <p:cNvPr id="62" name="Rectangle 126"/>
          <p:cNvSpPr>
            <a:spLocks noChangeArrowheads="1"/>
          </p:cNvSpPr>
          <p:nvPr/>
        </p:nvSpPr>
        <p:spPr bwMode="auto">
          <a:xfrm rot="2700000">
            <a:off x="1683544" y="3147351"/>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 name="Line 127"/>
          <p:cNvSpPr>
            <a:spLocks noChangeShapeType="1"/>
          </p:cNvSpPr>
          <p:nvPr/>
        </p:nvSpPr>
        <p:spPr bwMode="auto">
          <a:xfrm flipH="1" flipV="1">
            <a:off x="5246555" y="3650588"/>
            <a:ext cx="207963" cy="158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4" name="Text Box 128"/>
          <p:cNvSpPr txBox="1">
            <a:spLocks noChangeArrowheads="1"/>
          </p:cNvSpPr>
          <p:nvPr/>
        </p:nvSpPr>
        <p:spPr bwMode="auto">
          <a:xfrm>
            <a:off x="4795044" y="3061626"/>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65" name="Text Box 129"/>
          <p:cNvSpPr txBox="1">
            <a:spLocks noChangeArrowheads="1"/>
          </p:cNvSpPr>
          <p:nvPr/>
        </p:nvSpPr>
        <p:spPr bwMode="auto">
          <a:xfrm>
            <a:off x="5379244" y="4150651"/>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67" name="Text Box 131"/>
          <p:cNvSpPr txBox="1">
            <a:spLocks noChangeArrowheads="1"/>
          </p:cNvSpPr>
          <p:nvPr/>
        </p:nvSpPr>
        <p:spPr bwMode="auto">
          <a:xfrm>
            <a:off x="5424355" y="3642651"/>
            <a:ext cx="676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datum</a:t>
            </a:r>
            <a:endParaRPr lang="nl-NL" sz="1400">
              <a:latin typeface="Arial" charset="0"/>
            </a:endParaRPr>
          </a:p>
        </p:txBody>
      </p:sp>
      <p:sp>
        <p:nvSpPr>
          <p:cNvPr id="68" name="Oval 132"/>
          <p:cNvSpPr>
            <a:spLocks noChangeArrowheads="1"/>
          </p:cNvSpPr>
          <p:nvPr/>
        </p:nvSpPr>
        <p:spPr bwMode="auto">
          <a:xfrm>
            <a:off x="5278305" y="363153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0" name="Rectangle 134"/>
          <p:cNvSpPr>
            <a:spLocks noChangeArrowheads="1"/>
          </p:cNvSpPr>
          <p:nvPr/>
        </p:nvSpPr>
        <p:spPr bwMode="auto">
          <a:xfrm>
            <a:off x="1316832" y="4242726"/>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 name="Text Box 135"/>
          <p:cNvSpPr txBox="1">
            <a:spLocks noChangeArrowheads="1"/>
          </p:cNvSpPr>
          <p:nvPr/>
        </p:nvSpPr>
        <p:spPr bwMode="auto">
          <a:xfrm>
            <a:off x="1562894" y="4257014"/>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Versie</a:t>
            </a:r>
            <a:endParaRPr lang="nl-NL" sz="1600">
              <a:latin typeface="Arial" charset="0"/>
            </a:endParaRPr>
          </a:p>
        </p:txBody>
      </p:sp>
      <p:sp>
        <p:nvSpPr>
          <p:cNvPr id="72" name="Rectangle 136"/>
          <p:cNvSpPr>
            <a:spLocks noChangeArrowheads="1"/>
          </p:cNvSpPr>
          <p:nvPr/>
        </p:nvSpPr>
        <p:spPr bwMode="auto">
          <a:xfrm rot="2700000">
            <a:off x="1629569" y="3085439"/>
            <a:ext cx="646113" cy="661987"/>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 name="Rectangle 137"/>
          <p:cNvSpPr>
            <a:spLocks noChangeArrowheads="1"/>
          </p:cNvSpPr>
          <p:nvPr/>
        </p:nvSpPr>
        <p:spPr bwMode="auto">
          <a:xfrm>
            <a:off x="1266032" y="4182401"/>
            <a:ext cx="1350962" cy="5080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 name="Text Box 138"/>
          <p:cNvSpPr txBox="1">
            <a:spLocks noChangeArrowheads="1"/>
          </p:cNvSpPr>
          <p:nvPr/>
        </p:nvSpPr>
        <p:spPr bwMode="auto">
          <a:xfrm>
            <a:off x="1693069" y="5179351"/>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voor</a:t>
            </a:r>
            <a:endParaRPr lang="nl-NL" sz="1400">
              <a:latin typeface="Arial" charset="0"/>
            </a:endParaRPr>
          </a:p>
        </p:txBody>
      </p:sp>
      <p:sp>
        <p:nvSpPr>
          <p:cNvPr id="75" name="Rectangle 139"/>
          <p:cNvSpPr>
            <a:spLocks noChangeArrowheads="1"/>
          </p:cNvSpPr>
          <p:nvPr/>
        </p:nvSpPr>
        <p:spPr bwMode="auto">
          <a:xfrm rot="2700000">
            <a:off x="1689894" y="5076164"/>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 name="Text Box 140"/>
          <p:cNvSpPr txBox="1">
            <a:spLocks noChangeArrowheads="1"/>
          </p:cNvSpPr>
          <p:nvPr/>
        </p:nvSpPr>
        <p:spPr bwMode="auto">
          <a:xfrm>
            <a:off x="2540794" y="5617501"/>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M</a:t>
            </a:r>
            <a:endParaRPr lang="nl-NL" sz="1400">
              <a:latin typeface="Arial" charset="0"/>
            </a:endParaRPr>
          </a:p>
        </p:txBody>
      </p:sp>
      <p:sp>
        <p:nvSpPr>
          <p:cNvPr id="77" name="Line 141"/>
          <p:cNvSpPr>
            <a:spLocks noChangeShapeType="1"/>
          </p:cNvSpPr>
          <p:nvPr/>
        </p:nvSpPr>
        <p:spPr bwMode="auto">
          <a:xfrm flipV="1">
            <a:off x="4965701" y="2026575"/>
            <a:ext cx="707232" cy="261938"/>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79" name="Rectangle 143"/>
          <p:cNvSpPr>
            <a:spLocks noChangeArrowheads="1"/>
          </p:cNvSpPr>
          <p:nvPr/>
        </p:nvSpPr>
        <p:spPr bwMode="auto">
          <a:xfrm>
            <a:off x="3580607" y="1583664"/>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 name="Text Box 144"/>
          <p:cNvSpPr txBox="1">
            <a:spLocks noChangeArrowheads="1"/>
          </p:cNvSpPr>
          <p:nvPr/>
        </p:nvSpPr>
        <p:spPr bwMode="auto">
          <a:xfrm>
            <a:off x="3658394" y="1597952"/>
            <a:ext cx="11001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Ext_Gebr.</a:t>
            </a:r>
            <a:endParaRPr lang="nl-NL" sz="1600">
              <a:latin typeface="Arial" charset="0"/>
            </a:endParaRPr>
          </a:p>
        </p:txBody>
      </p:sp>
      <p:sp>
        <p:nvSpPr>
          <p:cNvPr id="81" name="Oval 145"/>
          <p:cNvSpPr>
            <a:spLocks noChangeArrowheads="1"/>
          </p:cNvSpPr>
          <p:nvPr/>
        </p:nvSpPr>
        <p:spPr bwMode="auto">
          <a:xfrm>
            <a:off x="4741069" y="2207551"/>
            <a:ext cx="254000" cy="2413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3" name="Line 146"/>
          <p:cNvSpPr>
            <a:spLocks noChangeShapeType="1"/>
          </p:cNvSpPr>
          <p:nvPr/>
        </p:nvSpPr>
        <p:spPr bwMode="auto">
          <a:xfrm flipH="1" flipV="1">
            <a:off x="4890294" y="2436151"/>
            <a:ext cx="3175" cy="2571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84" name="Text Box 147"/>
          <p:cNvSpPr txBox="1">
            <a:spLocks noChangeArrowheads="1"/>
          </p:cNvSpPr>
          <p:nvPr/>
        </p:nvSpPr>
        <p:spPr bwMode="auto">
          <a:xfrm>
            <a:off x="4671219" y="2305976"/>
            <a:ext cx="419100" cy="457200"/>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NL" sz="2400" b="1" dirty="0">
                <a:solidFill>
                  <a:srgbClr val="1687AF"/>
                </a:solidFill>
                <a:latin typeface="Arial" charset="0"/>
                <a:sym typeface="Symbol" pitchFamily="18" charset="2"/>
              </a:rPr>
              <a:t></a:t>
            </a:r>
          </a:p>
        </p:txBody>
      </p:sp>
      <p:sp>
        <p:nvSpPr>
          <p:cNvPr id="86" name="Text Box 148"/>
          <p:cNvSpPr txBox="1">
            <a:spLocks noChangeArrowheads="1"/>
          </p:cNvSpPr>
          <p:nvPr/>
        </p:nvSpPr>
        <p:spPr bwMode="auto">
          <a:xfrm>
            <a:off x="4709319" y="2153576"/>
            <a:ext cx="33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600" b="1">
                <a:latin typeface="Arial" charset="0"/>
                <a:sym typeface="Symbol" pitchFamily="18" charset="2"/>
              </a:rPr>
              <a:t>U</a:t>
            </a:r>
          </a:p>
        </p:txBody>
      </p:sp>
      <p:sp>
        <p:nvSpPr>
          <p:cNvPr id="87" name="Line 149"/>
          <p:cNvSpPr>
            <a:spLocks noChangeShapeType="1"/>
          </p:cNvSpPr>
          <p:nvPr/>
        </p:nvSpPr>
        <p:spPr bwMode="auto">
          <a:xfrm flipH="1" flipV="1">
            <a:off x="4194969" y="1983714"/>
            <a:ext cx="649288" cy="280987"/>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89" name="Rectangle 151"/>
          <p:cNvSpPr>
            <a:spLocks noChangeArrowheads="1"/>
          </p:cNvSpPr>
          <p:nvPr/>
        </p:nvSpPr>
        <p:spPr bwMode="auto">
          <a:xfrm>
            <a:off x="5088732" y="1636051"/>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0" name="Text Box 152"/>
          <p:cNvSpPr txBox="1">
            <a:spLocks noChangeArrowheads="1"/>
          </p:cNvSpPr>
          <p:nvPr/>
        </p:nvSpPr>
        <p:spPr bwMode="auto">
          <a:xfrm>
            <a:off x="5203032" y="1650339"/>
            <a:ext cx="1033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Int_Gebr.</a:t>
            </a:r>
            <a:endParaRPr lang="nl-NL" sz="1600">
              <a:latin typeface="Arial" charset="0"/>
            </a:endParaRPr>
          </a:p>
        </p:txBody>
      </p:sp>
      <p:sp>
        <p:nvSpPr>
          <p:cNvPr id="91" name="Line 153"/>
          <p:cNvSpPr>
            <a:spLocks noChangeShapeType="1"/>
          </p:cNvSpPr>
          <p:nvPr/>
        </p:nvSpPr>
        <p:spPr bwMode="auto">
          <a:xfrm flipV="1">
            <a:off x="4847432" y="2432976"/>
            <a:ext cx="1587" cy="271463"/>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2" name="Line 154"/>
          <p:cNvSpPr>
            <a:spLocks noChangeShapeType="1"/>
          </p:cNvSpPr>
          <p:nvPr/>
        </p:nvSpPr>
        <p:spPr bwMode="auto">
          <a:xfrm flipV="1">
            <a:off x="5095082" y="5252376"/>
            <a:ext cx="617537" cy="3746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3" name="Line 155"/>
          <p:cNvSpPr>
            <a:spLocks noChangeShapeType="1"/>
          </p:cNvSpPr>
          <p:nvPr/>
        </p:nvSpPr>
        <p:spPr bwMode="auto">
          <a:xfrm flipH="1" flipV="1">
            <a:off x="5947569" y="5246026"/>
            <a:ext cx="706438" cy="3683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5" name="Text Box 157"/>
          <p:cNvSpPr txBox="1">
            <a:spLocks noChangeArrowheads="1"/>
          </p:cNvSpPr>
          <p:nvPr/>
        </p:nvSpPr>
        <p:spPr bwMode="auto">
          <a:xfrm>
            <a:off x="5380832" y="4439577"/>
            <a:ext cx="906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Rapport</a:t>
            </a:r>
            <a:endParaRPr lang="nl-NL" sz="1600">
              <a:latin typeface="Arial" charset="0"/>
            </a:endParaRPr>
          </a:p>
        </p:txBody>
      </p:sp>
      <p:sp>
        <p:nvSpPr>
          <p:cNvPr id="96" name="Rectangle 158"/>
          <p:cNvSpPr>
            <a:spLocks noChangeArrowheads="1"/>
          </p:cNvSpPr>
          <p:nvPr/>
        </p:nvSpPr>
        <p:spPr bwMode="auto">
          <a:xfrm>
            <a:off x="5218907" y="4425289"/>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7" name="Oval 159"/>
          <p:cNvSpPr>
            <a:spLocks noChangeArrowheads="1"/>
          </p:cNvSpPr>
          <p:nvPr/>
        </p:nvSpPr>
        <p:spPr bwMode="auto">
          <a:xfrm>
            <a:off x="5718969" y="5080926"/>
            <a:ext cx="254000" cy="2413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8" name="Line 160"/>
          <p:cNvSpPr>
            <a:spLocks noChangeShapeType="1"/>
          </p:cNvSpPr>
          <p:nvPr/>
        </p:nvSpPr>
        <p:spPr bwMode="auto">
          <a:xfrm flipV="1">
            <a:off x="5809457" y="4814226"/>
            <a:ext cx="1587" cy="2571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9" name="Text Box 161"/>
          <p:cNvSpPr txBox="1">
            <a:spLocks noChangeArrowheads="1"/>
          </p:cNvSpPr>
          <p:nvPr/>
        </p:nvSpPr>
        <p:spPr bwMode="auto">
          <a:xfrm rot="17778853">
            <a:off x="6030119" y="5169826"/>
            <a:ext cx="419100" cy="457200"/>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NL" sz="2400" b="1">
                <a:solidFill>
                  <a:srgbClr val="1687AF"/>
                </a:solidFill>
                <a:latin typeface="Arial" charset="0"/>
                <a:sym typeface="Symbol" pitchFamily="18" charset="2"/>
              </a:rPr>
              <a:t></a:t>
            </a:r>
          </a:p>
        </p:txBody>
      </p:sp>
      <p:sp>
        <p:nvSpPr>
          <p:cNvPr id="100" name="Text Box 162"/>
          <p:cNvSpPr txBox="1">
            <a:spLocks noChangeArrowheads="1"/>
          </p:cNvSpPr>
          <p:nvPr/>
        </p:nvSpPr>
        <p:spPr bwMode="auto">
          <a:xfrm rot="3428513">
            <a:off x="5264944" y="5160301"/>
            <a:ext cx="419100" cy="457200"/>
          </a:xfrm>
          <a:prstGeom prst="rect">
            <a:avLst/>
          </a:prstGeom>
          <a:noFill/>
          <a:ln>
            <a:no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NL" sz="2400" b="1" dirty="0">
                <a:solidFill>
                  <a:srgbClr val="1687AF"/>
                </a:solidFill>
                <a:latin typeface="Arial" charset="0"/>
                <a:sym typeface="Symbol" pitchFamily="18" charset="2"/>
              </a:rPr>
              <a:t></a:t>
            </a:r>
          </a:p>
        </p:txBody>
      </p:sp>
      <p:sp>
        <p:nvSpPr>
          <p:cNvPr id="101" name="Text Box 163"/>
          <p:cNvSpPr txBox="1">
            <a:spLocks noChangeArrowheads="1"/>
          </p:cNvSpPr>
          <p:nvPr/>
        </p:nvSpPr>
        <p:spPr bwMode="auto">
          <a:xfrm>
            <a:off x="5677694" y="5026951"/>
            <a:ext cx="3079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600" b="1">
                <a:latin typeface="Arial" charset="0"/>
              </a:rPr>
              <a:t>d</a:t>
            </a:r>
            <a:endParaRPr lang="nl-NL" sz="1600" b="1">
              <a:latin typeface="Arial" charset="0"/>
            </a:endParaRPr>
          </a:p>
        </p:txBody>
      </p:sp>
      <p:sp>
        <p:nvSpPr>
          <p:cNvPr id="103" name="Text Box 165"/>
          <p:cNvSpPr txBox="1">
            <a:spLocks noChangeArrowheads="1"/>
          </p:cNvSpPr>
          <p:nvPr/>
        </p:nvSpPr>
        <p:spPr bwMode="auto">
          <a:xfrm>
            <a:off x="4312444" y="2712377"/>
            <a:ext cx="1076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Gebruiker</a:t>
            </a:r>
            <a:endParaRPr lang="nl-NL" sz="1600">
              <a:latin typeface="Arial" charset="0"/>
            </a:endParaRPr>
          </a:p>
        </p:txBody>
      </p:sp>
      <p:sp>
        <p:nvSpPr>
          <p:cNvPr id="104" name="Rectangle 166"/>
          <p:cNvSpPr>
            <a:spLocks noChangeArrowheads="1"/>
          </p:cNvSpPr>
          <p:nvPr/>
        </p:nvSpPr>
        <p:spPr bwMode="auto">
          <a:xfrm>
            <a:off x="4234657" y="2698089"/>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5" name="Text Box 167"/>
          <p:cNvSpPr txBox="1">
            <a:spLocks noChangeArrowheads="1"/>
          </p:cNvSpPr>
          <p:nvPr/>
        </p:nvSpPr>
        <p:spPr bwMode="auto">
          <a:xfrm>
            <a:off x="4593432" y="3482974"/>
            <a:ext cx="5381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door</a:t>
            </a:r>
            <a:endParaRPr lang="nl-NL" sz="1400">
              <a:latin typeface="Arial" charset="0"/>
            </a:endParaRPr>
          </a:p>
        </p:txBody>
      </p:sp>
      <p:sp>
        <p:nvSpPr>
          <p:cNvPr id="106" name="Rectangle 168"/>
          <p:cNvSpPr>
            <a:spLocks noChangeArrowheads="1"/>
          </p:cNvSpPr>
          <p:nvPr/>
        </p:nvSpPr>
        <p:spPr bwMode="auto">
          <a:xfrm rot="2700000">
            <a:off x="4595019" y="3379787"/>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7" name="Line 169"/>
          <p:cNvSpPr>
            <a:spLocks noChangeShapeType="1"/>
          </p:cNvSpPr>
          <p:nvPr/>
        </p:nvSpPr>
        <p:spPr bwMode="auto">
          <a:xfrm flipV="1">
            <a:off x="5853907" y="4830101"/>
            <a:ext cx="1587" cy="2476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09" name="Rectangle 171"/>
          <p:cNvSpPr>
            <a:spLocks noChangeArrowheads="1"/>
          </p:cNvSpPr>
          <p:nvPr/>
        </p:nvSpPr>
        <p:spPr bwMode="auto">
          <a:xfrm>
            <a:off x="4472782" y="5628614"/>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0" name="Text Box 172"/>
          <p:cNvSpPr txBox="1">
            <a:spLocks noChangeArrowheads="1"/>
          </p:cNvSpPr>
          <p:nvPr/>
        </p:nvSpPr>
        <p:spPr bwMode="auto">
          <a:xfrm>
            <a:off x="4480719" y="5642902"/>
            <a:ext cx="12461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Int_Rapport</a:t>
            </a:r>
            <a:endParaRPr lang="nl-NL" sz="1600">
              <a:latin typeface="Arial" charset="0"/>
            </a:endParaRPr>
          </a:p>
        </p:txBody>
      </p:sp>
      <p:sp>
        <p:nvSpPr>
          <p:cNvPr id="112" name="Rectangle 174"/>
          <p:cNvSpPr>
            <a:spLocks noChangeArrowheads="1"/>
          </p:cNvSpPr>
          <p:nvPr/>
        </p:nvSpPr>
        <p:spPr bwMode="auto">
          <a:xfrm>
            <a:off x="5971382" y="5628614"/>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3" name="Text Box 175"/>
          <p:cNvSpPr txBox="1">
            <a:spLocks noChangeArrowheads="1"/>
          </p:cNvSpPr>
          <p:nvPr/>
        </p:nvSpPr>
        <p:spPr bwMode="auto">
          <a:xfrm>
            <a:off x="5949157" y="5642902"/>
            <a:ext cx="1312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Ext_Rapport</a:t>
            </a:r>
            <a:endParaRPr lang="nl-NL" sz="1600">
              <a:latin typeface="Arial" charset="0"/>
            </a:endParaRPr>
          </a:p>
        </p:txBody>
      </p:sp>
      <p:sp>
        <p:nvSpPr>
          <p:cNvPr id="114" name="Line 176"/>
          <p:cNvSpPr>
            <a:spLocks noChangeShapeType="1"/>
          </p:cNvSpPr>
          <p:nvPr/>
        </p:nvSpPr>
        <p:spPr bwMode="auto">
          <a:xfrm flipV="1">
            <a:off x="5780882" y="1534451"/>
            <a:ext cx="9525" cy="920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15" name="Line 177"/>
          <p:cNvSpPr>
            <a:spLocks noChangeShapeType="1"/>
          </p:cNvSpPr>
          <p:nvPr/>
        </p:nvSpPr>
        <p:spPr bwMode="auto">
          <a:xfrm flipV="1">
            <a:off x="5485607" y="2547276"/>
            <a:ext cx="195262" cy="2444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17" name="Text Box 179"/>
          <p:cNvSpPr txBox="1">
            <a:spLocks noChangeArrowheads="1"/>
          </p:cNvSpPr>
          <p:nvPr/>
        </p:nvSpPr>
        <p:spPr bwMode="auto">
          <a:xfrm>
            <a:off x="5722144" y="2299627"/>
            <a:ext cx="814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telefoon</a:t>
            </a:r>
            <a:endParaRPr lang="nl-NL" sz="1400">
              <a:latin typeface="Arial" charset="0"/>
            </a:endParaRPr>
          </a:p>
        </p:txBody>
      </p:sp>
      <p:sp>
        <p:nvSpPr>
          <p:cNvPr id="118" name="Oval 180"/>
          <p:cNvSpPr>
            <a:spLocks noChangeArrowheads="1"/>
          </p:cNvSpPr>
          <p:nvPr/>
        </p:nvSpPr>
        <p:spPr bwMode="auto">
          <a:xfrm>
            <a:off x="5645944" y="2288514"/>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20" name="Text Box 182"/>
          <p:cNvSpPr txBox="1">
            <a:spLocks noChangeArrowheads="1"/>
          </p:cNvSpPr>
          <p:nvPr/>
        </p:nvSpPr>
        <p:spPr bwMode="auto">
          <a:xfrm>
            <a:off x="5814219" y="2706027"/>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adres</a:t>
            </a:r>
            <a:endParaRPr lang="nl-NL" sz="1400">
              <a:latin typeface="Arial" charset="0"/>
            </a:endParaRPr>
          </a:p>
        </p:txBody>
      </p:sp>
      <p:sp>
        <p:nvSpPr>
          <p:cNvPr id="121" name="Oval 183"/>
          <p:cNvSpPr>
            <a:spLocks noChangeArrowheads="1"/>
          </p:cNvSpPr>
          <p:nvPr/>
        </p:nvSpPr>
        <p:spPr bwMode="auto">
          <a:xfrm>
            <a:off x="5645944" y="2694914"/>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23" name="Text Box 185"/>
          <p:cNvSpPr txBox="1">
            <a:spLocks noChangeArrowheads="1"/>
          </p:cNvSpPr>
          <p:nvPr/>
        </p:nvSpPr>
        <p:spPr bwMode="auto">
          <a:xfrm>
            <a:off x="5796757" y="3121952"/>
            <a:ext cx="666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e-mail</a:t>
            </a:r>
            <a:endParaRPr lang="nl-NL" sz="1400">
              <a:latin typeface="Arial" charset="0"/>
            </a:endParaRPr>
          </a:p>
        </p:txBody>
      </p:sp>
      <p:sp>
        <p:nvSpPr>
          <p:cNvPr id="124" name="Oval 186"/>
          <p:cNvSpPr>
            <a:spLocks noChangeArrowheads="1"/>
          </p:cNvSpPr>
          <p:nvPr/>
        </p:nvSpPr>
        <p:spPr bwMode="auto">
          <a:xfrm>
            <a:off x="5645944" y="3110839"/>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26" name="Text Box 188"/>
          <p:cNvSpPr txBox="1">
            <a:spLocks noChangeArrowheads="1"/>
          </p:cNvSpPr>
          <p:nvPr/>
        </p:nvSpPr>
        <p:spPr bwMode="auto">
          <a:xfrm>
            <a:off x="6658769" y="3802989"/>
            <a:ext cx="901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rapportnr</a:t>
            </a:r>
            <a:endParaRPr lang="nl-NL" sz="1400" u="sng">
              <a:latin typeface="Arial" charset="0"/>
            </a:endParaRPr>
          </a:p>
        </p:txBody>
      </p:sp>
      <p:sp>
        <p:nvSpPr>
          <p:cNvPr id="127" name="Oval 189"/>
          <p:cNvSpPr>
            <a:spLocks noChangeArrowheads="1"/>
          </p:cNvSpPr>
          <p:nvPr/>
        </p:nvSpPr>
        <p:spPr bwMode="auto">
          <a:xfrm>
            <a:off x="6623844" y="3791876"/>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29" name="Text Box 191"/>
          <p:cNvSpPr txBox="1">
            <a:spLocks noChangeArrowheads="1"/>
          </p:cNvSpPr>
          <p:nvPr/>
        </p:nvSpPr>
        <p:spPr bwMode="auto">
          <a:xfrm>
            <a:off x="6703219" y="4209389"/>
            <a:ext cx="814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omschr.</a:t>
            </a:r>
            <a:endParaRPr lang="nl-NL" sz="1400">
              <a:latin typeface="Arial" charset="0"/>
            </a:endParaRPr>
          </a:p>
        </p:txBody>
      </p:sp>
      <p:sp>
        <p:nvSpPr>
          <p:cNvPr id="130" name="Oval 192"/>
          <p:cNvSpPr>
            <a:spLocks noChangeArrowheads="1"/>
          </p:cNvSpPr>
          <p:nvPr/>
        </p:nvSpPr>
        <p:spPr bwMode="auto">
          <a:xfrm>
            <a:off x="6623844" y="4198276"/>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32" name="Text Box 194"/>
          <p:cNvSpPr txBox="1">
            <a:spLocks noChangeArrowheads="1"/>
          </p:cNvSpPr>
          <p:nvPr/>
        </p:nvSpPr>
        <p:spPr bwMode="auto">
          <a:xfrm>
            <a:off x="6779419" y="4625314"/>
            <a:ext cx="6572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status</a:t>
            </a:r>
            <a:endParaRPr lang="nl-NL" sz="1400">
              <a:latin typeface="Arial" charset="0"/>
            </a:endParaRPr>
          </a:p>
        </p:txBody>
      </p:sp>
      <p:sp>
        <p:nvSpPr>
          <p:cNvPr id="133" name="Oval 195"/>
          <p:cNvSpPr>
            <a:spLocks noChangeArrowheads="1"/>
          </p:cNvSpPr>
          <p:nvPr/>
        </p:nvSpPr>
        <p:spPr bwMode="auto">
          <a:xfrm>
            <a:off x="6623844" y="4614201"/>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35" name="Text Box 197"/>
          <p:cNvSpPr txBox="1">
            <a:spLocks noChangeArrowheads="1"/>
          </p:cNvSpPr>
          <p:nvPr/>
        </p:nvSpPr>
        <p:spPr bwMode="auto">
          <a:xfrm>
            <a:off x="6704807" y="5044414"/>
            <a:ext cx="814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prioriteit</a:t>
            </a:r>
            <a:endParaRPr lang="nl-NL" sz="1400">
              <a:latin typeface="Arial" charset="0"/>
            </a:endParaRPr>
          </a:p>
        </p:txBody>
      </p:sp>
      <p:sp>
        <p:nvSpPr>
          <p:cNvPr id="136" name="Oval 198"/>
          <p:cNvSpPr>
            <a:spLocks noChangeArrowheads="1"/>
          </p:cNvSpPr>
          <p:nvPr/>
        </p:nvSpPr>
        <p:spPr bwMode="auto">
          <a:xfrm>
            <a:off x="6623844" y="5033301"/>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37" name="Line 199"/>
          <p:cNvSpPr>
            <a:spLocks noChangeShapeType="1"/>
          </p:cNvSpPr>
          <p:nvPr/>
        </p:nvSpPr>
        <p:spPr bwMode="auto">
          <a:xfrm flipV="1">
            <a:off x="4858544" y="3088614"/>
            <a:ext cx="0" cy="1778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38" name="Line 200"/>
          <p:cNvSpPr>
            <a:spLocks noChangeShapeType="1"/>
          </p:cNvSpPr>
          <p:nvPr/>
        </p:nvSpPr>
        <p:spPr bwMode="auto">
          <a:xfrm flipH="1" flipV="1">
            <a:off x="4893469" y="4015714"/>
            <a:ext cx="471488" cy="4191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39" name="Line 201"/>
          <p:cNvSpPr>
            <a:spLocks noChangeShapeType="1"/>
          </p:cNvSpPr>
          <p:nvPr/>
        </p:nvSpPr>
        <p:spPr bwMode="auto">
          <a:xfrm flipH="1" flipV="1">
            <a:off x="4893469" y="3963326"/>
            <a:ext cx="530225" cy="458788"/>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40" name="Line 202"/>
          <p:cNvSpPr>
            <a:spLocks noChangeShapeType="1"/>
          </p:cNvSpPr>
          <p:nvPr/>
        </p:nvSpPr>
        <p:spPr bwMode="auto">
          <a:xfrm flipV="1">
            <a:off x="5491957" y="2867951"/>
            <a:ext cx="147637" cy="6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41" name="Line 203"/>
          <p:cNvSpPr>
            <a:spLocks noChangeShapeType="1"/>
          </p:cNvSpPr>
          <p:nvPr/>
        </p:nvSpPr>
        <p:spPr bwMode="auto">
          <a:xfrm>
            <a:off x="5488782" y="3004476"/>
            <a:ext cx="252412" cy="1841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42" name="Line 204"/>
          <p:cNvSpPr>
            <a:spLocks noChangeShapeType="1"/>
          </p:cNvSpPr>
          <p:nvPr/>
        </p:nvSpPr>
        <p:spPr bwMode="auto">
          <a:xfrm flipV="1">
            <a:off x="6314282" y="4034764"/>
            <a:ext cx="366712" cy="387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43" name="Line 205"/>
          <p:cNvSpPr>
            <a:spLocks noChangeShapeType="1"/>
          </p:cNvSpPr>
          <p:nvPr/>
        </p:nvSpPr>
        <p:spPr bwMode="auto">
          <a:xfrm>
            <a:off x="6301582" y="4828514"/>
            <a:ext cx="376237" cy="2889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44" name="Line 206"/>
          <p:cNvSpPr>
            <a:spLocks noChangeShapeType="1"/>
          </p:cNvSpPr>
          <p:nvPr/>
        </p:nvSpPr>
        <p:spPr bwMode="auto">
          <a:xfrm flipV="1">
            <a:off x="6482557" y="4431639"/>
            <a:ext cx="176212" cy="1206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45" name="Line 207"/>
          <p:cNvSpPr>
            <a:spLocks noChangeShapeType="1"/>
          </p:cNvSpPr>
          <p:nvPr/>
        </p:nvSpPr>
        <p:spPr bwMode="auto">
          <a:xfrm>
            <a:off x="6488907" y="4663414"/>
            <a:ext cx="195262" cy="317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46" name="Text Box 208"/>
          <p:cNvSpPr txBox="1">
            <a:spLocks noChangeArrowheads="1"/>
          </p:cNvSpPr>
          <p:nvPr/>
        </p:nvSpPr>
        <p:spPr bwMode="auto">
          <a:xfrm>
            <a:off x="2147094" y="1491589"/>
            <a:ext cx="11001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gebruikerID</a:t>
            </a:r>
            <a:endParaRPr lang="nl-NL" sz="1400" u="sng">
              <a:latin typeface="Arial" charset="0"/>
            </a:endParaRPr>
          </a:p>
        </p:txBody>
      </p:sp>
      <p:sp>
        <p:nvSpPr>
          <p:cNvPr id="147" name="Oval 209"/>
          <p:cNvSpPr>
            <a:spLocks noChangeArrowheads="1"/>
          </p:cNvSpPr>
          <p:nvPr/>
        </p:nvSpPr>
        <p:spPr bwMode="auto">
          <a:xfrm>
            <a:off x="2148682" y="1490001"/>
            <a:ext cx="11176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49" name="Text Box 211"/>
          <p:cNvSpPr txBox="1">
            <a:spLocks noChangeArrowheads="1"/>
          </p:cNvSpPr>
          <p:nvPr/>
        </p:nvSpPr>
        <p:spPr bwMode="auto">
          <a:xfrm>
            <a:off x="1305719" y="1221714"/>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naam</a:t>
            </a:r>
            <a:endParaRPr lang="nl-NL" sz="1400">
              <a:latin typeface="Arial" charset="0"/>
            </a:endParaRPr>
          </a:p>
        </p:txBody>
      </p:sp>
      <p:sp>
        <p:nvSpPr>
          <p:cNvPr id="150" name="Oval 212"/>
          <p:cNvSpPr>
            <a:spLocks noChangeArrowheads="1"/>
          </p:cNvSpPr>
          <p:nvPr/>
        </p:nvSpPr>
        <p:spPr bwMode="auto">
          <a:xfrm>
            <a:off x="1137444" y="1210601"/>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52" name="Text Box 214"/>
          <p:cNvSpPr txBox="1">
            <a:spLocks noChangeArrowheads="1"/>
          </p:cNvSpPr>
          <p:nvPr/>
        </p:nvSpPr>
        <p:spPr bwMode="auto">
          <a:xfrm>
            <a:off x="1286669" y="1723364"/>
            <a:ext cx="666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bedrijf</a:t>
            </a:r>
            <a:endParaRPr lang="nl-NL" sz="1400">
              <a:latin typeface="Arial" charset="0"/>
            </a:endParaRPr>
          </a:p>
        </p:txBody>
      </p:sp>
      <p:sp>
        <p:nvSpPr>
          <p:cNvPr id="153" name="Oval 215"/>
          <p:cNvSpPr>
            <a:spLocks noChangeArrowheads="1"/>
          </p:cNvSpPr>
          <p:nvPr/>
        </p:nvSpPr>
        <p:spPr bwMode="auto">
          <a:xfrm>
            <a:off x="1134269" y="1712251"/>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54" name="Line 216"/>
          <p:cNvSpPr>
            <a:spLocks noChangeShapeType="1"/>
          </p:cNvSpPr>
          <p:nvPr/>
        </p:nvSpPr>
        <p:spPr bwMode="auto">
          <a:xfrm flipH="1" flipV="1">
            <a:off x="3251994" y="1720189"/>
            <a:ext cx="319088" cy="539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55" name="Line 217"/>
          <p:cNvSpPr>
            <a:spLocks noChangeShapeType="1"/>
          </p:cNvSpPr>
          <p:nvPr/>
        </p:nvSpPr>
        <p:spPr bwMode="auto">
          <a:xfrm flipH="1" flipV="1">
            <a:off x="2013744" y="1463014"/>
            <a:ext cx="233363" cy="920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56" name="Line 218"/>
          <p:cNvSpPr>
            <a:spLocks noChangeShapeType="1"/>
          </p:cNvSpPr>
          <p:nvPr/>
        </p:nvSpPr>
        <p:spPr bwMode="auto">
          <a:xfrm flipH="1">
            <a:off x="2061369" y="1774164"/>
            <a:ext cx="185738" cy="1079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57" name="Line 219"/>
          <p:cNvSpPr>
            <a:spLocks noChangeShapeType="1"/>
          </p:cNvSpPr>
          <p:nvPr/>
        </p:nvSpPr>
        <p:spPr bwMode="auto">
          <a:xfrm flipH="1" flipV="1">
            <a:off x="1956594" y="2729839"/>
            <a:ext cx="4763" cy="2444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59" name="Rectangle 221"/>
          <p:cNvSpPr>
            <a:spLocks noChangeArrowheads="1"/>
          </p:cNvSpPr>
          <p:nvPr/>
        </p:nvSpPr>
        <p:spPr bwMode="auto">
          <a:xfrm>
            <a:off x="1335882" y="6042951"/>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0" name="Text Box 222"/>
          <p:cNvSpPr txBox="1">
            <a:spLocks noChangeArrowheads="1"/>
          </p:cNvSpPr>
          <p:nvPr/>
        </p:nvSpPr>
        <p:spPr bwMode="auto">
          <a:xfrm>
            <a:off x="1383507" y="6057239"/>
            <a:ext cx="1154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Registratie</a:t>
            </a:r>
            <a:endParaRPr lang="nl-NL" sz="1600">
              <a:latin typeface="Arial" charset="0"/>
            </a:endParaRPr>
          </a:p>
        </p:txBody>
      </p:sp>
      <p:sp>
        <p:nvSpPr>
          <p:cNvPr id="161" name="Line 223"/>
          <p:cNvSpPr>
            <a:spLocks noChangeShapeType="1"/>
          </p:cNvSpPr>
          <p:nvPr/>
        </p:nvSpPr>
        <p:spPr bwMode="auto">
          <a:xfrm flipH="1" flipV="1">
            <a:off x="1915319" y="3841089"/>
            <a:ext cx="4763" cy="3492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62" name="Line 224"/>
          <p:cNvSpPr>
            <a:spLocks noChangeShapeType="1"/>
          </p:cNvSpPr>
          <p:nvPr/>
        </p:nvSpPr>
        <p:spPr bwMode="auto">
          <a:xfrm flipH="1" flipV="1">
            <a:off x="1969294" y="3847439"/>
            <a:ext cx="4763" cy="3206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63" name="Text Box 225"/>
          <p:cNvSpPr txBox="1">
            <a:spLocks noChangeArrowheads="1"/>
          </p:cNvSpPr>
          <p:nvPr/>
        </p:nvSpPr>
        <p:spPr bwMode="auto">
          <a:xfrm>
            <a:off x="1896269" y="2686976"/>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164" name="Text Box 226"/>
          <p:cNvSpPr txBox="1">
            <a:spLocks noChangeArrowheads="1"/>
          </p:cNvSpPr>
          <p:nvPr/>
        </p:nvSpPr>
        <p:spPr bwMode="auto">
          <a:xfrm>
            <a:off x="1928019" y="3909351"/>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166" name="Text Box 228"/>
          <p:cNvSpPr txBox="1">
            <a:spLocks noChangeArrowheads="1"/>
          </p:cNvSpPr>
          <p:nvPr/>
        </p:nvSpPr>
        <p:spPr bwMode="auto">
          <a:xfrm>
            <a:off x="248444" y="2113889"/>
            <a:ext cx="9318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productnr</a:t>
            </a:r>
            <a:endParaRPr lang="nl-NL" sz="1400" u="sng">
              <a:latin typeface="Arial" charset="0"/>
            </a:endParaRPr>
          </a:p>
        </p:txBody>
      </p:sp>
      <p:sp>
        <p:nvSpPr>
          <p:cNvPr id="167" name="Oval 229"/>
          <p:cNvSpPr>
            <a:spLocks noChangeArrowheads="1"/>
          </p:cNvSpPr>
          <p:nvPr/>
        </p:nvSpPr>
        <p:spPr bwMode="auto">
          <a:xfrm>
            <a:off x="229394" y="2102776"/>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69" name="Text Box 231"/>
          <p:cNvSpPr txBox="1">
            <a:spLocks noChangeArrowheads="1"/>
          </p:cNvSpPr>
          <p:nvPr/>
        </p:nvSpPr>
        <p:spPr bwMode="auto">
          <a:xfrm>
            <a:off x="330994" y="2615539"/>
            <a:ext cx="76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beschr.</a:t>
            </a:r>
            <a:endParaRPr lang="nl-NL" sz="1400">
              <a:latin typeface="Arial" charset="0"/>
            </a:endParaRPr>
          </a:p>
        </p:txBody>
      </p:sp>
      <p:sp>
        <p:nvSpPr>
          <p:cNvPr id="170" name="Oval 232"/>
          <p:cNvSpPr>
            <a:spLocks noChangeArrowheads="1"/>
          </p:cNvSpPr>
          <p:nvPr/>
        </p:nvSpPr>
        <p:spPr bwMode="auto">
          <a:xfrm>
            <a:off x="226219" y="2604426"/>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71" name="Line 233"/>
          <p:cNvSpPr>
            <a:spLocks noChangeShapeType="1"/>
          </p:cNvSpPr>
          <p:nvPr/>
        </p:nvSpPr>
        <p:spPr bwMode="auto">
          <a:xfrm flipH="1" flipV="1">
            <a:off x="1105694" y="2355189"/>
            <a:ext cx="204788" cy="730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72" name="Line 234"/>
          <p:cNvSpPr>
            <a:spLocks noChangeShapeType="1"/>
          </p:cNvSpPr>
          <p:nvPr/>
        </p:nvSpPr>
        <p:spPr bwMode="auto">
          <a:xfrm flipH="1">
            <a:off x="1115219" y="2618714"/>
            <a:ext cx="195263" cy="698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74" name="Text Box 236"/>
          <p:cNvSpPr txBox="1">
            <a:spLocks noChangeArrowheads="1"/>
          </p:cNvSpPr>
          <p:nvPr/>
        </p:nvSpPr>
        <p:spPr bwMode="auto">
          <a:xfrm>
            <a:off x="256382" y="4044289"/>
            <a:ext cx="814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versienr</a:t>
            </a:r>
            <a:endParaRPr lang="nl-NL" sz="1400">
              <a:latin typeface="Arial" charset="0"/>
            </a:endParaRPr>
          </a:p>
        </p:txBody>
      </p:sp>
      <p:sp>
        <p:nvSpPr>
          <p:cNvPr id="175" name="Oval 237"/>
          <p:cNvSpPr>
            <a:spLocks noChangeArrowheads="1"/>
          </p:cNvSpPr>
          <p:nvPr/>
        </p:nvSpPr>
        <p:spPr bwMode="auto">
          <a:xfrm>
            <a:off x="178594" y="4033176"/>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77" name="Text Box 239"/>
          <p:cNvSpPr txBox="1">
            <a:spLocks noChangeArrowheads="1"/>
          </p:cNvSpPr>
          <p:nvPr/>
        </p:nvSpPr>
        <p:spPr bwMode="auto">
          <a:xfrm>
            <a:off x="324644" y="4545939"/>
            <a:ext cx="676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datum</a:t>
            </a:r>
            <a:endParaRPr lang="nl-NL" sz="1400">
              <a:latin typeface="Arial" charset="0"/>
            </a:endParaRPr>
          </a:p>
        </p:txBody>
      </p:sp>
      <p:sp>
        <p:nvSpPr>
          <p:cNvPr id="178" name="Oval 240"/>
          <p:cNvSpPr>
            <a:spLocks noChangeArrowheads="1"/>
          </p:cNvSpPr>
          <p:nvPr/>
        </p:nvSpPr>
        <p:spPr bwMode="auto">
          <a:xfrm>
            <a:off x="175419" y="4534826"/>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79" name="Line 241"/>
          <p:cNvSpPr>
            <a:spLocks noChangeShapeType="1"/>
          </p:cNvSpPr>
          <p:nvPr/>
        </p:nvSpPr>
        <p:spPr bwMode="auto">
          <a:xfrm flipH="1" flipV="1">
            <a:off x="1054894" y="4285589"/>
            <a:ext cx="204788" cy="730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80" name="Line 242"/>
          <p:cNvSpPr>
            <a:spLocks noChangeShapeType="1"/>
          </p:cNvSpPr>
          <p:nvPr/>
        </p:nvSpPr>
        <p:spPr bwMode="auto">
          <a:xfrm flipH="1">
            <a:off x="1064419" y="4549114"/>
            <a:ext cx="195263" cy="698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82" name="Text Box 244"/>
          <p:cNvSpPr txBox="1">
            <a:spLocks noChangeArrowheads="1"/>
          </p:cNvSpPr>
          <p:nvPr/>
        </p:nvSpPr>
        <p:spPr bwMode="auto">
          <a:xfrm>
            <a:off x="242094" y="5698464"/>
            <a:ext cx="1119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registratienr</a:t>
            </a:r>
            <a:endParaRPr lang="nl-NL" sz="1400" u="sng">
              <a:latin typeface="Arial" charset="0"/>
            </a:endParaRPr>
          </a:p>
        </p:txBody>
      </p:sp>
      <p:sp>
        <p:nvSpPr>
          <p:cNvPr id="183" name="Oval 245"/>
          <p:cNvSpPr>
            <a:spLocks noChangeArrowheads="1"/>
          </p:cNvSpPr>
          <p:nvPr/>
        </p:nvSpPr>
        <p:spPr bwMode="auto">
          <a:xfrm>
            <a:off x="247501" y="5687351"/>
            <a:ext cx="1066923"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85" name="Text Box 247"/>
          <p:cNvSpPr txBox="1">
            <a:spLocks noChangeArrowheads="1"/>
          </p:cNvSpPr>
          <p:nvPr/>
        </p:nvSpPr>
        <p:spPr bwMode="auto">
          <a:xfrm>
            <a:off x="388144" y="6336639"/>
            <a:ext cx="6762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datum</a:t>
            </a:r>
            <a:endParaRPr lang="nl-NL" sz="1400">
              <a:latin typeface="Arial" charset="0"/>
            </a:endParaRPr>
          </a:p>
        </p:txBody>
      </p:sp>
      <p:sp>
        <p:nvSpPr>
          <p:cNvPr id="186" name="Oval 248"/>
          <p:cNvSpPr>
            <a:spLocks noChangeArrowheads="1"/>
          </p:cNvSpPr>
          <p:nvPr/>
        </p:nvSpPr>
        <p:spPr bwMode="auto">
          <a:xfrm>
            <a:off x="238919" y="6325526"/>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187" name="Line 249"/>
          <p:cNvSpPr>
            <a:spLocks noChangeShapeType="1"/>
          </p:cNvSpPr>
          <p:nvPr/>
        </p:nvSpPr>
        <p:spPr bwMode="auto">
          <a:xfrm flipH="1" flipV="1">
            <a:off x="1042194" y="6006439"/>
            <a:ext cx="280988" cy="1492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88" name="Line 250"/>
          <p:cNvSpPr>
            <a:spLocks noChangeShapeType="1"/>
          </p:cNvSpPr>
          <p:nvPr/>
        </p:nvSpPr>
        <p:spPr bwMode="auto">
          <a:xfrm flipH="1">
            <a:off x="1127919" y="6346164"/>
            <a:ext cx="195263" cy="698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89" name="Line 251"/>
          <p:cNvSpPr>
            <a:spLocks noChangeShapeType="1"/>
          </p:cNvSpPr>
          <p:nvPr/>
        </p:nvSpPr>
        <p:spPr bwMode="auto">
          <a:xfrm flipH="1" flipV="1">
            <a:off x="1953419" y="4669764"/>
            <a:ext cx="4763" cy="2921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90" name="Text Box 252"/>
          <p:cNvSpPr txBox="1">
            <a:spLocks noChangeArrowheads="1"/>
          </p:cNvSpPr>
          <p:nvPr/>
        </p:nvSpPr>
        <p:spPr bwMode="auto">
          <a:xfrm>
            <a:off x="1902619" y="4655476"/>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191" name="Line 253"/>
          <p:cNvSpPr>
            <a:spLocks noChangeShapeType="1"/>
          </p:cNvSpPr>
          <p:nvPr/>
        </p:nvSpPr>
        <p:spPr bwMode="auto">
          <a:xfrm flipH="1" flipV="1">
            <a:off x="1931194" y="5704814"/>
            <a:ext cx="4763" cy="3492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92" name="Line 254"/>
          <p:cNvSpPr>
            <a:spLocks noChangeShapeType="1"/>
          </p:cNvSpPr>
          <p:nvPr/>
        </p:nvSpPr>
        <p:spPr bwMode="auto">
          <a:xfrm flipH="1" flipV="1">
            <a:off x="1985169" y="5711164"/>
            <a:ext cx="4763" cy="3206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93" name="Text Box 255"/>
          <p:cNvSpPr txBox="1">
            <a:spLocks noChangeArrowheads="1"/>
          </p:cNvSpPr>
          <p:nvPr/>
        </p:nvSpPr>
        <p:spPr bwMode="auto">
          <a:xfrm>
            <a:off x="1943894" y="5773076"/>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194" name="Text Box 256"/>
          <p:cNvSpPr txBox="1">
            <a:spLocks noChangeArrowheads="1"/>
          </p:cNvSpPr>
          <p:nvPr/>
        </p:nvSpPr>
        <p:spPr bwMode="auto">
          <a:xfrm>
            <a:off x="3301207" y="2963201"/>
            <a:ext cx="558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bezit</a:t>
            </a:r>
            <a:endParaRPr lang="nl-NL" sz="1400">
              <a:latin typeface="Arial" charset="0"/>
            </a:endParaRPr>
          </a:p>
        </p:txBody>
      </p:sp>
      <p:sp>
        <p:nvSpPr>
          <p:cNvPr id="195" name="Rectangle 257"/>
          <p:cNvSpPr>
            <a:spLocks noChangeArrowheads="1"/>
          </p:cNvSpPr>
          <p:nvPr/>
        </p:nvSpPr>
        <p:spPr bwMode="auto">
          <a:xfrm rot="2700000">
            <a:off x="3312319" y="2860014"/>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6" name="Text Box 258"/>
          <p:cNvSpPr txBox="1">
            <a:spLocks noChangeArrowheads="1"/>
          </p:cNvSpPr>
          <p:nvPr/>
        </p:nvSpPr>
        <p:spPr bwMode="auto">
          <a:xfrm>
            <a:off x="3312319" y="4798351"/>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over</a:t>
            </a:r>
            <a:endParaRPr lang="nl-NL" sz="1400">
              <a:latin typeface="Arial" charset="0"/>
            </a:endParaRPr>
          </a:p>
        </p:txBody>
      </p:sp>
      <p:sp>
        <p:nvSpPr>
          <p:cNvPr id="197" name="Rectangle 259"/>
          <p:cNvSpPr>
            <a:spLocks noChangeArrowheads="1"/>
          </p:cNvSpPr>
          <p:nvPr/>
        </p:nvSpPr>
        <p:spPr bwMode="auto">
          <a:xfrm rot="2700000">
            <a:off x="3309144" y="4695164"/>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8" name="Text Box 260"/>
          <p:cNvSpPr txBox="1">
            <a:spLocks noChangeArrowheads="1"/>
          </p:cNvSpPr>
          <p:nvPr/>
        </p:nvSpPr>
        <p:spPr bwMode="auto">
          <a:xfrm>
            <a:off x="3318669" y="6204876"/>
            <a:ext cx="5286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over</a:t>
            </a:r>
            <a:endParaRPr lang="nl-NL" sz="1400">
              <a:latin typeface="Arial" charset="0"/>
            </a:endParaRPr>
          </a:p>
        </p:txBody>
      </p:sp>
      <p:sp>
        <p:nvSpPr>
          <p:cNvPr id="199" name="Rectangle 261"/>
          <p:cNvSpPr>
            <a:spLocks noChangeArrowheads="1"/>
          </p:cNvSpPr>
          <p:nvPr/>
        </p:nvSpPr>
        <p:spPr bwMode="auto">
          <a:xfrm rot="2700000">
            <a:off x="3315494" y="6095339"/>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0" name="Text Box 262"/>
          <p:cNvSpPr txBox="1">
            <a:spLocks noChangeArrowheads="1"/>
          </p:cNvSpPr>
          <p:nvPr/>
        </p:nvSpPr>
        <p:spPr bwMode="auto">
          <a:xfrm>
            <a:off x="2575719" y="5976276"/>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201" name="Line 263"/>
          <p:cNvSpPr>
            <a:spLocks noChangeShapeType="1"/>
          </p:cNvSpPr>
          <p:nvPr/>
        </p:nvSpPr>
        <p:spPr bwMode="auto">
          <a:xfrm flipH="1">
            <a:off x="3918744" y="6022314"/>
            <a:ext cx="2214563" cy="2984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02" name="Line 264"/>
          <p:cNvSpPr>
            <a:spLocks noChangeShapeType="1"/>
          </p:cNvSpPr>
          <p:nvPr/>
        </p:nvSpPr>
        <p:spPr bwMode="auto">
          <a:xfrm flipH="1">
            <a:off x="3925094" y="6028664"/>
            <a:ext cx="2490788" cy="3460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03" name="Text Box 265"/>
          <p:cNvSpPr txBox="1">
            <a:spLocks noChangeArrowheads="1"/>
          </p:cNvSpPr>
          <p:nvPr/>
        </p:nvSpPr>
        <p:spPr bwMode="auto">
          <a:xfrm>
            <a:off x="5893594" y="6074701"/>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204" name="Line 266"/>
          <p:cNvSpPr>
            <a:spLocks noChangeShapeType="1"/>
          </p:cNvSpPr>
          <p:nvPr/>
        </p:nvSpPr>
        <p:spPr bwMode="auto">
          <a:xfrm flipH="1" flipV="1">
            <a:off x="2623344" y="4434814"/>
            <a:ext cx="747713" cy="3397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05" name="Text Box 267"/>
          <p:cNvSpPr txBox="1">
            <a:spLocks noChangeArrowheads="1"/>
          </p:cNvSpPr>
          <p:nvPr/>
        </p:nvSpPr>
        <p:spPr bwMode="auto">
          <a:xfrm>
            <a:off x="2610644" y="4191926"/>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206" name="Line 268"/>
          <p:cNvSpPr>
            <a:spLocks noChangeShapeType="1"/>
          </p:cNvSpPr>
          <p:nvPr/>
        </p:nvSpPr>
        <p:spPr bwMode="auto">
          <a:xfrm flipH="1" flipV="1">
            <a:off x="3772694" y="5146014"/>
            <a:ext cx="700088" cy="5873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07" name="Line 269"/>
          <p:cNvSpPr>
            <a:spLocks noChangeShapeType="1"/>
          </p:cNvSpPr>
          <p:nvPr/>
        </p:nvSpPr>
        <p:spPr bwMode="auto">
          <a:xfrm flipH="1" flipV="1">
            <a:off x="3731419" y="5180939"/>
            <a:ext cx="747713" cy="6254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08" name="Text Box 270"/>
          <p:cNvSpPr txBox="1">
            <a:spLocks noChangeArrowheads="1"/>
          </p:cNvSpPr>
          <p:nvPr/>
        </p:nvSpPr>
        <p:spPr bwMode="auto">
          <a:xfrm>
            <a:off x="4166394" y="5261901"/>
            <a:ext cx="341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209" name="Line 271"/>
          <p:cNvSpPr>
            <a:spLocks noChangeShapeType="1"/>
          </p:cNvSpPr>
          <p:nvPr/>
        </p:nvSpPr>
        <p:spPr bwMode="auto">
          <a:xfrm flipH="1">
            <a:off x="2420144" y="3285464"/>
            <a:ext cx="947738" cy="27463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10" name="Line 272"/>
          <p:cNvSpPr>
            <a:spLocks noChangeShapeType="1"/>
          </p:cNvSpPr>
          <p:nvPr/>
        </p:nvSpPr>
        <p:spPr bwMode="auto">
          <a:xfrm flipH="1">
            <a:off x="2464594" y="3320389"/>
            <a:ext cx="938213" cy="27178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11" name="Line 273"/>
          <p:cNvSpPr>
            <a:spLocks noChangeShapeType="1"/>
          </p:cNvSpPr>
          <p:nvPr/>
        </p:nvSpPr>
        <p:spPr bwMode="auto">
          <a:xfrm flipH="1">
            <a:off x="3750468" y="1983715"/>
            <a:ext cx="216561" cy="9588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12" name="Text Box 274"/>
          <p:cNvSpPr txBox="1">
            <a:spLocks noChangeArrowheads="1"/>
          </p:cNvSpPr>
          <p:nvPr/>
        </p:nvSpPr>
        <p:spPr bwMode="auto">
          <a:xfrm>
            <a:off x="3358357" y="1944026"/>
            <a:ext cx="341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213" name="Line 275"/>
          <p:cNvSpPr>
            <a:spLocks noChangeShapeType="1"/>
          </p:cNvSpPr>
          <p:nvPr/>
        </p:nvSpPr>
        <p:spPr bwMode="auto">
          <a:xfrm flipV="1">
            <a:off x="381794" y="4303051"/>
            <a:ext cx="542925" cy="0"/>
          </a:xfrm>
          <a:prstGeom prst="line">
            <a:avLst/>
          </a:prstGeom>
          <a:noFill/>
          <a:ln w="12700">
            <a:solidFill>
              <a:srgbClr val="1687AF"/>
            </a:solidFill>
            <a:prstDash val="dash"/>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Tree>
    <p:extLst>
      <p:ext uri="{BB962C8B-B14F-4D97-AF65-F5344CB8AC3E}">
        <p14:creationId xmlns:p14="http://schemas.microsoft.com/office/powerpoint/2010/main" val="298368821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www.homedepot.ca/wcsstore/HomeDepotCanada/images/catalog/21655.M035_C_1_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24" y="857248"/>
            <a:ext cx="4930775" cy="49307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p:txBody>
          <a:bodyPr/>
          <a:lstStyle/>
          <a:p>
            <a:r>
              <a:rPr lang="nl-BE" dirty="0" smtClean="0"/>
              <a:t>Connection trap</a:t>
            </a:r>
            <a:endParaRPr lang="nl-BE" sz="1400" dirty="0" smtClean="0"/>
          </a:p>
        </p:txBody>
      </p:sp>
      <p:sp>
        <p:nvSpPr>
          <p:cNvPr id="3" name="Rectangle 2"/>
          <p:cNvSpPr/>
          <p:nvPr/>
        </p:nvSpPr>
        <p:spPr>
          <a:xfrm>
            <a:off x="1466849" y="5315635"/>
            <a:ext cx="6410325" cy="954107"/>
          </a:xfrm>
          <a:prstGeom prst="rect">
            <a:avLst/>
          </a:prstGeom>
        </p:spPr>
        <p:txBody>
          <a:bodyPr wrap="square">
            <a:spAutoFit/>
          </a:bodyPr>
          <a:lstStyle/>
          <a:p>
            <a:pPr algn="ctr"/>
            <a:r>
              <a:rPr lang="en-GB" sz="2800" dirty="0" err="1" smtClean="0"/>
              <a:t>Een</a:t>
            </a:r>
            <a:r>
              <a:rPr lang="en-GB" sz="2800" dirty="0" smtClean="0"/>
              <a:t> </a:t>
            </a:r>
            <a:r>
              <a:rPr lang="en-GB" sz="2800" dirty="0" err="1" smtClean="0"/>
              <a:t>ternair</a:t>
            </a:r>
            <a:r>
              <a:rPr lang="en-GB" sz="2800" dirty="0" smtClean="0"/>
              <a:t> </a:t>
            </a:r>
            <a:r>
              <a:rPr lang="en-GB" sz="2800" dirty="0" err="1"/>
              <a:t>relatietype</a:t>
            </a:r>
            <a:r>
              <a:rPr lang="en-GB" sz="2800" dirty="0"/>
              <a:t> is </a:t>
            </a:r>
            <a:r>
              <a:rPr lang="en-GB" sz="2800" dirty="0" smtClean="0">
                <a:solidFill>
                  <a:srgbClr val="FF0000"/>
                </a:solidFill>
              </a:rPr>
              <a:t>NIET</a:t>
            </a:r>
            <a:r>
              <a:rPr lang="en-GB" sz="2800" dirty="0" smtClean="0"/>
              <a:t> </a:t>
            </a:r>
            <a:r>
              <a:rPr lang="en-GB" sz="2800" dirty="0"/>
              <a:t>equivalent </a:t>
            </a:r>
            <a:r>
              <a:rPr lang="en-GB" sz="2800" dirty="0" err="1"/>
              <a:t>aan</a:t>
            </a:r>
            <a:r>
              <a:rPr lang="en-GB" sz="2800" dirty="0"/>
              <a:t> </a:t>
            </a:r>
            <a:r>
              <a:rPr lang="en-GB" sz="2800" dirty="0" err="1"/>
              <a:t>drie</a:t>
            </a:r>
            <a:r>
              <a:rPr lang="en-GB" sz="2800" dirty="0"/>
              <a:t> </a:t>
            </a:r>
            <a:r>
              <a:rPr lang="en-GB" sz="2800" dirty="0" err="1"/>
              <a:t>binaire</a:t>
            </a:r>
            <a:r>
              <a:rPr lang="en-GB" sz="2800" dirty="0"/>
              <a:t> </a:t>
            </a:r>
            <a:r>
              <a:rPr lang="en-GB" sz="2800" dirty="0" err="1" smtClean="0"/>
              <a:t>relatietypes</a:t>
            </a:r>
            <a:endParaRPr lang="en-GB" sz="2800" dirty="0"/>
          </a:p>
        </p:txBody>
      </p:sp>
      <p:pic>
        <p:nvPicPr>
          <p:cNvPr id="8" name="Picture 4" descr="http://www.redrivercrossfit.com/wp-content/uploads/2012/05/1-300x2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911" y="3750543"/>
            <a:ext cx="1302127" cy="1085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35285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smtClean="0"/>
              <a:t>Connection trap</a:t>
            </a:r>
            <a:endParaRPr lang="nl-BE" sz="1400" dirty="0" smtClean="0"/>
          </a:p>
        </p:txBody>
      </p:sp>
      <p:sp>
        <p:nvSpPr>
          <p:cNvPr id="51" name="Rectangle 27"/>
          <p:cNvSpPr>
            <a:spLocks noChangeArrowheads="1"/>
          </p:cNvSpPr>
          <p:nvPr/>
        </p:nvSpPr>
        <p:spPr bwMode="auto">
          <a:xfrm>
            <a:off x="4042569" y="2946401"/>
            <a:ext cx="1255712" cy="393700"/>
          </a:xfrm>
          <a:prstGeom prst="rect">
            <a:avLst/>
          </a:prstGeom>
          <a:noFill/>
          <a:ln w="28575">
            <a:solidFill>
              <a:schemeClr val="accent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Text Box 28"/>
          <p:cNvSpPr txBox="1">
            <a:spLocks noChangeArrowheads="1"/>
          </p:cNvSpPr>
          <p:nvPr/>
        </p:nvSpPr>
        <p:spPr bwMode="auto">
          <a:xfrm>
            <a:off x="4158456" y="2960689"/>
            <a:ext cx="1004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Schilderij</a:t>
            </a:r>
            <a:endParaRPr lang="nl-NL" sz="1600">
              <a:latin typeface="Arial" charset="0"/>
            </a:endParaRPr>
          </a:p>
        </p:txBody>
      </p:sp>
      <p:sp>
        <p:nvSpPr>
          <p:cNvPr id="49" name="Text Box 30"/>
          <p:cNvSpPr txBox="1">
            <a:spLocks noChangeArrowheads="1"/>
          </p:cNvSpPr>
          <p:nvPr/>
        </p:nvSpPr>
        <p:spPr bwMode="auto">
          <a:xfrm>
            <a:off x="5653881" y="4865689"/>
            <a:ext cx="155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Tentoonstelling</a:t>
            </a:r>
            <a:endParaRPr lang="nl-NL" sz="1600">
              <a:latin typeface="Arial" charset="0"/>
            </a:endParaRPr>
          </a:p>
        </p:txBody>
      </p:sp>
      <p:sp>
        <p:nvSpPr>
          <p:cNvPr id="50" name="Rectangle 31"/>
          <p:cNvSpPr>
            <a:spLocks noChangeArrowheads="1"/>
          </p:cNvSpPr>
          <p:nvPr/>
        </p:nvSpPr>
        <p:spPr bwMode="auto">
          <a:xfrm>
            <a:off x="5712619" y="4838701"/>
            <a:ext cx="1446213" cy="393700"/>
          </a:xfrm>
          <a:prstGeom prst="rect">
            <a:avLst/>
          </a:prstGeom>
          <a:noFill/>
          <a:ln w="28575">
            <a:solidFill>
              <a:schemeClr val="accent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Text Box 33"/>
          <p:cNvSpPr txBox="1">
            <a:spLocks noChangeArrowheads="1"/>
          </p:cNvSpPr>
          <p:nvPr/>
        </p:nvSpPr>
        <p:spPr bwMode="auto">
          <a:xfrm>
            <a:off x="7584281" y="2960689"/>
            <a:ext cx="747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Plaats</a:t>
            </a:r>
            <a:endParaRPr lang="nl-NL" sz="1600">
              <a:latin typeface="Arial" charset="0"/>
            </a:endParaRPr>
          </a:p>
        </p:txBody>
      </p:sp>
      <p:sp>
        <p:nvSpPr>
          <p:cNvPr id="48" name="Rectangle 34"/>
          <p:cNvSpPr>
            <a:spLocks noChangeArrowheads="1"/>
          </p:cNvSpPr>
          <p:nvPr/>
        </p:nvSpPr>
        <p:spPr bwMode="auto">
          <a:xfrm>
            <a:off x="7347744" y="2946401"/>
            <a:ext cx="1255712" cy="393700"/>
          </a:xfrm>
          <a:prstGeom prst="rect">
            <a:avLst/>
          </a:prstGeom>
          <a:noFill/>
          <a:ln w="28575">
            <a:solidFill>
              <a:schemeClr val="accent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Text Box 35"/>
          <p:cNvSpPr txBox="1">
            <a:spLocks noChangeArrowheads="1"/>
          </p:cNvSpPr>
          <p:nvPr/>
        </p:nvSpPr>
        <p:spPr bwMode="auto">
          <a:xfrm>
            <a:off x="5055394" y="3816351"/>
            <a:ext cx="568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komt</a:t>
            </a:r>
          </a:p>
          <a:p>
            <a:pPr algn="ctr" eaLnBrk="1" hangingPunct="1"/>
            <a:r>
              <a:rPr lang="nl-BE" sz="1400">
                <a:latin typeface="Arial" charset="0"/>
              </a:rPr>
              <a:t>voor</a:t>
            </a:r>
            <a:endParaRPr lang="nl-NL" sz="1400">
              <a:latin typeface="Arial" charset="0"/>
            </a:endParaRPr>
          </a:p>
        </p:txBody>
      </p:sp>
      <p:sp>
        <p:nvSpPr>
          <p:cNvPr id="10" name="Rectangle 36"/>
          <p:cNvSpPr>
            <a:spLocks noChangeArrowheads="1"/>
          </p:cNvSpPr>
          <p:nvPr/>
        </p:nvSpPr>
        <p:spPr bwMode="auto">
          <a:xfrm rot="2700000">
            <a:off x="5063331" y="3827464"/>
            <a:ext cx="539750" cy="539750"/>
          </a:xfrm>
          <a:prstGeom prst="rect">
            <a:avLst/>
          </a:prstGeom>
          <a:noFill/>
          <a:ln w="28575">
            <a:solidFill>
              <a:schemeClr val="accent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Line 37"/>
          <p:cNvSpPr>
            <a:spLocks noChangeShapeType="1"/>
          </p:cNvSpPr>
          <p:nvPr/>
        </p:nvSpPr>
        <p:spPr bwMode="auto">
          <a:xfrm flipH="1" flipV="1">
            <a:off x="4675981" y="3341689"/>
            <a:ext cx="458787" cy="568325"/>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2" name="Line 38"/>
          <p:cNvSpPr>
            <a:spLocks noChangeShapeType="1"/>
          </p:cNvSpPr>
          <p:nvPr/>
        </p:nvSpPr>
        <p:spPr bwMode="auto">
          <a:xfrm flipH="1" flipV="1">
            <a:off x="5526881" y="4287839"/>
            <a:ext cx="576262" cy="558800"/>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3" name="Line 39"/>
          <p:cNvSpPr>
            <a:spLocks noChangeShapeType="1"/>
          </p:cNvSpPr>
          <p:nvPr/>
        </p:nvSpPr>
        <p:spPr bwMode="auto">
          <a:xfrm flipV="1">
            <a:off x="6668294" y="4265614"/>
            <a:ext cx="515937" cy="568325"/>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4" name="Text Box 40"/>
          <p:cNvSpPr txBox="1">
            <a:spLocks noChangeArrowheads="1"/>
          </p:cNvSpPr>
          <p:nvPr/>
        </p:nvSpPr>
        <p:spPr bwMode="auto">
          <a:xfrm>
            <a:off x="7085806" y="2854326"/>
            <a:ext cx="31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15" name="Text Box 41"/>
          <p:cNvSpPr txBox="1">
            <a:spLocks noChangeArrowheads="1"/>
          </p:cNvSpPr>
          <p:nvPr/>
        </p:nvSpPr>
        <p:spPr bwMode="auto">
          <a:xfrm>
            <a:off x="5247481" y="2854326"/>
            <a:ext cx="3333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M</a:t>
            </a:r>
            <a:endParaRPr lang="nl-NL" sz="1400">
              <a:latin typeface="Arial" charset="0"/>
            </a:endParaRPr>
          </a:p>
        </p:txBody>
      </p:sp>
      <p:sp>
        <p:nvSpPr>
          <p:cNvPr id="16" name="Text Box 42"/>
          <p:cNvSpPr txBox="1">
            <a:spLocks noChangeArrowheads="1"/>
          </p:cNvSpPr>
          <p:nvPr/>
        </p:nvSpPr>
        <p:spPr bwMode="auto">
          <a:xfrm>
            <a:off x="4453731" y="3346451"/>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17" name="Line 43"/>
          <p:cNvSpPr>
            <a:spLocks noChangeShapeType="1"/>
          </p:cNvSpPr>
          <p:nvPr/>
        </p:nvSpPr>
        <p:spPr bwMode="auto">
          <a:xfrm flipH="1">
            <a:off x="5301456" y="3135314"/>
            <a:ext cx="639762" cy="3175"/>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8" name="Text Box 44"/>
          <p:cNvSpPr txBox="1">
            <a:spLocks noChangeArrowheads="1"/>
          </p:cNvSpPr>
          <p:nvPr/>
        </p:nvSpPr>
        <p:spPr bwMode="auto">
          <a:xfrm>
            <a:off x="5965031" y="2994026"/>
            <a:ext cx="696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locatie</a:t>
            </a:r>
            <a:endParaRPr lang="nl-NL" sz="1400">
              <a:latin typeface="Arial" charset="0"/>
            </a:endParaRPr>
          </a:p>
        </p:txBody>
      </p:sp>
      <p:sp>
        <p:nvSpPr>
          <p:cNvPr id="19" name="Rectangle 45"/>
          <p:cNvSpPr>
            <a:spLocks noChangeArrowheads="1"/>
          </p:cNvSpPr>
          <p:nvPr/>
        </p:nvSpPr>
        <p:spPr bwMode="auto">
          <a:xfrm rot="2700000">
            <a:off x="6041231" y="2890839"/>
            <a:ext cx="539750" cy="539750"/>
          </a:xfrm>
          <a:prstGeom prst="rect">
            <a:avLst/>
          </a:prstGeom>
          <a:noFill/>
          <a:ln w="28575">
            <a:solidFill>
              <a:schemeClr val="accent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0" name="Text Box 46"/>
          <p:cNvSpPr txBox="1">
            <a:spLocks noChangeArrowheads="1"/>
          </p:cNvSpPr>
          <p:nvPr/>
        </p:nvSpPr>
        <p:spPr bwMode="auto">
          <a:xfrm>
            <a:off x="7001669" y="3924301"/>
            <a:ext cx="7651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gebruik</a:t>
            </a:r>
            <a:endParaRPr lang="nl-NL" sz="1400">
              <a:latin typeface="Arial" charset="0"/>
            </a:endParaRPr>
          </a:p>
        </p:txBody>
      </p:sp>
      <p:sp>
        <p:nvSpPr>
          <p:cNvPr id="21" name="Rectangle 47"/>
          <p:cNvSpPr>
            <a:spLocks noChangeArrowheads="1"/>
          </p:cNvSpPr>
          <p:nvPr/>
        </p:nvSpPr>
        <p:spPr bwMode="auto">
          <a:xfrm rot="2700000">
            <a:off x="7127081" y="3833814"/>
            <a:ext cx="539750" cy="539750"/>
          </a:xfrm>
          <a:prstGeom prst="rect">
            <a:avLst/>
          </a:prstGeom>
          <a:noFill/>
          <a:ln w="28575">
            <a:solidFill>
              <a:schemeClr val="accent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 name="Line 48"/>
          <p:cNvSpPr>
            <a:spLocks noChangeShapeType="1"/>
          </p:cNvSpPr>
          <p:nvPr/>
        </p:nvSpPr>
        <p:spPr bwMode="auto">
          <a:xfrm flipV="1">
            <a:off x="7579519" y="3328989"/>
            <a:ext cx="496887" cy="577850"/>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3" name="Text Box 49"/>
          <p:cNvSpPr txBox="1">
            <a:spLocks noChangeArrowheads="1"/>
          </p:cNvSpPr>
          <p:nvPr/>
        </p:nvSpPr>
        <p:spPr bwMode="auto">
          <a:xfrm>
            <a:off x="7958931" y="3336926"/>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24" name="Text Box 50"/>
          <p:cNvSpPr txBox="1">
            <a:spLocks noChangeArrowheads="1"/>
          </p:cNvSpPr>
          <p:nvPr/>
        </p:nvSpPr>
        <p:spPr bwMode="auto">
          <a:xfrm>
            <a:off x="6473031" y="4518026"/>
            <a:ext cx="331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M</a:t>
            </a:r>
            <a:endParaRPr lang="nl-NL" sz="1400">
              <a:latin typeface="Arial" charset="0"/>
            </a:endParaRPr>
          </a:p>
        </p:txBody>
      </p:sp>
      <p:sp>
        <p:nvSpPr>
          <p:cNvPr id="25" name="Text Box 51"/>
          <p:cNvSpPr txBox="1">
            <a:spLocks noChangeArrowheads="1"/>
          </p:cNvSpPr>
          <p:nvPr/>
        </p:nvSpPr>
        <p:spPr bwMode="auto">
          <a:xfrm>
            <a:off x="5949156" y="4527551"/>
            <a:ext cx="3317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M</a:t>
            </a:r>
            <a:endParaRPr lang="nl-NL" sz="1400">
              <a:latin typeface="Arial" charset="0"/>
            </a:endParaRPr>
          </a:p>
        </p:txBody>
      </p:sp>
      <p:sp>
        <p:nvSpPr>
          <p:cNvPr id="26" name="Line 52"/>
          <p:cNvSpPr>
            <a:spLocks noChangeShapeType="1"/>
          </p:cNvSpPr>
          <p:nvPr/>
        </p:nvSpPr>
        <p:spPr bwMode="auto">
          <a:xfrm flipH="1">
            <a:off x="6660356" y="3167064"/>
            <a:ext cx="700087" cy="3175"/>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7" name="Line 53"/>
          <p:cNvSpPr>
            <a:spLocks noChangeShapeType="1"/>
          </p:cNvSpPr>
          <p:nvPr/>
        </p:nvSpPr>
        <p:spPr bwMode="auto">
          <a:xfrm flipH="1" flipV="1">
            <a:off x="5495131" y="4313239"/>
            <a:ext cx="538162" cy="530225"/>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8" name="Line 54"/>
          <p:cNvSpPr>
            <a:spLocks noChangeShapeType="1"/>
          </p:cNvSpPr>
          <p:nvPr/>
        </p:nvSpPr>
        <p:spPr bwMode="auto">
          <a:xfrm flipV="1">
            <a:off x="6722269" y="4310064"/>
            <a:ext cx="477837" cy="530225"/>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9" name="Text Box 55"/>
          <p:cNvSpPr txBox="1">
            <a:spLocks noChangeArrowheads="1"/>
          </p:cNvSpPr>
          <p:nvPr/>
        </p:nvSpPr>
        <p:spPr bwMode="auto">
          <a:xfrm>
            <a:off x="3405981" y="3678239"/>
            <a:ext cx="519112"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NL" sz="4800" b="1">
                <a:solidFill>
                  <a:srgbClr val="FF0000"/>
                </a:solidFill>
                <a:latin typeface="Arial" charset="0"/>
                <a:sym typeface="Symbol" pitchFamily="18" charset="2"/>
              </a:rPr>
              <a:t></a:t>
            </a:r>
          </a:p>
        </p:txBody>
      </p:sp>
      <p:sp>
        <p:nvSpPr>
          <p:cNvPr id="45" name="Rectangle 57"/>
          <p:cNvSpPr>
            <a:spLocks noChangeArrowheads="1"/>
          </p:cNvSpPr>
          <p:nvPr/>
        </p:nvSpPr>
        <p:spPr bwMode="auto">
          <a:xfrm>
            <a:off x="680244" y="2940051"/>
            <a:ext cx="1255712" cy="393700"/>
          </a:xfrm>
          <a:prstGeom prst="rect">
            <a:avLst/>
          </a:prstGeom>
          <a:noFill/>
          <a:ln w="28575">
            <a:solidFill>
              <a:schemeClr val="accent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6" name="Text Box 58"/>
          <p:cNvSpPr txBox="1">
            <a:spLocks noChangeArrowheads="1"/>
          </p:cNvSpPr>
          <p:nvPr/>
        </p:nvSpPr>
        <p:spPr bwMode="auto">
          <a:xfrm>
            <a:off x="796131" y="2954339"/>
            <a:ext cx="1004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Schilderij</a:t>
            </a:r>
            <a:endParaRPr lang="nl-NL" sz="1600">
              <a:latin typeface="Arial" charset="0"/>
            </a:endParaRPr>
          </a:p>
        </p:txBody>
      </p:sp>
      <p:sp>
        <p:nvSpPr>
          <p:cNvPr id="31" name="Text Box 59"/>
          <p:cNvSpPr txBox="1">
            <a:spLocks noChangeArrowheads="1"/>
          </p:cNvSpPr>
          <p:nvPr/>
        </p:nvSpPr>
        <p:spPr bwMode="auto">
          <a:xfrm>
            <a:off x="1243806" y="4859339"/>
            <a:ext cx="155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Tentoonstelling</a:t>
            </a:r>
            <a:endParaRPr lang="nl-NL" sz="1600">
              <a:latin typeface="Arial" charset="0"/>
            </a:endParaRPr>
          </a:p>
        </p:txBody>
      </p:sp>
      <p:sp>
        <p:nvSpPr>
          <p:cNvPr id="32" name="Rectangle 60"/>
          <p:cNvSpPr>
            <a:spLocks noChangeArrowheads="1"/>
          </p:cNvSpPr>
          <p:nvPr/>
        </p:nvSpPr>
        <p:spPr bwMode="auto">
          <a:xfrm>
            <a:off x="1302544" y="4832351"/>
            <a:ext cx="1446212" cy="393700"/>
          </a:xfrm>
          <a:prstGeom prst="rect">
            <a:avLst/>
          </a:prstGeom>
          <a:noFill/>
          <a:ln w="28575">
            <a:solidFill>
              <a:schemeClr val="accent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 name="Text Box 62"/>
          <p:cNvSpPr txBox="1">
            <a:spLocks noChangeArrowheads="1"/>
          </p:cNvSpPr>
          <p:nvPr/>
        </p:nvSpPr>
        <p:spPr bwMode="auto">
          <a:xfrm>
            <a:off x="2393156" y="2954339"/>
            <a:ext cx="747712" cy="336550"/>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Plaats</a:t>
            </a:r>
            <a:endParaRPr lang="nl-NL" sz="1600">
              <a:latin typeface="Arial" charset="0"/>
            </a:endParaRPr>
          </a:p>
        </p:txBody>
      </p:sp>
      <p:sp>
        <p:nvSpPr>
          <p:cNvPr id="44" name="Rectangle 63"/>
          <p:cNvSpPr>
            <a:spLocks noChangeArrowheads="1"/>
          </p:cNvSpPr>
          <p:nvPr/>
        </p:nvSpPr>
        <p:spPr bwMode="auto">
          <a:xfrm>
            <a:off x="2156619" y="2940051"/>
            <a:ext cx="1255712" cy="393700"/>
          </a:xfrm>
          <a:prstGeom prst="rect">
            <a:avLst/>
          </a:prstGeom>
          <a:noFill/>
          <a:ln w="28575">
            <a:solidFill>
              <a:schemeClr val="accent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 name="Text Box 64"/>
          <p:cNvSpPr txBox="1">
            <a:spLocks noChangeArrowheads="1"/>
          </p:cNvSpPr>
          <p:nvPr/>
        </p:nvSpPr>
        <p:spPr bwMode="auto">
          <a:xfrm>
            <a:off x="1761331" y="3851276"/>
            <a:ext cx="5778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plan-</a:t>
            </a:r>
          </a:p>
          <a:p>
            <a:pPr algn="ctr" eaLnBrk="1" hangingPunct="1"/>
            <a:r>
              <a:rPr lang="nl-BE" sz="1400">
                <a:latin typeface="Arial" charset="0"/>
              </a:rPr>
              <a:t>ning</a:t>
            </a:r>
            <a:endParaRPr lang="nl-NL" sz="1400">
              <a:latin typeface="Arial" charset="0"/>
            </a:endParaRPr>
          </a:p>
        </p:txBody>
      </p:sp>
      <p:sp>
        <p:nvSpPr>
          <p:cNvPr id="35" name="Rectangle 65"/>
          <p:cNvSpPr>
            <a:spLocks noChangeArrowheads="1"/>
          </p:cNvSpPr>
          <p:nvPr/>
        </p:nvSpPr>
        <p:spPr bwMode="auto">
          <a:xfrm rot="2700000">
            <a:off x="1777206" y="3859214"/>
            <a:ext cx="539750" cy="539750"/>
          </a:xfrm>
          <a:prstGeom prst="rect">
            <a:avLst/>
          </a:prstGeom>
          <a:noFill/>
          <a:ln w="28575">
            <a:solidFill>
              <a:schemeClr val="accent1"/>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Line 66"/>
          <p:cNvSpPr>
            <a:spLocks noChangeShapeType="1"/>
          </p:cNvSpPr>
          <p:nvPr/>
        </p:nvSpPr>
        <p:spPr bwMode="auto">
          <a:xfrm flipH="1" flipV="1">
            <a:off x="2028031" y="4497389"/>
            <a:ext cx="11112" cy="330200"/>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37" name="Line 67"/>
          <p:cNvSpPr>
            <a:spLocks noChangeShapeType="1"/>
          </p:cNvSpPr>
          <p:nvPr/>
        </p:nvSpPr>
        <p:spPr bwMode="auto">
          <a:xfrm flipH="1" flipV="1">
            <a:off x="1440656" y="3328989"/>
            <a:ext cx="442912" cy="558800"/>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38" name="Line 68"/>
          <p:cNvSpPr>
            <a:spLocks noChangeShapeType="1"/>
          </p:cNvSpPr>
          <p:nvPr/>
        </p:nvSpPr>
        <p:spPr bwMode="auto">
          <a:xfrm flipV="1">
            <a:off x="2267744" y="3335339"/>
            <a:ext cx="506412" cy="625475"/>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39" name="Text Box 69"/>
          <p:cNvSpPr txBox="1">
            <a:spLocks noChangeArrowheads="1"/>
          </p:cNvSpPr>
          <p:nvPr/>
        </p:nvSpPr>
        <p:spPr bwMode="auto">
          <a:xfrm>
            <a:off x="1199356" y="3314701"/>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40" name="Text Box 70"/>
          <p:cNvSpPr txBox="1">
            <a:spLocks noChangeArrowheads="1"/>
          </p:cNvSpPr>
          <p:nvPr/>
        </p:nvSpPr>
        <p:spPr bwMode="auto">
          <a:xfrm>
            <a:off x="2656681" y="3314701"/>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41" name="Text Box 71"/>
          <p:cNvSpPr txBox="1">
            <a:spLocks noChangeArrowheads="1"/>
          </p:cNvSpPr>
          <p:nvPr/>
        </p:nvSpPr>
        <p:spPr bwMode="auto">
          <a:xfrm>
            <a:off x="2043906" y="4549776"/>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42" name="Line 72"/>
          <p:cNvSpPr>
            <a:spLocks noChangeShapeType="1"/>
          </p:cNvSpPr>
          <p:nvPr/>
        </p:nvSpPr>
        <p:spPr bwMode="auto">
          <a:xfrm flipH="1" flipV="1">
            <a:off x="2072481" y="4494214"/>
            <a:ext cx="11112" cy="330200"/>
          </a:xfrm>
          <a:prstGeom prst="line">
            <a:avLst/>
          </a:prstGeom>
          <a:noFill/>
          <a:ln w="28575">
            <a:solidFill>
              <a:schemeClr val="accent1"/>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pic>
        <p:nvPicPr>
          <p:cNvPr id="53" name="Picture 2" descr="http://www.homedepot.ca/wcsstore/HomeDepotCanada/images/catalog/21655.M035_C_1_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7744" y="1127920"/>
            <a:ext cx="1596231" cy="159623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http://www.redrivercrossfit.com/wp-content/uploads/2012/05/1-300x2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4281" y="5436468"/>
            <a:ext cx="1302127" cy="1085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35285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smtClean="0"/>
              <a:t>Connection trap</a:t>
            </a:r>
            <a:endParaRPr lang="nl-BE" sz="1400" dirty="0" smtClean="0"/>
          </a:p>
        </p:txBody>
      </p:sp>
      <p:pic>
        <p:nvPicPr>
          <p:cNvPr id="1028" name="Picture 4" descr="http://www.homedepot.com/catalog/productImages/400/eb/eb918af3-e3b0-4762-8ec0-f9fa2bc3bb9f_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106" y="1080427"/>
            <a:ext cx="1698626" cy="1698626"/>
          </a:xfrm>
          <a:prstGeom prst="rect">
            <a:avLst/>
          </a:prstGeom>
          <a:noFill/>
          <a:extLst>
            <a:ext uri="{909E8E84-426E-40DD-AFC4-6F175D3DCCD1}">
              <a14:hiddenFill xmlns:a14="http://schemas.microsoft.com/office/drawing/2010/main">
                <a:solidFill>
                  <a:srgbClr val="FFFFFF"/>
                </a:solidFill>
              </a14:hiddenFill>
            </a:ext>
          </a:extLst>
        </p:spPr>
      </p:pic>
      <p:sp>
        <p:nvSpPr>
          <p:cNvPr id="108" name="Rectangle 113"/>
          <p:cNvSpPr>
            <a:spLocks noChangeArrowheads="1"/>
          </p:cNvSpPr>
          <p:nvPr/>
        </p:nvSpPr>
        <p:spPr bwMode="auto">
          <a:xfrm>
            <a:off x="4084638" y="2919413"/>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9" name="Text Box 114"/>
          <p:cNvSpPr txBox="1">
            <a:spLocks noChangeArrowheads="1"/>
          </p:cNvSpPr>
          <p:nvPr/>
        </p:nvSpPr>
        <p:spPr bwMode="auto">
          <a:xfrm>
            <a:off x="4200525" y="2933701"/>
            <a:ext cx="1004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Schilderij</a:t>
            </a:r>
            <a:endParaRPr lang="nl-NL" sz="1600">
              <a:latin typeface="Arial" charset="0"/>
            </a:endParaRPr>
          </a:p>
        </p:txBody>
      </p:sp>
      <p:sp>
        <p:nvSpPr>
          <p:cNvPr id="106" name="Text Box 116"/>
          <p:cNvSpPr txBox="1">
            <a:spLocks noChangeArrowheads="1"/>
          </p:cNvSpPr>
          <p:nvPr/>
        </p:nvSpPr>
        <p:spPr bwMode="auto">
          <a:xfrm>
            <a:off x="5419725" y="5718176"/>
            <a:ext cx="155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Tentoonstelling</a:t>
            </a:r>
            <a:endParaRPr lang="nl-NL" sz="1600">
              <a:latin typeface="Arial" charset="0"/>
            </a:endParaRPr>
          </a:p>
        </p:txBody>
      </p:sp>
      <p:sp>
        <p:nvSpPr>
          <p:cNvPr id="107" name="Rectangle 117"/>
          <p:cNvSpPr>
            <a:spLocks noChangeArrowheads="1"/>
          </p:cNvSpPr>
          <p:nvPr/>
        </p:nvSpPr>
        <p:spPr bwMode="auto">
          <a:xfrm>
            <a:off x="5478463" y="5691188"/>
            <a:ext cx="1446213"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4" name="Text Box 119"/>
          <p:cNvSpPr txBox="1">
            <a:spLocks noChangeArrowheads="1"/>
          </p:cNvSpPr>
          <p:nvPr/>
        </p:nvSpPr>
        <p:spPr bwMode="auto">
          <a:xfrm>
            <a:off x="7304088" y="2882901"/>
            <a:ext cx="747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Plaats</a:t>
            </a:r>
            <a:endParaRPr lang="nl-NL" sz="1600">
              <a:latin typeface="Arial" charset="0"/>
            </a:endParaRPr>
          </a:p>
        </p:txBody>
      </p:sp>
      <p:sp>
        <p:nvSpPr>
          <p:cNvPr id="105" name="Rectangle 120"/>
          <p:cNvSpPr>
            <a:spLocks noChangeArrowheads="1"/>
          </p:cNvSpPr>
          <p:nvPr/>
        </p:nvSpPr>
        <p:spPr bwMode="auto">
          <a:xfrm>
            <a:off x="7065963" y="2868613"/>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7" name="Text Box 121"/>
          <p:cNvSpPr txBox="1">
            <a:spLocks noChangeArrowheads="1"/>
          </p:cNvSpPr>
          <p:nvPr/>
        </p:nvSpPr>
        <p:spPr bwMode="auto">
          <a:xfrm>
            <a:off x="4424363" y="3821113"/>
            <a:ext cx="56832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komt</a:t>
            </a:r>
          </a:p>
          <a:p>
            <a:pPr algn="ctr" eaLnBrk="1" hangingPunct="1"/>
            <a:r>
              <a:rPr lang="nl-BE" sz="1400">
                <a:latin typeface="Arial" charset="0"/>
              </a:rPr>
              <a:t>voor</a:t>
            </a:r>
            <a:endParaRPr lang="nl-NL" sz="1400">
              <a:latin typeface="Arial" charset="0"/>
            </a:endParaRPr>
          </a:p>
        </p:txBody>
      </p:sp>
      <p:sp>
        <p:nvSpPr>
          <p:cNvPr id="58" name="Rectangle 122"/>
          <p:cNvSpPr>
            <a:spLocks noChangeArrowheads="1"/>
          </p:cNvSpPr>
          <p:nvPr/>
        </p:nvSpPr>
        <p:spPr bwMode="auto">
          <a:xfrm rot="2700000">
            <a:off x="4445000" y="3803651"/>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9" name="Line 123"/>
          <p:cNvSpPr>
            <a:spLocks noChangeShapeType="1"/>
          </p:cNvSpPr>
          <p:nvPr/>
        </p:nvSpPr>
        <p:spPr bwMode="auto">
          <a:xfrm flipV="1">
            <a:off x="4710113" y="3314701"/>
            <a:ext cx="1587" cy="2921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0" name="Line 124"/>
          <p:cNvSpPr>
            <a:spLocks noChangeShapeType="1"/>
          </p:cNvSpPr>
          <p:nvPr/>
        </p:nvSpPr>
        <p:spPr bwMode="auto">
          <a:xfrm flipH="1" flipV="1">
            <a:off x="5149850" y="4051301"/>
            <a:ext cx="411162" cy="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1" name="Text Box 125"/>
          <p:cNvSpPr txBox="1">
            <a:spLocks noChangeArrowheads="1"/>
          </p:cNvSpPr>
          <p:nvPr/>
        </p:nvSpPr>
        <p:spPr bwMode="auto">
          <a:xfrm>
            <a:off x="4476750" y="327183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62" name="Line 126"/>
          <p:cNvSpPr>
            <a:spLocks noChangeShapeType="1"/>
          </p:cNvSpPr>
          <p:nvPr/>
        </p:nvSpPr>
        <p:spPr bwMode="auto">
          <a:xfrm flipV="1">
            <a:off x="7704138" y="3257551"/>
            <a:ext cx="1587" cy="2921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3" name="Text Box 127"/>
          <p:cNvSpPr txBox="1">
            <a:spLocks noChangeArrowheads="1"/>
          </p:cNvSpPr>
          <p:nvPr/>
        </p:nvSpPr>
        <p:spPr bwMode="auto">
          <a:xfrm>
            <a:off x="6759575" y="4043363"/>
            <a:ext cx="31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64" name="Line 128"/>
          <p:cNvSpPr>
            <a:spLocks noChangeShapeType="1"/>
          </p:cNvSpPr>
          <p:nvPr/>
        </p:nvSpPr>
        <p:spPr bwMode="auto">
          <a:xfrm flipH="1" flipV="1">
            <a:off x="5156200" y="4095751"/>
            <a:ext cx="398462" cy="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5" name="Line 129"/>
          <p:cNvSpPr>
            <a:spLocks noChangeShapeType="1"/>
          </p:cNvSpPr>
          <p:nvPr/>
        </p:nvSpPr>
        <p:spPr bwMode="auto">
          <a:xfrm flipV="1">
            <a:off x="6202363" y="5429251"/>
            <a:ext cx="1587" cy="2540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6" name="Text Box 130"/>
          <p:cNvSpPr txBox="1">
            <a:spLocks noChangeArrowheads="1"/>
          </p:cNvSpPr>
          <p:nvPr/>
        </p:nvSpPr>
        <p:spPr bwMode="auto">
          <a:xfrm>
            <a:off x="5715000" y="3895726"/>
            <a:ext cx="949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planning</a:t>
            </a:r>
            <a:endParaRPr lang="nl-NL" sz="1600">
              <a:latin typeface="Arial" charset="0"/>
            </a:endParaRPr>
          </a:p>
        </p:txBody>
      </p:sp>
      <p:sp>
        <p:nvSpPr>
          <p:cNvPr id="67" name="Rectangle 131"/>
          <p:cNvSpPr>
            <a:spLocks noChangeArrowheads="1"/>
          </p:cNvSpPr>
          <p:nvPr/>
        </p:nvSpPr>
        <p:spPr bwMode="auto">
          <a:xfrm>
            <a:off x="5614988" y="3868738"/>
            <a:ext cx="1131887"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8" name="Rectangle 132"/>
          <p:cNvSpPr>
            <a:spLocks noChangeArrowheads="1"/>
          </p:cNvSpPr>
          <p:nvPr/>
        </p:nvSpPr>
        <p:spPr bwMode="auto">
          <a:xfrm>
            <a:off x="5564188" y="3817938"/>
            <a:ext cx="1236662" cy="498475"/>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 name="Text Box 133"/>
          <p:cNvSpPr txBox="1">
            <a:spLocks noChangeArrowheads="1"/>
          </p:cNvSpPr>
          <p:nvPr/>
        </p:nvSpPr>
        <p:spPr bwMode="auto">
          <a:xfrm>
            <a:off x="7302500" y="3760788"/>
            <a:ext cx="814387"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wordt</a:t>
            </a:r>
            <a:br>
              <a:rPr lang="nl-BE" sz="1400">
                <a:latin typeface="Arial" charset="0"/>
              </a:rPr>
            </a:br>
            <a:r>
              <a:rPr lang="nl-BE" sz="1400">
                <a:latin typeface="Arial" charset="0"/>
              </a:rPr>
              <a:t>gebruikt</a:t>
            </a:r>
            <a:endParaRPr lang="nl-NL" sz="1400">
              <a:latin typeface="Arial" charset="0"/>
            </a:endParaRPr>
          </a:p>
        </p:txBody>
      </p:sp>
      <p:sp>
        <p:nvSpPr>
          <p:cNvPr id="70" name="Text Box 135"/>
          <p:cNvSpPr txBox="1">
            <a:spLocks noChangeArrowheads="1"/>
          </p:cNvSpPr>
          <p:nvPr/>
        </p:nvSpPr>
        <p:spPr bwMode="auto">
          <a:xfrm>
            <a:off x="5829300" y="4824413"/>
            <a:ext cx="696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is deel</a:t>
            </a:r>
            <a:endParaRPr lang="nl-NL" sz="1400">
              <a:latin typeface="Arial" charset="0"/>
            </a:endParaRPr>
          </a:p>
        </p:txBody>
      </p:sp>
      <p:sp>
        <p:nvSpPr>
          <p:cNvPr id="71" name="Rectangle 136"/>
          <p:cNvSpPr>
            <a:spLocks noChangeArrowheads="1"/>
          </p:cNvSpPr>
          <p:nvPr/>
        </p:nvSpPr>
        <p:spPr bwMode="auto">
          <a:xfrm rot="2700000">
            <a:off x="5911850" y="4724401"/>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 name="Rectangle 137"/>
          <p:cNvSpPr>
            <a:spLocks noChangeArrowheads="1"/>
          </p:cNvSpPr>
          <p:nvPr/>
        </p:nvSpPr>
        <p:spPr bwMode="auto">
          <a:xfrm rot="2700000">
            <a:off x="4384675" y="3744913"/>
            <a:ext cx="654050" cy="655637"/>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 name="Rectangle 138"/>
          <p:cNvSpPr>
            <a:spLocks noChangeArrowheads="1"/>
          </p:cNvSpPr>
          <p:nvPr/>
        </p:nvSpPr>
        <p:spPr bwMode="auto">
          <a:xfrm rot="2700000">
            <a:off x="7323138" y="3713163"/>
            <a:ext cx="768350" cy="747712"/>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 name="Rectangle 139"/>
          <p:cNvSpPr>
            <a:spLocks noChangeArrowheads="1"/>
          </p:cNvSpPr>
          <p:nvPr/>
        </p:nvSpPr>
        <p:spPr bwMode="auto">
          <a:xfrm rot="2700000">
            <a:off x="5851525" y="4665663"/>
            <a:ext cx="654050" cy="655637"/>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 name="Text Box 140"/>
          <p:cNvSpPr txBox="1">
            <a:spLocks noChangeArrowheads="1"/>
          </p:cNvSpPr>
          <p:nvPr/>
        </p:nvSpPr>
        <p:spPr bwMode="auto">
          <a:xfrm>
            <a:off x="7654925" y="321786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76" name="Text Box 141"/>
          <p:cNvSpPr txBox="1">
            <a:spLocks noChangeArrowheads="1"/>
          </p:cNvSpPr>
          <p:nvPr/>
        </p:nvSpPr>
        <p:spPr bwMode="auto">
          <a:xfrm>
            <a:off x="6143625" y="53990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77" name="Line 142"/>
          <p:cNvSpPr>
            <a:spLocks noChangeShapeType="1"/>
          </p:cNvSpPr>
          <p:nvPr/>
        </p:nvSpPr>
        <p:spPr bwMode="auto">
          <a:xfrm flipV="1">
            <a:off x="6161088" y="5435601"/>
            <a:ext cx="1587" cy="2444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78" name="Line 143"/>
          <p:cNvSpPr>
            <a:spLocks noChangeShapeType="1"/>
          </p:cNvSpPr>
          <p:nvPr/>
        </p:nvSpPr>
        <p:spPr bwMode="auto">
          <a:xfrm flipV="1">
            <a:off x="6199188" y="4311651"/>
            <a:ext cx="1587" cy="2317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79" name="Line 144"/>
          <p:cNvSpPr>
            <a:spLocks noChangeShapeType="1"/>
          </p:cNvSpPr>
          <p:nvPr/>
        </p:nvSpPr>
        <p:spPr bwMode="auto">
          <a:xfrm flipV="1">
            <a:off x="6157913" y="4314826"/>
            <a:ext cx="1587" cy="2317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80" name="Text Box 145"/>
          <p:cNvSpPr txBox="1">
            <a:spLocks noChangeArrowheads="1"/>
          </p:cNvSpPr>
          <p:nvPr/>
        </p:nvSpPr>
        <p:spPr bwMode="auto">
          <a:xfrm>
            <a:off x="5295900" y="4043363"/>
            <a:ext cx="31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81" name="Text Box 146"/>
          <p:cNvSpPr txBox="1">
            <a:spLocks noChangeArrowheads="1"/>
          </p:cNvSpPr>
          <p:nvPr/>
        </p:nvSpPr>
        <p:spPr bwMode="auto">
          <a:xfrm>
            <a:off x="6169025" y="4284663"/>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102" name="Rectangle 148"/>
          <p:cNvSpPr>
            <a:spLocks noChangeArrowheads="1"/>
          </p:cNvSpPr>
          <p:nvPr/>
        </p:nvSpPr>
        <p:spPr bwMode="auto">
          <a:xfrm>
            <a:off x="554038" y="3395663"/>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3" name="Text Box 149"/>
          <p:cNvSpPr txBox="1">
            <a:spLocks noChangeArrowheads="1"/>
          </p:cNvSpPr>
          <p:nvPr/>
        </p:nvSpPr>
        <p:spPr bwMode="auto">
          <a:xfrm>
            <a:off x="669925" y="3409951"/>
            <a:ext cx="1004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Schilderij</a:t>
            </a:r>
            <a:endParaRPr lang="nl-NL" sz="1600">
              <a:latin typeface="Arial" charset="0"/>
            </a:endParaRPr>
          </a:p>
        </p:txBody>
      </p:sp>
      <p:sp>
        <p:nvSpPr>
          <p:cNvPr id="83" name="Text Box 150"/>
          <p:cNvSpPr txBox="1">
            <a:spLocks noChangeArrowheads="1"/>
          </p:cNvSpPr>
          <p:nvPr/>
        </p:nvSpPr>
        <p:spPr bwMode="auto">
          <a:xfrm>
            <a:off x="1117600" y="5314951"/>
            <a:ext cx="155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Tentoonstelling</a:t>
            </a:r>
            <a:endParaRPr lang="nl-NL" sz="1600">
              <a:latin typeface="Arial" charset="0"/>
            </a:endParaRPr>
          </a:p>
        </p:txBody>
      </p:sp>
      <p:sp>
        <p:nvSpPr>
          <p:cNvPr id="84" name="Rectangle 151"/>
          <p:cNvSpPr>
            <a:spLocks noChangeArrowheads="1"/>
          </p:cNvSpPr>
          <p:nvPr/>
        </p:nvSpPr>
        <p:spPr bwMode="auto">
          <a:xfrm>
            <a:off x="1176338" y="5287963"/>
            <a:ext cx="14462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0" name="Text Box 153"/>
          <p:cNvSpPr txBox="1">
            <a:spLocks noChangeArrowheads="1"/>
          </p:cNvSpPr>
          <p:nvPr/>
        </p:nvSpPr>
        <p:spPr bwMode="auto">
          <a:xfrm>
            <a:off x="2266950" y="3409951"/>
            <a:ext cx="7477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Plaats</a:t>
            </a:r>
            <a:endParaRPr lang="nl-NL" sz="1600">
              <a:latin typeface="Arial" charset="0"/>
            </a:endParaRPr>
          </a:p>
        </p:txBody>
      </p:sp>
      <p:sp>
        <p:nvSpPr>
          <p:cNvPr id="101" name="Rectangle 154"/>
          <p:cNvSpPr>
            <a:spLocks noChangeArrowheads="1"/>
          </p:cNvSpPr>
          <p:nvPr/>
        </p:nvSpPr>
        <p:spPr bwMode="auto">
          <a:xfrm>
            <a:off x="2030413" y="3395663"/>
            <a:ext cx="1255712"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 name="Text Box 155"/>
          <p:cNvSpPr txBox="1">
            <a:spLocks noChangeArrowheads="1"/>
          </p:cNvSpPr>
          <p:nvPr/>
        </p:nvSpPr>
        <p:spPr bwMode="auto">
          <a:xfrm>
            <a:off x="1635125" y="4306888"/>
            <a:ext cx="57785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plan-</a:t>
            </a:r>
          </a:p>
          <a:p>
            <a:pPr algn="ctr" eaLnBrk="1" hangingPunct="1"/>
            <a:r>
              <a:rPr lang="nl-BE" sz="1400">
                <a:latin typeface="Arial" charset="0"/>
              </a:rPr>
              <a:t>ning</a:t>
            </a:r>
            <a:endParaRPr lang="nl-NL" sz="1400">
              <a:latin typeface="Arial" charset="0"/>
            </a:endParaRPr>
          </a:p>
        </p:txBody>
      </p:sp>
      <p:sp>
        <p:nvSpPr>
          <p:cNvPr id="87" name="Rectangle 156"/>
          <p:cNvSpPr>
            <a:spLocks noChangeArrowheads="1"/>
          </p:cNvSpPr>
          <p:nvPr/>
        </p:nvSpPr>
        <p:spPr bwMode="auto">
          <a:xfrm rot="2700000">
            <a:off x="1651000" y="4314826"/>
            <a:ext cx="539750" cy="53975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8" name="Line 157"/>
          <p:cNvSpPr>
            <a:spLocks noChangeShapeType="1"/>
          </p:cNvSpPr>
          <p:nvPr/>
        </p:nvSpPr>
        <p:spPr bwMode="auto">
          <a:xfrm flipH="1" flipV="1">
            <a:off x="1901825" y="4953001"/>
            <a:ext cx="11112" cy="3302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89" name="Line 158"/>
          <p:cNvSpPr>
            <a:spLocks noChangeShapeType="1"/>
          </p:cNvSpPr>
          <p:nvPr/>
        </p:nvSpPr>
        <p:spPr bwMode="auto">
          <a:xfrm flipH="1" flipV="1">
            <a:off x="1314450" y="3784601"/>
            <a:ext cx="442912" cy="5588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0" name="Line 159"/>
          <p:cNvSpPr>
            <a:spLocks noChangeShapeType="1"/>
          </p:cNvSpPr>
          <p:nvPr/>
        </p:nvSpPr>
        <p:spPr bwMode="auto">
          <a:xfrm flipV="1">
            <a:off x="2141538" y="3790951"/>
            <a:ext cx="506412" cy="6254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1" name="Text Box 160"/>
          <p:cNvSpPr txBox="1">
            <a:spLocks noChangeArrowheads="1"/>
          </p:cNvSpPr>
          <p:nvPr/>
        </p:nvSpPr>
        <p:spPr bwMode="auto">
          <a:xfrm>
            <a:off x="1073150" y="37703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92" name="Text Box 161"/>
          <p:cNvSpPr txBox="1">
            <a:spLocks noChangeArrowheads="1"/>
          </p:cNvSpPr>
          <p:nvPr/>
        </p:nvSpPr>
        <p:spPr bwMode="auto">
          <a:xfrm>
            <a:off x="2581275" y="37703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1</a:t>
            </a:r>
            <a:endParaRPr lang="nl-NL" sz="1400">
              <a:latin typeface="Arial" charset="0"/>
            </a:endParaRPr>
          </a:p>
        </p:txBody>
      </p:sp>
      <p:sp>
        <p:nvSpPr>
          <p:cNvPr id="93" name="Text Box 162"/>
          <p:cNvSpPr txBox="1">
            <a:spLocks noChangeArrowheads="1"/>
          </p:cNvSpPr>
          <p:nvPr/>
        </p:nvSpPr>
        <p:spPr bwMode="auto">
          <a:xfrm>
            <a:off x="1917700" y="5005388"/>
            <a:ext cx="3127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eaLnBrk="1" hangingPunct="1"/>
            <a:r>
              <a:rPr lang="nl-BE" sz="1400">
                <a:latin typeface="Arial" charset="0"/>
              </a:rPr>
              <a:t>N</a:t>
            </a:r>
            <a:endParaRPr lang="nl-NL" sz="1400">
              <a:latin typeface="Arial" charset="0"/>
            </a:endParaRPr>
          </a:p>
        </p:txBody>
      </p:sp>
      <p:sp>
        <p:nvSpPr>
          <p:cNvPr id="94" name="Line 163"/>
          <p:cNvSpPr>
            <a:spLocks noChangeShapeType="1"/>
          </p:cNvSpPr>
          <p:nvPr/>
        </p:nvSpPr>
        <p:spPr bwMode="auto">
          <a:xfrm flipH="1" flipV="1">
            <a:off x="1946275" y="4949826"/>
            <a:ext cx="11112" cy="3302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8" name="Line 165"/>
          <p:cNvSpPr>
            <a:spLocks noChangeShapeType="1"/>
          </p:cNvSpPr>
          <p:nvPr/>
        </p:nvSpPr>
        <p:spPr bwMode="auto">
          <a:xfrm>
            <a:off x="3635375" y="4660901"/>
            <a:ext cx="32067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99" name="Line 166"/>
          <p:cNvSpPr>
            <a:spLocks noChangeShapeType="1"/>
          </p:cNvSpPr>
          <p:nvPr/>
        </p:nvSpPr>
        <p:spPr bwMode="auto">
          <a:xfrm>
            <a:off x="3635375" y="4549776"/>
            <a:ext cx="320675"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nl-BE"/>
          </a:p>
        </p:txBody>
      </p:sp>
      <p:sp>
        <p:nvSpPr>
          <p:cNvPr id="96" name="Line 167"/>
          <p:cNvSpPr>
            <a:spLocks noChangeShapeType="1"/>
          </p:cNvSpPr>
          <p:nvPr/>
        </p:nvSpPr>
        <p:spPr bwMode="auto">
          <a:xfrm flipH="1" flipV="1">
            <a:off x="6804025" y="4051301"/>
            <a:ext cx="411162" cy="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7" name="Line 168"/>
          <p:cNvSpPr>
            <a:spLocks noChangeShapeType="1"/>
          </p:cNvSpPr>
          <p:nvPr/>
        </p:nvSpPr>
        <p:spPr bwMode="auto">
          <a:xfrm flipH="1" flipV="1">
            <a:off x="6810375" y="4095751"/>
            <a:ext cx="398462" cy="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110" name="Rectangle 109"/>
          <p:cNvSpPr/>
          <p:nvPr/>
        </p:nvSpPr>
        <p:spPr>
          <a:xfrm>
            <a:off x="995363" y="1610410"/>
            <a:ext cx="1399382" cy="523220"/>
          </a:xfrm>
          <a:prstGeom prst="rect">
            <a:avLst/>
          </a:prstGeom>
        </p:spPr>
        <p:txBody>
          <a:bodyPr wrap="square">
            <a:spAutoFit/>
          </a:bodyPr>
          <a:lstStyle/>
          <a:p>
            <a:r>
              <a:rPr lang="en-GB" sz="2800" dirty="0" err="1" smtClean="0"/>
              <a:t>Echter</a:t>
            </a:r>
            <a:r>
              <a:rPr lang="en-GB" sz="2800" dirty="0" smtClean="0"/>
              <a:t>:</a:t>
            </a:r>
            <a:endParaRPr lang="en-GB" sz="2800" dirty="0"/>
          </a:p>
        </p:txBody>
      </p:sp>
    </p:spTree>
    <p:extLst>
      <p:ext uri="{BB962C8B-B14F-4D97-AF65-F5344CB8AC3E}">
        <p14:creationId xmlns:p14="http://schemas.microsoft.com/office/powerpoint/2010/main" val="281568268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076700" y="1971675"/>
            <a:ext cx="1752599" cy="2147253"/>
            <a:chOff x="4076700" y="1971675"/>
            <a:chExt cx="1752599" cy="2147253"/>
          </a:xfrm>
          <a:effectLst>
            <a:outerShdw blurRad="50800" dist="38100" dir="8100000" algn="tr" rotWithShape="0">
              <a:prstClr val="black">
                <a:alpha val="40000"/>
              </a:prstClr>
            </a:outerShdw>
          </a:effectLst>
        </p:grpSpPr>
        <p:sp>
          <p:nvSpPr>
            <p:cNvPr id="3" name="Rectangle 2"/>
            <p:cNvSpPr/>
            <p:nvPr/>
          </p:nvSpPr>
          <p:spPr>
            <a:xfrm>
              <a:off x="4076700" y="1971675"/>
              <a:ext cx="285750" cy="21907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1" name="Rectangle 110"/>
            <p:cNvSpPr/>
            <p:nvPr/>
          </p:nvSpPr>
          <p:spPr>
            <a:xfrm>
              <a:off x="4924424" y="2823528"/>
              <a:ext cx="904875" cy="21907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2" name="Rectangle 111"/>
            <p:cNvSpPr/>
            <p:nvPr/>
          </p:nvSpPr>
          <p:spPr>
            <a:xfrm>
              <a:off x="4295774" y="3899853"/>
              <a:ext cx="1152526" cy="21907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err="1" smtClean="0"/>
              <a:t>Case-studie</a:t>
            </a:r>
            <a:endParaRPr lang="nl-BE" dirty="0" smtClean="0"/>
          </a:p>
          <a:p>
            <a:r>
              <a:rPr lang="nl-BE" sz="1400" dirty="0" smtClean="0"/>
              <a:t>Databank voor een jeugdvereniging</a:t>
            </a:r>
          </a:p>
        </p:txBody>
      </p:sp>
      <p:pic>
        <p:nvPicPr>
          <p:cNvPr id="4100" name="Picture 4" descr="http://m.vlaanderen.be/sites/default/files/styles/mobile/public/images/kring%20kinderen%20xl.jpg?itok=uCADXCq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926" y="1009650"/>
            <a:ext cx="2392074" cy="1619250"/>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52"/>
          <p:cNvSpPr txBox="1">
            <a:spLocks noChangeArrowheads="1"/>
          </p:cNvSpPr>
          <p:nvPr/>
        </p:nvSpPr>
        <p:spPr bwMode="auto">
          <a:xfrm>
            <a:off x="171450" y="1346200"/>
            <a:ext cx="64865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just"/>
            <a:r>
              <a:rPr lang="nl-NL" sz="1800" dirty="0" smtClean="0">
                <a:solidFill>
                  <a:srgbClr val="000000"/>
                </a:solidFill>
                <a:latin typeface="Arial" charset="0"/>
                <a:cs typeface="Times New Roman" pitchFamily="18" charset="0"/>
              </a:rPr>
              <a:t>Voor haar werking te verbeteren wenst een </a:t>
            </a:r>
            <a:r>
              <a:rPr lang="nl-NL" sz="1800" dirty="0">
                <a:solidFill>
                  <a:srgbClr val="000000"/>
                </a:solidFill>
                <a:latin typeface="Arial" charset="0"/>
                <a:cs typeface="Times New Roman" pitchFamily="18" charset="0"/>
              </a:rPr>
              <a:t>jeugdvereniging </a:t>
            </a:r>
            <a:r>
              <a:rPr lang="nl-NL" sz="1800" dirty="0" smtClean="0">
                <a:solidFill>
                  <a:srgbClr val="000000"/>
                </a:solidFill>
                <a:latin typeface="Arial" charset="0"/>
                <a:cs typeface="Times New Roman" pitchFamily="18" charset="0"/>
              </a:rPr>
              <a:t>een databank </a:t>
            </a:r>
            <a:r>
              <a:rPr lang="nl-NL" sz="1800" dirty="0">
                <a:solidFill>
                  <a:srgbClr val="000000"/>
                </a:solidFill>
                <a:latin typeface="Arial" charset="0"/>
                <a:cs typeface="Times New Roman" pitchFamily="18" charset="0"/>
              </a:rPr>
              <a:t>op te </a:t>
            </a:r>
            <a:r>
              <a:rPr lang="nl-NL" sz="1800" dirty="0" smtClean="0">
                <a:solidFill>
                  <a:srgbClr val="000000"/>
                </a:solidFill>
                <a:latin typeface="Arial" charset="0"/>
                <a:cs typeface="Times New Roman" pitchFamily="18" charset="0"/>
              </a:rPr>
              <a:t>zetten. Daarbij zijn de volgende aspecten belangrijk. </a:t>
            </a:r>
            <a:r>
              <a:rPr lang="nl-NL" sz="1800" dirty="0">
                <a:solidFill>
                  <a:srgbClr val="000000"/>
                </a:solidFill>
                <a:latin typeface="Arial" charset="0"/>
                <a:cs typeface="Times New Roman" pitchFamily="18" charset="0"/>
              </a:rPr>
              <a:t>Bij de inschrijving krijgt elk lid een uniek lidnummer. Gegevens zoals naam, voornaam, adres, </a:t>
            </a:r>
            <a:r>
              <a:rPr lang="nl-NL" sz="1800" dirty="0" smtClean="0">
                <a:solidFill>
                  <a:srgbClr val="000000"/>
                </a:solidFill>
                <a:latin typeface="Arial" charset="0"/>
                <a:cs typeface="Times New Roman" pitchFamily="18" charset="0"/>
              </a:rPr>
              <a:t>geslacht en </a:t>
            </a:r>
            <a:r>
              <a:rPr lang="nl-NL" sz="1800" dirty="0" err="1" smtClean="0">
                <a:solidFill>
                  <a:srgbClr val="000000"/>
                </a:solidFill>
                <a:latin typeface="Arial" charset="0"/>
                <a:cs typeface="Times New Roman" pitchFamily="18" charset="0"/>
              </a:rPr>
              <a:t>geboor</a:t>
            </a:r>
            <a:r>
              <a:rPr lang="nl-NL" sz="1800" dirty="0" smtClean="0">
                <a:solidFill>
                  <a:srgbClr val="000000"/>
                </a:solidFill>
                <a:latin typeface="Arial" charset="0"/>
                <a:cs typeface="Times New Roman" pitchFamily="18" charset="0"/>
              </a:rPr>
              <a:t>- </a:t>
            </a:r>
            <a:r>
              <a:rPr lang="nl-NL" sz="1800" dirty="0" err="1" smtClean="0">
                <a:solidFill>
                  <a:srgbClr val="000000"/>
                </a:solidFill>
                <a:latin typeface="Arial" charset="0"/>
                <a:cs typeface="Times New Roman" pitchFamily="18" charset="0"/>
              </a:rPr>
              <a:t>tedatum</a:t>
            </a:r>
            <a:r>
              <a:rPr lang="nl-NL" sz="1800" dirty="0" smtClean="0">
                <a:solidFill>
                  <a:srgbClr val="000000"/>
                </a:solidFill>
                <a:latin typeface="Arial" charset="0"/>
                <a:cs typeface="Times New Roman" pitchFamily="18" charset="0"/>
              </a:rPr>
              <a:t> worden geregistreerd. In het begin van het werkjaar</a:t>
            </a:r>
            <a:endParaRPr lang="nl-NL" sz="1800" dirty="0">
              <a:latin typeface="Arial" charset="0"/>
            </a:endParaRPr>
          </a:p>
        </p:txBody>
      </p:sp>
      <p:sp>
        <p:nvSpPr>
          <p:cNvPr id="85" name="Text Box 52"/>
          <p:cNvSpPr txBox="1">
            <a:spLocks noChangeArrowheads="1"/>
          </p:cNvSpPr>
          <p:nvPr/>
        </p:nvSpPr>
        <p:spPr bwMode="auto">
          <a:xfrm>
            <a:off x="177799" y="2719526"/>
            <a:ext cx="865187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just"/>
            <a:r>
              <a:rPr lang="nl-NL" sz="1800" dirty="0" smtClean="0">
                <a:solidFill>
                  <a:srgbClr val="000000"/>
                </a:solidFill>
                <a:latin typeface="Arial" charset="0"/>
                <a:cs typeface="Times New Roman" pitchFamily="18" charset="0"/>
              </a:rPr>
              <a:t>worden </a:t>
            </a:r>
            <a:r>
              <a:rPr lang="nl-NL" sz="1800" dirty="0">
                <a:solidFill>
                  <a:srgbClr val="000000"/>
                </a:solidFill>
                <a:latin typeface="Arial" charset="0"/>
                <a:cs typeface="Times New Roman" pitchFamily="18" charset="0"/>
              </a:rPr>
              <a:t>de leden ingedeeld in verschillende groepen volgens leeftijdsklassen. Er kunnen meerdere groepen zijn voor één leeftijdsklasse. Elke groep heeft een leid(st)er. Een leid(st)er is maximaal verantwoordelijke voor één groep. De leiding vormt zelf ook een groep, die correspondeert met de hoogste leeftijdsklasse</a:t>
            </a:r>
            <a:r>
              <a:rPr lang="nl-NL" sz="1800" dirty="0" smtClean="0">
                <a:solidFill>
                  <a:srgbClr val="000000"/>
                </a:solidFill>
                <a:latin typeface="Arial" charset="0"/>
                <a:cs typeface="Times New Roman" pitchFamily="18" charset="0"/>
              </a:rPr>
              <a:t>. </a:t>
            </a:r>
            <a:endParaRPr lang="nl-NL" sz="1800" dirty="0">
              <a:solidFill>
                <a:srgbClr val="000000"/>
              </a:solidFill>
              <a:latin typeface="Arial" charset="0"/>
              <a:cs typeface="Times New Roman" pitchFamily="18" charset="0"/>
            </a:endParaRPr>
          </a:p>
          <a:p>
            <a:pPr algn="just"/>
            <a:r>
              <a:rPr lang="nl-NL" sz="1800" dirty="0">
                <a:solidFill>
                  <a:srgbClr val="000000"/>
                </a:solidFill>
                <a:latin typeface="Arial" charset="0"/>
                <a:cs typeface="Times New Roman" pitchFamily="18" charset="0"/>
              </a:rPr>
              <a:t>De leid(st)</a:t>
            </a:r>
            <a:r>
              <a:rPr lang="nl-NL" sz="1800" dirty="0" err="1">
                <a:solidFill>
                  <a:srgbClr val="000000"/>
                </a:solidFill>
                <a:latin typeface="Arial" charset="0"/>
                <a:cs typeface="Times New Roman" pitchFamily="18" charset="0"/>
              </a:rPr>
              <a:t>ers</a:t>
            </a:r>
            <a:r>
              <a:rPr lang="nl-NL" sz="1800" dirty="0">
                <a:solidFill>
                  <a:srgbClr val="000000"/>
                </a:solidFill>
                <a:latin typeface="Arial" charset="0"/>
                <a:cs typeface="Times New Roman" pitchFamily="18" charset="0"/>
              </a:rPr>
              <a:t> organiseren allerhande activiteiten voor de leden. Een dergelijke activiteit kan bestemd zijn voor één of meerdere groepen tegelijkertijd. Tevens kunnen meerdere activiteiten voor dezelfde groep worden gepland (op verschillende uren). </a:t>
            </a:r>
          </a:p>
          <a:p>
            <a:pPr algn="just"/>
            <a:r>
              <a:rPr lang="nl-NL" sz="1800" dirty="0">
                <a:solidFill>
                  <a:srgbClr val="000000"/>
                </a:solidFill>
                <a:latin typeface="Arial" charset="0"/>
                <a:cs typeface="Times New Roman" pitchFamily="18" charset="0"/>
              </a:rPr>
              <a:t>Aan sommige activiteiten kunnen extra kosten verbonden zijn. Los daarvan kan het zijn dat de leden zich op voorhand voor een activiteit moeten inschrijven (en de kosten vereffenen).</a:t>
            </a:r>
            <a:r>
              <a:rPr lang="nl-NL" sz="1800" dirty="0">
                <a:latin typeface="Arial" charset="0"/>
              </a:rPr>
              <a:t> </a:t>
            </a:r>
          </a:p>
        </p:txBody>
      </p:sp>
      <p:sp>
        <p:nvSpPr>
          <p:cNvPr id="95" name="Content Placeholder 2"/>
          <p:cNvSpPr txBox="1">
            <a:spLocks/>
          </p:cNvSpPr>
          <p:nvPr/>
        </p:nvSpPr>
        <p:spPr>
          <a:xfrm>
            <a:off x="904875" y="5829452"/>
            <a:ext cx="7515225" cy="3501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GB" b="1" dirty="0" err="1" smtClean="0">
                <a:solidFill>
                  <a:schemeClr val="accent2">
                    <a:lumMod val="75000"/>
                  </a:schemeClr>
                </a:solidFill>
                <a:latin typeface="Consolas" pitchFamily="49" charset="0"/>
                <a:cs typeface="Consolas" pitchFamily="49" charset="0"/>
              </a:rPr>
              <a:t>Entiteittypes</a:t>
            </a:r>
            <a:r>
              <a:rPr lang="en-GB" b="1" dirty="0" smtClean="0">
                <a:solidFill>
                  <a:schemeClr val="accent2">
                    <a:lumMod val="75000"/>
                  </a:schemeClr>
                </a:solidFill>
                <a:latin typeface="Consolas" pitchFamily="49" charset="0"/>
                <a:cs typeface="Consolas" pitchFamily="49" charset="0"/>
              </a:rPr>
              <a:t>, subtypes, </a:t>
            </a:r>
            <a:r>
              <a:rPr lang="en-GB" b="1" dirty="0" err="1" smtClean="0">
                <a:solidFill>
                  <a:schemeClr val="accent2">
                    <a:lumMod val="75000"/>
                  </a:schemeClr>
                </a:solidFill>
                <a:latin typeface="Consolas" pitchFamily="49" charset="0"/>
                <a:cs typeface="Consolas" pitchFamily="49" charset="0"/>
              </a:rPr>
              <a:t>supertypes</a:t>
            </a:r>
            <a:r>
              <a:rPr lang="en-GB" b="1" dirty="0" smtClean="0">
                <a:solidFill>
                  <a:schemeClr val="accent2">
                    <a:lumMod val="75000"/>
                  </a:schemeClr>
                </a:solidFill>
                <a:latin typeface="Consolas" pitchFamily="49" charset="0"/>
                <a:cs typeface="Consolas" pitchFamily="49" charset="0"/>
              </a:rPr>
              <a:t> </a:t>
            </a:r>
            <a:br>
              <a:rPr lang="en-GB" b="1" dirty="0" smtClean="0">
                <a:solidFill>
                  <a:schemeClr val="accent2">
                    <a:lumMod val="75000"/>
                  </a:schemeClr>
                </a:solidFill>
                <a:latin typeface="Consolas" pitchFamily="49" charset="0"/>
                <a:cs typeface="Consolas" pitchFamily="49" charset="0"/>
              </a:rPr>
            </a:br>
            <a:r>
              <a:rPr lang="en-GB" b="1" dirty="0" smtClean="0">
                <a:solidFill>
                  <a:schemeClr val="accent2">
                    <a:lumMod val="75000"/>
                  </a:schemeClr>
                </a:solidFill>
                <a:latin typeface="Consolas" pitchFamily="49" charset="0"/>
                <a:cs typeface="Consolas" pitchFamily="49" charset="0"/>
              </a:rPr>
              <a:t>en </a:t>
            </a:r>
            <a:r>
              <a:rPr lang="en-GB" b="1" dirty="0" err="1" smtClean="0">
                <a:solidFill>
                  <a:schemeClr val="accent2">
                    <a:lumMod val="75000"/>
                  </a:schemeClr>
                </a:solidFill>
                <a:latin typeface="Consolas" pitchFamily="49" charset="0"/>
                <a:cs typeface="Consolas" pitchFamily="49" charset="0"/>
              </a:rPr>
              <a:t>categorieën</a:t>
            </a:r>
            <a:endParaRPr lang="en-GB" b="1" dirty="0" smtClean="0">
              <a:solidFill>
                <a:schemeClr val="accent2">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3849212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anim calcmode="lin" valueType="num">
                                      <p:cBhvr>
                                        <p:cTn id="8" dur="1000" fill="hold"/>
                                        <p:tgtEl>
                                          <p:spTgt spid="95"/>
                                        </p:tgtEl>
                                        <p:attrNameLst>
                                          <p:attrName>ppt_x</p:attrName>
                                        </p:attrNameLst>
                                      </p:cBhvr>
                                      <p:tavLst>
                                        <p:tav tm="0">
                                          <p:val>
                                            <p:strVal val="#ppt_x"/>
                                          </p:val>
                                        </p:tav>
                                        <p:tav tm="100000">
                                          <p:val>
                                            <p:strVal val="#ppt_x"/>
                                          </p:val>
                                        </p:tav>
                                      </p:tavLst>
                                    </p:anim>
                                    <p:anim calcmode="lin" valueType="num">
                                      <p:cBhvr>
                                        <p:cTn id="9"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err="1" smtClean="0"/>
              <a:t>Case-studie</a:t>
            </a:r>
            <a:endParaRPr lang="nl-BE" dirty="0" smtClean="0"/>
          </a:p>
          <a:p>
            <a:r>
              <a:rPr lang="nl-BE" sz="1400" dirty="0" smtClean="0"/>
              <a:t>Databank voor een jeugdvereniging</a:t>
            </a:r>
          </a:p>
        </p:txBody>
      </p:sp>
      <p:pic>
        <p:nvPicPr>
          <p:cNvPr id="4100" name="Picture 4" descr="http://m.vlaanderen.be/sites/default/files/styles/mobile/public/images/kring%20kinderen%20xl.jpg?itok=uCADXCq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926" y="1009650"/>
            <a:ext cx="2392074" cy="1619250"/>
          </a:xfrm>
          <a:prstGeom prst="rect">
            <a:avLst/>
          </a:prstGeom>
          <a:noFill/>
          <a:extLst>
            <a:ext uri="{909E8E84-426E-40DD-AFC4-6F175D3DCCD1}">
              <a14:hiddenFill xmlns:a14="http://schemas.microsoft.com/office/drawing/2010/main">
                <a:solidFill>
                  <a:srgbClr val="FFFFFF"/>
                </a:solidFill>
              </a14:hiddenFill>
            </a:ext>
          </a:extLst>
        </p:spPr>
      </p:pic>
      <p:sp>
        <p:nvSpPr>
          <p:cNvPr id="95" name="Content Placeholder 2"/>
          <p:cNvSpPr txBox="1">
            <a:spLocks/>
          </p:cNvSpPr>
          <p:nvPr/>
        </p:nvSpPr>
        <p:spPr>
          <a:xfrm>
            <a:off x="904875" y="5829452"/>
            <a:ext cx="7515225" cy="3501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GB" b="1" dirty="0" err="1" smtClean="0">
                <a:solidFill>
                  <a:schemeClr val="accent2">
                    <a:lumMod val="75000"/>
                  </a:schemeClr>
                </a:solidFill>
                <a:latin typeface="Consolas" pitchFamily="49" charset="0"/>
                <a:cs typeface="Consolas" pitchFamily="49" charset="0"/>
              </a:rPr>
              <a:t>Entiteittypes</a:t>
            </a:r>
            <a:r>
              <a:rPr lang="en-GB" b="1" dirty="0" smtClean="0">
                <a:solidFill>
                  <a:schemeClr val="accent2">
                    <a:lumMod val="75000"/>
                  </a:schemeClr>
                </a:solidFill>
                <a:latin typeface="Consolas" pitchFamily="49" charset="0"/>
                <a:cs typeface="Consolas" pitchFamily="49" charset="0"/>
              </a:rPr>
              <a:t>, subtypes, </a:t>
            </a:r>
            <a:r>
              <a:rPr lang="en-GB" b="1" dirty="0" err="1" smtClean="0">
                <a:solidFill>
                  <a:schemeClr val="accent2">
                    <a:lumMod val="75000"/>
                  </a:schemeClr>
                </a:solidFill>
                <a:latin typeface="Consolas" pitchFamily="49" charset="0"/>
                <a:cs typeface="Consolas" pitchFamily="49" charset="0"/>
              </a:rPr>
              <a:t>supertypes</a:t>
            </a:r>
            <a:r>
              <a:rPr lang="en-GB" b="1" dirty="0" smtClean="0">
                <a:solidFill>
                  <a:schemeClr val="accent2">
                    <a:lumMod val="75000"/>
                  </a:schemeClr>
                </a:solidFill>
                <a:latin typeface="Consolas" pitchFamily="49" charset="0"/>
                <a:cs typeface="Consolas" pitchFamily="49" charset="0"/>
              </a:rPr>
              <a:t> </a:t>
            </a:r>
            <a:br>
              <a:rPr lang="en-GB" b="1" dirty="0" smtClean="0">
                <a:solidFill>
                  <a:schemeClr val="accent2">
                    <a:lumMod val="75000"/>
                  </a:schemeClr>
                </a:solidFill>
                <a:latin typeface="Consolas" pitchFamily="49" charset="0"/>
                <a:cs typeface="Consolas" pitchFamily="49" charset="0"/>
              </a:rPr>
            </a:br>
            <a:r>
              <a:rPr lang="en-GB" b="1" dirty="0" smtClean="0">
                <a:solidFill>
                  <a:schemeClr val="accent2">
                    <a:lumMod val="75000"/>
                  </a:schemeClr>
                </a:solidFill>
                <a:latin typeface="Consolas" pitchFamily="49" charset="0"/>
                <a:cs typeface="Consolas" pitchFamily="49" charset="0"/>
              </a:rPr>
              <a:t>en </a:t>
            </a:r>
            <a:r>
              <a:rPr lang="en-GB" b="1" dirty="0" err="1" smtClean="0">
                <a:solidFill>
                  <a:schemeClr val="accent2">
                    <a:lumMod val="75000"/>
                  </a:schemeClr>
                </a:solidFill>
                <a:latin typeface="Consolas" pitchFamily="49" charset="0"/>
                <a:cs typeface="Consolas" pitchFamily="49" charset="0"/>
              </a:rPr>
              <a:t>categorieën</a:t>
            </a:r>
            <a:endParaRPr lang="en-GB" b="1" dirty="0" smtClean="0">
              <a:solidFill>
                <a:schemeClr val="accent2">
                  <a:lumMod val="75000"/>
                </a:schemeClr>
              </a:solidFill>
              <a:latin typeface="Consolas" pitchFamily="49" charset="0"/>
              <a:cs typeface="Consolas" pitchFamily="49" charset="0"/>
            </a:endParaRPr>
          </a:p>
        </p:txBody>
      </p:sp>
      <p:sp>
        <p:nvSpPr>
          <p:cNvPr id="20" name="Rectangle 17"/>
          <p:cNvSpPr>
            <a:spLocks noChangeArrowheads="1"/>
          </p:cNvSpPr>
          <p:nvPr/>
        </p:nvSpPr>
        <p:spPr bwMode="auto">
          <a:xfrm>
            <a:off x="3117849" y="2344738"/>
            <a:ext cx="1255713"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Text Box 18"/>
          <p:cNvSpPr txBox="1">
            <a:spLocks noChangeArrowheads="1"/>
          </p:cNvSpPr>
          <p:nvPr/>
        </p:nvSpPr>
        <p:spPr bwMode="auto">
          <a:xfrm>
            <a:off x="3509962" y="2359026"/>
            <a:ext cx="45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Lid</a:t>
            </a:r>
            <a:endParaRPr lang="nl-NL" sz="1600">
              <a:latin typeface="Arial" charset="0"/>
            </a:endParaRPr>
          </a:p>
        </p:txBody>
      </p:sp>
      <p:sp>
        <p:nvSpPr>
          <p:cNvPr id="18" name="Rectangle 20"/>
          <p:cNvSpPr>
            <a:spLocks noChangeArrowheads="1"/>
          </p:cNvSpPr>
          <p:nvPr/>
        </p:nvSpPr>
        <p:spPr bwMode="auto">
          <a:xfrm>
            <a:off x="1809749" y="4418013"/>
            <a:ext cx="1255713"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Text Box 21"/>
          <p:cNvSpPr txBox="1">
            <a:spLocks noChangeArrowheads="1"/>
          </p:cNvSpPr>
          <p:nvPr/>
        </p:nvSpPr>
        <p:spPr bwMode="auto">
          <a:xfrm>
            <a:off x="2057399" y="4432301"/>
            <a:ext cx="749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Groep</a:t>
            </a:r>
            <a:endParaRPr lang="nl-NL" sz="1600">
              <a:latin typeface="Arial" charset="0"/>
            </a:endParaRPr>
          </a:p>
        </p:txBody>
      </p:sp>
      <p:sp>
        <p:nvSpPr>
          <p:cNvPr id="16" name="Rectangle 23"/>
          <p:cNvSpPr>
            <a:spLocks noChangeArrowheads="1"/>
          </p:cNvSpPr>
          <p:nvPr/>
        </p:nvSpPr>
        <p:spPr bwMode="auto">
          <a:xfrm>
            <a:off x="4667249" y="4389438"/>
            <a:ext cx="1255713"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Text Box 24"/>
          <p:cNvSpPr txBox="1">
            <a:spLocks noChangeArrowheads="1"/>
          </p:cNvSpPr>
          <p:nvPr/>
        </p:nvSpPr>
        <p:spPr bwMode="auto">
          <a:xfrm>
            <a:off x="4816474" y="4403726"/>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Activiteit</a:t>
            </a:r>
            <a:endParaRPr lang="nl-NL" sz="1600">
              <a:latin typeface="Arial" charset="0"/>
            </a:endParaRPr>
          </a:p>
        </p:txBody>
      </p:sp>
    </p:spTree>
    <p:extLst>
      <p:ext uri="{BB962C8B-B14F-4D97-AF65-F5344CB8AC3E}">
        <p14:creationId xmlns:p14="http://schemas.microsoft.com/office/powerpoint/2010/main" val="74461481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74925" y="1971674"/>
            <a:ext cx="6306851" cy="3238184"/>
            <a:chOff x="274925" y="1971674"/>
            <a:chExt cx="6306851" cy="3238184"/>
          </a:xfrm>
          <a:effectLst>
            <a:outerShdw blurRad="50800" dist="38100" dir="8100000" algn="tr" rotWithShape="0">
              <a:prstClr val="black">
                <a:alpha val="40000"/>
              </a:prstClr>
            </a:outerShdw>
          </a:effectLst>
        </p:grpSpPr>
        <p:sp>
          <p:nvSpPr>
            <p:cNvPr id="14" name="Rectangle 13"/>
            <p:cNvSpPr/>
            <p:nvPr/>
          </p:nvSpPr>
          <p:spPr>
            <a:xfrm>
              <a:off x="5448300" y="1971674"/>
              <a:ext cx="1066800"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tangle 14"/>
            <p:cNvSpPr/>
            <p:nvPr/>
          </p:nvSpPr>
          <p:spPr>
            <a:xfrm>
              <a:off x="1943099" y="2256155"/>
              <a:ext cx="619125"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tangle 15"/>
            <p:cNvSpPr/>
            <p:nvPr/>
          </p:nvSpPr>
          <p:spPr>
            <a:xfrm>
              <a:off x="1628772" y="4726623"/>
              <a:ext cx="514353"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tangle 16"/>
            <p:cNvSpPr/>
            <p:nvPr/>
          </p:nvSpPr>
          <p:spPr>
            <a:xfrm>
              <a:off x="2695573" y="2256155"/>
              <a:ext cx="1000127"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tangle 17"/>
            <p:cNvSpPr/>
            <p:nvPr/>
          </p:nvSpPr>
          <p:spPr>
            <a:xfrm>
              <a:off x="3810000" y="2256155"/>
              <a:ext cx="604839"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Rectangle 18"/>
            <p:cNvSpPr/>
            <p:nvPr/>
          </p:nvSpPr>
          <p:spPr>
            <a:xfrm>
              <a:off x="4503736" y="2256155"/>
              <a:ext cx="944564"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Rectangle 19"/>
            <p:cNvSpPr/>
            <p:nvPr/>
          </p:nvSpPr>
          <p:spPr>
            <a:xfrm>
              <a:off x="5770850" y="2256155"/>
              <a:ext cx="810926"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274925" y="2528888"/>
              <a:ext cx="810926"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Rectangle 21"/>
            <p:cNvSpPr/>
            <p:nvPr/>
          </p:nvSpPr>
          <p:spPr>
            <a:xfrm>
              <a:off x="4761200" y="3095129"/>
              <a:ext cx="1468150"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Rectangle 22"/>
            <p:cNvSpPr/>
            <p:nvPr/>
          </p:nvSpPr>
          <p:spPr>
            <a:xfrm>
              <a:off x="4256372" y="4990783"/>
              <a:ext cx="719646"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5" name="Group 4"/>
          <p:cNvGrpSpPr/>
          <p:nvPr/>
        </p:nvGrpSpPr>
        <p:grpSpPr>
          <a:xfrm>
            <a:off x="4076700" y="1971675"/>
            <a:ext cx="1752599" cy="2147253"/>
            <a:chOff x="4076700" y="1971675"/>
            <a:chExt cx="1752599" cy="2147253"/>
          </a:xfrm>
          <a:effectLst>
            <a:outerShdw blurRad="50800" dist="38100" dir="8100000" algn="tr" rotWithShape="0">
              <a:prstClr val="black">
                <a:alpha val="40000"/>
              </a:prstClr>
            </a:outerShdw>
          </a:effectLst>
        </p:grpSpPr>
        <p:sp>
          <p:nvSpPr>
            <p:cNvPr id="3" name="Rectangle 2"/>
            <p:cNvSpPr/>
            <p:nvPr/>
          </p:nvSpPr>
          <p:spPr>
            <a:xfrm>
              <a:off x="4076700" y="1971675"/>
              <a:ext cx="285750" cy="21907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1" name="Rectangle 110"/>
            <p:cNvSpPr/>
            <p:nvPr/>
          </p:nvSpPr>
          <p:spPr>
            <a:xfrm>
              <a:off x="4924424" y="2823528"/>
              <a:ext cx="904875" cy="21907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2" name="Rectangle 111"/>
            <p:cNvSpPr/>
            <p:nvPr/>
          </p:nvSpPr>
          <p:spPr>
            <a:xfrm>
              <a:off x="4295774" y="3899853"/>
              <a:ext cx="1152526" cy="21907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err="1" smtClean="0"/>
              <a:t>Case-studie</a:t>
            </a:r>
            <a:endParaRPr lang="nl-BE" dirty="0" smtClean="0"/>
          </a:p>
          <a:p>
            <a:r>
              <a:rPr lang="nl-BE" sz="1400" dirty="0" smtClean="0"/>
              <a:t>Databank voor een jeugdvereniging</a:t>
            </a:r>
          </a:p>
        </p:txBody>
      </p:sp>
      <p:pic>
        <p:nvPicPr>
          <p:cNvPr id="4100" name="Picture 4" descr="http://m.vlaanderen.be/sites/default/files/styles/mobile/public/images/kring%20kinderen%20xl.jpg?itok=uCADXCq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926" y="1009650"/>
            <a:ext cx="2392074" cy="1619250"/>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52"/>
          <p:cNvSpPr txBox="1">
            <a:spLocks noChangeArrowheads="1"/>
          </p:cNvSpPr>
          <p:nvPr/>
        </p:nvSpPr>
        <p:spPr bwMode="auto">
          <a:xfrm>
            <a:off x="171450" y="1346200"/>
            <a:ext cx="64865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just"/>
            <a:r>
              <a:rPr lang="nl-NL" sz="1800" dirty="0" smtClean="0">
                <a:solidFill>
                  <a:srgbClr val="000000"/>
                </a:solidFill>
                <a:latin typeface="Arial" charset="0"/>
                <a:cs typeface="Times New Roman" pitchFamily="18" charset="0"/>
              </a:rPr>
              <a:t>Voor haar werking te verbeteren wenst een </a:t>
            </a:r>
            <a:r>
              <a:rPr lang="nl-NL" sz="1800" dirty="0">
                <a:solidFill>
                  <a:srgbClr val="000000"/>
                </a:solidFill>
                <a:latin typeface="Arial" charset="0"/>
                <a:cs typeface="Times New Roman" pitchFamily="18" charset="0"/>
              </a:rPr>
              <a:t>jeugdvereniging </a:t>
            </a:r>
            <a:r>
              <a:rPr lang="nl-NL" sz="1800" dirty="0" smtClean="0">
                <a:solidFill>
                  <a:srgbClr val="000000"/>
                </a:solidFill>
                <a:latin typeface="Arial" charset="0"/>
                <a:cs typeface="Times New Roman" pitchFamily="18" charset="0"/>
              </a:rPr>
              <a:t>een databank </a:t>
            </a:r>
            <a:r>
              <a:rPr lang="nl-NL" sz="1800" dirty="0">
                <a:solidFill>
                  <a:srgbClr val="000000"/>
                </a:solidFill>
                <a:latin typeface="Arial" charset="0"/>
                <a:cs typeface="Times New Roman" pitchFamily="18" charset="0"/>
              </a:rPr>
              <a:t>op te </a:t>
            </a:r>
            <a:r>
              <a:rPr lang="nl-NL" sz="1800" dirty="0" smtClean="0">
                <a:solidFill>
                  <a:srgbClr val="000000"/>
                </a:solidFill>
                <a:latin typeface="Arial" charset="0"/>
                <a:cs typeface="Times New Roman" pitchFamily="18" charset="0"/>
              </a:rPr>
              <a:t>zetten. Daarbij zijn de volgende aspecten belangrijk. </a:t>
            </a:r>
            <a:r>
              <a:rPr lang="nl-NL" sz="1800" dirty="0">
                <a:solidFill>
                  <a:srgbClr val="000000"/>
                </a:solidFill>
                <a:latin typeface="Arial" charset="0"/>
                <a:cs typeface="Times New Roman" pitchFamily="18" charset="0"/>
              </a:rPr>
              <a:t>Bij de inschrijving krijgt elk lid een uniek lidnummer. Gegevens zoals naam, voornaam, adres, </a:t>
            </a:r>
            <a:r>
              <a:rPr lang="nl-NL" sz="1800" dirty="0" smtClean="0">
                <a:solidFill>
                  <a:srgbClr val="000000"/>
                </a:solidFill>
                <a:latin typeface="Arial" charset="0"/>
                <a:cs typeface="Times New Roman" pitchFamily="18" charset="0"/>
              </a:rPr>
              <a:t>geslacht en </a:t>
            </a:r>
            <a:r>
              <a:rPr lang="nl-NL" sz="1800" dirty="0" err="1" smtClean="0">
                <a:solidFill>
                  <a:srgbClr val="000000"/>
                </a:solidFill>
                <a:latin typeface="Arial" charset="0"/>
                <a:cs typeface="Times New Roman" pitchFamily="18" charset="0"/>
              </a:rPr>
              <a:t>geboor</a:t>
            </a:r>
            <a:r>
              <a:rPr lang="nl-NL" sz="1800" dirty="0" smtClean="0">
                <a:solidFill>
                  <a:srgbClr val="000000"/>
                </a:solidFill>
                <a:latin typeface="Arial" charset="0"/>
                <a:cs typeface="Times New Roman" pitchFamily="18" charset="0"/>
              </a:rPr>
              <a:t>- </a:t>
            </a:r>
            <a:r>
              <a:rPr lang="nl-NL" sz="1800" dirty="0" err="1" smtClean="0">
                <a:solidFill>
                  <a:srgbClr val="000000"/>
                </a:solidFill>
                <a:latin typeface="Arial" charset="0"/>
                <a:cs typeface="Times New Roman" pitchFamily="18" charset="0"/>
              </a:rPr>
              <a:t>tedatum</a:t>
            </a:r>
            <a:r>
              <a:rPr lang="nl-NL" sz="1800" dirty="0" smtClean="0">
                <a:solidFill>
                  <a:srgbClr val="000000"/>
                </a:solidFill>
                <a:latin typeface="Arial" charset="0"/>
                <a:cs typeface="Times New Roman" pitchFamily="18" charset="0"/>
              </a:rPr>
              <a:t> worden geregistreerd. In het begin van het werkjaar</a:t>
            </a:r>
            <a:endParaRPr lang="nl-NL" sz="1800" dirty="0">
              <a:latin typeface="Arial" charset="0"/>
            </a:endParaRPr>
          </a:p>
        </p:txBody>
      </p:sp>
      <p:sp>
        <p:nvSpPr>
          <p:cNvPr id="85" name="Text Box 52"/>
          <p:cNvSpPr txBox="1">
            <a:spLocks noChangeArrowheads="1"/>
          </p:cNvSpPr>
          <p:nvPr/>
        </p:nvSpPr>
        <p:spPr bwMode="auto">
          <a:xfrm>
            <a:off x="177799" y="2719526"/>
            <a:ext cx="865187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just"/>
            <a:r>
              <a:rPr lang="nl-NL" sz="1800" dirty="0" smtClean="0">
                <a:solidFill>
                  <a:srgbClr val="000000"/>
                </a:solidFill>
                <a:latin typeface="Arial" charset="0"/>
                <a:cs typeface="Times New Roman" pitchFamily="18" charset="0"/>
              </a:rPr>
              <a:t>worden </a:t>
            </a:r>
            <a:r>
              <a:rPr lang="nl-NL" sz="1800" dirty="0">
                <a:solidFill>
                  <a:srgbClr val="000000"/>
                </a:solidFill>
                <a:latin typeface="Arial" charset="0"/>
                <a:cs typeface="Times New Roman" pitchFamily="18" charset="0"/>
              </a:rPr>
              <a:t>de leden ingedeeld in verschillende groepen volgens leeftijdsklassen. Er kunnen meerdere groepen zijn voor één leeftijdsklasse. Elke groep heeft een leid(st)er. Een leid(st)er is maximaal verantwoordelijke voor één groep. De leiding vormt zelf ook een groep, die correspondeert met de hoogste leeftijdsklasse</a:t>
            </a:r>
            <a:r>
              <a:rPr lang="nl-NL" sz="1800" dirty="0" smtClean="0">
                <a:solidFill>
                  <a:srgbClr val="000000"/>
                </a:solidFill>
                <a:latin typeface="Arial" charset="0"/>
                <a:cs typeface="Times New Roman" pitchFamily="18" charset="0"/>
              </a:rPr>
              <a:t>. </a:t>
            </a:r>
            <a:endParaRPr lang="nl-NL" sz="1800" dirty="0">
              <a:solidFill>
                <a:srgbClr val="000000"/>
              </a:solidFill>
              <a:latin typeface="Arial" charset="0"/>
              <a:cs typeface="Times New Roman" pitchFamily="18" charset="0"/>
            </a:endParaRPr>
          </a:p>
          <a:p>
            <a:pPr algn="just"/>
            <a:r>
              <a:rPr lang="nl-NL" sz="1800" dirty="0">
                <a:solidFill>
                  <a:srgbClr val="000000"/>
                </a:solidFill>
                <a:latin typeface="Arial" charset="0"/>
                <a:cs typeface="Times New Roman" pitchFamily="18" charset="0"/>
              </a:rPr>
              <a:t>De leid(st)</a:t>
            </a:r>
            <a:r>
              <a:rPr lang="nl-NL" sz="1800" dirty="0" err="1">
                <a:solidFill>
                  <a:srgbClr val="000000"/>
                </a:solidFill>
                <a:latin typeface="Arial" charset="0"/>
                <a:cs typeface="Times New Roman" pitchFamily="18" charset="0"/>
              </a:rPr>
              <a:t>ers</a:t>
            </a:r>
            <a:r>
              <a:rPr lang="nl-NL" sz="1800" dirty="0">
                <a:solidFill>
                  <a:srgbClr val="000000"/>
                </a:solidFill>
                <a:latin typeface="Arial" charset="0"/>
                <a:cs typeface="Times New Roman" pitchFamily="18" charset="0"/>
              </a:rPr>
              <a:t> organiseren allerhande activiteiten voor de leden. Een dergelijke activiteit kan bestemd zijn voor één of meerdere groepen tegelijkertijd. Tevens kunnen meerdere activiteiten voor dezelfde groep worden gepland (op verschillende uren). </a:t>
            </a:r>
          </a:p>
          <a:p>
            <a:pPr algn="just"/>
            <a:r>
              <a:rPr lang="nl-NL" sz="1800" dirty="0">
                <a:solidFill>
                  <a:srgbClr val="000000"/>
                </a:solidFill>
                <a:latin typeface="Arial" charset="0"/>
                <a:cs typeface="Times New Roman" pitchFamily="18" charset="0"/>
              </a:rPr>
              <a:t>Aan sommige activiteiten kunnen extra kosten verbonden zijn. Los daarvan kan het zijn dat de leden zich op voorhand voor een activiteit moeten inschrijven (en de kosten vereffenen).</a:t>
            </a:r>
            <a:r>
              <a:rPr lang="nl-NL" sz="1800" dirty="0">
                <a:latin typeface="Arial" charset="0"/>
              </a:rPr>
              <a:t> </a:t>
            </a:r>
          </a:p>
        </p:txBody>
      </p:sp>
      <p:sp>
        <p:nvSpPr>
          <p:cNvPr id="95" name="Content Placeholder 2"/>
          <p:cNvSpPr txBox="1">
            <a:spLocks/>
          </p:cNvSpPr>
          <p:nvPr/>
        </p:nvSpPr>
        <p:spPr>
          <a:xfrm>
            <a:off x="904875" y="5829452"/>
            <a:ext cx="7515225" cy="3501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GB" b="1" dirty="0" err="1" smtClean="0">
                <a:solidFill>
                  <a:schemeClr val="accent2">
                    <a:lumMod val="75000"/>
                  </a:schemeClr>
                </a:solidFill>
                <a:latin typeface="Consolas" pitchFamily="49" charset="0"/>
                <a:cs typeface="Consolas" pitchFamily="49" charset="0"/>
              </a:rPr>
              <a:t>Entiteittypes</a:t>
            </a:r>
            <a:r>
              <a:rPr lang="en-GB" b="1" dirty="0" smtClean="0">
                <a:solidFill>
                  <a:schemeClr val="accent2">
                    <a:lumMod val="75000"/>
                  </a:schemeClr>
                </a:solidFill>
                <a:latin typeface="Consolas" pitchFamily="49" charset="0"/>
                <a:cs typeface="Consolas" pitchFamily="49" charset="0"/>
              </a:rPr>
              <a:t>, subtypes, </a:t>
            </a:r>
            <a:r>
              <a:rPr lang="en-GB" b="1" dirty="0" err="1" smtClean="0">
                <a:solidFill>
                  <a:schemeClr val="accent2">
                    <a:lumMod val="75000"/>
                  </a:schemeClr>
                </a:solidFill>
                <a:latin typeface="Consolas" pitchFamily="49" charset="0"/>
                <a:cs typeface="Consolas" pitchFamily="49" charset="0"/>
              </a:rPr>
              <a:t>supertypes</a:t>
            </a:r>
            <a:r>
              <a:rPr lang="en-GB" b="1" dirty="0" smtClean="0">
                <a:solidFill>
                  <a:schemeClr val="accent2">
                    <a:lumMod val="75000"/>
                  </a:schemeClr>
                </a:solidFill>
                <a:latin typeface="Consolas" pitchFamily="49" charset="0"/>
                <a:cs typeface="Consolas" pitchFamily="49" charset="0"/>
              </a:rPr>
              <a:t> </a:t>
            </a:r>
            <a:br>
              <a:rPr lang="en-GB" b="1" dirty="0" smtClean="0">
                <a:solidFill>
                  <a:schemeClr val="accent2">
                    <a:lumMod val="75000"/>
                  </a:schemeClr>
                </a:solidFill>
                <a:latin typeface="Consolas" pitchFamily="49" charset="0"/>
                <a:cs typeface="Consolas" pitchFamily="49" charset="0"/>
              </a:rPr>
            </a:br>
            <a:r>
              <a:rPr lang="en-GB" b="1" dirty="0" smtClean="0">
                <a:solidFill>
                  <a:schemeClr val="accent2">
                    <a:lumMod val="75000"/>
                  </a:schemeClr>
                </a:solidFill>
                <a:latin typeface="Consolas" pitchFamily="49" charset="0"/>
                <a:cs typeface="Consolas" pitchFamily="49" charset="0"/>
              </a:rPr>
              <a:t>en </a:t>
            </a:r>
            <a:r>
              <a:rPr lang="en-GB" b="1" dirty="0" err="1" smtClean="0">
                <a:solidFill>
                  <a:schemeClr val="accent2">
                    <a:lumMod val="75000"/>
                  </a:schemeClr>
                </a:solidFill>
                <a:latin typeface="Consolas" pitchFamily="49" charset="0"/>
                <a:cs typeface="Consolas" pitchFamily="49" charset="0"/>
              </a:rPr>
              <a:t>categorieën</a:t>
            </a:r>
            <a:endParaRPr lang="en-GB" b="1" dirty="0" smtClean="0">
              <a:solidFill>
                <a:schemeClr val="accent2">
                  <a:lumMod val="75000"/>
                </a:schemeClr>
              </a:solidFill>
              <a:latin typeface="Consolas" pitchFamily="49" charset="0"/>
              <a:cs typeface="Consolas" pitchFamily="49" charset="0"/>
            </a:endParaRPr>
          </a:p>
        </p:txBody>
      </p:sp>
      <p:sp>
        <p:nvSpPr>
          <p:cNvPr id="12" name="Content Placeholder 2"/>
          <p:cNvSpPr txBox="1">
            <a:spLocks/>
          </p:cNvSpPr>
          <p:nvPr/>
        </p:nvSpPr>
        <p:spPr>
          <a:xfrm>
            <a:off x="904875" y="6058052"/>
            <a:ext cx="7515225" cy="3501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GB" b="1" dirty="0" err="1" smtClean="0">
                <a:solidFill>
                  <a:schemeClr val="accent2">
                    <a:lumMod val="75000"/>
                  </a:schemeClr>
                </a:solidFill>
                <a:latin typeface="Consolas" pitchFamily="49" charset="0"/>
                <a:cs typeface="Consolas" pitchFamily="49" charset="0"/>
              </a:rPr>
              <a:t>Attributen</a:t>
            </a:r>
            <a:endParaRPr lang="en-GB" b="1" dirty="0" smtClean="0">
              <a:solidFill>
                <a:schemeClr val="accent2">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3560453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95"/>
                                        </p:tgtEl>
                                      </p:cBhvr>
                                    </p:animEffect>
                                    <p:anim calcmode="lin" valueType="num">
                                      <p:cBhvr>
                                        <p:cTn id="7" dur="1000"/>
                                        <p:tgtEl>
                                          <p:spTgt spid="95"/>
                                        </p:tgtEl>
                                        <p:attrNameLst>
                                          <p:attrName>ppt_x</p:attrName>
                                        </p:attrNameLst>
                                      </p:cBhvr>
                                      <p:tavLst>
                                        <p:tav tm="0">
                                          <p:val>
                                            <p:strVal val="ppt_x"/>
                                          </p:val>
                                        </p:tav>
                                        <p:tav tm="100000">
                                          <p:val>
                                            <p:strVal val="ppt_x"/>
                                          </p:val>
                                        </p:tav>
                                      </p:tavLst>
                                    </p:anim>
                                    <p:anim calcmode="lin" valueType="num">
                                      <p:cBhvr>
                                        <p:cTn id="8" dur="1000"/>
                                        <p:tgtEl>
                                          <p:spTgt spid="95"/>
                                        </p:tgtEl>
                                        <p:attrNameLst>
                                          <p:attrName>ppt_y</p:attrName>
                                        </p:attrNameLst>
                                      </p:cBhvr>
                                      <p:tavLst>
                                        <p:tav tm="0">
                                          <p:val>
                                            <p:strVal val="ppt_y"/>
                                          </p:val>
                                        </p:tav>
                                        <p:tav tm="100000">
                                          <p:val>
                                            <p:strVal val="ppt_y+.1"/>
                                          </p:val>
                                        </p:tav>
                                      </p:tavLst>
                                    </p:anim>
                                    <p:set>
                                      <p:cBhvr>
                                        <p:cTn id="9" dur="1" fill="hold">
                                          <p:stCondLst>
                                            <p:cond delay="999"/>
                                          </p:stCondLst>
                                        </p:cTn>
                                        <p:tgtEl>
                                          <p:spTgt spid="95"/>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err="1" smtClean="0"/>
              <a:t>Case-studie</a:t>
            </a:r>
            <a:endParaRPr lang="nl-BE" dirty="0" smtClean="0"/>
          </a:p>
          <a:p>
            <a:r>
              <a:rPr lang="nl-BE" sz="1400" dirty="0" smtClean="0"/>
              <a:t>Databank voor een jeugdvereniging</a:t>
            </a:r>
          </a:p>
        </p:txBody>
      </p:sp>
      <p:pic>
        <p:nvPicPr>
          <p:cNvPr id="4100" name="Picture 4" descr="http://m.vlaanderen.be/sites/default/files/styles/mobile/public/images/kring%20kinderen%20xl.jpg?itok=uCADXCq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926" y="1009650"/>
            <a:ext cx="2392074" cy="1619250"/>
          </a:xfrm>
          <a:prstGeom prst="rect">
            <a:avLst/>
          </a:prstGeom>
          <a:noFill/>
          <a:extLst>
            <a:ext uri="{909E8E84-426E-40DD-AFC4-6F175D3DCCD1}">
              <a14:hiddenFill xmlns:a14="http://schemas.microsoft.com/office/drawing/2010/main">
                <a:solidFill>
                  <a:srgbClr val="FFFFFF"/>
                </a:solidFill>
              </a14:hiddenFill>
            </a:ext>
          </a:extLst>
        </p:spPr>
      </p:pic>
      <p:sp>
        <p:nvSpPr>
          <p:cNvPr id="95" name="Content Placeholder 2"/>
          <p:cNvSpPr txBox="1">
            <a:spLocks/>
          </p:cNvSpPr>
          <p:nvPr/>
        </p:nvSpPr>
        <p:spPr>
          <a:xfrm>
            <a:off x="904875" y="5972327"/>
            <a:ext cx="7515225" cy="3501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GB" b="1" dirty="0" err="1" smtClean="0">
                <a:solidFill>
                  <a:schemeClr val="accent2">
                    <a:lumMod val="75000"/>
                  </a:schemeClr>
                </a:solidFill>
                <a:latin typeface="Consolas" pitchFamily="49" charset="0"/>
                <a:cs typeface="Consolas" pitchFamily="49" charset="0"/>
              </a:rPr>
              <a:t>Attributen</a:t>
            </a:r>
            <a:endParaRPr lang="en-GB" b="1" dirty="0" smtClean="0">
              <a:solidFill>
                <a:schemeClr val="accent2">
                  <a:lumMod val="75000"/>
                </a:schemeClr>
              </a:solidFill>
              <a:latin typeface="Consolas" pitchFamily="49" charset="0"/>
              <a:cs typeface="Consolas" pitchFamily="49" charset="0"/>
            </a:endParaRPr>
          </a:p>
        </p:txBody>
      </p:sp>
      <p:sp>
        <p:nvSpPr>
          <p:cNvPr id="20" name="Rectangle 17"/>
          <p:cNvSpPr>
            <a:spLocks noChangeArrowheads="1"/>
          </p:cNvSpPr>
          <p:nvPr/>
        </p:nvSpPr>
        <p:spPr bwMode="auto">
          <a:xfrm>
            <a:off x="2679699" y="2344738"/>
            <a:ext cx="1255713"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 name="Text Box 18"/>
          <p:cNvSpPr txBox="1">
            <a:spLocks noChangeArrowheads="1"/>
          </p:cNvSpPr>
          <p:nvPr/>
        </p:nvSpPr>
        <p:spPr bwMode="auto">
          <a:xfrm>
            <a:off x="3071812" y="2359026"/>
            <a:ext cx="454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Lid</a:t>
            </a:r>
            <a:endParaRPr lang="nl-NL" sz="1600">
              <a:latin typeface="Arial" charset="0"/>
            </a:endParaRPr>
          </a:p>
        </p:txBody>
      </p:sp>
      <p:sp>
        <p:nvSpPr>
          <p:cNvPr id="18" name="Rectangle 20"/>
          <p:cNvSpPr>
            <a:spLocks noChangeArrowheads="1"/>
          </p:cNvSpPr>
          <p:nvPr/>
        </p:nvSpPr>
        <p:spPr bwMode="auto">
          <a:xfrm>
            <a:off x="2343149" y="4418013"/>
            <a:ext cx="1255713"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Text Box 21"/>
          <p:cNvSpPr txBox="1">
            <a:spLocks noChangeArrowheads="1"/>
          </p:cNvSpPr>
          <p:nvPr/>
        </p:nvSpPr>
        <p:spPr bwMode="auto">
          <a:xfrm>
            <a:off x="2590799" y="4432301"/>
            <a:ext cx="749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Groep</a:t>
            </a:r>
            <a:endParaRPr lang="nl-NL" sz="1600">
              <a:latin typeface="Arial" charset="0"/>
            </a:endParaRPr>
          </a:p>
        </p:txBody>
      </p:sp>
      <p:sp>
        <p:nvSpPr>
          <p:cNvPr id="16" name="Rectangle 23"/>
          <p:cNvSpPr>
            <a:spLocks noChangeArrowheads="1"/>
          </p:cNvSpPr>
          <p:nvPr/>
        </p:nvSpPr>
        <p:spPr bwMode="auto">
          <a:xfrm>
            <a:off x="5200649" y="4389438"/>
            <a:ext cx="1255713" cy="393700"/>
          </a:xfrm>
          <a:prstGeom prst="rect">
            <a:avLst/>
          </a:prstGeom>
          <a:noFill/>
          <a:ln w="28575">
            <a:solidFill>
              <a:srgbClr val="1687AF"/>
            </a:solidFill>
            <a:miter lim="800000"/>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Text Box 24"/>
          <p:cNvSpPr txBox="1">
            <a:spLocks noChangeArrowheads="1"/>
          </p:cNvSpPr>
          <p:nvPr/>
        </p:nvSpPr>
        <p:spPr bwMode="auto">
          <a:xfrm>
            <a:off x="5349874" y="4403726"/>
            <a:ext cx="93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600">
                <a:latin typeface="Arial" charset="0"/>
              </a:rPr>
              <a:t>Activiteit</a:t>
            </a:r>
            <a:endParaRPr lang="nl-NL" sz="1600">
              <a:latin typeface="Arial" charset="0"/>
            </a:endParaRPr>
          </a:p>
        </p:txBody>
      </p:sp>
      <p:sp>
        <p:nvSpPr>
          <p:cNvPr id="23" name="Line 18"/>
          <p:cNvSpPr>
            <a:spLocks noChangeShapeType="1"/>
          </p:cNvSpPr>
          <p:nvPr/>
        </p:nvSpPr>
        <p:spPr bwMode="auto">
          <a:xfrm flipH="1">
            <a:off x="2132013" y="4605338"/>
            <a:ext cx="195263" cy="31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94" name="Text Box 31"/>
          <p:cNvSpPr txBox="1">
            <a:spLocks noChangeArrowheads="1"/>
          </p:cNvSpPr>
          <p:nvPr/>
        </p:nvSpPr>
        <p:spPr bwMode="auto">
          <a:xfrm>
            <a:off x="1333501" y="4441826"/>
            <a:ext cx="696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leeftijd</a:t>
            </a:r>
            <a:endParaRPr lang="nl-NL" sz="1400">
              <a:latin typeface="Arial" charset="0"/>
            </a:endParaRPr>
          </a:p>
        </p:txBody>
      </p:sp>
      <p:sp>
        <p:nvSpPr>
          <p:cNvPr id="96" name="Oval 32"/>
          <p:cNvSpPr>
            <a:spLocks noChangeArrowheads="1"/>
          </p:cNvSpPr>
          <p:nvPr/>
        </p:nvSpPr>
        <p:spPr bwMode="auto">
          <a:xfrm>
            <a:off x="1189038" y="443071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92" name="Text Box 34"/>
          <p:cNvSpPr txBox="1">
            <a:spLocks noChangeArrowheads="1"/>
          </p:cNvSpPr>
          <p:nvPr/>
        </p:nvSpPr>
        <p:spPr bwMode="auto">
          <a:xfrm>
            <a:off x="334963" y="4000501"/>
            <a:ext cx="90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minimum</a:t>
            </a:r>
            <a:endParaRPr lang="nl-NL" sz="1400">
              <a:latin typeface="Arial" charset="0"/>
            </a:endParaRPr>
          </a:p>
        </p:txBody>
      </p:sp>
      <p:sp>
        <p:nvSpPr>
          <p:cNvPr id="93" name="Oval 35"/>
          <p:cNvSpPr>
            <a:spLocks noChangeArrowheads="1"/>
          </p:cNvSpPr>
          <p:nvPr/>
        </p:nvSpPr>
        <p:spPr bwMode="auto">
          <a:xfrm>
            <a:off x="290513" y="398938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90" name="Text Box 37"/>
          <p:cNvSpPr txBox="1">
            <a:spLocks noChangeArrowheads="1"/>
          </p:cNvSpPr>
          <p:nvPr/>
        </p:nvSpPr>
        <p:spPr bwMode="auto">
          <a:xfrm>
            <a:off x="287338" y="4797426"/>
            <a:ext cx="952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maximum</a:t>
            </a:r>
            <a:endParaRPr lang="nl-NL" sz="1400">
              <a:latin typeface="Arial" charset="0"/>
            </a:endParaRPr>
          </a:p>
        </p:txBody>
      </p:sp>
      <p:sp>
        <p:nvSpPr>
          <p:cNvPr id="91" name="Oval 38"/>
          <p:cNvSpPr>
            <a:spLocks noChangeArrowheads="1"/>
          </p:cNvSpPr>
          <p:nvPr/>
        </p:nvSpPr>
        <p:spPr bwMode="auto">
          <a:xfrm>
            <a:off x="268288" y="478631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88" name="Text Box 40"/>
          <p:cNvSpPr txBox="1">
            <a:spLocks noChangeArrowheads="1"/>
          </p:cNvSpPr>
          <p:nvPr/>
        </p:nvSpPr>
        <p:spPr bwMode="auto">
          <a:xfrm>
            <a:off x="2651126" y="5067301"/>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naam</a:t>
            </a:r>
            <a:endParaRPr lang="nl-NL" sz="1400" u="sng">
              <a:latin typeface="Arial" charset="0"/>
            </a:endParaRPr>
          </a:p>
        </p:txBody>
      </p:sp>
      <p:sp>
        <p:nvSpPr>
          <p:cNvPr id="89" name="Oval 41"/>
          <p:cNvSpPr>
            <a:spLocks noChangeArrowheads="1"/>
          </p:cNvSpPr>
          <p:nvPr/>
        </p:nvSpPr>
        <p:spPr bwMode="auto">
          <a:xfrm>
            <a:off x="2471738" y="505618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28" name="Line 42"/>
          <p:cNvSpPr>
            <a:spLocks noChangeShapeType="1"/>
          </p:cNvSpPr>
          <p:nvPr/>
        </p:nvSpPr>
        <p:spPr bwMode="auto">
          <a:xfrm flipH="1" flipV="1">
            <a:off x="1071563" y="4281488"/>
            <a:ext cx="271463" cy="1873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29" name="Line 43"/>
          <p:cNvSpPr>
            <a:spLocks noChangeShapeType="1"/>
          </p:cNvSpPr>
          <p:nvPr/>
        </p:nvSpPr>
        <p:spPr bwMode="auto">
          <a:xfrm flipH="1">
            <a:off x="1154113" y="4741863"/>
            <a:ext cx="252413" cy="1270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30" name="Line 44"/>
          <p:cNvSpPr>
            <a:spLocks noChangeShapeType="1"/>
          </p:cNvSpPr>
          <p:nvPr/>
        </p:nvSpPr>
        <p:spPr bwMode="auto">
          <a:xfrm flipH="1" flipV="1">
            <a:off x="2935288" y="4802188"/>
            <a:ext cx="4763" cy="2444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86" name="Text Box 46"/>
          <p:cNvSpPr txBox="1">
            <a:spLocks noChangeArrowheads="1"/>
          </p:cNvSpPr>
          <p:nvPr/>
        </p:nvSpPr>
        <p:spPr bwMode="auto">
          <a:xfrm>
            <a:off x="747713" y="2530476"/>
            <a:ext cx="10112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lidnummer</a:t>
            </a:r>
            <a:endParaRPr lang="nl-NL" sz="1400" u="sng">
              <a:latin typeface="Arial" charset="0"/>
            </a:endParaRPr>
          </a:p>
        </p:txBody>
      </p:sp>
      <p:sp>
        <p:nvSpPr>
          <p:cNvPr id="87" name="Oval 47"/>
          <p:cNvSpPr>
            <a:spLocks noChangeArrowheads="1"/>
          </p:cNvSpPr>
          <p:nvPr/>
        </p:nvSpPr>
        <p:spPr bwMode="auto">
          <a:xfrm>
            <a:off x="773113" y="251936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83" name="Text Box 49"/>
          <p:cNvSpPr txBox="1">
            <a:spLocks noChangeArrowheads="1"/>
          </p:cNvSpPr>
          <p:nvPr/>
        </p:nvSpPr>
        <p:spPr bwMode="auto">
          <a:xfrm>
            <a:off x="1341438" y="1679576"/>
            <a:ext cx="1020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geb.datum</a:t>
            </a:r>
            <a:endParaRPr lang="nl-NL" sz="1400">
              <a:latin typeface="Arial" charset="0"/>
            </a:endParaRPr>
          </a:p>
        </p:txBody>
      </p:sp>
      <p:sp>
        <p:nvSpPr>
          <p:cNvPr id="84" name="Oval 50"/>
          <p:cNvSpPr>
            <a:spLocks noChangeArrowheads="1"/>
          </p:cNvSpPr>
          <p:nvPr/>
        </p:nvSpPr>
        <p:spPr bwMode="auto">
          <a:xfrm>
            <a:off x="1370013" y="166846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80" name="Text Box 52"/>
          <p:cNvSpPr txBox="1">
            <a:spLocks noChangeArrowheads="1"/>
          </p:cNvSpPr>
          <p:nvPr/>
        </p:nvSpPr>
        <p:spPr bwMode="auto">
          <a:xfrm>
            <a:off x="2554288" y="1695451"/>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naam</a:t>
            </a:r>
            <a:endParaRPr lang="nl-NL" sz="1400">
              <a:latin typeface="Arial" charset="0"/>
            </a:endParaRPr>
          </a:p>
        </p:txBody>
      </p:sp>
      <p:sp>
        <p:nvSpPr>
          <p:cNvPr id="81" name="Oval 53"/>
          <p:cNvSpPr>
            <a:spLocks noChangeArrowheads="1"/>
          </p:cNvSpPr>
          <p:nvPr/>
        </p:nvSpPr>
        <p:spPr bwMode="auto">
          <a:xfrm>
            <a:off x="2386013" y="168433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8" name="Text Box 55"/>
          <p:cNvSpPr txBox="1">
            <a:spLocks noChangeArrowheads="1"/>
          </p:cNvSpPr>
          <p:nvPr/>
        </p:nvSpPr>
        <p:spPr bwMode="auto">
          <a:xfrm>
            <a:off x="3408363" y="1701801"/>
            <a:ext cx="971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voornaam</a:t>
            </a:r>
            <a:endParaRPr lang="nl-NL" sz="1400">
              <a:latin typeface="Arial" charset="0"/>
            </a:endParaRPr>
          </a:p>
        </p:txBody>
      </p:sp>
      <p:sp>
        <p:nvSpPr>
          <p:cNvPr id="79" name="Oval 56"/>
          <p:cNvSpPr>
            <a:spLocks noChangeArrowheads="1"/>
          </p:cNvSpPr>
          <p:nvPr/>
        </p:nvSpPr>
        <p:spPr bwMode="auto">
          <a:xfrm>
            <a:off x="3411538" y="169068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6" name="Text Box 58"/>
          <p:cNvSpPr txBox="1">
            <a:spLocks noChangeArrowheads="1"/>
          </p:cNvSpPr>
          <p:nvPr/>
        </p:nvSpPr>
        <p:spPr bwMode="auto">
          <a:xfrm>
            <a:off x="4683126" y="2346326"/>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adres</a:t>
            </a:r>
            <a:endParaRPr lang="nl-NL" sz="1400">
              <a:latin typeface="Arial" charset="0"/>
            </a:endParaRPr>
          </a:p>
        </p:txBody>
      </p:sp>
      <p:sp>
        <p:nvSpPr>
          <p:cNvPr id="77" name="Oval 59"/>
          <p:cNvSpPr>
            <a:spLocks noChangeArrowheads="1"/>
          </p:cNvSpPr>
          <p:nvPr/>
        </p:nvSpPr>
        <p:spPr bwMode="auto">
          <a:xfrm>
            <a:off x="4513263" y="233521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4" name="Text Box 61"/>
          <p:cNvSpPr txBox="1">
            <a:spLocks noChangeArrowheads="1"/>
          </p:cNvSpPr>
          <p:nvPr/>
        </p:nvSpPr>
        <p:spPr bwMode="auto">
          <a:xfrm>
            <a:off x="5719763" y="2324101"/>
            <a:ext cx="627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straat</a:t>
            </a:r>
            <a:endParaRPr lang="nl-NL" sz="1400">
              <a:latin typeface="Arial" charset="0"/>
            </a:endParaRPr>
          </a:p>
        </p:txBody>
      </p:sp>
      <p:sp>
        <p:nvSpPr>
          <p:cNvPr id="75" name="Oval 62"/>
          <p:cNvSpPr>
            <a:spLocks noChangeArrowheads="1"/>
          </p:cNvSpPr>
          <p:nvPr/>
        </p:nvSpPr>
        <p:spPr bwMode="auto">
          <a:xfrm>
            <a:off x="5548313" y="231298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2" name="Text Box 64"/>
          <p:cNvSpPr txBox="1">
            <a:spLocks noChangeArrowheads="1"/>
          </p:cNvSpPr>
          <p:nvPr/>
        </p:nvSpPr>
        <p:spPr bwMode="auto">
          <a:xfrm>
            <a:off x="5605463" y="2787651"/>
            <a:ext cx="9032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postcode</a:t>
            </a:r>
            <a:endParaRPr lang="nl-NL" sz="1400">
              <a:latin typeface="Arial" charset="0"/>
            </a:endParaRPr>
          </a:p>
        </p:txBody>
      </p:sp>
      <p:sp>
        <p:nvSpPr>
          <p:cNvPr id="73" name="Oval 65"/>
          <p:cNvSpPr>
            <a:spLocks noChangeArrowheads="1"/>
          </p:cNvSpPr>
          <p:nvPr/>
        </p:nvSpPr>
        <p:spPr bwMode="auto">
          <a:xfrm>
            <a:off x="5573713" y="277653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70" name="Text Box 67"/>
          <p:cNvSpPr txBox="1">
            <a:spLocks noChangeArrowheads="1"/>
          </p:cNvSpPr>
          <p:nvPr/>
        </p:nvSpPr>
        <p:spPr bwMode="auto">
          <a:xfrm>
            <a:off x="5553076" y="1851026"/>
            <a:ext cx="833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nummer</a:t>
            </a:r>
            <a:endParaRPr lang="nl-NL" sz="1400">
              <a:latin typeface="Arial" charset="0"/>
            </a:endParaRPr>
          </a:p>
        </p:txBody>
      </p:sp>
      <p:sp>
        <p:nvSpPr>
          <p:cNvPr id="71" name="Oval 68"/>
          <p:cNvSpPr>
            <a:spLocks noChangeArrowheads="1"/>
          </p:cNvSpPr>
          <p:nvPr/>
        </p:nvSpPr>
        <p:spPr bwMode="auto">
          <a:xfrm>
            <a:off x="5484813" y="183991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68" name="Text Box 70"/>
          <p:cNvSpPr txBox="1">
            <a:spLocks noChangeArrowheads="1"/>
          </p:cNvSpPr>
          <p:nvPr/>
        </p:nvSpPr>
        <p:spPr bwMode="auto">
          <a:xfrm>
            <a:off x="1169988" y="2095501"/>
            <a:ext cx="696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dirty="0">
                <a:latin typeface="Arial" charset="0"/>
              </a:rPr>
              <a:t>leeftijd</a:t>
            </a:r>
            <a:endParaRPr lang="nl-NL" sz="1400" dirty="0">
              <a:latin typeface="Arial" charset="0"/>
            </a:endParaRPr>
          </a:p>
        </p:txBody>
      </p:sp>
      <p:sp>
        <p:nvSpPr>
          <p:cNvPr id="69" name="Oval 71"/>
          <p:cNvSpPr>
            <a:spLocks noChangeArrowheads="1"/>
          </p:cNvSpPr>
          <p:nvPr/>
        </p:nvSpPr>
        <p:spPr bwMode="auto">
          <a:xfrm>
            <a:off x="1033463" y="2084388"/>
            <a:ext cx="939800" cy="342900"/>
          </a:xfrm>
          <a:prstGeom prst="ellipse">
            <a:avLst/>
          </a:prstGeom>
          <a:noFill/>
          <a:ln w="28575">
            <a:solidFill>
              <a:srgbClr val="1687AF"/>
            </a:solidFill>
            <a:prstDash val="sysDot"/>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40" name="Line 72"/>
          <p:cNvSpPr>
            <a:spLocks noChangeShapeType="1"/>
          </p:cNvSpPr>
          <p:nvPr/>
        </p:nvSpPr>
        <p:spPr bwMode="auto">
          <a:xfrm flipH="1">
            <a:off x="1722438" y="2586038"/>
            <a:ext cx="938213" cy="793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1" name="Line 73"/>
          <p:cNvSpPr>
            <a:spLocks noChangeShapeType="1"/>
          </p:cNvSpPr>
          <p:nvPr/>
        </p:nvSpPr>
        <p:spPr bwMode="auto">
          <a:xfrm flipH="1" flipV="1">
            <a:off x="1912938" y="2303463"/>
            <a:ext cx="760413" cy="2032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2" name="Line 74"/>
          <p:cNvSpPr>
            <a:spLocks noChangeShapeType="1"/>
          </p:cNvSpPr>
          <p:nvPr/>
        </p:nvSpPr>
        <p:spPr bwMode="auto">
          <a:xfrm flipH="1" flipV="1">
            <a:off x="2141538" y="1979613"/>
            <a:ext cx="531813" cy="4159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3" name="Line 75"/>
          <p:cNvSpPr>
            <a:spLocks noChangeShapeType="1"/>
          </p:cNvSpPr>
          <p:nvPr/>
        </p:nvSpPr>
        <p:spPr bwMode="auto">
          <a:xfrm flipH="1" flipV="1">
            <a:off x="2884488" y="2017713"/>
            <a:ext cx="214313" cy="3111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4" name="Line 76"/>
          <p:cNvSpPr>
            <a:spLocks noChangeShapeType="1"/>
          </p:cNvSpPr>
          <p:nvPr/>
        </p:nvSpPr>
        <p:spPr bwMode="auto">
          <a:xfrm flipV="1">
            <a:off x="3508376" y="2036763"/>
            <a:ext cx="338138" cy="2921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5" name="Line 77"/>
          <p:cNvSpPr>
            <a:spLocks noChangeShapeType="1"/>
          </p:cNvSpPr>
          <p:nvPr/>
        </p:nvSpPr>
        <p:spPr bwMode="auto">
          <a:xfrm flipV="1">
            <a:off x="3927476" y="2513013"/>
            <a:ext cx="585788" cy="6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6" name="Line 78"/>
          <p:cNvSpPr>
            <a:spLocks noChangeShapeType="1"/>
          </p:cNvSpPr>
          <p:nvPr/>
        </p:nvSpPr>
        <p:spPr bwMode="auto">
          <a:xfrm flipV="1">
            <a:off x="5197476" y="2109788"/>
            <a:ext cx="388938" cy="2444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7" name="Line 79"/>
          <p:cNvSpPr>
            <a:spLocks noChangeShapeType="1"/>
          </p:cNvSpPr>
          <p:nvPr/>
        </p:nvSpPr>
        <p:spPr bwMode="auto">
          <a:xfrm flipV="1">
            <a:off x="5464176" y="2487613"/>
            <a:ext cx="100013" cy="63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48" name="Line 80"/>
          <p:cNvSpPr>
            <a:spLocks noChangeShapeType="1"/>
          </p:cNvSpPr>
          <p:nvPr/>
        </p:nvSpPr>
        <p:spPr bwMode="auto">
          <a:xfrm flipH="1" flipV="1">
            <a:off x="5230813" y="2649538"/>
            <a:ext cx="357188" cy="2349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6" name="Text Box 82"/>
          <p:cNvSpPr txBox="1">
            <a:spLocks noChangeArrowheads="1"/>
          </p:cNvSpPr>
          <p:nvPr/>
        </p:nvSpPr>
        <p:spPr bwMode="auto">
          <a:xfrm>
            <a:off x="4365626" y="5016501"/>
            <a:ext cx="8334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u="sng">
                <a:latin typeface="Arial" charset="0"/>
              </a:rPr>
              <a:t>nummer</a:t>
            </a:r>
            <a:endParaRPr lang="nl-NL" sz="1400" u="sng">
              <a:latin typeface="Arial" charset="0"/>
            </a:endParaRPr>
          </a:p>
        </p:txBody>
      </p:sp>
      <p:sp>
        <p:nvSpPr>
          <p:cNvPr id="67" name="Oval 83"/>
          <p:cNvSpPr>
            <a:spLocks noChangeArrowheads="1"/>
          </p:cNvSpPr>
          <p:nvPr/>
        </p:nvSpPr>
        <p:spPr bwMode="auto">
          <a:xfrm>
            <a:off x="4287838" y="5005388"/>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50" name="Text Box 84"/>
          <p:cNvSpPr txBox="1">
            <a:spLocks noChangeArrowheads="1"/>
          </p:cNvSpPr>
          <p:nvPr/>
        </p:nvSpPr>
        <p:spPr bwMode="auto">
          <a:xfrm>
            <a:off x="5367338" y="4994276"/>
            <a:ext cx="11699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omschrijving</a:t>
            </a:r>
            <a:endParaRPr lang="nl-NL" sz="1400">
              <a:latin typeface="Arial" charset="0"/>
            </a:endParaRPr>
          </a:p>
        </p:txBody>
      </p:sp>
      <p:sp>
        <p:nvSpPr>
          <p:cNvPr id="51" name="Oval 85"/>
          <p:cNvSpPr>
            <a:spLocks noChangeArrowheads="1"/>
          </p:cNvSpPr>
          <p:nvPr/>
        </p:nvSpPr>
        <p:spPr bwMode="auto">
          <a:xfrm>
            <a:off x="5418138" y="5002213"/>
            <a:ext cx="10922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64" name="Text Box 87"/>
          <p:cNvSpPr txBox="1">
            <a:spLocks noChangeArrowheads="1"/>
          </p:cNvSpPr>
          <p:nvPr/>
        </p:nvSpPr>
        <p:spPr bwMode="auto">
          <a:xfrm>
            <a:off x="6932613" y="4841876"/>
            <a:ext cx="50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kost</a:t>
            </a:r>
            <a:endParaRPr lang="nl-NL" sz="1400">
              <a:latin typeface="Arial" charset="0"/>
            </a:endParaRPr>
          </a:p>
        </p:txBody>
      </p:sp>
      <p:sp>
        <p:nvSpPr>
          <p:cNvPr id="65" name="Oval 88"/>
          <p:cNvSpPr>
            <a:spLocks noChangeArrowheads="1"/>
          </p:cNvSpPr>
          <p:nvPr/>
        </p:nvSpPr>
        <p:spPr bwMode="auto">
          <a:xfrm>
            <a:off x="6704013" y="483076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62" name="Text Box 90"/>
          <p:cNvSpPr txBox="1">
            <a:spLocks noChangeArrowheads="1"/>
          </p:cNvSpPr>
          <p:nvPr/>
        </p:nvSpPr>
        <p:spPr bwMode="auto">
          <a:xfrm>
            <a:off x="6780213" y="4156076"/>
            <a:ext cx="687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tijdstip</a:t>
            </a:r>
            <a:endParaRPr lang="nl-NL" sz="1400">
              <a:latin typeface="Arial" charset="0"/>
            </a:endParaRPr>
          </a:p>
        </p:txBody>
      </p:sp>
      <p:sp>
        <p:nvSpPr>
          <p:cNvPr id="63" name="Oval 91"/>
          <p:cNvSpPr>
            <a:spLocks noChangeArrowheads="1"/>
          </p:cNvSpPr>
          <p:nvPr/>
        </p:nvSpPr>
        <p:spPr bwMode="auto">
          <a:xfrm>
            <a:off x="6637338" y="414496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54" name="Line 92"/>
          <p:cNvSpPr>
            <a:spLocks noChangeShapeType="1"/>
          </p:cNvSpPr>
          <p:nvPr/>
        </p:nvSpPr>
        <p:spPr bwMode="auto">
          <a:xfrm flipV="1">
            <a:off x="4851401" y="4783138"/>
            <a:ext cx="481013" cy="22225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55" name="Line 93"/>
          <p:cNvSpPr>
            <a:spLocks noChangeShapeType="1"/>
          </p:cNvSpPr>
          <p:nvPr/>
        </p:nvSpPr>
        <p:spPr bwMode="auto">
          <a:xfrm flipH="1" flipV="1">
            <a:off x="5875338" y="4786312"/>
            <a:ext cx="71438" cy="20002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56" name="Line 94"/>
          <p:cNvSpPr>
            <a:spLocks noChangeShapeType="1"/>
          </p:cNvSpPr>
          <p:nvPr/>
        </p:nvSpPr>
        <p:spPr bwMode="auto">
          <a:xfrm flipH="1" flipV="1">
            <a:off x="6456363" y="4732338"/>
            <a:ext cx="319088" cy="1682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57" name="Line 95"/>
          <p:cNvSpPr>
            <a:spLocks noChangeShapeType="1"/>
          </p:cNvSpPr>
          <p:nvPr/>
        </p:nvSpPr>
        <p:spPr bwMode="auto">
          <a:xfrm flipV="1">
            <a:off x="6451601" y="4418013"/>
            <a:ext cx="280988" cy="130175"/>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
        <p:nvSpPr>
          <p:cNvPr id="60" name="Text Box 124"/>
          <p:cNvSpPr txBox="1">
            <a:spLocks noChangeArrowheads="1"/>
          </p:cNvSpPr>
          <p:nvPr/>
        </p:nvSpPr>
        <p:spPr bwMode="auto">
          <a:xfrm>
            <a:off x="4508501" y="1698626"/>
            <a:ext cx="844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ctr" eaLnBrk="1" hangingPunct="1"/>
            <a:r>
              <a:rPr lang="nl-BE" sz="1400">
                <a:latin typeface="Arial" charset="0"/>
              </a:rPr>
              <a:t>geslacht</a:t>
            </a:r>
            <a:endParaRPr lang="nl-NL" sz="1400">
              <a:latin typeface="Arial" charset="0"/>
            </a:endParaRPr>
          </a:p>
        </p:txBody>
      </p:sp>
      <p:sp>
        <p:nvSpPr>
          <p:cNvPr id="61" name="Oval 125"/>
          <p:cNvSpPr>
            <a:spLocks noChangeArrowheads="1"/>
          </p:cNvSpPr>
          <p:nvPr/>
        </p:nvSpPr>
        <p:spPr bwMode="auto">
          <a:xfrm>
            <a:off x="4446588" y="1687513"/>
            <a:ext cx="939800" cy="342900"/>
          </a:xfrm>
          <a:prstGeom prst="ellips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nchor="ctr"/>
          <a:lstStyle/>
          <a:p>
            <a:pPr algn="ctr"/>
            <a:endParaRPr lang="en-US" sz="1800">
              <a:solidFill>
                <a:srgbClr val="996633"/>
              </a:solidFill>
              <a:latin typeface="Arial" charset="0"/>
            </a:endParaRPr>
          </a:p>
        </p:txBody>
      </p:sp>
      <p:sp>
        <p:nvSpPr>
          <p:cNvPr id="59" name="Line 126"/>
          <p:cNvSpPr>
            <a:spLocks noChangeShapeType="1"/>
          </p:cNvSpPr>
          <p:nvPr/>
        </p:nvSpPr>
        <p:spPr bwMode="auto">
          <a:xfrm flipV="1">
            <a:off x="3930651" y="1973263"/>
            <a:ext cx="652463" cy="419100"/>
          </a:xfrm>
          <a:prstGeom prst="line">
            <a:avLst/>
          </a:prstGeom>
          <a:noFill/>
          <a:ln w="28575">
            <a:solidFill>
              <a:srgbClr val="1687AF"/>
            </a:solidFill>
            <a:round/>
            <a:headEnd/>
            <a:tailEnd/>
          </a:ln>
          <a:effectLst>
            <a:outerShdw blurRad="50800" dist="38100" dir="8100000" algn="tr"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nl-BE"/>
          </a:p>
        </p:txBody>
      </p:sp>
    </p:spTree>
    <p:extLst>
      <p:ext uri="{BB962C8B-B14F-4D97-AF65-F5344CB8AC3E}">
        <p14:creationId xmlns:p14="http://schemas.microsoft.com/office/powerpoint/2010/main" val="162807016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74924" y="2823666"/>
            <a:ext cx="7945152" cy="2933204"/>
            <a:chOff x="274924" y="2823666"/>
            <a:chExt cx="7945152" cy="2933204"/>
          </a:xfrm>
          <a:effectLst>
            <a:outerShdw blurRad="50800" dist="38100" dir="8100000" algn="tr" rotWithShape="0">
              <a:prstClr val="black">
                <a:alpha val="40000"/>
              </a:prstClr>
            </a:outerShdw>
          </a:effectLst>
        </p:grpSpPr>
        <p:sp>
          <p:nvSpPr>
            <p:cNvPr id="26" name="Rectangle 25"/>
            <p:cNvSpPr/>
            <p:nvPr/>
          </p:nvSpPr>
          <p:spPr>
            <a:xfrm>
              <a:off x="2143124" y="2823666"/>
              <a:ext cx="1052511" cy="218937"/>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7" name="Rectangle 26"/>
            <p:cNvSpPr/>
            <p:nvPr/>
          </p:nvSpPr>
          <p:spPr>
            <a:xfrm>
              <a:off x="1771648" y="3366095"/>
              <a:ext cx="904875" cy="219075"/>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8" name="Rectangle 27"/>
            <p:cNvSpPr/>
            <p:nvPr/>
          </p:nvSpPr>
          <p:spPr>
            <a:xfrm>
              <a:off x="7343126" y="4451945"/>
              <a:ext cx="876950" cy="219075"/>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9" name="Rectangle 28"/>
            <p:cNvSpPr/>
            <p:nvPr/>
          </p:nvSpPr>
          <p:spPr>
            <a:xfrm>
              <a:off x="6819250" y="5280620"/>
              <a:ext cx="1200799" cy="219075"/>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0" name="Rectangle 29"/>
            <p:cNvSpPr/>
            <p:nvPr/>
          </p:nvSpPr>
          <p:spPr>
            <a:xfrm>
              <a:off x="274924" y="5537795"/>
              <a:ext cx="1782475" cy="219075"/>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6" name="Group 5"/>
          <p:cNvGrpSpPr/>
          <p:nvPr/>
        </p:nvGrpSpPr>
        <p:grpSpPr>
          <a:xfrm>
            <a:off x="274925" y="1971674"/>
            <a:ext cx="6306851" cy="3238184"/>
            <a:chOff x="274925" y="1971674"/>
            <a:chExt cx="6306851" cy="3238184"/>
          </a:xfrm>
          <a:effectLst>
            <a:outerShdw blurRad="50800" dist="38100" dir="8100000" algn="tr" rotWithShape="0">
              <a:prstClr val="black">
                <a:alpha val="40000"/>
              </a:prstClr>
            </a:outerShdw>
          </a:effectLst>
        </p:grpSpPr>
        <p:sp>
          <p:nvSpPr>
            <p:cNvPr id="14" name="Rectangle 13"/>
            <p:cNvSpPr/>
            <p:nvPr/>
          </p:nvSpPr>
          <p:spPr>
            <a:xfrm>
              <a:off x="5448300" y="1971674"/>
              <a:ext cx="1066800"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5" name="Rectangle 14"/>
            <p:cNvSpPr/>
            <p:nvPr/>
          </p:nvSpPr>
          <p:spPr>
            <a:xfrm>
              <a:off x="1943099" y="2256155"/>
              <a:ext cx="619125"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Rectangle 15"/>
            <p:cNvSpPr/>
            <p:nvPr/>
          </p:nvSpPr>
          <p:spPr>
            <a:xfrm>
              <a:off x="1628772" y="4726623"/>
              <a:ext cx="514353"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7" name="Rectangle 16"/>
            <p:cNvSpPr/>
            <p:nvPr/>
          </p:nvSpPr>
          <p:spPr>
            <a:xfrm>
              <a:off x="2695573" y="2256155"/>
              <a:ext cx="1000127"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8" name="Rectangle 17"/>
            <p:cNvSpPr/>
            <p:nvPr/>
          </p:nvSpPr>
          <p:spPr>
            <a:xfrm>
              <a:off x="3810000" y="2256155"/>
              <a:ext cx="604839"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9" name="Rectangle 18"/>
            <p:cNvSpPr/>
            <p:nvPr/>
          </p:nvSpPr>
          <p:spPr>
            <a:xfrm>
              <a:off x="4503736" y="2256155"/>
              <a:ext cx="944564"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0" name="Rectangle 19"/>
            <p:cNvSpPr/>
            <p:nvPr/>
          </p:nvSpPr>
          <p:spPr>
            <a:xfrm>
              <a:off x="5770850" y="2256155"/>
              <a:ext cx="810926"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274925" y="2528888"/>
              <a:ext cx="810926"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2" name="Rectangle 21"/>
            <p:cNvSpPr/>
            <p:nvPr/>
          </p:nvSpPr>
          <p:spPr>
            <a:xfrm>
              <a:off x="4761200" y="3095129"/>
              <a:ext cx="1468150" cy="20016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3" name="Rectangle 22"/>
            <p:cNvSpPr/>
            <p:nvPr/>
          </p:nvSpPr>
          <p:spPr>
            <a:xfrm>
              <a:off x="4256372" y="4990783"/>
              <a:ext cx="719646" cy="219075"/>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grpSp>
        <p:nvGrpSpPr>
          <p:cNvPr id="5" name="Group 4"/>
          <p:cNvGrpSpPr/>
          <p:nvPr/>
        </p:nvGrpSpPr>
        <p:grpSpPr>
          <a:xfrm>
            <a:off x="4076700" y="1971675"/>
            <a:ext cx="1752599" cy="2147253"/>
            <a:chOff x="4076700" y="1971675"/>
            <a:chExt cx="1752599" cy="2147253"/>
          </a:xfrm>
          <a:effectLst>
            <a:outerShdw blurRad="50800" dist="38100" dir="8100000" algn="tr" rotWithShape="0">
              <a:prstClr val="black">
                <a:alpha val="40000"/>
              </a:prstClr>
            </a:outerShdw>
          </a:effectLst>
        </p:grpSpPr>
        <p:sp>
          <p:nvSpPr>
            <p:cNvPr id="3" name="Rectangle 2"/>
            <p:cNvSpPr/>
            <p:nvPr/>
          </p:nvSpPr>
          <p:spPr>
            <a:xfrm>
              <a:off x="4076700" y="1971675"/>
              <a:ext cx="285750" cy="21907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1" name="Rectangle 110"/>
            <p:cNvSpPr/>
            <p:nvPr/>
          </p:nvSpPr>
          <p:spPr>
            <a:xfrm>
              <a:off x="4924424" y="2823528"/>
              <a:ext cx="904875" cy="21907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2" name="Rectangle 111"/>
            <p:cNvSpPr/>
            <p:nvPr/>
          </p:nvSpPr>
          <p:spPr>
            <a:xfrm>
              <a:off x="4295774" y="3899853"/>
              <a:ext cx="1152526" cy="219075"/>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 name="Title 1"/>
          <p:cNvSpPr>
            <a:spLocks noGrp="1"/>
          </p:cNvSpPr>
          <p:nvPr>
            <p:ph type="title"/>
          </p:nvPr>
        </p:nvSpPr>
        <p:spPr>
          <a:solidFill>
            <a:srgbClr val="7D9D9D"/>
          </a:solidFill>
        </p:spPr>
        <p:txBody>
          <a:bodyPr/>
          <a:lstStyle/>
          <a:p>
            <a:r>
              <a:rPr lang="nl-BE" sz="2000" b="1" dirty="0"/>
              <a:t>Het ontwerp van een </a:t>
            </a:r>
            <a:br>
              <a:rPr lang="nl-BE" sz="2000" b="1" dirty="0"/>
            </a:br>
            <a:r>
              <a:rPr lang="nl-BE" sz="2000" b="1" dirty="0"/>
              <a:t>(E)ER-diagram</a:t>
            </a:r>
          </a:p>
        </p:txBody>
      </p:sp>
      <p:sp>
        <p:nvSpPr>
          <p:cNvPr id="4" name="Text Placeholder 3"/>
          <p:cNvSpPr>
            <a:spLocks noGrp="1"/>
          </p:cNvSpPr>
          <p:nvPr>
            <p:ph type="body" sz="quarter" idx="13"/>
          </p:nvPr>
        </p:nvSpPr>
        <p:spPr>
          <a:xfrm>
            <a:off x="4580731" y="-9525"/>
            <a:ext cx="4572000" cy="981075"/>
          </a:xfrm>
        </p:spPr>
        <p:txBody>
          <a:bodyPr/>
          <a:lstStyle/>
          <a:p>
            <a:r>
              <a:rPr lang="nl-BE" dirty="0" err="1" smtClean="0"/>
              <a:t>Case-studie</a:t>
            </a:r>
            <a:endParaRPr lang="nl-BE" dirty="0" smtClean="0"/>
          </a:p>
          <a:p>
            <a:r>
              <a:rPr lang="nl-BE" sz="1400" dirty="0" smtClean="0"/>
              <a:t>Databank voor een jeugdvereniging</a:t>
            </a:r>
          </a:p>
        </p:txBody>
      </p:sp>
      <p:pic>
        <p:nvPicPr>
          <p:cNvPr id="4100" name="Picture 4" descr="http://m.vlaanderen.be/sites/default/files/styles/mobile/public/images/kring%20kinderen%20xl.jpg?itok=uCADXCq_"/>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1926" y="1009650"/>
            <a:ext cx="2392074" cy="1619250"/>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52"/>
          <p:cNvSpPr txBox="1">
            <a:spLocks noChangeArrowheads="1"/>
          </p:cNvSpPr>
          <p:nvPr/>
        </p:nvSpPr>
        <p:spPr bwMode="auto">
          <a:xfrm>
            <a:off x="171450" y="1346200"/>
            <a:ext cx="64865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just"/>
            <a:r>
              <a:rPr lang="nl-NL" sz="1800" dirty="0" smtClean="0">
                <a:solidFill>
                  <a:srgbClr val="000000"/>
                </a:solidFill>
                <a:latin typeface="Arial" charset="0"/>
                <a:cs typeface="Times New Roman" pitchFamily="18" charset="0"/>
              </a:rPr>
              <a:t>Voor haar werking te verbeteren wenst een </a:t>
            </a:r>
            <a:r>
              <a:rPr lang="nl-NL" sz="1800" dirty="0">
                <a:solidFill>
                  <a:srgbClr val="000000"/>
                </a:solidFill>
                <a:latin typeface="Arial" charset="0"/>
                <a:cs typeface="Times New Roman" pitchFamily="18" charset="0"/>
              </a:rPr>
              <a:t>jeugdvereniging </a:t>
            </a:r>
            <a:r>
              <a:rPr lang="nl-NL" sz="1800" dirty="0" smtClean="0">
                <a:solidFill>
                  <a:srgbClr val="000000"/>
                </a:solidFill>
                <a:latin typeface="Arial" charset="0"/>
                <a:cs typeface="Times New Roman" pitchFamily="18" charset="0"/>
              </a:rPr>
              <a:t>een databank </a:t>
            </a:r>
            <a:r>
              <a:rPr lang="nl-NL" sz="1800" dirty="0">
                <a:solidFill>
                  <a:srgbClr val="000000"/>
                </a:solidFill>
                <a:latin typeface="Arial" charset="0"/>
                <a:cs typeface="Times New Roman" pitchFamily="18" charset="0"/>
              </a:rPr>
              <a:t>op te </a:t>
            </a:r>
            <a:r>
              <a:rPr lang="nl-NL" sz="1800" dirty="0" smtClean="0">
                <a:solidFill>
                  <a:srgbClr val="000000"/>
                </a:solidFill>
                <a:latin typeface="Arial" charset="0"/>
                <a:cs typeface="Times New Roman" pitchFamily="18" charset="0"/>
              </a:rPr>
              <a:t>zetten. Daarbij zijn de volgende aspecten belangrijk. </a:t>
            </a:r>
            <a:r>
              <a:rPr lang="nl-NL" sz="1800" dirty="0">
                <a:solidFill>
                  <a:srgbClr val="000000"/>
                </a:solidFill>
                <a:latin typeface="Arial" charset="0"/>
                <a:cs typeface="Times New Roman" pitchFamily="18" charset="0"/>
              </a:rPr>
              <a:t>Bij de inschrijving krijgt elk lid een uniek lidnummer. Gegevens zoals naam, voornaam, adres, </a:t>
            </a:r>
            <a:r>
              <a:rPr lang="nl-NL" sz="1800" dirty="0" smtClean="0">
                <a:solidFill>
                  <a:srgbClr val="000000"/>
                </a:solidFill>
                <a:latin typeface="Arial" charset="0"/>
                <a:cs typeface="Times New Roman" pitchFamily="18" charset="0"/>
              </a:rPr>
              <a:t>geslacht en </a:t>
            </a:r>
            <a:r>
              <a:rPr lang="nl-NL" sz="1800" dirty="0" err="1" smtClean="0">
                <a:solidFill>
                  <a:srgbClr val="000000"/>
                </a:solidFill>
                <a:latin typeface="Arial" charset="0"/>
                <a:cs typeface="Times New Roman" pitchFamily="18" charset="0"/>
              </a:rPr>
              <a:t>geboor</a:t>
            </a:r>
            <a:r>
              <a:rPr lang="nl-NL" sz="1800" dirty="0" smtClean="0">
                <a:solidFill>
                  <a:srgbClr val="000000"/>
                </a:solidFill>
                <a:latin typeface="Arial" charset="0"/>
                <a:cs typeface="Times New Roman" pitchFamily="18" charset="0"/>
              </a:rPr>
              <a:t>- </a:t>
            </a:r>
            <a:r>
              <a:rPr lang="nl-NL" sz="1800" dirty="0" err="1" smtClean="0">
                <a:solidFill>
                  <a:srgbClr val="000000"/>
                </a:solidFill>
                <a:latin typeface="Arial" charset="0"/>
                <a:cs typeface="Times New Roman" pitchFamily="18" charset="0"/>
              </a:rPr>
              <a:t>tedatum</a:t>
            </a:r>
            <a:r>
              <a:rPr lang="nl-NL" sz="1800" dirty="0" smtClean="0">
                <a:solidFill>
                  <a:srgbClr val="000000"/>
                </a:solidFill>
                <a:latin typeface="Arial" charset="0"/>
                <a:cs typeface="Times New Roman" pitchFamily="18" charset="0"/>
              </a:rPr>
              <a:t> worden geregistreerd. In het begin van het werkjaar</a:t>
            </a:r>
            <a:endParaRPr lang="nl-NL" sz="1800" dirty="0">
              <a:latin typeface="Arial" charset="0"/>
            </a:endParaRPr>
          </a:p>
        </p:txBody>
      </p:sp>
      <p:sp>
        <p:nvSpPr>
          <p:cNvPr id="85" name="Text Box 52"/>
          <p:cNvSpPr txBox="1">
            <a:spLocks noChangeArrowheads="1"/>
          </p:cNvSpPr>
          <p:nvPr/>
        </p:nvSpPr>
        <p:spPr bwMode="auto">
          <a:xfrm>
            <a:off x="177799" y="2719526"/>
            <a:ext cx="8651875"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200">
                <a:solidFill>
                  <a:schemeClr val="tx1"/>
                </a:solidFill>
                <a:latin typeface="Times New Roman" pitchFamily="18" charset="0"/>
              </a:defRPr>
            </a:lvl1pPr>
            <a:lvl2pPr marL="742950" indent="-285750" eaLnBrk="0" hangingPunct="0">
              <a:defRPr sz="1200">
                <a:solidFill>
                  <a:schemeClr val="tx1"/>
                </a:solidFill>
                <a:latin typeface="Times New Roman" pitchFamily="18" charset="0"/>
              </a:defRPr>
            </a:lvl2pPr>
            <a:lvl3pPr marL="1143000" indent="-228600" eaLnBrk="0" hangingPunct="0">
              <a:defRPr sz="1200">
                <a:solidFill>
                  <a:schemeClr val="tx1"/>
                </a:solidFill>
                <a:latin typeface="Times New Roman" pitchFamily="18" charset="0"/>
              </a:defRPr>
            </a:lvl3pPr>
            <a:lvl4pPr marL="1600200" indent="-228600" eaLnBrk="0" hangingPunct="0">
              <a:defRPr sz="1200">
                <a:solidFill>
                  <a:schemeClr val="tx1"/>
                </a:solidFill>
                <a:latin typeface="Times New Roman" pitchFamily="18" charset="0"/>
              </a:defRPr>
            </a:lvl4pPr>
            <a:lvl5pPr marL="2057400" indent="-228600" eaLnBrk="0" hangingPunct="0">
              <a:defRPr sz="1200">
                <a:solidFill>
                  <a:schemeClr val="tx1"/>
                </a:solidFill>
                <a:latin typeface="Times New Roman" pitchFamily="18" charset="0"/>
              </a:defRPr>
            </a:lvl5pPr>
            <a:lvl6pPr marL="2514600" indent="-228600" eaLnBrk="0" fontAlgn="base" hangingPunct="0">
              <a:spcBef>
                <a:spcPct val="0"/>
              </a:spcBef>
              <a:spcAft>
                <a:spcPct val="0"/>
              </a:spcAft>
              <a:defRPr sz="1200">
                <a:solidFill>
                  <a:schemeClr val="tx1"/>
                </a:solidFill>
                <a:latin typeface="Times New Roman" pitchFamily="18" charset="0"/>
              </a:defRPr>
            </a:lvl6pPr>
            <a:lvl7pPr marL="2971800" indent="-228600" eaLnBrk="0" fontAlgn="base" hangingPunct="0">
              <a:spcBef>
                <a:spcPct val="0"/>
              </a:spcBef>
              <a:spcAft>
                <a:spcPct val="0"/>
              </a:spcAft>
              <a:defRPr sz="1200">
                <a:solidFill>
                  <a:schemeClr val="tx1"/>
                </a:solidFill>
                <a:latin typeface="Times New Roman" pitchFamily="18" charset="0"/>
              </a:defRPr>
            </a:lvl7pPr>
            <a:lvl8pPr marL="3429000" indent="-228600" eaLnBrk="0" fontAlgn="base" hangingPunct="0">
              <a:spcBef>
                <a:spcPct val="0"/>
              </a:spcBef>
              <a:spcAft>
                <a:spcPct val="0"/>
              </a:spcAft>
              <a:defRPr sz="1200">
                <a:solidFill>
                  <a:schemeClr val="tx1"/>
                </a:solidFill>
                <a:latin typeface="Times New Roman" pitchFamily="18" charset="0"/>
              </a:defRPr>
            </a:lvl8pPr>
            <a:lvl9pPr marL="3886200" indent="-228600" eaLnBrk="0" fontAlgn="base" hangingPunct="0">
              <a:spcBef>
                <a:spcPct val="0"/>
              </a:spcBef>
              <a:spcAft>
                <a:spcPct val="0"/>
              </a:spcAft>
              <a:defRPr sz="1200">
                <a:solidFill>
                  <a:schemeClr val="tx1"/>
                </a:solidFill>
                <a:latin typeface="Times New Roman" pitchFamily="18" charset="0"/>
              </a:defRPr>
            </a:lvl9pPr>
          </a:lstStyle>
          <a:p>
            <a:pPr algn="just"/>
            <a:r>
              <a:rPr lang="nl-NL" sz="1800" dirty="0" smtClean="0">
                <a:solidFill>
                  <a:srgbClr val="000000"/>
                </a:solidFill>
                <a:latin typeface="Arial" charset="0"/>
                <a:cs typeface="Times New Roman" pitchFamily="18" charset="0"/>
              </a:rPr>
              <a:t>worden </a:t>
            </a:r>
            <a:r>
              <a:rPr lang="nl-NL" sz="1800" dirty="0">
                <a:solidFill>
                  <a:srgbClr val="000000"/>
                </a:solidFill>
                <a:latin typeface="Arial" charset="0"/>
                <a:cs typeface="Times New Roman" pitchFamily="18" charset="0"/>
              </a:rPr>
              <a:t>de leden ingedeeld in verschillende groepen volgens leeftijdsklassen. Er kunnen meerdere groepen zijn voor één leeftijdsklasse. Elke groep heeft een leid(st)er. Een leid(st)er is maximaal verantwoordelijke voor één groep. De leiding vormt zelf ook een groep, die correspondeert met de hoogste leeftijdsklasse</a:t>
            </a:r>
            <a:r>
              <a:rPr lang="nl-NL" sz="1800" dirty="0" smtClean="0">
                <a:solidFill>
                  <a:srgbClr val="000000"/>
                </a:solidFill>
                <a:latin typeface="Arial" charset="0"/>
                <a:cs typeface="Times New Roman" pitchFamily="18" charset="0"/>
              </a:rPr>
              <a:t>. </a:t>
            </a:r>
            <a:endParaRPr lang="nl-NL" sz="1800" dirty="0">
              <a:solidFill>
                <a:srgbClr val="000000"/>
              </a:solidFill>
              <a:latin typeface="Arial" charset="0"/>
              <a:cs typeface="Times New Roman" pitchFamily="18" charset="0"/>
            </a:endParaRPr>
          </a:p>
          <a:p>
            <a:pPr algn="just"/>
            <a:r>
              <a:rPr lang="nl-NL" sz="1800" dirty="0">
                <a:solidFill>
                  <a:srgbClr val="000000"/>
                </a:solidFill>
                <a:latin typeface="Arial" charset="0"/>
                <a:cs typeface="Times New Roman" pitchFamily="18" charset="0"/>
              </a:rPr>
              <a:t>De leid(st)</a:t>
            </a:r>
            <a:r>
              <a:rPr lang="nl-NL" sz="1800" dirty="0" err="1">
                <a:solidFill>
                  <a:srgbClr val="000000"/>
                </a:solidFill>
                <a:latin typeface="Arial" charset="0"/>
                <a:cs typeface="Times New Roman" pitchFamily="18" charset="0"/>
              </a:rPr>
              <a:t>ers</a:t>
            </a:r>
            <a:r>
              <a:rPr lang="nl-NL" sz="1800" dirty="0">
                <a:solidFill>
                  <a:srgbClr val="000000"/>
                </a:solidFill>
                <a:latin typeface="Arial" charset="0"/>
                <a:cs typeface="Times New Roman" pitchFamily="18" charset="0"/>
              </a:rPr>
              <a:t> organiseren allerhande activiteiten voor de leden. Een dergelijke activiteit kan bestemd zijn voor één of meerdere groepen tegelijkertijd. Tevens kunnen meerdere activiteiten voor dezelfde groep worden gepland (op verschillende uren). </a:t>
            </a:r>
          </a:p>
          <a:p>
            <a:pPr algn="just"/>
            <a:r>
              <a:rPr lang="nl-NL" sz="1800" dirty="0">
                <a:solidFill>
                  <a:srgbClr val="000000"/>
                </a:solidFill>
                <a:latin typeface="Arial" charset="0"/>
                <a:cs typeface="Times New Roman" pitchFamily="18" charset="0"/>
              </a:rPr>
              <a:t>Aan sommige activiteiten kunnen extra kosten verbonden zijn. Los daarvan kan het zijn dat de leden zich op voorhand voor een activiteit moeten inschrijven (en de kosten vereffenen).</a:t>
            </a:r>
            <a:r>
              <a:rPr lang="nl-NL" sz="1800" dirty="0">
                <a:latin typeface="Arial" charset="0"/>
              </a:rPr>
              <a:t> </a:t>
            </a:r>
          </a:p>
        </p:txBody>
      </p:sp>
      <p:sp>
        <p:nvSpPr>
          <p:cNvPr id="12" name="Content Placeholder 2"/>
          <p:cNvSpPr txBox="1">
            <a:spLocks/>
          </p:cNvSpPr>
          <p:nvPr/>
        </p:nvSpPr>
        <p:spPr>
          <a:xfrm>
            <a:off x="904875" y="6058052"/>
            <a:ext cx="7515225" cy="3501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GB" b="1" dirty="0" err="1" smtClean="0">
                <a:solidFill>
                  <a:schemeClr val="accent2">
                    <a:lumMod val="75000"/>
                  </a:schemeClr>
                </a:solidFill>
                <a:latin typeface="Consolas" pitchFamily="49" charset="0"/>
                <a:cs typeface="Consolas" pitchFamily="49" charset="0"/>
              </a:rPr>
              <a:t>Attributen</a:t>
            </a:r>
            <a:endParaRPr lang="en-GB" b="1" dirty="0" smtClean="0">
              <a:solidFill>
                <a:schemeClr val="accent2">
                  <a:lumMod val="75000"/>
                </a:schemeClr>
              </a:solidFill>
              <a:latin typeface="Consolas" pitchFamily="49" charset="0"/>
              <a:cs typeface="Consolas" pitchFamily="49" charset="0"/>
            </a:endParaRPr>
          </a:p>
        </p:txBody>
      </p:sp>
      <p:sp>
        <p:nvSpPr>
          <p:cNvPr id="24" name="Content Placeholder 2"/>
          <p:cNvSpPr txBox="1">
            <a:spLocks/>
          </p:cNvSpPr>
          <p:nvPr/>
        </p:nvSpPr>
        <p:spPr>
          <a:xfrm>
            <a:off x="887157" y="6058052"/>
            <a:ext cx="7515225" cy="35019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Font typeface="Arial" pitchFamily="34" charset="0"/>
              <a:buNone/>
            </a:pPr>
            <a:r>
              <a:rPr lang="en-GB" b="1" dirty="0" err="1" smtClean="0">
                <a:solidFill>
                  <a:schemeClr val="accent2">
                    <a:lumMod val="75000"/>
                  </a:schemeClr>
                </a:solidFill>
                <a:latin typeface="Consolas" pitchFamily="49" charset="0"/>
                <a:cs typeface="Consolas" pitchFamily="49" charset="0"/>
              </a:rPr>
              <a:t>Relatietypes</a:t>
            </a:r>
            <a:r>
              <a:rPr lang="en-GB" b="1" dirty="0" smtClean="0">
                <a:solidFill>
                  <a:schemeClr val="accent2">
                    <a:lumMod val="75000"/>
                  </a:schemeClr>
                </a:solidFill>
                <a:latin typeface="Consolas" pitchFamily="49" charset="0"/>
                <a:cs typeface="Consolas" pitchFamily="49" charset="0"/>
              </a:rPr>
              <a:t> en </a:t>
            </a:r>
            <a:r>
              <a:rPr lang="en-GB" b="1" dirty="0" err="1" smtClean="0">
                <a:solidFill>
                  <a:schemeClr val="accent2">
                    <a:lumMod val="75000"/>
                  </a:schemeClr>
                </a:solidFill>
                <a:latin typeface="Consolas" pitchFamily="49" charset="0"/>
                <a:cs typeface="Consolas" pitchFamily="49" charset="0"/>
              </a:rPr>
              <a:t>hun</a:t>
            </a:r>
            <a:r>
              <a:rPr lang="en-GB" b="1" dirty="0" smtClean="0">
                <a:solidFill>
                  <a:schemeClr val="accent2">
                    <a:lumMod val="75000"/>
                  </a:schemeClr>
                </a:solidFill>
                <a:latin typeface="Consolas" pitchFamily="49" charset="0"/>
                <a:cs typeface="Consolas" pitchFamily="49" charset="0"/>
              </a:rPr>
              <a:t> </a:t>
            </a:r>
            <a:r>
              <a:rPr lang="en-GB" b="1" dirty="0" err="1" smtClean="0">
                <a:solidFill>
                  <a:schemeClr val="accent2">
                    <a:lumMod val="75000"/>
                  </a:schemeClr>
                </a:solidFill>
                <a:latin typeface="Consolas" pitchFamily="49" charset="0"/>
                <a:cs typeface="Consolas" pitchFamily="49" charset="0"/>
              </a:rPr>
              <a:t>attributen</a:t>
            </a:r>
            <a:endParaRPr lang="en-GB" b="1" dirty="0" smtClean="0">
              <a:solidFill>
                <a:schemeClr val="accent2">
                  <a:lumMod val="75000"/>
                </a:schemeClr>
              </a:solidFill>
              <a:latin typeface="Consolas" pitchFamily="49" charset="0"/>
              <a:cs typeface="Consolas" pitchFamily="49" charset="0"/>
            </a:endParaRPr>
          </a:p>
        </p:txBody>
      </p:sp>
    </p:spTree>
    <p:extLst>
      <p:ext uri="{BB962C8B-B14F-4D97-AF65-F5344CB8AC3E}">
        <p14:creationId xmlns:p14="http://schemas.microsoft.com/office/powerpoint/2010/main" val="3667575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12"/>
                                        </p:tgtEl>
                                      </p:cBhvr>
                                    </p:animEffect>
                                    <p:anim calcmode="lin" valueType="num">
                                      <p:cBhvr>
                                        <p:cTn id="7" dur="1000"/>
                                        <p:tgtEl>
                                          <p:spTgt spid="12"/>
                                        </p:tgtEl>
                                        <p:attrNameLst>
                                          <p:attrName>ppt_x</p:attrName>
                                        </p:attrNameLst>
                                      </p:cBhvr>
                                      <p:tavLst>
                                        <p:tav tm="0">
                                          <p:val>
                                            <p:strVal val="ppt_x"/>
                                          </p:val>
                                        </p:tav>
                                        <p:tav tm="100000">
                                          <p:val>
                                            <p:strVal val="ppt_x"/>
                                          </p:val>
                                        </p:tav>
                                      </p:tavLst>
                                    </p:anim>
                                    <p:anim calcmode="lin" valueType="num">
                                      <p:cBhvr>
                                        <p:cTn id="8" dur="1000"/>
                                        <p:tgtEl>
                                          <p:spTgt spid="12"/>
                                        </p:tgtEl>
                                        <p:attrNameLst>
                                          <p:attrName>ppt_y</p:attrName>
                                        </p:attrNameLst>
                                      </p:cBhvr>
                                      <p:tavLst>
                                        <p:tav tm="0">
                                          <p:val>
                                            <p:strVal val="ppt_y"/>
                                          </p:val>
                                        </p:tav>
                                        <p:tav tm="100000">
                                          <p:val>
                                            <p:strVal val="ppt_y+.1"/>
                                          </p:val>
                                        </p:tav>
                                      </p:tavLst>
                                    </p:anim>
                                    <p:set>
                                      <p:cBhvr>
                                        <p:cTn id="9" dur="1" fill="hold">
                                          <p:stCondLst>
                                            <p:cond delay="999"/>
                                          </p:stCondLst>
                                        </p:cTn>
                                        <p:tgtEl>
                                          <p:spTgt spid="1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6412</TotalTime>
  <Words>1216</Words>
  <Application>Microsoft Office PowerPoint</Application>
  <PresentationFormat>On-screen Show (4:3)</PresentationFormat>
  <Paragraphs>256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Symbol</vt:lpstr>
      <vt:lpstr>Times New Roman</vt:lpstr>
      <vt:lpstr>Office Theme</vt:lpstr>
      <vt:lpstr>PowerPoint Presentation</vt:lpstr>
      <vt:lpstr>Het ontwerp van een  (E)ER-diagram</vt:lpstr>
      <vt:lpstr>Het ontwerp van een  (E)ER-diagram</vt:lpstr>
      <vt:lpstr>Het ontwerp van een  (E)ER-diagram</vt:lpstr>
      <vt:lpstr>Het ontwerp van een  (E)ER-diagram</vt:lpstr>
      <vt:lpstr>Het ontwerp van een  (E)ER-diagram</vt:lpstr>
      <vt:lpstr>Het ontwerp van een  (E)ER-diagram</vt:lpstr>
      <vt:lpstr>Het ontwerp van een  (E)ER-diagram</vt:lpstr>
      <vt:lpstr>Het ontwerp van een  (E)ER-diagram</vt:lpstr>
      <vt:lpstr>Het ontwerp van een  (E)ER-diagram</vt:lpstr>
      <vt:lpstr>Het ontwerp van een  (E)ER-diagram</vt:lpstr>
      <vt:lpstr>Het ontwerp van een  (E)ER-diagram</vt:lpstr>
      <vt:lpstr>Het ontwerp van een  (E)ER-diagram</vt:lpstr>
      <vt:lpstr>Het ontwerp van een  (E)ER-diagram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antoon</dc:creator>
  <cp:lastModifiedBy>Guy De Tré</cp:lastModifiedBy>
  <cp:revision>486</cp:revision>
  <dcterms:created xsi:type="dcterms:W3CDTF">2010-12-03T08:14:05Z</dcterms:created>
  <dcterms:modified xsi:type="dcterms:W3CDTF">2020-08-16T10:53:36Z</dcterms:modified>
</cp:coreProperties>
</file>