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45" r:id="rId2"/>
    <p:sldId id="347" r:id="rId3"/>
    <p:sldId id="348" r:id="rId4"/>
    <p:sldId id="346" r:id="rId5"/>
    <p:sldId id="340" r:id="rId6"/>
    <p:sldId id="341" r:id="rId7"/>
    <p:sldId id="320" r:id="rId8"/>
    <p:sldId id="342" r:id="rId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51" d="100"/>
          <a:sy n="51" d="100"/>
        </p:scale>
        <p:origin x="52" y="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29/08/2020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1340768"/>
            <a:ext cx="7848872" cy="280831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Relationele databanken:</a:t>
            </a:r>
          </a:p>
          <a:p>
            <a:pPr algn="ctr"/>
            <a:r>
              <a:rPr lang="nl-BE" sz="3600" b="1" dirty="0" smtClean="0"/>
              <a:t>Het relationeel databankmodel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4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6695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Het relationeel databankmodel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http://www.tech-news.com/imagesap/ted_cod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34" y="1628775"/>
            <a:ext cx="3262491" cy="463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Content Placeholder 2"/>
          <p:cNvSpPr txBox="1">
            <a:spLocks/>
          </p:cNvSpPr>
          <p:nvPr/>
        </p:nvSpPr>
        <p:spPr>
          <a:xfrm>
            <a:off x="3219931" y="5635961"/>
            <a:ext cx="313324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Ted </a:t>
            </a:r>
            <a:r>
              <a:rPr lang="en-GB" sz="3600" dirty="0" err="1" smtClean="0"/>
              <a:t>Codd</a:t>
            </a: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 smtClean="0"/>
              <a:t>1923-2003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4775" y="1740236"/>
            <a:ext cx="5362575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000" dirty="0" smtClean="0"/>
              <a:t>1970: </a:t>
            </a:r>
            <a:br>
              <a:rPr lang="en-GB" sz="2000" dirty="0" smtClean="0"/>
            </a:br>
            <a:r>
              <a:rPr lang="en-GB" sz="2000" dirty="0" smtClean="0"/>
              <a:t>“A Relational Model for Large Shared Data Banks”, </a:t>
            </a:r>
            <a:r>
              <a:rPr lang="en-US" sz="2000" i="1" dirty="0"/>
              <a:t>Communications of the ACM</a:t>
            </a:r>
            <a:r>
              <a:rPr lang="en-US" sz="2000" dirty="0"/>
              <a:t>, Vol. 13, No. 6 (June 1970); reprinted </a:t>
            </a:r>
            <a:r>
              <a:rPr lang="en-US" sz="2000" dirty="0" smtClean="0"/>
              <a:t>in </a:t>
            </a:r>
            <a:r>
              <a:rPr lang="en-US" sz="2000" i="1" dirty="0" smtClean="0"/>
              <a:t>Communications </a:t>
            </a:r>
            <a:r>
              <a:rPr lang="en-US" sz="2000" i="1" dirty="0"/>
              <a:t>of the ACM</a:t>
            </a:r>
            <a:r>
              <a:rPr lang="en-US" sz="2000" dirty="0"/>
              <a:t>, Vol. 26, No. 1 (January 1983).</a:t>
            </a:r>
            <a:endParaRPr lang="en-GB" sz="2000" dirty="0" smtClean="0"/>
          </a:p>
        </p:txBody>
      </p:sp>
      <p:pic>
        <p:nvPicPr>
          <p:cNvPr id="2050" name="Picture 2" descr="http://www.indojourn.com/images/ibm-logo-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380" y="3947319"/>
            <a:ext cx="1781173" cy="126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3775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Het relationeel databankmodel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4775" y="1740236"/>
            <a:ext cx="5238749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GB" sz="2000" dirty="0" smtClean="0"/>
              <a:t>1979: </a:t>
            </a:r>
            <a:br>
              <a:rPr lang="en-GB" sz="2000" dirty="0" smtClean="0"/>
            </a:br>
            <a:r>
              <a:rPr lang="nl-BE" sz="2000" dirty="0" smtClean="0"/>
              <a:t>eerste commercieel relationeel databanksysteem</a:t>
            </a:r>
            <a:endParaRPr lang="en-GB" sz="2000" dirty="0" smtClean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886556" y="5635961"/>
            <a:ext cx="3133244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Arial" pitchFamily="34" charset="0"/>
              <a:buNone/>
            </a:pPr>
            <a:r>
              <a:rPr lang="en-GB" sz="3600" dirty="0" smtClean="0"/>
              <a:t>Larry Ellison</a:t>
            </a:r>
            <a:br>
              <a:rPr lang="en-GB" sz="3600" dirty="0" smtClean="0"/>
            </a:br>
            <a:r>
              <a:rPr lang="en-GB" sz="3600" dirty="0" smtClean="0"/>
              <a:t>1944-</a:t>
            </a:r>
          </a:p>
        </p:txBody>
      </p:sp>
      <p:pic>
        <p:nvPicPr>
          <p:cNvPr id="9" name="Picture 4" descr="http://cdn.cnwimg.com/wp-content/uploads/2009/09/larry-ellison-775x102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1226" y="1151273"/>
            <a:ext cx="3394173" cy="448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www.newhorizons.com/LOCALWEBADMIN/images/306/outlines/partner%20images/logo-oracle-large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837" y="3790519"/>
            <a:ext cx="3527425" cy="72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617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2" name="Rounded Rectangle 21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5" name="Rounded Rectangle 24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3" name="Rounded Rectangle 32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>
                <a:solidFill>
                  <a:srgbClr val="FFC000"/>
                </a:solidFill>
              </a:rPr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>
                <a:solidFill>
                  <a:srgbClr val="FFC000"/>
                </a:solidFill>
              </a:rPr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>
                <a:solidFill>
                  <a:srgbClr val="FFC000"/>
                </a:solidFill>
              </a:rPr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0" name="Rounded Rectangle 39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41" name="Rounded Rectangle 40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‘</a:t>
            </a:r>
            <a:r>
              <a:rPr lang="nl-BE" sz="1200" b="1" dirty="0" err="1" smtClean="0"/>
              <a:t>Concurrency</a:t>
            </a:r>
            <a:r>
              <a:rPr lang="nl-BE" sz="1200" b="1" dirty="0" smtClean="0"/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796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Inzicht</a:t>
            </a:r>
            <a:r>
              <a:rPr lang="en-GB" sz="3600" dirty="0" smtClean="0"/>
              <a:t> </a:t>
            </a:r>
            <a:r>
              <a:rPr lang="en-GB" sz="3600" dirty="0" err="1" smtClean="0"/>
              <a:t>verwerven</a:t>
            </a:r>
            <a:r>
              <a:rPr lang="en-GB" sz="3600" dirty="0" smtClean="0"/>
              <a:t> in het </a:t>
            </a:r>
            <a:r>
              <a:rPr lang="en-GB" sz="3600" dirty="0" err="1" smtClean="0"/>
              <a:t>relationeel</a:t>
            </a:r>
            <a:r>
              <a:rPr lang="en-GB" sz="3600" dirty="0" smtClean="0"/>
              <a:t> </a:t>
            </a:r>
            <a:r>
              <a:rPr lang="en-GB" sz="3600" dirty="0" err="1" smtClean="0"/>
              <a:t>databankmodel</a:t>
            </a:r>
            <a:endParaRPr lang="en-GB" sz="3600" dirty="0" smtClean="0"/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</a:t>
            </a:r>
            <a:r>
              <a:rPr lang="en-GB" sz="3600" dirty="0" err="1" smtClean="0"/>
              <a:t>een</a:t>
            </a:r>
            <a:r>
              <a:rPr lang="en-GB" sz="3600" dirty="0" smtClean="0"/>
              <a:t> </a:t>
            </a:r>
            <a:r>
              <a:rPr lang="en-GB" sz="3600" dirty="0" err="1" smtClean="0"/>
              <a:t>relationele</a:t>
            </a:r>
            <a:r>
              <a:rPr lang="en-GB" sz="3600" dirty="0" smtClean="0"/>
              <a:t> databank is </a:t>
            </a:r>
            <a:r>
              <a:rPr lang="en-GB" sz="3600" dirty="0" err="1" smtClean="0"/>
              <a:t>opgebouwd</a:t>
            </a:r>
            <a:endParaRPr lang="en-GB" sz="3600" dirty="0" smtClean="0"/>
          </a:p>
          <a:p>
            <a:pPr lvl="1"/>
            <a:r>
              <a:rPr lang="en-GB" sz="3600" dirty="0" err="1"/>
              <a:t>Leren</a:t>
            </a:r>
            <a:r>
              <a:rPr lang="en-GB" sz="3600" dirty="0"/>
              <a:t> hoe men in </a:t>
            </a:r>
            <a:r>
              <a:rPr lang="en-GB" sz="3600" dirty="0" err="1"/>
              <a:t>een</a:t>
            </a:r>
            <a:r>
              <a:rPr lang="en-GB" sz="3600" dirty="0"/>
              <a:t> </a:t>
            </a:r>
            <a:r>
              <a:rPr lang="en-GB" sz="3600" dirty="0" err="1"/>
              <a:t>relationele</a:t>
            </a:r>
            <a:r>
              <a:rPr lang="en-GB" sz="3600" dirty="0"/>
              <a:t> databank </a:t>
            </a:r>
            <a:r>
              <a:rPr lang="en-GB" sz="3600" dirty="0" err="1"/>
              <a:t>kan</a:t>
            </a:r>
            <a:r>
              <a:rPr lang="en-GB" sz="3600" dirty="0"/>
              <a:t> </a:t>
            </a:r>
            <a:r>
              <a:rPr lang="en-GB" sz="3600" dirty="0" err="1"/>
              <a:t>omgaan</a:t>
            </a:r>
            <a:r>
              <a:rPr lang="en-GB" sz="3600" dirty="0"/>
              <a:t> met </a:t>
            </a:r>
            <a:r>
              <a:rPr lang="en-GB" sz="3600" dirty="0" err="1"/>
              <a:t>dataintegriteit</a:t>
            </a:r>
            <a:endParaRPr lang="en-GB" sz="3600" dirty="0"/>
          </a:p>
          <a:p>
            <a:pPr lvl="1"/>
            <a:r>
              <a:rPr lang="en-GB" sz="3600" dirty="0" err="1" smtClean="0"/>
              <a:t>Leren</a:t>
            </a:r>
            <a:r>
              <a:rPr lang="en-GB" sz="3600" dirty="0" smtClean="0"/>
              <a:t> hoe </a:t>
            </a:r>
            <a:r>
              <a:rPr lang="en-GB" sz="3600" dirty="0" err="1" smtClean="0"/>
              <a:t>er</a:t>
            </a:r>
            <a:r>
              <a:rPr lang="en-GB" sz="3600" dirty="0" smtClean="0"/>
              <a:t> met </a:t>
            </a:r>
            <a:r>
              <a:rPr lang="en-GB" sz="3600" dirty="0" err="1" smtClean="0"/>
              <a:t>een</a:t>
            </a:r>
            <a:r>
              <a:rPr lang="en-GB" sz="3600" dirty="0" smtClean="0"/>
              <a:t> </a:t>
            </a:r>
            <a:r>
              <a:rPr lang="en-GB" sz="3600" dirty="0" err="1" smtClean="0"/>
              <a:t>relationele</a:t>
            </a:r>
            <a:r>
              <a:rPr lang="en-GB" sz="3600" dirty="0" smtClean="0"/>
              <a:t> databank </a:t>
            </a:r>
            <a:r>
              <a:rPr lang="en-GB" sz="3600" dirty="0" err="1" smtClean="0"/>
              <a:t>wordt</a:t>
            </a:r>
            <a:r>
              <a:rPr lang="en-GB" sz="3600" dirty="0" smtClean="0"/>
              <a:t> </a:t>
            </a:r>
            <a:r>
              <a:rPr lang="en-GB" sz="3600" dirty="0" err="1" smtClean="0"/>
              <a:t>gewerkt</a:t>
            </a:r>
            <a:endParaRPr lang="en-GB" sz="3200" dirty="0"/>
          </a:p>
          <a:p>
            <a:pPr lvl="1"/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539552" y="1124744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Structurele</a:t>
            </a:r>
            <a:r>
              <a:rPr lang="en-GB" sz="3600" dirty="0" smtClean="0"/>
              <a:t> </a:t>
            </a:r>
            <a:r>
              <a:rPr lang="en-GB" sz="3600" dirty="0" err="1" smtClean="0"/>
              <a:t>aspecten</a:t>
            </a:r>
            <a:endParaRPr lang="en-GB" sz="3600" dirty="0" smtClean="0"/>
          </a:p>
          <a:p>
            <a:pPr lvl="2"/>
            <a:r>
              <a:rPr lang="en-GB" sz="2800" dirty="0" err="1" smtClean="0"/>
              <a:t>Basisrelaties</a:t>
            </a:r>
            <a:endParaRPr lang="en-GB" sz="2800" dirty="0" smtClean="0"/>
          </a:p>
          <a:p>
            <a:pPr lvl="2"/>
            <a:r>
              <a:rPr lang="en-GB" sz="2800" dirty="0" err="1" smtClean="0"/>
              <a:t>Afgeleide</a:t>
            </a:r>
            <a:r>
              <a:rPr lang="en-GB" sz="2800" dirty="0" smtClean="0"/>
              <a:t> </a:t>
            </a:r>
            <a:r>
              <a:rPr lang="en-GB" sz="2800" dirty="0" err="1" smtClean="0"/>
              <a:t>relaties</a:t>
            </a:r>
            <a:endParaRPr lang="en-GB" sz="2800" dirty="0" smtClean="0"/>
          </a:p>
          <a:p>
            <a:pPr lvl="2"/>
            <a:r>
              <a:rPr lang="en-GB" sz="2800" dirty="0" err="1" smtClean="0"/>
              <a:t>Indexen</a:t>
            </a:r>
            <a:r>
              <a:rPr lang="en-GB" sz="2800" dirty="0" smtClean="0"/>
              <a:t> </a:t>
            </a:r>
            <a:r>
              <a:rPr lang="en-GB" sz="2800" dirty="0" err="1" smtClean="0"/>
              <a:t>en</a:t>
            </a:r>
            <a:r>
              <a:rPr lang="en-GB" sz="2800" dirty="0" smtClean="0"/>
              <a:t> </a:t>
            </a:r>
            <a:r>
              <a:rPr lang="en-GB" sz="2800" dirty="0" err="1" smtClean="0"/>
              <a:t>ontbrekende</a:t>
            </a:r>
            <a:r>
              <a:rPr lang="en-GB" sz="2800" dirty="0" smtClean="0"/>
              <a:t> data</a:t>
            </a:r>
          </a:p>
          <a:p>
            <a:pPr lvl="1"/>
            <a:r>
              <a:rPr lang="en-GB" sz="3600" dirty="0" err="1" smtClean="0"/>
              <a:t>Integriteitsaspecten</a:t>
            </a:r>
            <a:endParaRPr lang="en-GB" sz="3600" dirty="0" smtClean="0"/>
          </a:p>
          <a:p>
            <a:pPr lvl="2"/>
            <a:r>
              <a:rPr lang="en-GB" sz="2800" dirty="0" err="1" smtClean="0"/>
              <a:t>Sleutels</a:t>
            </a:r>
            <a:endParaRPr lang="en-GB" sz="2800" dirty="0" smtClean="0"/>
          </a:p>
          <a:p>
            <a:pPr lvl="2"/>
            <a:r>
              <a:rPr lang="en-GB" sz="2800" dirty="0" err="1" smtClean="0"/>
              <a:t>Restricties</a:t>
            </a:r>
            <a:r>
              <a:rPr lang="en-GB" sz="2800" dirty="0" smtClean="0"/>
              <a:t> </a:t>
            </a:r>
            <a:r>
              <a:rPr lang="en-GB" sz="2800" dirty="0" err="1" smtClean="0"/>
              <a:t>en</a:t>
            </a:r>
            <a:r>
              <a:rPr lang="en-GB" sz="2800" dirty="0" smtClean="0"/>
              <a:t> triggers</a:t>
            </a:r>
          </a:p>
          <a:p>
            <a:pPr lvl="1"/>
            <a:r>
              <a:rPr lang="en-GB" sz="3600" dirty="0" err="1" smtClean="0"/>
              <a:t>Gedragsaspecten</a:t>
            </a:r>
            <a:endParaRPr lang="en-GB" sz="3600" dirty="0" smtClean="0"/>
          </a:p>
          <a:p>
            <a:pPr lvl="2"/>
            <a:r>
              <a:rPr lang="en-GB" sz="2800" dirty="0" err="1" smtClean="0"/>
              <a:t>Basisoperatoren</a:t>
            </a:r>
            <a:endParaRPr lang="en-GB" sz="2800" dirty="0" smtClean="0"/>
          </a:p>
          <a:p>
            <a:pPr lvl="2"/>
            <a:r>
              <a:rPr lang="en-GB" sz="2800" dirty="0" err="1" smtClean="0"/>
              <a:t>Bijkomende</a:t>
            </a:r>
            <a:r>
              <a:rPr lang="en-GB" sz="2800" dirty="0" smtClean="0"/>
              <a:t> </a:t>
            </a:r>
            <a:r>
              <a:rPr lang="en-GB" sz="2800" dirty="0" err="1" smtClean="0"/>
              <a:t>operatoren</a:t>
            </a:r>
            <a:endParaRPr lang="en-GB" sz="2800" dirty="0"/>
          </a:p>
          <a:p>
            <a:pPr lvl="1"/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3946</TotalTime>
  <Words>125</Words>
  <Application>Microsoft Office PowerPoint</Application>
  <PresentationFormat>On-screen Show (4:3)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PowerPoint Presentation</vt:lpstr>
      <vt:lpstr>Het relationeel databankmodel</vt:lpstr>
      <vt:lpstr>Het relationeel databankmodel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362</cp:revision>
  <dcterms:created xsi:type="dcterms:W3CDTF">2010-12-03T08:14:05Z</dcterms:created>
  <dcterms:modified xsi:type="dcterms:W3CDTF">2020-08-29T15:54:21Z</dcterms:modified>
</cp:coreProperties>
</file>