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12" r:id="rId2"/>
    <p:sldId id="427" r:id="rId3"/>
    <p:sldId id="430" r:id="rId4"/>
    <p:sldId id="432" r:id="rId5"/>
    <p:sldId id="431" r:id="rId6"/>
    <p:sldId id="433" r:id="rId7"/>
    <p:sldId id="434" r:id="rId8"/>
    <p:sldId id="435" r:id="rId9"/>
    <p:sldId id="436" r:id="rId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53" d="100"/>
          <a:sy n="53" d="100"/>
        </p:scale>
        <p:origin x="4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899746" y="2861440"/>
            <a:ext cx="5696590" cy="867105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Afgeleide relaties</a:t>
            </a:r>
          </a:p>
        </p:txBody>
      </p:sp>
    </p:spTree>
    <p:extLst>
      <p:ext uri="{BB962C8B-B14F-4D97-AF65-F5344CB8AC3E}">
        <p14:creationId xmlns:p14="http://schemas.microsoft.com/office/powerpoint/2010/main" val="28124246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spiritueelinfo.nl/wp-content/uploads/visualiseren-met-een-mood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19" y="1797451"/>
            <a:ext cx="3745881" cy="1485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Afgeleide relaties</a:t>
            </a:r>
            <a:endParaRPr lang="nl-BE" dirty="0"/>
          </a:p>
        </p:txBody>
      </p:sp>
      <p:pic>
        <p:nvPicPr>
          <p:cNvPr id="11" name="Picture 2" descr="http://www.tutorialspoint.com/images/sql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75" y="4777340"/>
            <a:ext cx="1386177" cy="998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02" y="2949511"/>
            <a:ext cx="2309765" cy="255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509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667000" y="5719763"/>
            <a:ext cx="3590925" cy="8461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Afgeleide relaties</a:t>
            </a:r>
          </a:p>
          <a:p>
            <a:r>
              <a:rPr lang="nl-BE" sz="1400" dirty="0" smtClean="0"/>
              <a:t>Voorbeeld </a:t>
            </a:r>
            <a:endParaRPr lang="nl-BE" sz="1400" dirty="0"/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>
            <a:off x="2162175" y="1409701"/>
            <a:ext cx="528862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CREATE VIEW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</a:t>
            </a:r>
            <a:r>
              <a:rPr lang="nl-NL" sz="1800" i="1" dirty="0" smtClean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Artiesten_uit_19de_eeuw</a:t>
            </a:r>
            <a:endParaRPr lang="nl-NL" sz="18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AS SELECT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Naam, Voornaam, Geboren</a:t>
            </a:r>
            <a:endParaRPr lang="nl-NL" sz="18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FROM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Artiest</a:t>
            </a:r>
            <a:endParaRPr lang="nl-NL" sz="18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WHERE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Geboren </a:t>
            </a:r>
            <a:r>
              <a:rPr lang="nl-NL" sz="1800" dirty="0">
                <a:solidFill>
                  <a:srgbClr val="000000"/>
                </a:solidFill>
                <a:latin typeface="Courier" pitchFamily="49" charset="0"/>
                <a:ea typeface="Times New Roman" pitchFamily="18" charset="0"/>
                <a:cs typeface="Symbol" pitchFamily="18" charset="2"/>
              </a:rPr>
              <a:t>&gt;=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1800 </a:t>
            </a:r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AND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Geboren </a:t>
            </a:r>
            <a:r>
              <a:rPr lang="nl-NL" sz="18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&lt;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1900</a:t>
            </a:r>
            <a:r>
              <a:rPr lang="nl-NL" sz="1800" dirty="0"/>
              <a:t> </a:t>
            </a:r>
            <a:endParaRPr lang="en-US" sz="1800" dirty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193925" y="1747838"/>
            <a:ext cx="5118100" cy="814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9" name="Picture 2" descr="http://marakana.com/static/images/logos/logo-db-300x3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1769432"/>
            <a:ext cx="989272" cy="69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1916113" y="4513263"/>
            <a:ext cx="5630862" cy="25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884363" y="447516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1925638" y="4843463"/>
            <a:ext cx="5611812" cy="4968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1916113" y="5414963"/>
            <a:ext cx="5621337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2667000" y="5414963"/>
            <a:ext cx="846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3836988" y="5414963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" name="Text Box 56"/>
          <p:cNvSpPr txBox="1">
            <a:spLocks noChangeArrowheads="1"/>
          </p:cNvSpPr>
          <p:nvPr/>
        </p:nvSpPr>
        <p:spPr bwMode="auto">
          <a:xfrm>
            <a:off x="5251450" y="54149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2662238" y="5702300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3832225" y="570230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5246688" y="57023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1834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2662238" y="5973763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3832225" y="59737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5246688" y="5973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1860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2662238" y="62611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3832225" y="6261100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5246688" y="62611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9" name="Line 66"/>
          <p:cNvSpPr>
            <a:spLocks noChangeShapeType="1"/>
          </p:cNvSpPr>
          <p:nvPr/>
        </p:nvSpPr>
        <p:spPr bwMode="auto">
          <a:xfrm>
            <a:off x="1917700" y="5989638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69"/>
          <p:cNvSpPr>
            <a:spLocks noChangeShapeType="1"/>
          </p:cNvSpPr>
          <p:nvPr/>
        </p:nvSpPr>
        <p:spPr bwMode="auto">
          <a:xfrm>
            <a:off x="3836988" y="541337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3" name="Line 70"/>
          <p:cNvSpPr>
            <a:spLocks noChangeShapeType="1"/>
          </p:cNvSpPr>
          <p:nvPr/>
        </p:nvSpPr>
        <p:spPr bwMode="auto">
          <a:xfrm>
            <a:off x="5183188" y="541337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6326188" y="482758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6326188" y="54149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6321425" y="57023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6321425" y="5973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6321425" y="62611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0" name="Line 77"/>
          <p:cNvSpPr>
            <a:spLocks noChangeShapeType="1"/>
          </p:cNvSpPr>
          <p:nvPr/>
        </p:nvSpPr>
        <p:spPr bwMode="auto">
          <a:xfrm>
            <a:off x="6257925" y="541337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1" name="Line 78"/>
          <p:cNvSpPr>
            <a:spLocks noChangeShapeType="1"/>
          </p:cNvSpPr>
          <p:nvPr/>
        </p:nvSpPr>
        <p:spPr bwMode="auto">
          <a:xfrm>
            <a:off x="1912938" y="6276975"/>
            <a:ext cx="56229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1874838" y="4827588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Line 81"/>
          <p:cNvSpPr>
            <a:spLocks noChangeShapeType="1"/>
          </p:cNvSpPr>
          <p:nvPr/>
        </p:nvSpPr>
        <p:spPr bwMode="auto">
          <a:xfrm>
            <a:off x="2655888" y="541337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1901825" y="541496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Text Box 83"/>
          <p:cNvSpPr txBox="1">
            <a:spLocks noChangeArrowheads="1"/>
          </p:cNvSpPr>
          <p:nvPr/>
        </p:nvSpPr>
        <p:spPr bwMode="auto">
          <a:xfrm>
            <a:off x="1901825" y="570071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7" name="Text Box 84"/>
          <p:cNvSpPr txBox="1">
            <a:spLocks noChangeArrowheads="1"/>
          </p:cNvSpPr>
          <p:nvPr/>
        </p:nvSpPr>
        <p:spPr bwMode="auto">
          <a:xfrm>
            <a:off x="1905000" y="597376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Text Box 85"/>
          <p:cNvSpPr txBox="1">
            <a:spLocks noChangeArrowheads="1"/>
          </p:cNvSpPr>
          <p:nvPr/>
        </p:nvSpPr>
        <p:spPr bwMode="auto">
          <a:xfrm>
            <a:off x="1914525" y="627062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9" name="Line 86"/>
          <p:cNvSpPr>
            <a:spLocks noChangeShapeType="1"/>
          </p:cNvSpPr>
          <p:nvPr/>
        </p:nvSpPr>
        <p:spPr bwMode="auto">
          <a:xfrm>
            <a:off x="1914525" y="5710238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58"/>
          <p:cNvSpPr>
            <a:spLocks noChangeShapeType="1"/>
          </p:cNvSpPr>
          <p:nvPr/>
        </p:nvSpPr>
        <p:spPr bwMode="auto">
          <a:xfrm flipV="1">
            <a:off x="2155031" y="2659063"/>
            <a:ext cx="1241425" cy="976313"/>
          </a:xfrm>
          <a:prstGeom prst="line">
            <a:avLst/>
          </a:prstGeom>
          <a:noFill/>
          <a:ln w="762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58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2" y="4998474"/>
            <a:ext cx="1434726" cy="15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Group 1024"/>
          <p:cNvGrpSpPr/>
          <p:nvPr/>
        </p:nvGrpSpPr>
        <p:grpSpPr>
          <a:xfrm>
            <a:off x="2657475" y="2751368"/>
            <a:ext cx="3590925" cy="2574696"/>
            <a:chOff x="2657475" y="2751368"/>
            <a:chExt cx="3590925" cy="2574696"/>
          </a:xfrm>
        </p:grpSpPr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4781550" y="2751368"/>
              <a:ext cx="0" cy="1534882"/>
            </a:xfrm>
            <a:prstGeom prst="line">
              <a:avLst/>
            </a:prstGeom>
            <a:noFill/>
            <a:ln w="76200">
              <a:solidFill>
                <a:schemeClr val="accent3">
                  <a:lumMod val="50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57475" y="4864102"/>
              <a:ext cx="3590925" cy="4619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9" name="Line 76"/>
          <p:cNvSpPr>
            <a:spLocks noChangeShapeType="1"/>
          </p:cNvSpPr>
          <p:nvPr/>
        </p:nvSpPr>
        <p:spPr bwMode="auto">
          <a:xfrm>
            <a:off x="6257925" y="4862513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Line 79"/>
          <p:cNvSpPr>
            <a:spLocks noChangeShapeType="1"/>
          </p:cNvSpPr>
          <p:nvPr/>
        </p:nvSpPr>
        <p:spPr bwMode="auto">
          <a:xfrm>
            <a:off x="2657475" y="4867275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2652713" y="4846638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3836988" y="484663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5251450" y="4846638"/>
            <a:ext cx="922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0" name="Line 67"/>
          <p:cNvSpPr>
            <a:spLocks noChangeShapeType="1"/>
          </p:cNvSpPr>
          <p:nvPr/>
        </p:nvSpPr>
        <p:spPr bwMode="auto">
          <a:xfrm>
            <a:off x="3836988" y="4862513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" name="Line 68"/>
          <p:cNvSpPr>
            <a:spLocks noChangeShapeType="1"/>
          </p:cNvSpPr>
          <p:nvPr/>
        </p:nvSpPr>
        <p:spPr bwMode="auto">
          <a:xfrm>
            <a:off x="5183188" y="4862513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Line 158"/>
          <p:cNvSpPr>
            <a:spLocks noChangeShapeType="1"/>
          </p:cNvSpPr>
          <p:nvPr/>
        </p:nvSpPr>
        <p:spPr bwMode="auto">
          <a:xfrm flipH="1" flipV="1">
            <a:off x="2151855" y="3933825"/>
            <a:ext cx="1680369" cy="1633538"/>
          </a:xfrm>
          <a:prstGeom prst="line">
            <a:avLst/>
          </a:prstGeom>
          <a:noFill/>
          <a:ln w="762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" name="AutoShape 2" descr="data:image/jpeg;base64,/9j/4AAQSkZJRgABAQAAAQABAAD/2wCEAAkGBxQSDxUUEBQPFBUQDxAUEBAPFBQUEg8QFBQWFxUUFBQYHCggGholGxUUITIhJSktLi4uFx8zODMsNygtMCsBCgoKDg0OGxAQGywkICYtLCwsNSwsLCwvLCwsLCwsLCwtLCwsLCwsLCwsLywsLCwsNCwsLCwsLCwsLCwsLCwsLP/AABEIAMwAzAMBIgACEQEDEQH/xAAcAAABBQEBAQAAAAAAAAAAAAAAAgMEBQYHAQj/xAA+EAABAwIDBQUFBgQGAwAAAAABAAIDBBEFEiEGMUFRYRMicYGRMkJSobEjYnKCwdEHFCSSM1Njc7LwFUPD/8QAGgEBAAMBAQEAAAAAAAAAAAAAAAIDBAEFBv/EACMRAAICAQQDAAMBAAAAAAAAAAABAhEDBBIhMRNBUSIycWH/2gAMAwEAAhEDEQA/AO4oQhACEIQAhCEAIQhACEIQAhCEAIQhACFXYpjkFPpNI0OIuIx3pCOYYNbdVmaz+IHCCnc7700gjHiGtDifA2QG3Qubu24qjuFK3p2cjiPPtB9EuPbmpHtMpX9AJIyfzZnfRAdFQslh23cTtJ2PhPxX7SP+4C/q0LUwTNe0OY5rmuF2vYQ5rhzBGhQDiEIQAhCEAIQhACEIQAhCEAIQhACEKBWYzBFo+Rtx7re870G5cckuWdSb6J6FnJdsIR7LZXdQAPqV5HtjEfaZM3rZp+hVfnx/US2S+GkQq6ixuCU2ZI253Nf3XHwB3+SsVYpJ9EWqESvytJsTlBNhvNhuC5Xim3U89wwtgYfdYbykfek4Ho0C3Mrq65H/ABJ2a/l5TUxD7GZ4zgA/ZTO3no1x+ZtxC6cKZsgFyN7jdx3lx5k7yepXvbKiD0sTnmUBdCZe9qqhtWUsVaAtO1U7BsdlpX5oTdpN5IXHuSc/wu+8PO6oO3XomQHdcGxWOqhEkR0Ojmn2o3je1w4EKcuL7KY//J1Ic42ils2cHcG+7J0Lb7+V+i7OCgPUIQgBCEIAQhCAEIQgBQcXxaOmjzynfo1o9p55AKcuR7c4qZK549yG0beQI1cfU/IKrNPZG0ThHcydiu1U09wD2bD7jN5H3ncVUtkVe2VOtkXmTbk7ZqSS6LBsicbIq9siV/MAcQq6O2WIerjC9oJIbC+dg9x3LoeCzAq28z6JxtW37/oP3XYuUXcTjSfZ1TDMXjnHcNncWO0cPLiFKqqdsjHMkaHMe0tc12ocDwK5XSykub2bZi4uszK0i7uhC6nRscI2h5zODGhzubralenp80si5RmyQUejklfsMG1ckbJiI2OblBbmkAc0Oy5r20vvsp1PsVTAd4zPPNz8vyYAFeVr/wCtqP8AdYB5QRfrdONkVU8krasvhjjS4M/UbE0xHdMzDza/NbyeCszi2zE0Nyz7VvNgs8Dqzj5LorpVDnkXFmkjrxRZynPY23EbwdCPEHclCVbzEImP9trHfiAKzmL0ETYnlrGtLRcEDiCro6hPiip4GubITzmYutfwyxft6EMcbvpT2Tr7ywD7M/26flXHaKTgtb/C6v7LETGT3amJzSOb2d5h9O0H5loKDsaEIQAhCEAIQhACEIQHhK4NV1OfO/8AzJHu/ucSu5Yg/LDIfhjefRpXz/m+zHgFk1XpF2L2LjlIVthFKZ32GgGrnch+6ogVttk4wIL8XvJPgNB+qy0XxLakwyJg0aD1fqSp8dMz4Gf2j9kyxylwqSJMkQUUZ9yP+0fspTKRg3NaPABFKFLyqxLgplLkgVrSG5m74yHt8W8PMXHgSryN4IBG4gEeBVbK3RO4NJ/Ttuf8POwk/wCm4tufJt1fhfLRXPlWYzEZbVdR/vf/ADYotZPIYz2JaH6ZS/Ub9fldVTseZU1lU6P2O2BYfjaGNZm8ywnzUjt1nnxJmmHMUWQnNhe17C9t1+NlXRAsz5nufneXDN7gPAJDqhR5J1CydC55VVYhIMpDgCDvB3FPyyqurdQiDKIvyvOXde46A8FZ4XW9jV08u7JPGXHk0uAd8iVSF13m26+nUDRScRH2R/CfovRj0rPPl2fTaE1TOJY0neWNJ8SE6pHAQhCAEIQgBCEICPiLLwyDnFIPVpXzwx12i2t7bl9HELhNHQ9jXSROGsLpA0HkD3T6WKzahdMuw/CCMNmtfs328Fstn25adgOh1uDvBuVDpq277K2Y5ZWaUkTWOSp8QEWS7XuzvDRkF7X4lR2OUmKREGXUMth4DcOKXhmIdrEHlj4yS4ZJBZwsbKuimUgTqSZU4k6R6yO3WNmmw2ZjDZ9RU9kw8QxzGPlI65S4dC4FaHtlzH+K8hvB8LpKl3TM0RM+jSrsLuRDIqiZzZWoyzlvxsIHi3UfLMtYZVzulqCyRrx7rgfLj8rrZyVrQ0OJ7rrWdw1GlzwXNRH8rLMEvxomulTL5Ux2wO4g+BUeorGt9pwHTeT4BZy4kPkVDjlQ7OGgkDLqBx1VjTzOfcluUE90H2rczyVBWTZ5iRuBsOoHFX4I3IqzSqI9RQXNyp7aQzzRQDXtpWMsPhcQHHyFz5JLDlb5LZ/wjwQzVLqt4+zgBZDf35nDvEdGtPq7otpjOvgL1CEAIQhACEIQAhCEALBbe4ARM2tiBOVuWpaN+TcJAOg0PQDkt6vCFGcVJUyUZbXZx6Cn7+YceKtWFSNp6RlPVZYhlY+Nry3gxznOHd5Du7uF1DaV58lTpm2LtWSWuT7HqG1ydY9RJE5kidbIoTXJztABckADeTuAQ4TWvULafZY12FN7MfbRvlmg4Z8z3EsJ6tI8wEvtu7ca924tx00WzoIckLG/DG0egC06dctlGfpI+VJo3McWvBa5pIc1wsWuG8ELa4Xg00dDFNK28U4cWEC/ZtzWGflfePFbb+JuylFNeV08VNUW1dbN234om94kcwmqjbenjo20sMT5Wsp2Q5ngMYQ1obe2p4XV2Xa1TZRCe12YiTCIzqGjX4S5v0K9iwxjTcNaOu8+pTDXOG4nzXrnuO8nyWGzdQnF6xsUZA1c7QefFZukcA7VXdRQNebuv6leR4ZGD7N/Ekj0utGLJGKM2otcssNltnpcRmyR5mQt/wAae3daPhbzceXqu9YVh0dNAyGFuVkbQ1o3nqSeJJ1JWG2N2waxjYZ2sY1oAZJG0NaPxNH1C6Ex4cAWkEEXBGoI6LRCal0Z07FIQhTOghCEAIQhACEIQAhCq8Tx2KG4Lsz7aMZqb9TuHmupN9HG0uzH7Vvz1cnJuVno3X5kqrgf7p8uoUmZxeS52peS4nqTdRZGf95LzJu5M9CPCRJBUWaiOYvie6Nx9q3eY/xadPMJ2Ga+jtDwPAp/IVw6Q2iq+KmPUtf9Lp1mHOeb1EhkA/8AW0ZI/MDU+aktTw6pYod7djCztDZmYZrD3W94gDrYN/MomP7YzS3bCTEz7v8AiOHV3Dy9VW10+d2m4aN68yoErUWRpUjz9RluVL0VVVckkkkneTqT4lQ3BWc0ahyRqSZRYvKjInmN0XuRVnsLlDGVNxNuU/MNLc05TwqUejFqpcqJKomc1tNncUfBYaviO9nFnVv7LMUcKvaEW8EU6doyJnRYJmvaHMIIcLghOLK4ZVmF19TG72hvyn4gtS11xcagi4I4hb8eRTRcnZ6hCFYdBCEIATVRO1jbvNh9fAJFbVtibd35W8XFZipqXSOu8+A4NHIKzHjcv4VzntHcWxSSQFsZLGnfb2nDqeHksxNTELQBiS+AFalFLozuTfZRQbrHh9F49isJ6LiFHfHzXlazC4y3rpnpaXLujtfaK+Ri8ZO5u43HJ37qS9iYexYjWSaeoc++Vu7fchTpIGCmkklfd4bZkIuO8SACT7wF72Hmq7DJAHFvEi48Bp+qsCV6mDSQyYlL2ebqNROM3FdGbJTblZYjRW7zN3vDl1CrCV5mbDLFLbIzJ2MSMTBi181LK8YzUeKgmdLjDdnmSwtfne0uzXAAIuHEfon3bMxtBc+R5DRc6AaDqp+zx/pY/wA//NyY2mqbRBo3vOv4RvW+eOEVuaL/ADZFxZj5GAvJaLC/dHTgpVPEkMapUKwuRS3fZPpWK2gaquncp8UqgwWdO/geKu9n6n2ojvZqzqw8PI/VZYTaqfSVvZ1MR4PIYfzaD52V2Ce1kovk2aEIXpFwJueYMaXO0DRcpxZvaStu4Rjc3V/V3AeX6qcI7nRGctqshVdWZXlzvyj4RyRGFHjKlxLZVKkZLsda1KyJbAlkLlnSI9iiTU4cbbr/AFVhIFElRpSVM6m4u0QZMOd0TRwt/RXdPLmb1GhS1jekx30a1qJ12ZWam7KqjHxRn1JI/ZS3FOY0z+pgP4x8wUxKdT4lasCSTSMuflpscBVDiVNkfpudqOnRXAck18PaRHmNR4hQ1eDy4/8AV0VRdMzt0un9seKZJS4XWc38Q+q+eLjUbOP/AKcD4XvHzv8AqqnaCfNMRwYAPPeVP2eltHJf3JHHyIus9NLmcXH3nE+pW3US/BL6SkATzHKOCvQ5YiBPjlUlk6q2yJYlQFn/ADCdxWos1jhvaWuHi0gqpbLqpWLG+VvOw9V1dM6ddQkxuuBZKXrmkbnlDGOcdzWknyCwksxcS529xJPiVqtpZctOR8bmt8dbn5BY2d+q1aePFmbO+aJMTlNicqqN6lxSq9oqRaMell6gMmSzMoUSsekeoczl6+VRZJFJI42O00+V/Q6FWZWdkermhnzxg8RofEKM17J436ImLN+1gP8AquHqwquqD33fiP1Vpiu+I8qhnzBCpah/fd+I/VMS5Yzej3MpFM++ihZk7TO7ytKCkxKPLK4dbjzUbMrTF6dzpLtF9NVXmjf8JXzufDJZJUuLNCTaJ1NVZYp/vFtvzEj6KtunOwfyPD5JP8u/4XeijkU5Vw+ESaYm6MyWKV/wu9EttBKdzH+ir8U/jObWNBykQwF3RSKbA6h25luriril2Qnd7Tg3wCmsE36OqDKuOJjNXOvbgFMwehdVVAcAcjCCXHdcbgFpcP2IibrJd/Rx09FqKWkbGLMAAG4AWV+PTu7kTUPouBmVoHIJxCFrLDPbWS6Rt++Xegt+qyFQ/vLS7VD7Rh6kf99FlKs2cVtwfqZM37DzJE+yVVwenGyK6iqyzbMve2VcJV72q5QsmumTL5VGMqQ6RdoWOvep2CT94t5i48QqgvTlFNllaeThfwOhRrg7F0zQYr7DTymjPzWdld3j4laHFzaI/iZ/yCzBcoQRPM+RzMno35RdRgVa4RhLpnAkWaD6pkyKCI44OTLrZWgDwXPG/mtA7CYz7o9E/RUwjYGjgFIWBu3ZtSrgrv8Aw0Xwj0QMGi+EeisULh0gtwqMe6PROtoWDc0eikoQDbYQNwCWAvUIAQhCAEIQgKnaDDTNH3faabt8RwWGqormzgWuG8HeunqFX4XHKO+0HkeI8CrseXZwVZMe7k5i+EhIuthWbJ/5byOh1Cp6jZyZvI+oWhZ4P2Z3hkinzozqVJhEw91NHD5PhKn5IfTnjl8Gs6SXJ8YdL8JTjMHmPurnlh9Hjn8IZcvMyt4dmpncgrGm2PcfbcVx54I6sMyPjMv9O0/EWfS6qKWgkkPdafEreUmzrGgB1yG7gdQFawUjW7gFQ9Q0qSL3hTdsyuE7LbjJr0WrpqZrBZoAT6FQ227ZaklwgQhC4dBCEIAQhCAEIQgBCEIAQhCAEIQgBeFq9QgEGIcgk/y7eQTqEA0KdvIJQiHIJaEB4Gr1CEAIQhACEIQAhCEAIQhACEIQAhCEAIQhACEIQH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4" descr="data:image/jpeg;base64,/9j/4AAQSkZJRgABAQAAAQABAAD/2wCEAAkGBxQSDxUUEBQPFBUQDxAUEBAPFBQUEg8QFBQWFxUUFBQYHCggGholGxUUITIhJSktLi4uFx8zODMsNygtMCsBCgoKDg0OGxAQGywkICYtLCwsNSwsLCwvLCwsLCwsLCwtLCwsLCwsLCwsLywsLCwsNCwsLCwsLCwsLCwsLCwsLP/AABEIAMwAzAMBIgACEQEDEQH/xAAcAAABBQEBAQAAAAAAAAAAAAAAAgMEBQYHAQj/xAA+EAABAwIDBQUFBgQGAwAAAAABAAIDBBEFEiEGMUFRYRMicYGRMkJSobEjYnKCwdEHFCSSM1Njc7LwFUPD/8QAGgEBAAMBAQEAAAAAAAAAAAAAAAIDBAEFBv/EACMRAAICAQQDAAMBAAAAAAAAAAABAhEDBBIhMRNBUSIycWH/2gAMAwEAAhEDEQA/AO4oQhACEIQAhCEAIQhACEIQAhCEAIQhACFXYpjkFPpNI0OIuIx3pCOYYNbdVmaz+IHCCnc7700gjHiGtDifA2QG3Qubu24qjuFK3p2cjiPPtB9EuPbmpHtMpX9AJIyfzZnfRAdFQslh23cTtJ2PhPxX7SP+4C/q0LUwTNe0OY5rmuF2vYQ5rhzBGhQDiEIQAhCEAIQhACEIQAhCEAIQhACEKBWYzBFo+Rtx7re870G5cckuWdSb6J6FnJdsIR7LZXdQAPqV5HtjEfaZM3rZp+hVfnx/US2S+GkQq6ixuCU2ZI253Nf3XHwB3+SsVYpJ9EWqESvytJsTlBNhvNhuC5Xim3U89wwtgYfdYbykfek4Ho0C3Mrq65H/ABJ2a/l5TUxD7GZ4zgA/ZTO3no1x+ZtxC6cKZsgFyN7jdx3lx5k7yepXvbKiD0sTnmUBdCZe9qqhtWUsVaAtO1U7BsdlpX5oTdpN5IXHuSc/wu+8PO6oO3XomQHdcGxWOqhEkR0Ojmn2o3je1w4EKcuL7KY//J1Ic42ils2cHcG+7J0Lb7+V+i7OCgPUIQgBCEIAQhCAEIQgBQcXxaOmjzynfo1o9p55AKcuR7c4qZK549yG0beQI1cfU/IKrNPZG0ThHcydiu1U09wD2bD7jN5H3ncVUtkVe2VOtkXmTbk7ZqSS6LBsicbIq9siV/MAcQq6O2WIerjC9oJIbC+dg9x3LoeCzAq28z6JxtW37/oP3XYuUXcTjSfZ1TDMXjnHcNncWO0cPLiFKqqdsjHMkaHMe0tc12ocDwK5XSykub2bZi4uszK0i7uhC6nRscI2h5zODGhzubralenp80si5RmyQUejklfsMG1ckbJiI2OblBbmkAc0Oy5r20vvsp1PsVTAd4zPPNz8vyYAFeVr/wCtqP8AdYB5QRfrdONkVU8krasvhjjS4M/UbE0xHdMzDza/NbyeCszi2zE0Nyz7VvNgs8Dqzj5LorpVDnkXFmkjrxRZynPY23EbwdCPEHclCVbzEImP9trHfiAKzmL0ETYnlrGtLRcEDiCro6hPiip4GubITzmYutfwyxft6EMcbvpT2Tr7ywD7M/26flXHaKTgtb/C6v7LETGT3amJzSOb2d5h9O0H5loKDsaEIQAhCEAIQhACEIQHhK4NV1OfO/8AzJHu/ucSu5Yg/LDIfhjefRpXz/m+zHgFk1XpF2L2LjlIVthFKZ32GgGrnch+6ogVttk4wIL8XvJPgNB+qy0XxLakwyJg0aD1fqSp8dMz4Gf2j9kyxylwqSJMkQUUZ9yP+0fspTKRg3NaPABFKFLyqxLgplLkgVrSG5m74yHt8W8PMXHgSryN4IBG4gEeBVbK3RO4NJ/Ttuf8POwk/wCm4tufJt1fhfLRXPlWYzEZbVdR/vf/ADYotZPIYz2JaH6ZS/Ub9fldVTseZU1lU6P2O2BYfjaGNZm8ywnzUjt1nnxJmmHMUWQnNhe17C9t1+NlXRAsz5nufneXDN7gPAJDqhR5J1CydC55VVYhIMpDgCDvB3FPyyqurdQiDKIvyvOXde46A8FZ4XW9jV08u7JPGXHk0uAd8iVSF13m26+nUDRScRH2R/CfovRj0rPPl2fTaE1TOJY0neWNJ8SE6pHAQhCAEIQgBCEICPiLLwyDnFIPVpXzwx12i2t7bl9HELhNHQ9jXSROGsLpA0HkD3T6WKzahdMuw/CCMNmtfs328Fstn25adgOh1uDvBuVDpq277K2Y5ZWaUkTWOSp8QEWS7XuzvDRkF7X4lR2OUmKREGXUMth4DcOKXhmIdrEHlj4yS4ZJBZwsbKuimUgTqSZU4k6R6yO3WNmmw2ZjDZ9RU9kw8QxzGPlI65S4dC4FaHtlzH+K8hvB8LpKl3TM0RM+jSrsLuRDIqiZzZWoyzlvxsIHi3UfLMtYZVzulqCyRrx7rgfLj8rrZyVrQ0OJ7rrWdw1GlzwXNRH8rLMEvxomulTL5Ux2wO4g+BUeorGt9pwHTeT4BZy4kPkVDjlQ7OGgkDLqBx1VjTzOfcluUE90H2rczyVBWTZ5iRuBsOoHFX4I3IqzSqI9RQXNyp7aQzzRQDXtpWMsPhcQHHyFz5JLDlb5LZ/wjwQzVLqt4+zgBZDf35nDvEdGtPq7otpjOvgL1CEAIQhACEIQAhCEALBbe4ARM2tiBOVuWpaN+TcJAOg0PQDkt6vCFGcVJUyUZbXZx6Cn7+YceKtWFSNp6RlPVZYhlY+Nry3gxznOHd5Du7uF1DaV58lTpm2LtWSWuT7HqG1ydY9RJE5kidbIoTXJztABckADeTuAQ4TWvULafZY12FN7MfbRvlmg4Z8z3EsJ6tI8wEvtu7ca924tx00WzoIckLG/DG0egC06dctlGfpI+VJo3McWvBa5pIc1wsWuG8ELa4Xg00dDFNK28U4cWEC/ZtzWGflfePFbb+JuylFNeV08VNUW1dbN234om94kcwmqjbenjo20sMT5Wsp2Q5ngMYQ1obe2p4XV2Xa1TZRCe12YiTCIzqGjX4S5v0K9iwxjTcNaOu8+pTDXOG4nzXrnuO8nyWGzdQnF6xsUZA1c7QefFZukcA7VXdRQNebuv6leR4ZGD7N/Ekj0utGLJGKM2otcssNltnpcRmyR5mQt/wAae3daPhbzceXqu9YVh0dNAyGFuVkbQ1o3nqSeJJ1JWG2N2waxjYZ2sY1oAZJG0NaPxNH1C6Ex4cAWkEEXBGoI6LRCal0Z07FIQhTOghCEAIQhACEIQAhCq8Tx2KG4Lsz7aMZqb9TuHmupN9HG0uzH7Vvz1cnJuVno3X5kqrgf7p8uoUmZxeS52peS4nqTdRZGf95LzJu5M9CPCRJBUWaiOYvie6Nx9q3eY/xadPMJ2Ga+jtDwPAp/IVw6Q2iq+KmPUtf9Lp1mHOeb1EhkA/8AW0ZI/MDU+aktTw6pYod7djCztDZmYZrD3W94gDrYN/MomP7YzS3bCTEz7v8AiOHV3Dy9VW10+d2m4aN68yoErUWRpUjz9RluVL0VVVckkkkneTqT4lQ3BWc0ahyRqSZRYvKjInmN0XuRVnsLlDGVNxNuU/MNLc05TwqUejFqpcqJKomc1tNncUfBYaviO9nFnVv7LMUcKvaEW8EU6doyJnRYJmvaHMIIcLghOLK4ZVmF19TG72hvyn4gtS11xcagi4I4hb8eRTRcnZ6hCFYdBCEIATVRO1jbvNh9fAJFbVtibd35W8XFZipqXSOu8+A4NHIKzHjcv4VzntHcWxSSQFsZLGnfb2nDqeHksxNTELQBiS+AFalFLozuTfZRQbrHh9F49isJ6LiFHfHzXlazC4y3rpnpaXLujtfaK+Ri8ZO5u43HJ37qS9iYexYjWSaeoc++Vu7fchTpIGCmkklfd4bZkIuO8SACT7wF72Hmq7DJAHFvEi48Bp+qsCV6mDSQyYlL2ebqNROM3FdGbJTblZYjRW7zN3vDl1CrCV5mbDLFLbIzJ2MSMTBi181LK8YzUeKgmdLjDdnmSwtfne0uzXAAIuHEfon3bMxtBc+R5DRc6AaDqp+zx/pY/wA//NyY2mqbRBo3vOv4RvW+eOEVuaL/ADZFxZj5GAvJaLC/dHTgpVPEkMapUKwuRS3fZPpWK2gaquncp8UqgwWdO/geKu9n6n2ojvZqzqw8PI/VZYTaqfSVvZ1MR4PIYfzaD52V2Ce1kovk2aEIXpFwJueYMaXO0DRcpxZvaStu4Rjc3V/V3AeX6qcI7nRGctqshVdWZXlzvyj4RyRGFHjKlxLZVKkZLsda1KyJbAlkLlnSI9iiTU4cbbr/AFVhIFElRpSVM6m4u0QZMOd0TRwt/RXdPLmb1GhS1jekx30a1qJ12ZWam7KqjHxRn1JI/ZS3FOY0z+pgP4x8wUxKdT4lasCSTSMuflpscBVDiVNkfpudqOnRXAck18PaRHmNR4hQ1eDy4/8AV0VRdMzt0un9seKZJS4XWc38Q+q+eLjUbOP/AKcD4XvHzv8AqqnaCfNMRwYAPPeVP2eltHJf3JHHyIus9NLmcXH3nE+pW3US/BL6SkATzHKOCvQ5YiBPjlUlk6q2yJYlQFn/ADCdxWos1jhvaWuHi0gqpbLqpWLG+VvOw9V1dM6ddQkxuuBZKXrmkbnlDGOcdzWknyCwksxcS529xJPiVqtpZctOR8bmt8dbn5BY2d+q1aePFmbO+aJMTlNicqqN6lxSq9oqRaMell6gMmSzMoUSsekeoczl6+VRZJFJI42O00+V/Q6FWZWdkermhnzxg8RofEKM17J436ImLN+1gP8AquHqwquqD33fiP1Vpiu+I8qhnzBCpah/fd+I/VMS5Yzej3MpFM++ihZk7TO7ytKCkxKPLK4dbjzUbMrTF6dzpLtF9NVXmjf8JXzufDJZJUuLNCTaJ1NVZYp/vFtvzEj6KtunOwfyPD5JP8u/4XeijkU5Vw+ESaYm6MyWKV/wu9EttBKdzH+ir8U/jObWNBykQwF3RSKbA6h25luriril2Qnd7Tg3wCmsE36OqDKuOJjNXOvbgFMwehdVVAcAcjCCXHdcbgFpcP2IibrJd/Rx09FqKWkbGLMAAG4AWV+PTu7kTUPouBmVoHIJxCFrLDPbWS6Rt++Xegt+qyFQ/vLS7VD7Rh6kf99FlKs2cVtwfqZM37DzJE+yVVwenGyK6iqyzbMve2VcJV72q5QsmumTL5VGMqQ6RdoWOvep2CT94t5i48QqgvTlFNllaeThfwOhRrg7F0zQYr7DTymjPzWdld3j4laHFzaI/iZ/yCzBcoQRPM+RzMno35RdRgVa4RhLpnAkWaD6pkyKCI44OTLrZWgDwXPG/mtA7CYz7o9E/RUwjYGjgFIWBu3ZtSrgrv8Aw0Xwj0QMGi+EeisULh0gtwqMe6PROtoWDc0eikoQDbYQNwCWAvUIAQhCAEIQgKnaDDTNH3faabt8RwWGqormzgWuG8HeunqFX4XHKO+0HkeI8CrseXZwVZMe7k5i+EhIuthWbJ/5byOh1Cp6jZyZvI+oWhZ4P2Z3hkinzozqVJhEw91NHD5PhKn5IfTnjl8Gs6SXJ8YdL8JTjMHmPurnlh9Hjn8IZcvMyt4dmpncgrGm2PcfbcVx54I6sMyPjMv9O0/EWfS6qKWgkkPdafEreUmzrGgB1yG7gdQFawUjW7gFQ9Q0qSL3hTdsyuE7LbjJr0WrpqZrBZoAT6FQ227ZaklwgQhC4dBCEIAQhCAEIQgBCEIAQhCAEIQgBeFq9QgEGIcgk/y7eQTqEA0KdvIJQiHIJaEB4Gr1CEAIQhACEIQAhCEAIQhACEIQAhCEAIQhACEIQ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2054" name="Picture 6" descr="http://www.business-strategy-innovation.com/uploaded_images/User-Driven-Innovation-7139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4" y="3023624"/>
            <a:ext cx="1615051" cy="16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030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1" grpId="0" animBg="1"/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2667001" y="4513263"/>
            <a:ext cx="5823210" cy="2055614"/>
            <a:chOff x="2667001" y="4513263"/>
            <a:chExt cx="5823210" cy="2055614"/>
          </a:xfrm>
        </p:grpSpPr>
        <p:sp>
          <p:nvSpPr>
            <p:cNvPr id="3" name="Rectangle 2"/>
            <p:cNvSpPr/>
            <p:nvPr/>
          </p:nvSpPr>
          <p:spPr>
            <a:xfrm>
              <a:off x="2667001" y="5424489"/>
              <a:ext cx="2516188" cy="114141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Line 70"/>
            <p:cNvSpPr>
              <a:spLocks noChangeShapeType="1"/>
            </p:cNvSpPr>
            <p:nvPr/>
          </p:nvSpPr>
          <p:spPr bwMode="auto">
            <a:xfrm>
              <a:off x="5183188" y="5413375"/>
              <a:ext cx="0" cy="1152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512050" y="4513263"/>
              <a:ext cx="978161" cy="2055614"/>
              <a:chOff x="7512050" y="4513263"/>
              <a:chExt cx="978161" cy="2055614"/>
            </a:xfrm>
          </p:grpSpPr>
          <p:sp>
            <p:nvSpPr>
              <p:cNvPr id="56" name="Rectangle 49"/>
              <p:cNvSpPr>
                <a:spLocks noChangeArrowheads="1"/>
              </p:cNvSpPr>
              <p:nvPr/>
            </p:nvSpPr>
            <p:spPr bwMode="auto">
              <a:xfrm>
                <a:off x="7535784" y="4850608"/>
                <a:ext cx="944902" cy="496887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57" name="Text Box 71"/>
              <p:cNvSpPr txBox="1">
                <a:spLocks noChangeArrowheads="1"/>
              </p:cNvSpPr>
              <p:nvPr/>
            </p:nvSpPr>
            <p:spPr bwMode="auto">
              <a:xfrm>
                <a:off x="7535863" y="4827588"/>
                <a:ext cx="81144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sz="1400" dirty="0" smtClean="0">
                    <a:solidFill>
                      <a:srgbClr val="000000"/>
                    </a:solidFill>
                  </a:rPr>
                  <a:t>Leeftijd:</a:t>
                </a:r>
                <a:endParaRPr lang="nl-BE" sz="1400" dirty="0">
                  <a:solidFill>
                    <a:srgbClr val="000000"/>
                  </a:solidFill>
                </a:endParaRP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sz="1400" dirty="0">
                    <a:solidFill>
                      <a:srgbClr val="000000"/>
                    </a:solidFill>
                  </a:rPr>
                  <a:t>integer</a:t>
                </a:r>
                <a:endParaRPr lang="nl-NL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1" name="Rectangle 47"/>
              <p:cNvSpPr>
                <a:spLocks noChangeArrowheads="1"/>
              </p:cNvSpPr>
              <p:nvPr/>
            </p:nvSpPr>
            <p:spPr bwMode="auto">
              <a:xfrm>
                <a:off x="7535863" y="4513263"/>
                <a:ext cx="954347" cy="250825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62" name="Rectangle 49"/>
              <p:cNvSpPr>
                <a:spLocks noChangeArrowheads="1"/>
              </p:cNvSpPr>
              <p:nvPr/>
            </p:nvSpPr>
            <p:spPr bwMode="auto">
              <a:xfrm>
                <a:off x="7545308" y="5424488"/>
                <a:ext cx="944902" cy="114141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accent3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/>
              <a:p>
                <a:endParaRPr lang="nl-BE"/>
              </a:p>
            </p:txBody>
          </p:sp>
          <p:sp>
            <p:nvSpPr>
              <p:cNvPr id="64" name="Line 86"/>
              <p:cNvSpPr>
                <a:spLocks noChangeShapeType="1"/>
              </p:cNvSpPr>
              <p:nvPr/>
            </p:nvSpPr>
            <p:spPr bwMode="auto">
              <a:xfrm flipV="1">
                <a:off x="7546975" y="5714999"/>
                <a:ext cx="943236" cy="47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65" name="Line 86"/>
              <p:cNvSpPr>
                <a:spLocks noChangeShapeType="1"/>
              </p:cNvSpPr>
              <p:nvPr/>
            </p:nvSpPr>
            <p:spPr bwMode="auto">
              <a:xfrm flipV="1">
                <a:off x="7546975" y="5991224"/>
                <a:ext cx="943236" cy="47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66" name="Line 86"/>
              <p:cNvSpPr>
                <a:spLocks noChangeShapeType="1"/>
              </p:cNvSpPr>
              <p:nvPr/>
            </p:nvSpPr>
            <p:spPr bwMode="auto">
              <a:xfrm flipV="1">
                <a:off x="7546975" y="6276974"/>
                <a:ext cx="943236" cy="47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68" name="Text Box 72"/>
              <p:cNvSpPr txBox="1">
                <a:spLocks noChangeArrowheads="1"/>
              </p:cNvSpPr>
              <p:nvPr/>
            </p:nvSpPr>
            <p:spPr bwMode="auto">
              <a:xfrm>
                <a:off x="7516813" y="541496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sz="1400" dirty="0" smtClean="0">
                    <a:solidFill>
                      <a:srgbClr val="000000"/>
                    </a:solidFill>
                  </a:rPr>
                  <a:t>67</a:t>
                </a:r>
                <a:endParaRPr lang="nl-NL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Text Box 73"/>
              <p:cNvSpPr txBox="1">
                <a:spLocks noChangeArrowheads="1"/>
              </p:cNvSpPr>
              <p:nvPr/>
            </p:nvSpPr>
            <p:spPr bwMode="auto">
              <a:xfrm>
                <a:off x="7512050" y="57023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sz="1400" dirty="0" smtClean="0">
                    <a:solidFill>
                      <a:srgbClr val="000000"/>
                    </a:solidFill>
                  </a:rPr>
                  <a:t>83</a:t>
                </a:r>
                <a:endParaRPr lang="nl-NL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Text Box 74"/>
              <p:cNvSpPr txBox="1">
                <a:spLocks noChangeArrowheads="1"/>
              </p:cNvSpPr>
              <p:nvPr/>
            </p:nvSpPr>
            <p:spPr bwMode="auto">
              <a:xfrm>
                <a:off x="7512050" y="5973763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sz="1400" dirty="0" smtClean="0">
                    <a:solidFill>
                      <a:srgbClr val="000000"/>
                    </a:solidFill>
                  </a:rPr>
                  <a:t>89</a:t>
                </a:r>
                <a:endParaRPr lang="nl-NL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Text Box 75"/>
              <p:cNvSpPr txBox="1">
                <a:spLocks noChangeArrowheads="1"/>
              </p:cNvSpPr>
              <p:nvPr/>
            </p:nvSpPr>
            <p:spPr bwMode="auto">
              <a:xfrm>
                <a:off x="7512050" y="6261100"/>
                <a:ext cx="383438" cy="3077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sz="1400" dirty="0" smtClean="0">
                    <a:solidFill>
                      <a:srgbClr val="000000"/>
                    </a:solidFill>
                  </a:rPr>
                  <a:t>86</a:t>
                </a:r>
                <a:endParaRPr lang="nl-NL" sz="1400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Afgeleide relaties</a:t>
            </a:r>
          </a:p>
          <a:p>
            <a:r>
              <a:rPr lang="nl-BE" sz="1400" dirty="0" smtClean="0"/>
              <a:t>Voorbeeld</a:t>
            </a:r>
            <a:endParaRPr lang="nl-BE" sz="1400" dirty="0"/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2193925" y="1747838"/>
            <a:ext cx="5118100" cy="814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pic>
        <p:nvPicPr>
          <p:cNvPr id="9" name="Picture 2" descr="http://marakana.com/static/images/logos/logo-db-300x3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225" y="1769432"/>
            <a:ext cx="989272" cy="694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7"/>
          <p:cNvSpPr>
            <a:spLocks noChangeArrowheads="1"/>
          </p:cNvSpPr>
          <p:nvPr/>
        </p:nvSpPr>
        <p:spPr bwMode="auto">
          <a:xfrm>
            <a:off x="1916113" y="4513263"/>
            <a:ext cx="5630862" cy="25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1884363" y="4475163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2" name="Rectangle 49"/>
          <p:cNvSpPr>
            <a:spLocks noChangeArrowheads="1"/>
          </p:cNvSpPr>
          <p:nvPr/>
        </p:nvSpPr>
        <p:spPr bwMode="auto">
          <a:xfrm>
            <a:off x="1925638" y="4843463"/>
            <a:ext cx="5611812" cy="4968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6" name="Rectangle 53"/>
          <p:cNvSpPr>
            <a:spLocks noChangeArrowheads="1"/>
          </p:cNvSpPr>
          <p:nvPr/>
        </p:nvSpPr>
        <p:spPr bwMode="auto">
          <a:xfrm>
            <a:off x="1916113" y="5414963"/>
            <a:ext cx="5621337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7" name="Text Box 54"/>
          <p:cNvSpPr txBox="1">
            <a:spLocks noChangeArrowheads="1"/>
          </p:cNvSpPr>
          <p:nvPr/>
        </p:nvSpPr>
        <p:spPr bwMode="auto">
          <a:xfrm>
            <a:off x="2667000" y="5414963"/>
            <a:ext cx="846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8" name="Text Box 55"/>
          <p:cNvSpPr txBox="1">
            <a:spLocks noChangeArrowheads="1"/>
          </p:cNvSpPr>
          <p:nvPr/>
        </p:nvSpPr>
        <p:spPr bwMode="auto">
          <a:xfrm>
            <a:off x="3836988" y="5414963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9" name="Text Box 56"/>
          <p:cNvSpPr txBox="1">
            <a:spLocks noChangeArrowheads="1"/>
          </p:cNvSpPr>
          <p:nvPr/>
        </p:nvSpPr>
        <p:spPr bwMode="auto">
          <a:xfrm>
            <a:off x="5251450" y="54149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2662238" y="5702300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3832225" y="5702300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2" name="Text Box 59"/>
          <p:cNvSpPr txBox="1">
            <a:spLocks noChangeArrowheads="1"/>
          </p:cNvSpPr>
          <p:nvPr/>
        </p:nvSpPr>
        <p:spPr bwMode="auto">
          <a:xfrm>
            <a:off x="5246688" y="57023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1834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23" name="Text Box 60"/>
          <p:cNvSpPr txBox="1">
            <a:spLocks noChangeArrowheads="1"/>
          </p:cNvSpPr>
          <p:nvPr/>
        </p:nvSpPr>
        <p:spPr bwMode="auto">
          <a:xfrm>
            <a:off x="2662238" y="5973763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4" name="Text Box 61"/>
          <p:cNvSpPr txBox="1">
            <a:spLocks noChangeArrowheads="1"/>
          </p:cNvSpPr>
          <p:nvPr/>
        </p:nvSpPr>
        <p:spPr bwMode="auto">
          <a:xfrm>
            <a:off x="3832225" y="5973763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5246688" y="5973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1860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2662238" y="6261100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3832225" y="6261100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5246688" y="62611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29" name="Line 66"/>
          <p:cNvSpPr>
            <a:spLocks noChangeShapeType="1"/>
          </p:cNvSpPr>
          <p:nvPr/>
        </p:nvSpPr>
        <p:spPr bwMode="auto">
          <a:xfrm>
            <a:off x="1917700" y="5989638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2" name="Line 69"/>
          <p:cNvSpPr>
            <a:spLocks noChangeShapeType="1"/>
          </p:cNvSpPr>
          <p:nvPr/>
        </p:nvSpPr>
        <p:spPr bwMode="auto">
          <a:xfrm>
            <a:off x="3836988" y="541337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6326188" y="482758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6326188" y="54149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6321425" y="57023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6321425" y="597376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6321425" y="62611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0" name="Line 77"/>
          <p:cNvSpPr>
            <a:spLocks noChangeShapeType="1"/>
          </p:cNvSpPr>
          <p:nvPr/>
        </p:nvSpPr>
        <p:spPr bwMode="auto">
          <a:xfrm>
            <a:off x="6257925" y="542290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1" name="Line 78"/>
          <p:cNvSpPr>
            <a:spLocks noChangeShapeType="1"/>
          </p:cNvSpPr>
          <p:nvPr/>
        </p:nvSpPr>
        <p:spPr bwMode="auto">
          <a:xfrm>
            <a:off x="1912938" y="6276975"/>
            <a:ext cx="56229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3" name="Text Box 80"/>
          <p:cNvSpPr txBox="1">
            <a:spLocks noChangeArrowheads="1"/>
          </p:cNvSpPr>
          <p:nvPr/>
        </p:nvSpPr>
        <p:spPr bwMode="auto">
          <a:xfrm>
            <a:off x="1874838" y="4827588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Line 81"/>
          <p:cNvSpPr>
            <a:spLocks noChangeShapeType="1"/>
          </p:cNvSpPr>
          <p:nvPr/>
        </p:nvSpPr>
        <p:spPr bwMode="auto">
          <a:xfrm>
            <a:off x="2655888" y="5413375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5" name="Text Box 82"/>
          <p:cNvSpPr txBox="1">
            <a:spLocks noChangeArrowheads="1"/>
          </p:cNvSpPr>
          <p:nvPr/>
        </p:nvSpPr>
        <p:spPr bwMode="auto">
          <a:xfrm>
            <a:off x="1901825" y="541496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Text Box 83"/>
          <p:cNvSpPr txBox="1">
            <a:spLocks noChangeArrowheads="1"/>
          </p:cNvSpPr>
          <p:nvPr/>
        </p:nvSpPr>
        <p:spPr bwMode="auto">
          <a:xfrm>
            <a:off x="1901825" y="570071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7" name="Text Box 84"/>
          <p:cNvSpPr txBox="1">
            <a:spLocks noChangeArrowheads="1"/>
          </p:cNvSpPr>
          <p:nvPr/>
        </p:nvSpPr>
        <p:spPr bwMode="auto">
          <a:xfrm>
            <a:off x="1905000" y="597376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Text Box 85"/>
          <p:cNvSpPr txBox="1">
            <a:spLocks noChangeArrowheads="1"/>
          </p:cNvSpPr>
          <p:nvPr/>
        </p:nvSpPr>
        <p:spPr bwMode="auto">
          <a:xfrm>
            <a:off x="1914525" y="627062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9" name="Line 86"/>
          <p:cNvSpPr>
            <a:spLocks noChangeShapeType="1"/>
          </p:cNvSpPr>
          <p:nvPr/>
        </p:nvSpPr>
        <p:spPr bwMode="auto">
          <a:xfrm>
            <a:off x="1914525" y="5710238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1" name="Line 158"/>
          <p:cNvSpPr>
            <a:spLocks noChangeShapeType="1"/>
          </p:cNvSpPr>
          <p:nvPr/>
        </p:nvSpPr>
        <p:spPr bwMode="auto">
          <a:xfrm flipV="1">
            <a:off x="2155031" y="2659063"/>
            <a:ext cx="1241425" cy="976313"/>
          </a:xfrm>
          <a:prstGeom prst="line">
            <a:avLst/>
          </a:prstGeom>
          <a:noFill/>
          <a:ln w="762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58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12" y="4998474"/>
            <a:ext cx="1434726" cy="158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5" name="Group 1024"/>
          <p:cNvGrpSpPr/>
          <p:nvPr/>
        </p:nvGrpSpPr>
        <p:grpSpPr>
          <a:xfrm>
            <a:off x="2657475" y="2751368"/>
            <a:ext cx="2525713" cy="2574696"/>
            <a:chOff x="2657475" y="2751368"/>
            <a:chExt cx="2525713" cy="2574696"/>
          </a:xfrm>
        </p:grpSpPr>
        <p:sp>
          <p:nvSpPr>
            <p:cNvPr id="59" name="Line 158"/>
            <p:cNvSpPr>
              <a:spLocks noChangeShapeType="1"/>
            </p:cNvSpPr>
            <p:nvPr/>
          </p:nvSpPr>
          <p:spPr bwMode="auto">
            <a:xfrm>
              <a:off x="4781550" y="2751368"/>
              <a:ext cx="0" cy="1534882"/>
            </a:xfrm>
            <a:prstGeom prst="line">
              <a:avLst/>
            </a:prstGeom>
            <a:noFill/>
            <a:ln w="76200">
              <a:solidFill>
                <a:schemeClr val="accent3">
                  <a:lumMod val="50000"/>
                </a:schemeClr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657475" y="4864102"/>
              <a:ext cx="2525713" cy="46196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9" name="Line 76"/>
          <p:cNvSpPr>
            <a:spLocks noChangeShapeType="1"/>
          </p:cNvSpPr>
          <p:nvPr/>
        </p:nvSpPr>
        <p:spPr bwMode="auto">
          <a:xfrm>
            <a:off x="6257925" y="4833938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2" name="Line 79"/>
          <p:cNvSpPr>
            <a:spLocks noChangeShapeType="1"/>
          </p:cNvSpPr>
          <p:nvPr/>
        </p:nvSpPr>
        <p:spPr bwMode="auto">
          <a:xfrm>
            <a:off x="2657475" y="4867275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" name="Text Box 50"/>
          <p:cNvSpPr txBox="1">
            <a:spLocks noChangeArrowheads="1"/>
          </p:cNvSpPr>
          <p:nvPr/>
        </p:nvSpPr>
        <p:spPr bwMode="auto">
          <a:xfrm>
            <a:off x="2652713" y="4846638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" name="Text Box 51"/>
          <p:cNvSpPr txBox="1">
            <a:spLocks noChangeArrowheads="1"/>
          </p:cNvSpPr>
          <p:nvPr/>
        </p:nvSpPr>
        <p:spPr bwMode="auto">
          <a:xfrm>
            <a:off x="3836988" y="4846638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varchar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5251450" y="4846638"/>
            <a:ext cx="922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30" name="Line 67"/>
          <p:cNvSpPr>
            <a:spLocks noChangeShapeType="1"/>
          </p:cNvSpPr>
          <p:nvPr/>
        </p:nvSpPr>
        <p:spPr bwMode="auto">
          <a:xfrm>
            <a:off x="3836988" y="4862513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1" name="Line 68"/>
          <p:cNvSpPr>
            <a:spLocks noChangeShapeType="1"/>
          </p:cNvSpPr>
          <p:nvPr/>
        </p:nvSpPr>
        <p:spPr bwMode="auto">
          <a:xfrm>
            <a:off x="5183188" y="4862513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0" name="Line 158"/>
          <p:cNvSpPr>
            <a:spLocks noChangeShapeType="1"/>
          </p:cNvSpPr>
          <p:nvPr/>
        </p:nvSpPr>
        <p:spPr bwMode="auto">
          <a:xfrm flipH="1" flipV="1">
            <a:off x="2151855" y="3933825"/>
            <a:ext cx="1680369" cy="1633538"/>
          </a:xfrm>
          <a:prstGeom prst="line">
            <a:avLst/>
          </a:prstGeom>
          <a:noFill/>
          <a:ln w="76200">
            <a:solidFill>
              <a:schemeClr val="accent3">
                <a:lumMod val="50000"/>
              </a:schemeClr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2174875" y="1412698"/>
            <a:ext cx="521168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CREATE VIEW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</a:t>
            </a:r>
            <a:r>
              <a:rPr lang="nl-NL" sz="1800" i="1" dirty="0" err="1" smtClean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Artiesten_info</a:t>
            </a:r>
            <a:endParaRPr lang="nl-NL" sz="18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AS SELECT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Naam, Voornaam, </a:t>
            </a:r>
            <a:endParaRPr lang="nl-NL" sz="1800" i="1" dirty="0" smtClean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i="1" dirty="0" smtClean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                           Gestorven-Geboren </a:t>
            </a:r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AS </a:t>
            </a:r>
            <a:r>
              <a:rPr lang="nl-NL" sz="1800" i="1" dirty="0" smtClean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Leeftijd</a:t>
            </a:r>
            <a:endParaRPr lang="nl-NL" sz="18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FROM</a:t>
            </a:r>
            <a:r>
              <a:rPr lang="nl-NL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</a:t>
            </a:r>
            <a:r>
              <a:rPr lang="nl-NL" sz="1800" i="1" dirty="0" smtClean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Artiest</a:t>
            </a:r>
            <a:endParaRPr lang="nl-NL" sz="18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</p:txBody>
      </p:sp>
      <p:sp>
        <p:nvSpPr>
          <p:cNvPr id="145" name="Line 77"/>
          <p:cNvSpPr>
            <a:spLocks noChangeShapeType="1"/>
          </p:cNvSpPr>
          <p:nvPr/>
        </p:nvSpPr>
        <p:spPr bwMode="auto">
          <a:xfrm>
            <a:off x="5183188" y="5424289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73" name="Picture 6" descr="http://www.business-strategy-innovation.com/uploaded_images/User-Driven-Innovation-71399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74" y="3023624"/>
            <a:ext cx="1615051" cy="161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1777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spiritueelinfo.nl/wp-content/uploads/visualiseren-met-een-moodboar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913" y="3250087"/>
            <a:ext cx="2279463" cy="90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Afgeleide relaties</a:t>
            </a:r>
          </a:p>
          <a:p>
            <a:r>
              <a:rPr lang="nl-BE" sz="1400" dirty="0" smtClean="0"/>
              <a:t>Over afgeleide relaties</a:t>
            </a:r>
            <a:endParaRPr lang="nl-BE" sz="1400" dirty="0"/>
          </a:p>
        </p:txBody>
      </p:sp>
      <p:sp>
        <p:nvSpPr>
          <p:cNvPr id="136" name="Text Box 73"/>
          <p:cNvSpPr txBox="1">
            <a:spLocks noChangeArrowheads="1"/>
          </p:cNvSpPr>
          <p:nvPr/>
        </p:nvSpPr>
        <p:spPr bwMode="auto">
          <a:xfrm>
            <a:off x="1622425" y="1541463"/>
            <a:ext cx="2473325" cy="36671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000" dirty="0"/>
              <a:t>View ‘</a:t>
            </a:r>
            <a:r>
              <a:rPr lang="nl-BE" sz="2000" dirty="0" err="1"/>
              <a:t>Artiesten_info</a:t>
            </a:r>
            <a:r>
              <a:rPr lang="nl-BE" sz="2000" dirty="0"/>
              <a:t>’</a:t>
            </a:r>
            <a:endParaRPr lang="en-US" sz="2000" dirty="0"/>
          </a:p>
        </p:txBody>
      </p:sp>
      <p:sp>
        <p:nvSpPr>
          <p:cNvPr id="137" name="Text Box 74"/>
          <p:cNvSpPr txBox="1">
            <a:spLocks noChangeArrowheads="1"/>
          </p:cNvSpPr>
          <p:nvPr/>
        </p:nvSpPr>
        <p:spPr bwMode="auto">
          <a:xfrm>
            <a:off x="1622425" y="2122488"/>
            <a:ext cx="69405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b="1" dirty="0"/>
              <a:t>CREATE VIEW</a:t>
            </a:r>
            <a:r>
              <a:rPr lang="nl-NL" sz="1800" i="1" dirty="0"/>
              <a:t> </a:t>
            </a:r>
            <a:r>
              <a:rPr lang="nl-NL" sz="1800" i="1" dirty="0" err="1"/>
              <a:t>Artiesten_info</a:t>
            </a:r>
            <a:endParaRPr lang="nl-NL" sz="1800" b="1" dirty="0"/>
          </a:p>
          <a:p>
            <a:pPr eaLnBrk="1" hangingPunct="1"/>
            <a:r>
              <a:rPr lang="nl-NL" sz="1800" b="1" dirty="0"/>
              <a:t>AS SELECT</a:t>
            </a:r>
            <a:r>
              <a:rPr lang="nl-NL" sz="1800" i="1" dirty="0"/>
              <a:t> Naam, Voornaam, Gestorven - Geboren AS Leeftijd</a:t>
            </a:r>
            <a:endParaRPr lang="nl-NL" sz="1800" b="1" dirty="0"/>
          </a:p>
          <a:p>
            <a:pPr eaLnBrk="1" hangingPunct="1"/>
            <a:r>
              <a:rPr lang="nl-NL" sz="1800" b="1" dirty="0"/>
              <a:t>FROM</a:t>
            </a:r>
            <a:r>
              <a:rPr lang="nl-NL" sz="1800" i="1" dirty="0"/>
              <a:t> Artiest</a:t>
            </a:r>
            <a:r>
              <a:rPr lang="en-US" sz="1800" dirty="0"/>
              <a:t> </a:t>
            </a:r>
          </a:p>
        </p:txBody>
      </p:sp>
      <p:sp>
        <p:nvSpPr>
          <p:cNvPr id="138" name="Text Box 76"/>
          <p:cNvSpPr txBox="1">
            <a:spLocks noChangeArrowheads="1"/>
          </p:cNvSpPr>
          <p:nvPr/>
        </p:nvSpPr>
        <p:spPr bwMode="auto">
          <a:xfrm>
            <a:off x="1652588" y="4422775"/>
            <a:ext cx="2655887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000" dirty="0"/>
              <a:t>View ‘</a:t>
            </a:r>
            <a:r>
              <a:rPr lang="nl-BE" sz="2000" dirty="0" err="1"/>
              <a:t>Oude_artiesten</a:t>
            </a:r>
            <a:r>
              <a:rPr lang="nl-BE" sz="2000" dirty="0"/>
              <a:t>’</a:t>
            </a:r>
            <a:endParaRPr lang="en-US" sz="2000" dirty="0"/>
          </a:p>
        </p:txBody>
      </p:sp>
      <p:sp>
        <p:nvSpPr>
          <p:cNvPr id="139" name="Text Box 77"/>
          <p:cNvSpPr txBox="1">
            <a:spLocks noChangeArrowheads="1"/>
          </p:cNvSpPr>
          <p:nvPr/>
        </p:nvSpPr>
        <p:spPr bwMode="auto">
          <a:xfrm>
            <a:off x="1652588" y="5003800"/>
            <a:ext cx="4184650" cy="124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b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CREATE VIEW</a:t>
            </a:r>
            <a:r>
              <a:rPr lang="nl-NL" sz="1800" i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Oude_artiesten</a:t>
            </a:r>
            <a:endParaRPr lang="nl-NL" sz="1800" b="1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b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AS SELECT</a:t>
            </a:r>
            <a:r>
              <a:rPr lang="nl-NL" sz="1800" i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Naam, Voornaam, Leeftijd</a:t>
            </a:r>
            <a:endParaRPr lang="nl-NL" sz="1800" b="1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b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FROM</a:t>
            </a:r>
            <a:r>
              <a:rPr lang="nl-NL" sz="1800" i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Artiesten_info</a:t>
            </a:r>
            <a:endParaRPr lang="nl-NL" sz="1800" b="1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800" b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WHERE </a:t>
            </a:r>
            <a:r>
              <a:rPr lang="nl-NL" sz="1800" i="1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Leeftijd &gt; 80</a:t>
            </a:r>
            <a:endParaRPr lang="en-US" sz="1800" i="1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917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Afgeleide relaties</a:t>
            </a:r>
            <a:endParaRPr lang="nl-BE" dirty="0"/>
          </a:p>
          <a:p>
            <a:r>
              <a:rPr lang="nl-BE" sz="1400" dirty="0" smtClean="0"/>
              <a:t>Externe laag</a:t>
            </a:r>
            <a:endParaRPr lang="nl-BE" sz="1400" dirty="0"/>
          </a:p>
        </p:txBody>
      </p:sp>
      <p:sp>
        <p:nvSpPr>
          <p:cNvPr id="22" name="Rectangle 21"/>
          <p:cNvSpPr/>
          <p:nvPr/>
        </p:nvSpPr>
        <p:spPr>
          <a:xfrm>
            <a:off x="2034102" y="4221088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Interne laag</a:t>
            </a:r>
            <a:endParaRPr lang="nl-BE" sz="3600" dirty="0"/>
          </a:p>
        </p:txBody>
      </p:sp>
      <p:sp>
        <p:nvSpPr>
          <p:cNvPr id="25" name="Rectangle 24"/>
          <p:cNvSpPr/>
          <p:nvPr/>
        </p:nvSpPr>
        <p:spPr>
          <a:xfrm>
            <a:off x="2051721" y="2924944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Logische laag</a:t>
            </a:r>
            <a:endParaRPr lang="nl-BE" sz="3600" dirty="0"/>
          </a:p>
        </p:txBody>
      </p:sp>
      <p:sp>
        <p:nvSpPr>
          <p:cNvPr id="26" name="Rectangle 25"/>
          <p:cNvSpPr/>
          <p:nvPr/>
        </p:nvSpPr>
        <p:spPr>
          <a:xfrm>
            <a:off x="2034102" y="1628800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Externe laag</a:t>
            </a:r>
            <a:endParaRPr lang="nl-BE" sz="3600" dirty="0"/>
          </a:p>
        </p:txBody>
      </p:sp>
      <p:sp>
        <p:nvSpPr>
          <p:cNvPr id="27" name="Rectangle 26"/>
          <p:cNvSpPr/>
          <p:nvPr/>
        </p:nvSpPr>
        <p:spPr>
          <a:xfrm>
            <a:off x="2034102" y="5445224"/>
            <a:ext cx="51845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Besturingssysteem</a:t>
            </a:r>
            <a:endParaRPr lang="nl-BE" sz="3600" dirty="0"/>
          </a:p>
        </p:txBody>
      </p:sp>
      <p:sp>
        <p:nvSpPr>
          <p:cNvPr id="5" name="Right Arrow 4"/>
          <p:cNvSpPr/>
          <p:nvPr/>
        </p:nvSpPr>
        <p:spPr>
          <a:xfrm rot="784164">
            <a:off x="1180081" y="2672915"/>
            <a:ext cx="792088" cy="504056"/>
          </a:xfrm>
          <a:prstGeom prst="rightArrow">
            <a:avLst/>
          </a:prstGeom>
          <a:solidFill>
            <a:srgbClr val="1687AF"/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 Box 73"/>
          <p:cNvSpPr txBox="1">
            <a:spLocks noChangeArrowheads="1"/>
          </p:cNvSpPr>
          <p:nvPr/>
        </p:nvSpPr>
        <p:spPr bwMode="auto">
          <a:xfrm>
            <a:off x="7452891" y="2056656"/>
            <a:ext cx="125547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2000" dirty="0" smtClean="0"/>
              <a:t>Afgeleide</a:t>
            </a:r>
          </a:p>
          <a:p>
            <a:pPr algn="ctr" eaLnBrk="1" hangingPunct="1"/>
            <a:r>
              <a:rPr lang="nl-BE" sz="2000" dirty="0" smtClean="0"/>
              <a:t>relaties</a:t>
            </a:r>
            <a:endParaRPr lang="en-US" sz="2000" dirty="0"/>
          </a:p>
        </p:txBody>
      </p:sp>
      <p:sp>
        <p:nvSpPr>
          <p:cNvPr id="10" name="Text Box 73"/>
          <p:cNvSpPr txBox="1">
            <a:spLocks noChangeArrowheads="1"/>
          </p:cNvSpPr>
          <p:nvPr/>
        </p:nvSpPr>
        <p:spPr bwMode="auto">
          <a:xfrm>
            <a:off x="7574719" y="3438525"/>
            <a:ext cx="1011815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nl-BE" sz="2000" dirty="0" smtClean="0"/>
              <a:t>Basis-</a:t>
            </a:r>
          </a:p>
          <a:p>
            <a:pPr algn="ctr" eaLnBrk="1" hangingPunct="1"/>
            <a:r>
              <a:rPr lang="nl-BE" sz="2000" dirty="0" smtClean="0"/>
              <a:t>relaties</a:t>
            </a:r>
            <a:endParaRPr lang="en-US" sz="2000" dirty="0"/>
          </a:p>
        </p:txBody>
      </p:sp>
      <p:sp>
        <p:nvSpPr>
          <p:cNvPr id="13" name="Up-Down Arrow 12"/>
          <p:cNvSpPr/>
          <p:nvPr/>
        </p:nvSpPr>
        <p:spPr>
          <a:xfrm>
            <a:off x="2938289" y="2187690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Up-Down Arrow 13"/>
          <p:cNvSpPr/>
          <p:nvPr/>
        </p:nvSpPr>
        <p:spPr>
          <a:xfrm>
            <a:off x="5962625" y="2691746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Up-Down Arrow 14"/>
          <p:cNvSpPr/>
          <p:nvPr/>
        </p:nvSpPr>
        <p:spPr>
          <a:xfrm>
            <a:off x="4342445" y="2475722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Up-Down Arrow 15"/>
          <p:cNvSpPr/>
          <p:nvPr/>
        </p:nvSpPr>
        <p:spPr>
          <a:xfrm>
            <a:off x="4234433" y="3699858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3342260" y="1612655"/>
            <a:ext cx="2610140" cy="456447"/>
            <a:chOff x="3608960" y="1523913"/>
            <a:chExt cx="2610140" cy="456447"/>
          </a:xfrm>
        </p:grpSpPr>
        <p:sp>
          <p:nvSpPr>
            <p:cNvPr id="18" name="Up-Down Arrow 17"/>
            <p:cNvSpPr/>
            <p:nvPr/>
          </p:nvSpPr>
          <p:spPr>
            <a:xfrm rot="16725808">
              <a:off x="3807017" y="1325856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Up-Down Arrow 18"/>
            <p:cNvSpPr/>
            <p:nvPr/>
          </p:nvSpPr>
          <p:spPr>
            <a:xfrm rot="16725808">
              <a:off x="4887154" y="1478256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Up-Down Arrow 19"/>
            <p:cNvSpPr/>
            <p:nvPr/>
          </p:nvSpPr>
          <p:spPr>
            <a:xfrm rot="16725808">
              <a:off x="5859246" y="1620505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1895153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ttp://spiritueelinfo.nl/wp-content/uploads/visualiseren-met-een-mood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167" y="3509032"/>
            <a:ext cx="3625199" cy="1437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Afgeleide relaties</a:t>
            </a:r>
          </a:p>
          <a:p>
            <a:r>
              <a:rPr lang="nl-BE" sz="1400" dirty="0" smtClean="0"/>
              <a:t>Nut </a:t>
            </a:r>
            <a:endParaRPr lang="nl-BE" sz="1400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 rot="1412562">
            <a:off x="4013704" y="2860947"/>
            <a:ext cx="5153324" cy="4262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4400" b="1" dirty="0" err="1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Afgeleide</a:t>
            </a:r>
            <a:r>
              <a:rPr lang="en-GB" sz="4400" b="1" dirty="0" smtClean="0">
                <a:solidFill>
                  <a:schemeClr val="accent3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data</a:t>
            </a:r>
            <a:endParaRPr lang="en-GB" sz="48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 rot="20731572">
            <a:off x="3393970" y="5274930"/>
            <a:ext cx="5469905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2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Compacte</a:t>
            </a:r>
            <a:r>
              <a:rPr lang="en-GB" sz="3200" b="1" dirty="0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3200" b="1" dirty="0" err="1" smtClean="0">
                <a:solidFill>
                  <a:schemeClr val="accent6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schrijfwijze</a:t>
            </a:r>
            <a:endParaRPr lang="en-GB" sz="3200" b="1" dirty="0" smtClean="0">
              <a:solidFill>
                <a:schemeClr val="accent6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 rot="20106173">
            <a:off x="-160495" y="2419901"/>
            <a:ext cx="7002536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Logische</a:t>
            </a:r>
            <a:r>
              <a:rPr lang="en-GB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data-</a:t>
            </a:r>
            <a:r>
              <a:rPr lang="en-GB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onafhankelijkheid</a:t>
            </a:r>
            <a:endParaRPr lang="en-GB" sz="40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Content Placeholder 2"/>
          <p:cNvSpPr txBox="1">
            <a:spLocks/>
          </p:cNvSpPr>
          <p:nvPr/>
        </p:nvSpPr>
        <p:spPr>
          <a:xfrm rot="3069244">
            <a:off x="667153" y="4777384"/>
            <a:ext cx="4460702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4800" b="1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Beveiliging</a:t>
            </a:r>
            <a:endParaRPr lang="en-GB" sz="4800" b="1" dirty="0" smtClean="0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711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http://estermaemarketing.com/wp-content/uploads/2011/10/Oper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75" y="785670"/>
            <a:ext cx="3772425" cy="266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Afgeleide relaties</a:t>
            </a:r>
            <a:endParaRPr lang="nl-BE" dirty="0"/>
          </a:p>
          <a:p>
            <a:r>
              <a:rPr lang="nl-BE" sz="1400" dirty="0" smtClean="0"/>
              <a:t>Verwerking door DBMS </a:t>
            </a:r>
            <a:endParaRPr lang="nl-BE" sz="14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 rot="20731572">
            <a:off x="3393970" y="5541630"/>
            <a:ext cx="5469905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2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Query </a:t>
            </a:r>
            <a:r>
              <a:rPr lang="en-GB" sz="3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modificatie</a:t>
            </a:r>
            <a:endParaRPr lang="en-GB" sz="3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803275" y="1980406"/>
            <a:ext cx="3128963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SELECT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Naam, Voornaam</a:t>
            </a:r>
            <a:endParaRPr lang="nl-NL" sz="16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FROM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Artiesten_uit_19de_eeuw</a:t>
            </a:r>
            <a:endParaRPr lang="nl-NL" sz="16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WHERE 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Geboren </a:t>
            </a:r>
            <a:r>
              <a:rPr lang="nl-NL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&gt;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1850</a:t>
            </a:r>
            <a:endParaRPr lang="en-US" sz="1600" i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803275" y="3161506"/>
            <a:ext cx="5084763" cy="139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SELECT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Naam, Voornaam</a:t>
            </a:r>
            <a:endParaRPr lang="nl-NL" sz="16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FROM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</a:t>
            </a:r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(SELECT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Naam, Voornaam, Geboren</a:t>
            </a:r>
            <a:endParaRPr lang="nl-NL" sz="16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     FROM 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Artiest</a:t>
            </a:r>
            <a:endParaRPr lang="nl-NL" sz="16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     WHERE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Geboren </a:t>
            </a:r>
            <a:r>
              <a:rPr lang="nl-NL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&gt;= 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1800</a:t>
            </a:r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AND 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Geboren </a:t>
            </a:r>
            <a:r>
              <a:rPr lang="nl-NL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&lt;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1900</a:t>
            </a:r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) </a:t>
            </a: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WHERE 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Geboren </a:t>
            </a:r>
            <a:r>
              <a:rPr lang="nl-NL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&gt;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1850</a:t>
            </a:r>
            <a:endParaRPr lang="en-US" sz="1600" i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765175" y="4985544"/>
            <a:ext cx="4497388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SELECT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Naam, Voornaam</a:t>
            </a:r>
            <a:endParaRPr lang="nl-NL" sz="16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FROM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Artiest</a:t>
            </a:r>
            <a:endParaRPr lang="nl-NL" sz="1600" b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pPr eaLnBrk="1" hangingPunct="1"/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WHERE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Geboren </a:t>
            </a:r>
            <a:r>
              <a:rPr lang="nl-NL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&gt;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1850 </a:t>
            </a:r>
            <a:r>
              <a:rPr lang="nl-NL" sz="1600" b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AND 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Geboren </a:t>
            </a:r>
            <a:r>
              <a:rPr lang="nl-NL" sz="16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&lt;</a:t>
            </a:r>
            <a:r>
              <a:rPr lang="nl-NL" sz="16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 1900</a:t>
            </a:r>
            <a:endParaRPr lang="en-US" sz="1600" i="1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</p:txBody>
      </p:sp>
      <p:sp>
        <p:nvSpPr>
          <p:cNvPr id="18" name="Line 9"/>
          <p:cNvSpPr>
            <a:spLocks noChangeShapeType="1"/>
          </p:cNvSpPr>
          <p:nvPr/>
        </p:nvSpPr>
        <p:spPr bwMode="auto">
          <a:xfrm>
            <a:off x="2689225" y="2840831"/>
            <a:ext cx="0" cy="3175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>
            <a:off x="2713038" y="4607719"/>
            <a:ext cx="0" cy="31750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pic>
        <p:nvPicPr>
          <p:cNvPr id="2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Box 73"/>
          <p:cNvSpPr txBox="1">
            <a:spLocks noChangeArrowheads="1"/>
          </p:cNvSpPr>
          <p:nvPr/>
        </p:nvSpPr>
        <p:spPr bwMode="auto">
          <a:xfrm>
            <a:off x="6861175" y="3087454"/>
            <a:ext cx="1340432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000" dirty="0" smtClean="0"/>
              <a:t>Bevraging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8910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8" descr="http://estermaemarketing.com/wp-content/uploads/2011/10/Oper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575" y="785670"/>
            <a:ext cx="3772425" cy="266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Structurele 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Afgeleide relaties</a:t>
            </a:r>
            <a:endParaRPr lang="nl-BE" dirty="0"/>
          </a:p>
          <a:p>
            <a:r>
              <a:rPr lang="nl-BE" sz="1400" dirty="0" smtClean="0"/>
              <a:t>Verwerking door DBMS</a:t>
            </a:r>
            <a:endParaRPr lang="nl-BE" sz="1400" dirty="0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 rot="20731572">
            <a:off x="4592127" y="5410491"/>
            <a:ext cx="4290445" cy="3501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2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Propagatie</a:t>
            </a:r>
            <a:endParaRPr lang="en-GB" sz="3200" b="1" dirty="0" smtClean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511" y="555047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1450" y="1206113"/>
            <a:ext cx="47657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‘</a:t>
            </a:r>
            <a:r>
              <a:rPr lang="nl-BE" dirty="0" err="1" smtClean="0"/>
              <a:t>With</a:t>
            </a:r>
            <a:r>
              <a:rPr lang="nl-BE" dirty="0" smtClean="0"/>
              <a:t> check option’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Niet conflicterend met definiërende expressie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dirty="0" smtClean="0"/>
              <a:t>Geen manipulaties op afgeleide data</a:t>
            </a:r>
            <a:endParaRPr lang="nl-BE" dirty="0"/>
          </a:p>
        </p:txBody>
      </p:sp>
      <p:sp>
        <p:nvSpPr>
          <p:cNvPr id="22" name="Rectangle 21"/>
          <p:cNvSpPr/>
          <p:nvPr/>
        </p:nvSpPr>
        <p:spPr>
          <a:xfrm>
            <a:off x="1196975" y="4433890"/>
            <a:ext cx="2516188" cy="114141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Line 70"/>
          <p:cNvSpPr>
            <a:spLocks noChangeShapeType="1"/>
          </p:cNvSpPr>
          <p:nvPr/>
        </p:nvSpPr>
        <p:spPr bwMode="auto">
          <a:xfrm>
            <a:off x="3713162" y="4422776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446087" y="3522664"/>
            <a:ext cx="5630862" cy="250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38" name="Text Box 48"/>
          <p:cNvSpPr txBox="1">
            <a:spLocks noChangeArrowheads="1"/>
          </p:cNvSpPr>
          <p:nvPr/>
        </p:nvSpPr>
        <p:spPr bwMode="auto">
          <a:xfrm>
            <a:off x="414337" y="3484564"/>
            <a:ext cx="1225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Artiest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39" name="Rectangle 49"/>
          <p:cNvSpPr>
            <a:spLocks noChangeArrowheads="1"/>
          </p:cNvSpPr>
          <p:nvPr/>
        </p:nvSpPr>
        <p:spPr bwMode="auto">
          <a:xfrm>
            <a:off x="455612" y="3852864"/>
            <a:ext cx="5611812" cy="49688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40" name="Rectangle 53"/>
          <p:cNvSpPr>
            <a:spLocks noChangeArrowheads="1"/>
          </p:cNvSpPr>
          <p:nvPr/>
        </p:nvSpPr>
        <p:spPr bwMode="auto">
          <a:xfrm>
            <a:off x="446087" y="4424364"/>
            <a:ext cx="5621337" cy="11509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1" name="Text Box 54"/>
          <p:cNvSpPr txBox="1">
            <a:spLocks noChangeArrowheads="1"/>
          </p:cNvSpPr>
          <p:nvPr/>
        </p:nvSpPr>
        <p:spPr bwMode="auto">
          <a:xfrm>
            <a:off x="1196974" y="4424364"/>
            <a:ext cx="8461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Da Vinci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Text Box 55"/>
          <p:cNvSpPr txBox="1">
            <a:spLocks noChangeArrowheads="1"/>
          </p:cNvSpPr>
          <p:nvPr/>
        </p:nvSpPr>
        <p:spPr bwMode="auto">
          <a:xfrm>
            <a:off x="2366962" y="4424364"/>
            <a:ext cx="931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Leonardo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3781424" y="4424364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1452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1192212" y="4711701"/>
            <a:ext cx="6969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Degas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2362199" y="4711701"/>
            <a:ext cx="657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Edgar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Text Box 59"/>
          <p:cNvSpPr txBox="1">
            <a:spLocks noChangeArrowheads="1"/>
          </p:cNvSpPr>
          <p:nvPr/>
        </p:nvSpPr>
        <p:spPr bwMode="auto">
          <a:xfrm>
            <a:off x="3776662" y="471170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1834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47" name="Text Box 60"/>
          <p:cNvSpPr txBox="1">
            <a:spLocks noChangeArrowheads="1"/>
          </p:cNvSpPr>
          <p:nvPr/>
        </p:nvSpPr>
        <p:spPr bwMode="auto">
          <a:xfrm>
            <a:off x="1192212" y="4983164"/>
            <a:ext cx="647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Ensor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8" name="Text Box 61"/>
          <p:cNvSpPr txBox="1">
            <a:spLocks noChangeArrowheads="1"/>
          </p:cNvSpPr>
          <p:nvPr/>
        </p:nvSpPr>
        <p:spPr bwMode="auto">
          <a:xfrm>
            <a:off x="2362199" y="4983164"/>
            <a:ext cx="706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James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9" name="Text Box 62"/>
          <p:cNvSpPr txBox="1">
            <a:spLocks noChangeArrowheads="1"/>
          </p:cNvSpPr>
          <p:nvPr/>
        </p:nvSpPr>
        <p:spPr bwMode="auto">
          <a:xfrm>
            <a:off x="3776662" y="4983164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1860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0" name="Text Box 63"/>
          <p:cNvSpPr txBox="1">
            <a:spLocks noChangeArrowheads="1"/>
          </p:cNvSpPr>
          <p:nvPr/>
        </p:nvSpPr>
        <p:spPr bwMode="auto">
          <a:xfrm>
            <a:off x="1192212" y="5270501"/>
            <a:ext cx="676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Monet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1" name="Text Box 64"/>
          <p:cNvSpPr txBox="1">
            <a:spLocks noChangeArrowheads="1"/>
          </p:cNvSpPr>
          <p:nvPr/>
        </p:nvSpPr>
        <p:spPr bwMode="auto">
          <a:xfrm>
            <a:off x="2362199" y="5270501"/>
            <a:ext cx="746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Claude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2" name="Text Box 65"/>
          <p:cNvSpPr txBox="1">
            <a:spLocks noChangeArrowheads="1"/>
          </p:cNvSpPr>
          <p:nvPr/>
        </p:nvSpPr>
        <p:spPr bwMode="auto">
          <a:xfrm>
            <a:off x="3776662" y="527050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1840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3" name="Line 66"/>
          <p:cNvSpPr>
            <a:spLocks noChangeShapeType="1"/>
          </p:cNvSpPr>
          <p:nvPr/>
        </p:nvSpPr>
        <p:spPr bwMode="auto">
          <a:xfrm>
            <a:off x="447674" y="4999039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4" name="Line 69"/>
          <p:cNvSpPr>
            <a:spLocks noChangeShapeType="1"/>
          </p:cNvSpPr>
          <p:nvPr/>
        </p:nvSpPr>
        <p:spPr bwMode="auto">
          <a:xfrm>
            <a:off x="2366962" y="4422776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4856162" y="3836989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Gestorven: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4856162" y="4424364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1519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4851399" y="471170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1917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4851399" y="4983164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1949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auto">
          <a:xfrm>
            <a:off x="4851399" y="527050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1926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0" name="Line 77"/>
          <p:cNvSpPr>
            <a:spLocks noChangeShapeType="1"/>
          </p:cNvSpPr>
          <p:nvPr/>
        </p:nvSpPr>
        <p:spPr bwMode="auto">
          <a:xfrm>
            <a:off x="4787899" y="4432301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1" name="Line 78"/>
          <p:cNvSpPr>
            <a:spLocks noChangeShapeType="1"/>
          </p:cNvSpPr>
          <p:nvPr/>
        </p:nvSpPr>
        <p:spPr bwMode="auto">
          <a:xfrm>
            <a:off x="442912" y="5286376"/>
            <a:ext cx="562292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2" name="Text Box 80"/>
          <p:cNvSpPr txBox="1">
            <a:spLocks noChangeArrowheads="1"/>
          </p:cNvSpPr>
          <p:nvPr/>
        </p:nvSpPr>
        <p:spPr bwMode="auto">
          <a:xfrm>
            <a:off x="404812" y="3836989"/>
            <a:ext cx="7445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3" name="Line 81"/>
          <p:cNvSpPr>
            <a:spLocks noChangeShapeType="1"/>
          </p:cNvSpPr>
          <p:nvPr/>
        </p:nvSpPr>
        <p:spPr bwMode="auto">
          <a:xfrm>
            <a:off x="1185862" y="4422776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4" name="Text Box 82"/>
          <p:cNvSpPr txBox="1">
            <a:spLocks noChangeArrowheads="1"/>
          </p:cNvSpPr>
          <p:nvPr/>
        </p:nvSpPr>
        <p:spPr bwMode="auto">
          <a:xfrm>
            <a:off x="431799" y="4424364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5" name="Text Box 83"/>
          <p:cNvSpPr txBox="1">
            <a:spLocks noChangeArrowheads="1"/>
          </p:cNvSpPr>
          <p:nvPr/>
        </p:nvSpPr>
        <p:spPr bwMode="auto">
          <a:xfrm>
            <a:off x="431799" y="4710114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6" name="Text Box 84"/>
          <p:cNvSpPr txBox="1">
            <a:spLocks noChangeArrowheads="1"/>
          </p:cNvSpPr>
          <p:nvPr/>
        </p:nvSpPr>
        <p:spPr bwMode="auto">
          <a:xfrm>
            <a:off x="434974" y="4983164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7" name="Text Box 85"/>
          <p:cNvSpPr txBox="1">
            <a:spLocks noChangeArrowheads="1"/>
          </p:cNvSpPr>
          <p:nvPr/>
        </p:nvSpPr>
        <p:spPr bwMode="auto">
          <a:xfrm>
            <a:off x="444499" y="5280026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8" name="Line 86"/>
          <p:cNvSpPr>
            <a:spLocks noChangeShapeType="1"/>
          </p:cNvSpPr>
          <p:nvPr/>
        </p:nvSpPr>
        <p:spPr bwMode="auto">
          <a:xfrm>
            <a:off x="444499" y="4719639"/>
            <a:ext cx="561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" name="Line 76"/>
          <p:cNvSpPr>
            <a:spLocks noChangeShapeType="1"/>
          </p:cNvSpPr>
          <p:nvPr/>
        </p:nvSpPr>
        <p:spPr bwMode="auto">
          <a:xfrm>
            <a:off x="4787899" y="3843339"/>
            <a:ext cx="0" cy="495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0" name="Line 79"/>
          <p:cNvSpPr>
            <a:spLocks noChangeShapeType="1"/>
          </p:cNvSpPr>
          <p:nvPr/>
        </p:nvSpPr>
        <p:spPr bwMode="auto">
          <a:xfrm>
            <a:off x="1187449" y="3876676"/>
            <a:ext cx="0" cy="4984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Text Box 50"/>
          <p:cNvSpPr txBox="1">
            <a:spLocks noChangeArrowheads="1"/>
          </p:cNvSpPr>
          <p:nvPr/>
        </p:nvSpPr>
        <p:spPr bwMode="auto">
          <a:xfrm>
            <a:off x="1182687" y="3856039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2" name="Text Box 51"/>
          <p:cNvSpPr txBox="1">
            <a:spLocks noChangeArrowheads="1"/>
          </p:cNvSpPr>
          <p:nvPr/>
        </p:nvSpPr>
        <p:spPr bwMode="auto">
          <a:xfrm>
            <a:off x="2366962" y="3856039"/>
            <a:ext cx="105092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000000"/>
                </a:solidFill>
              </a:rPr>
              <a:t>Voornaam: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 err="1">
                <a:solidFill>
                  <a:srgbClr val="000000"/>
                </a:solidFill>
              </a:rPr>
              <a:t>varchar</a:t>
            </a:r>
            <a:endParaRPr lang="nl-NL" sz="1400" dirty="0">
              <a:solidFill>
                <a:srgbClr val="000000"/>
              </a:solidFill>
            </a:endParaRPr>
          </a:p>
        </p:txBody>
      </p:sp>
      <p:sp>
        <p:nvSpPr>
          <p:cNvPr id="73" name="Text Box 52"/>
          <p:cNvSpPr txBox="1">
            <a:spLocks noChangeArrowheads="1"/>
          </p:cNvSpPr>
          <p:nvPr/>
        </p:nvSpPr>
        <p:spPr bwMode="auto">
          <a:xfrm>
            <a:off x="3781424" y="3856039"/>
            <a:ext cx="922337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Geboren: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4" name="Line 67"/>
          <p:cNvSpPr>
            <a:spLocks noChangeShapeType="1"/>
          </p:cNvSpPr>
          <p:nvPr/>
        </p:nvSpPr>
        <p:spPr bwMode="auto">
          <a:xfrm>
            <a:off x="2366962" y="3871914"/>
            <a:ext cx="0" cy="4921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Line 68"/>
          <p:cNvSpPr>
            <a:spLocks noChangeShapeType="1"/>
          </p:cNvSpPr>
          <p:nvPr/>
        </p:nvSpPr>
        <p:spPr bwMode="auto">
          <a:xfrm>
            <a:off x="3713162" y="3871914"/>
            <a:ext cx="0" cy="493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6" name="Line 77"/>
          <p:cNvSpPr>
            <a:spLocks noChangeShapeType="1"/>
          </p:cNvSpPr>
          <p:nvPr/>
        </p:nvSpPr>
        <p:spPr bwMode="auto">
          <a:xfrm>
            <a:off x="3713162" y="4433690"/>
            <a:ext cx="0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Text Box 73"/>
          <p:cNvSpPr txBox="1">
            <a:spLocks noChangeArrowheads="1"/>
          </p:cNvSpPr>
          <p:nvPr/>
        </p:nvSpPr>
        <p:spPr bwMode="auto">
          <a:xfrm>
            <a:off x="6461125" y="3058879"/>
            <a:ext cx="2124299" cy="40011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BE" sz="2000" dirty="0" smtClean="0"/>
              <a:t>Data-manipulatie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9906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338</Words>
  <Application>Microsoft Office PowerPoint</Application>
  <PresentationFormat>On-screen Show (4:3)</PresentationFormat>
  <Paragraphs>170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</vt:lpstr>
      <vt:lpstr>Symbol</vt:lpstr>
      <vt:lpstr>Times New Roman</vt:lpstr>
      <vt:lpstr>Office Theme</vt:lpstr>
      <vt:lpstr>PowerPoint Presentation</vt:lpstr>
      <vt:lpstr>Structurele aspecten</vt:lpstr>
      <vt:lpstr>Structurele aspecten</vt:lpstr>
      <vt:lpstr>Structurele aspecten</vt:lpstr>
      <vt:lpstr>Structurele aspecten</vt:lpstr>
      <vt:lpstr>Structurele aspecten</vt:lpstr>
      <vt:lpstr>Structurele aspecten</vt:lpstr>
      <vt:lpstr>Structurele aspecten</vt:lpstr>
      <vt:lpstr>Structurele aspecten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660</cp:revision>
  <dcterms:created xsi:type="dcterms:W3CDTF">2010-12-03T08:14:05Z</dcterms:created>
  <dcterms:modified xsi:type="dcterms:W3CDTF">2020-08-29T15:55:39Z</dcterms:modified>
</cp:coreProperties>
</file>