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13" r:id="rId2"/>
    <p:sldId id="437" r:id="rId3"/>
    <p:sldId id="439" r:id="rId4"/>
    <p:sldId id="438" r:id="rId5"/>
    <p:sldId id="440" r:id="rId6"/>
    <p:sldId id="514" r:id="rId7"/>
    <p:sldId id="443" r:id="rId8"/>
    <p:sldId id="444" r:id="rId9"/>
    <p:sldId id="445" r:id="rId10"/>
    <p:sldId id="447" r:id="rId11"/>
    <p:sldId id="448" r:id="rId12"/>
    <p:sldId id="449" r:id="rId13"/>
    <p:sldId id="450" r:id="rId14"/>
    <p:sldId id="451" r:id="rId15"/>
    <p:sldId id="452" r:id="rId16"/>
    <p:sldId id="453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53" d="100"/>
          <a:sy n="53" d="100"/>
        </p:scale>
        <p:origin x="4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Indexen</a:t>
            </a:r>
          </a:p>
        </p:txBody>
      </p:sp>
    </p:spTree>
    <p:extLst>
      <p:ext uri="{BB962C8B-B14F-4D97-AF65-F5344CB8AC3E}">
        <p14:creationId xmlns:p14="http://schemas.microsoft.com/office/powerpoint/2010/main" val="1705361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5250" y="1025525"/>
            <a:ext cx="3952875" cy="2752725"/>
            <a:chOff x="0" y="1082675"/>
            <a:chExt cx="3952875" cy="2752725"/>
          </a:xfrm>
        </p:grpSpPr>
        <p:pic>
          <p:nvPicPr>
            <p:cNvPr id="1028" name="Picture 4" descr="http://heidibrebels.be/wp-content/uploads/2011/12/ta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2675"/>
              <a:ext cx="395287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449577">
              <a:off x="1919622" y="2113779"/>
              <a:ext cx="13131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5400" dirty="0" err="1" smtClean="0"/>
                <a:t>Null</a:t>
              </a:r>
              <a:endParaRPr lang="nl-BE" sz="5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Null</a:t>
            </a:r>
            <a:r>
              <a:rPr lang="nl-BE" sz="1400" dirty="0" smtClean="0"/>
              <a:t>-waarden</a:t>
            </a:r>
            <a:endParaRPr lang="nl-BE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886255" y="1545421"/>
            <a:ext cx="361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nl-BE" sz="2800" dirty="0" smtClean="0"/>
              <a:t>Logische operatoren</a:t>
            </a: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2602570" y="4616450"/>
            <a:ext cx="0" cy="114756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2029483" y="4827587"/>
            <a:ext cx="2707595" cy="1587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2694892" y="4516438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232094" y="4516438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onwaar</a:t>
            </a:r>
            <a:endParaRPr lang="en-US" sz="1400"/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1862081" y="5146675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onwaar</a:t>
            </a:r>
            <a:endParaRPr lang="en-US" sz="1400"/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1950355" y="4873625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2077108" y="4527550"/>
            <a:ext cx="306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dirty="0">
                <a:sym typeface="Symbol" pitchFamily="18" charset="2"/>
              </a:rPr>
              <a:t></a:t>
            </a:r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2578044" y="5148263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onwaar</a:t>
            </a:r>
            <a:endParaRPr lang="en-US" sz="1400"/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3273369" y="5148263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onwaar</a:t>
            </a:r>
            <a:endParaRPr lang="en-US" sz="1400"/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3273369" y="4856163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onwaar</a:t>
            </a:r>
            <a:endParaRPr lang="en-US" sz="1400"/>
          </a:p>
        </p:txBody>
      </p:sp>
      <p:sp>
        <p:nvSpPr>
          <p:cNvPr id="69" name="Text Box 16"/>
          <p:cNvSpPr txBox="1">
            <a:spLocks noChangeArrowheads="1"/>
          </p:cNvSpPr>
          <p:nvPr/>
        </p:nvSpPr>
        <p:spPr bwMode="auto">
          <a:xfrm>
            <a:off x="2650442" y="4857750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5360057" y="4494212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dirty="0">
                <a:sym typeface="Symbol" pitchFamily="18" charset="2"/>
              </a:rPr>
              <a:t></a:t>
            </a:r>
          </a:p>
        </p:txBody>
      </p: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4058288" y="4518025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89" name="Text Box 47"/>
          <p:cNvSpPr txBox="1">
            <a:spLocks noChangeArrowheads="1"/>
          </p:cNvSpPr>
          <p:nvPr/>
        </p:nvSpPr>
        <p:spPr bwMode="auto">
          <a:xfrm>
            <a:off x="3925637" y="5149850"/>
            <a:ext cx="811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chemeClr val="accent2"/>
                </a:solidFill>
              </a:rPr>
              <a:t>onwaar</a:t>
            </a: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4099563" y="4857750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91" name="Text Box 49"/>
          <p:cNvSpPr txBox="1">
            <a:spLocks noChangeArrowheads="1"/>
          </p:cNvSpPr>
          <p:nvPr/>
        </p:nvSpPr>
        <p:spPr bwMode="auto">
          <a:xfrm>
            <a:off x="2018351" y="5453063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92" name="Text Box 50"/>
          <p:cNvSpPr txBox="1">
            <a:spLocks noChangeArrowheads="1"/>
          </p:cNvSpPr>
          <p:nvPr/>
        </p:nvSpPr>
        <p:spPr bwMode="auto">
          <a:xfrm>
            <a:off x="2743838" y="5454650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93" name="Text Box 51"/>
          <p:cNvSpPr txBox="1">
            <a:spLocks noChangeArrowheads="1"/>
          </p:cNvSpPr>
          <p:nvPr/>
        </p:nvSpPr>
        <p:spPr bwMode="auto">
          <a:xfrm>
            <a:off x="3255712" y="5454650"/>
            <a:ext cx="811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chemeClr val="accent2"/>
                </a:solidFill>
              </a:rPr>
              <a:t>onwaar</a:t>
            </a:r>
            <a:endParaRPr lang="en-US" sz="1400" b="1">
              <a:solidFill>
                <a:schemeClr val="accent2"/>
              </a:solidFill>
            </a:endParaRPr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4101151" y="5456238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131" name="Line 26"/>
          <p:cNvSpPr>
            <a:spLocks noChangeShapeType="1"/>
          </p:cNvSpPr>
          <p:nvPr/>
        </p:nvSpPr>
        <p:spPr bwMode="auto">
          <a:xfrm>
            <a:off x="5497130" y="2503340"/>
            <a:ext cx="0" cy="12922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2" name="Line 27"/>
          <p:cNvSpPr>
            <a:spLocks noChangeShapeType="1"/>
          </p:cNvSpPr>
          <p:nvPr/>
        </p:nvSpPr>
        <p:spPr bwMode="auto">
          <a:xfrm>
            <a:off x="4860543" y="2790677"/>
            <a:ext cx="1322140" cy="3372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3" name="Text Box 28"/>
          <p:cNvSpPr txBox="1">
            <a:spLocks noChangeArrowheads="1"/>
          </p:cNvSpPr>
          <p:nvPr/>
        </p:nvSpPr>
        <p:spPr bwMode="auto">
          <a:xfrm>
            <a:off x="4756641" y="3128815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onwaar</a:t>
            </a:r>
            <a:endParaRPr lang="en-US" sz="1400" dirty="0"/>
          </a:p>
        </p:txBody>
      </p:sp>
      <p:sp>
        <p:nvSpPr>
          <p:cNvPr id="134" name="Text Box 29"/>
          <p:cNvSpPr txBox="1">
            <a:spLocks noChangeArrowheads="1"/>
          </p:cNvSpPr>
          <p:nvPr/>
        </p:nvSpPr>
        <p:spPr bwMode="auto">
          <a:xfrm>
            <a:off x="4844914" y="2827190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135" name="Text Box 30"/>
          <p:cNvSpPr txBox="1">
            <a:spLocks noChangeArrowheads="1"/>
          </p:cNvSpPr>
          <p:nvPr/>
        </p:nvSpPr>
        <p:spPr bwMode="auto">
          <a:xfrm>
            <a:off x="5665405" y="241444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dirty="0">
                <a:sym typeface="Symbol" pitchFamily="18" charset="2"/>
              </a:rPr>
              <a:t>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5610089" y="3130402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137" name="Text Box 32"/>
          <p:cNvSpPr txBox="1">
            <a:spLocks noChangeArrowheads="1"/>
          </p:cNvSpPr>
          <p:nvPr/>
        </p:nvSpPr>
        <p:spPr bwMode="auto">
          <a:xfrm>
            <a:off x="5475778" y="2830365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onwaar</a:t>
            </a:r>
            <a:endParaRPr lang="en-US" sz="1400" dirty="0"/>
          </a:p>
        </p:txBody>
      </p:sp>
      <p:sp>
        <p:nvSpPr>
          <p:cNvPr id="138" name="Text Box 33"/>
          <p:cNvSpPr txBox="1">
            <a:spLocks noChangeArrowheads="1"/>
          </p:cNvSpPr>
          <p:nvPr/>
        </p:nvSpPr>
        <p:spPr bwMode="auto">
          <a:xfrm>
            <a:off x="4912910" y="3425677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139" name="Text Box 34"/>
          <p:cNvSpPr txBox="1">
            <a:spLocks noChangeArrowheads="1"/>
          </p:cNvSpPr>
          <p:nvPr/>
        </p:nvSpPr>
        <p:spPr bwMode="auto">
          <a:xfrm>
            <a:off x="5666973" y="3427265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144" name="Text Box 53"/>
          <p:cNvSpPr txBox="1">
            <a:spLocks noChangeArrowheads="1"/>
          </p:cNvSpPr>
          <p:nvPr/>
        </p:nvSpPr>
        <p:spPr bwMode="auto">
          <a:xfrm>
            <a:off x="7277431" y="2489249"/>
            <a:ext cx="808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ym typeface="Symbol" pitchFamily="18" charset="2"/>
              </a:rPr>
              <a:t>MAYBE</a:t>
            </a:r>
          </a:p>
        </p:txBody>
      </p:sp>
      <p:sp>
        <p:nvSpPr>
          <p:cNvPr id="149" name="Line 6"/>
          <p:cNvSpPr>
            <a:spLocks noChangeShapeType="1"/>
          </p:cNvSpPr>
          <p:nvPr/>
        </p:nvSpPr>
        <p:spPr bwMode="auto">
          <a:xfrm>
            <a:off x="5860120" y="4616450"/>
            <a:ext cx="0" cy="114756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0" name="Line 7"/>
          <p:cNvSpPr>
            <a:spLocks noChangeShapeType="1"/>
          </p:cNvSpPr>
          <p:nvPr/>
        </p:nvSpPr>
        <p:spPr bwMode="auto">
          <a:xfrm>
            <a:off x="5287033" y="4827587"/>
            <a:ext cx="2707595" cy="1587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1" name="Text Box 8"/>
          <p:cNvSpPr txBox="1">
            <a:spLocks noChangeArrowheads="1"/>
          </p:cNvSpPr>
          <p:nvPr/>
        </p:nvSpPr>
        <p:spPr bwMode="auto">
          <a:xfrm>
            <a:off x="5952442" y="4516438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152" name="Text Box 9"/>
          <p:cNvSpPr txBox="1">
            <a:spLocks noChangeArrowheads="1"/>
          </p:cNvSpPr>
          <p:nvPr/>
        </p:nvSpPr>
        <p:spPr bwMode="auto">
          <a:xfrm>
            <a:off x="6489644" y="4516438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onwaar</a:t>
            </a:r>
            <a:endParaRPr lang="en-US" sz="1400"/>
          </a:p>
        </p:txBody>
      </p:sp>
      <p:sp>
        <p:nvSpPr>
          <p:cNvPr id="153" name="Text Box 10"/>
          <p:cNvSpPr txBox="1">
            <a:spLocks noChangeArrowheads="1"/>
          </p:cNvSpPr>
          <p:nvPr/>
        </p:nvSpPr>
        <p:spPr bwMode="auto">
          <a:xfrm>
            <a:off x="5091056" y="5146675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onwaar</a:t>
            </a:r>
            <a:endParaRPr lang="en-US" sz="1400" dirty="0"/>
          </a:p>
        </p:txBody>
      </p:sp>
      <p:sp>
        <p:nvSpPr>
          <p:cNvPr id="154" name="Text Box 11"/>
          <p:cNvSpPr txBox="1">
            <a:spLocks noChangeArrowheads="1"/>
          </p:cNvSpPr>
          <p:nvPr/>
        </p:nvSpPr>
        <p:spPr bwMode="auto">
          <a:xfrm>
            <a:off x="5207905" y="4873625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156" name="Text Box 13"/>
          <p:cNvSpPr txBox="1">
            <a:spLocks noChangeArrowheads="1"/>
          </p:cNvSpPr>
          <p:nvPr/>
        </p:nvSpPr>
        <p:spPr bwMode="auto">
          <a:xfrm>
            <a:off x="5835594" y="5148263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onwaar</a:t>
            </a:r>
            <a:endParaRPr lang="en-US" sz="1400"/>
          </a:p>
        </p:txBody>
      </p:sp>
      <p:sp>
        <p:nvSpPr>
          <p:cNvPr id="157" name="Text Box 14"/>
          <p:cNvSpPr txBox="1">
            <a:spLocks noChangeArrowheads="1"/>
          </p:cNvSpPr>
          <p:nvPr/>
        </p:nvSpPr>
        <p:spPr bwMode="auto">
          <a:xfrm>
            <a:off x="6530919" y="5148263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onwaar</a:t>
            </a:r>
            <a:endParaRPr lang="en-US" sz="1400"/>
          </a:p>
        </p:txBody>
      </p:sp>
      <p:sp>
        <p:nvSpPr>
          <p:cNvPr id="158" name="Text Box 15"/>
          <p:cNvSpPr txBox="1">
            <a:spLocks noChangeArrowheads="1"/>
          </p:cNvSpPr>
          <p:nvPr/>
        </p:nvSpPr>
        <p:spPr bwMode="auto">
          <a:xfrm>
            <a:off x="6630305" y="485616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/>
              <a:t>waar</a:t>
            </a:r>
            <a:endParaRPr lang="en-US" sz="1400" dirty="0"/>
          </a:p>
        </p:txBody>
      </p:sp>
      <p:sp>
        <p:nvSpPr>
          <p:cNvPr id="159" name="Text Box 16"/>
          <p:cNvSpPr txBox="1">
            <a:spLocks noChangeArrowheads="1"/>
          </p:cNvSpPr>
          <p:nvPr/>
        </p:nvSpPr>
        <p:spPr bwMode="auto">
          <a:xfrm>
            <a:off x="5907992" y="4857750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160" name="Text Box 46"/>
          <p:cNvSpPr txBox="1">
            <a:spLocks noChangeArrowheads="1"/>
          </p:cNvSpPr>
          <p:nvPr/>
        </p:nvSpPr>
        <p:spPr bwMode="auto">
          <a:xfrm>
            <a:off x="7315838" y="4518025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/>
              <a:t>null</a:t>
            </a:r>
            <a:endParaRPr lang="en-US" sz="1400" dirty="0"/>
          </a:p>
        </p:txBody>
      </p:sp>
      <p:sp>
        <p:nvSpPr>
          <p:cNvPr id="161" name="Text Box 47"/>
          <p:cNvSpPr txBox="1">
            <a:spLocks noChangeArrowheads="1"/>
          </p:cNvSpPr>
          <p:nvPr/>
        </p:nvSpPr>
        <p:spPr bwMode="auto">
          <a:xfrm>
            <a:off x="7292191" y="4864100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 smtClean="0">
                <a:solidFill>
                  <a:schemeClr val="accent2"/>
                </a:solidFill>
              </a:rPr>
              <a:t>waar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62" name="Text Box 48"/>
          <p:cNvSpPr txBox="1">
            <a:spLocks noChangeArrowheads="1"/>
          </p:cNvSpPr>
          <p:nvPr/>
        </p:nvSpPr>
        <p:spPr bwMode="auto">
          <a:xfrm>
            <a:off x="7357113" y="5153025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163" name="Text Box 49"/>
          <p:cNvSpPr txBox="1">
            <a:spLocks noChangeArrowheads="1"/>
          </p:cNvSpPr>
          <p:nvPr/>
        </p:nvSpPr>
        <p:spPr bwMode="auto">
          <a:xfrm>
            <a:off x="5275901" y="5453063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164" name="Text Box 50"/>
          <p:cNvSpPr txBox="1">
            <a:spLocks noChangeArrowheads="1"/>
          </p:cNvSpPr>
          <p:nvPr/>
        </p:nvSpPr>
        <p:spPr bwMode="auto">
          <a:xfrm>
            <a:off x="6687188" y="5454650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/>
              <a:t>null</a:t>
            </a:r>
            <a:endParaRPr lang="en-US" sz="1400" dirty="0"/>
          </a:p>
        </p:txBody>
      </p:sp>
      <p:sp>
        <p:nvSpPr>
          <p:cNvPr id="165" name="Text Box 51"/>
          <p:cNvSpPr txBox="1">
            <a:spLocks noChangeArrowheads="1"/>
          </p:cNvSpPr>
          <p:nvPr/>
        </p:nvSpPr>
        <p:spPr bwMode="auto">
          <a:xfrm>
            <a:off x="5945991" y="5454650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 smtClean="0">
                <a:solidFill>
                  <a:schemeClr val="accent2"/>
                </a:solidFill>
              </a:rPr>
              <a:t>waar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7358701" y="5456238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167" name="Line 26"/>
          <p:cNvSpPr>
            <a:spLocks noChangeShapeType="1"/>
          </p:cNvSpPr>
          <p:nvPr/>
        </p:nvSpPr>
        <p:spPr bwMode="auto">
          <a:xfrm>
            <a:off x="7306880" y="2503340"/>
            <a:ext cx="0" cy="12922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8" name="Line 27"/>
          <p:cNvSpPr>
            <a:spLocks noChangeShapeType="1"/>
          </p:cNvSpPr>
          <p:nvPr/>
        </p:nvSpPr>
        <p:spPr bwMode="auto">
          <a:xfrm>
            <a:off x="6670292" y="2790677"/>
            <a:ext cx="1502157" cy="3372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9" name="Text Box 28"/>
          <p:cNvSpPr txBox="1">
            <a:spLocks noChangeArrowheads="1"/>
          </p:cNvSpPr>
          <p:nvPr/>
        </p:nvSpPr>
        <p:spPr bwMode="auto">
          <a:xfrm>
            <a:off x="6566391" y="3128815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onwaar</a:t>
            </a:r>
            <a:endParaRPr lang="en-US" sz="1400" dirty="0"/>
          </a:p>
        </p:txBody>
      </p:sp>
      <p:sp>
        <p:nvSpPr>
          <p:cNvPr id="170" name="Text Box 29"/>
          <p:cNvSpPr txBox="1">
            <a:spLocks noChangeArrowheads="1"/>
          </p:cNvSpPr>
          <p:nvPr/>
        </p:nvSpPr>
        <p:spPr bwMode="auto">
          <a:xfrm>
            <a:off x="6654664" y="2827190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waar</a:t>
            </a:r>
            <a:endParaRPr lang="en-US" sz="1400"/>
          </a:p>
        </p:txBody>
      </p:sp>
      <p:sp>
        <p:nvSpPr>
          <p:cNvPr id="172" name="Text Box 31"/>
          <p:cNvSpPr txBox="1">
            <a:spLocks noChangeArrowheads="1"/>
          </p:cNvSpPr>
          <p:nvPr/>
        </p:nvSpPr>
        <p:spPr bwMode="auto">
          <a:xfrm>
            <a:off x="7320453" y="3130402"/>
            <a:ext cx="7713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/>
              <a:t>onwaar</a:t>
            </a:r>
            <a:endParaRPr lang="en-US" sz="1400" dirty="0"/>
          </a:p>
        </p:txBody>
      </p:sp>
      <p:sp>
        <p:nvSpPr>
          <p:cNvPr id="173" name="Text Box 32"/>
          <p:cNvSpPr txBox="1">
            <a:spLocks noChangeArrowheads="1"/>
          </p:cNvSpPr>
          <p:nvPr/>
        </p:nvSpPr>
        <p:spPr bwMode="auto">
          <a:xfrm>
            <a:off x="7285528" y="2830365"/>
            <a:ext cx="771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onwaar</a:t>
            </a:r>
            <a:endParaRPr lang="en-US" sz="1400" dirty="0"/>
          </a:p>
        </p:txBody>
      </p:sp>
      <p:sp>
        <p:nvSpPr>
          <p:cNvPr id="174" name="Text Box 33"/>
          <p:cNvSpPr txBox="1">
            <a:spLocks noChangeArrowheads="1"/>
          </p:cNvSpPr>
          <p:nvPr/>
        </p:nvSpPr>
        <p:spPr bwMode="auto">
          <a:xfrm>
            <a:off x="6722660" y="3425677"/>
            <a:ext cx="463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/>
              <a:t>null</a:t>
            </a:r>
            <a:endParaRPr lang="en-US" sz="1400"/>
          </a:p>
        </p:txBody>
      </p:sp>
      <p:sp>
        <p:nvSpPr>
          <p:cNvPr id="175" name="Text Box 34"/>
          <p:cNvSpPr txBox="1">
            <a:spLocks noChangeArrowheads="1"/>
          </p:cNvSpPr>
          <p:nvPr/>
        </p:nvSpPr>
        <p:spPr bwMode="auto">
          <a:xfrm>
            <a:off x="7422220" y="3427265"/>
            <a:ext cx="57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/>
              <a:t>waar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104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5250" y="911225"/>
            <a:ext cx="3952875" cy="2752725"/>
            <a:chOff x="0" y="1082675"/>
            <a:chExt cx="3952875" cy="2752725"/>
          </a:xfrm>
        </p:grpSpPr>
        <p:pic>
          <p:nvPicPr>
            <p:cNvPr id="1028" name="Picture 4" descr="http://heidibrebels.be/wp-content/uploads/2011/12/ta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2675"/>
              <a:ext cx="395287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449577">
              <a:off x="1919622" y="2113779"/>
              <a:ext cx="13131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5400" dirty="0" err="1" smtClean="0"/>
                <a:t>Null</a:t>
              </a:r>
              <a:endParaRPr lang="nl-BE" sz="5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Null</a:t>
            </a:r>
            <a:r>
              <a:rPr lang="nl-BE" sz="1400" dirty="0" smtClean="0"/>
              <a:t>-waarden</a:t>
            </a:r>
            <a:endParaRPr lang="nl-BE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190930" y="3555196"/>
            <a:ext cx="342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nl-BE" sz="2800" dirty="0" smtClean="0"/>
              <a:t>Andere operatoren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745" y="4591050"/>
            <a:ext cx="5111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err="1" smtClean="0">
                <a:solidFill>
                  <a:schemeClr val="tx2"/>
                </a:solidFill>
              </a:rPr>
              <a:t>null</a:t>
            </a:r>
            <a:r>
              <a:rPr lang="nl-BE" sz="2000" dirty="0" smtClean="0">
                <a:solidFill>
                  <a:schemeClr val="tx2"/>
                </a:solidFill>
              </a:rPr>
              <a:t> </a:t>
            </a:r>
            <a:r>
              <a:rPr lang="nl-BE" sz="2000" dirty="0" smtClean="0"/>
              <a:t>als minstens één van de argumenten </a:t>
            </a:r>
            <a:r>
              <a:rPr lang="nl-BE" sz="2000" b="1" dirty="0" err="1" smtClean="0">
                <a:solidFill>
                  <a:schemeClr val="tx2"/>
                </a:solidFill>
              </a:rPr>
              <a:t>null</a:t>
            </a:r>
            <a:r>
              <a:rPr lang="nl-BE" sz="2000" dirty="0" smtClean="0">
                <a:solidFill>
                  <a:schemeClr val="tx2"/>
                </a:solidFill>
              </a:rPr>
              <a:t> </a:t>
            </a:r>
            <a:r>
              <a:rPr lang="nl-BE" sz="2000" dirty="0" smtClean="0"/>
              <a:t>is</a:t>
            </a:r>
            <a:endParaRPr lang="nl-BE" sz="2000" dirty="0"/>
          </a:p>
        </p:txBody>
      </p:sp>
      <p:pic>
        <p:nvPicPr>
          <p:cNvPr id="7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00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24064" y="3663950"/>
            <a:ext cx="3952875" cy="2752725"/>
            <a:chOff x="2337564" y="3835400"/>
            <a:chExt cx="3952875" cy="2752725"/>
          </a:xfrm>
        </p:grpSpPr>
        <p:pic>
          <p:nvPicPr>
            <p:cNvPr id="1028" name="Picture 4" descr="http://heidibrebels.be/wp-content/uploads/2011/12/ta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564" y="3835400"/>
              <a:ext cx="395287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449577">
              <a:off x="4319064" y="4891355"/>
              <a:ext cx="13131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5400" dirty="0" err="1" smtClean="0"/>
                <a:t>Null</a:t>
              </a:r>
              <a:endParaRPr lang="nl-BE" sz="5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Null</a:t>
            </a:r>
            <a:r>
              <a:rPr lang="nl-BE" sz="1400" dirty="0" smtClean="0"/>
              <a:t>-waarden</a:t>
            </a:r>
            <a:endParaRPr lang="nl-BE" sz="1400" dirty="0"/>
          </a:p>
        </p:txBody>
      </p:sp>
      <p:pic>
        <p:nvPicPr>
          <p:cNvPr id="7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45949" y="2287587"/>
            <a:ext cx="19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Bevraging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1489" y="3045993"/>
            <a:ext cx="4180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>
                <a:solidFill>
                  <a:schemeClr val="tx2"/>
                </a:solidFill>
              </a:rPr>
              <a:t>Enkel</a:t>
            </a:r>
            <a:r>
              <a:rPr lang="nl-BE" sz="2000" dirty="0" smtClean="0"/>
              <a:t>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waarvoor de zoekcriteria </a:t>
            </a:r>
          </a:p>
          <a:p>
            <a:r>
              <a:rPr lang="nl-BE" sz="2000" dirty="0" smtClean="0"/>
              <a:t>`waar’ opleveren worden opgenomen </a:t>
            </a:r>
          </a:p>
          <a:p>
            <a:r>
              <a:rPr lang="nl-BE" sz="2000" dirty="0" smtClean="0"/>
              <a:t>in het resultaat</a:t>
            </a:r>
            <a:endParaRPr lang="nl-BE" sz="2000" dirty="0"/>
          </a:p>
        </p:txBody>
      </p:sp>
      <p:pic>
        <p:nvPicPr>
          <p:cNvPr id="10" name="Picture 4" descr="https://encrypted-tbn3.gstatic.com/images?q=tbn:ANd9GcRmGbm06jI4yKQLhs6B-jDUUEU3crCnjcR1hrya7B4sY7ozluxI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5" y="1149594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91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Null</a:t>
            </a:r>
            <a:r>
              <a:rPr lang="nl-BE" sz="1400" dirty="0" smtClean="0"/>
              <a:t>-waarden</a:t>
            </a:r>
            <a:endParaRPr lang="nl-BE" sz="1400" dirty="0"/>
          </a:p>
        </p:txBody>
      </p:sp>
      <p:pic>
        <p:nvPicPr>
          <p:cNvPr id="7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26498" y="4810645"/>
            <a:ext cx="5002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Wet van uitgesloten derde is niet meer geldig</a:t>
            </a:r>
            <a:endParaRPr lang="nl-BE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61521" y="5352960"/>
            <a:ext cx="6068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lang="en-GB" dirty="0" smtClean="0">
                <a:sym typeface="Symbol" pitchFamily="18" charset="2"/>
              </a:rPr>
              <a:t>null </a:t>
            </a:r>
            <a:r>
              <a:rPr lang="en-GB" dirty="0">
                <a:sym typeface="Symbol" pitchFamily="18" charset="2"/>
              </a:rPr>
              <a:t> (null) = </a:t>
            </a:r>
            <a:r>
              <a:rPr lang="en-GB" dirty="0" smtClean="0">
                <a:sym typeface="Symbol" pitchFamily="18" charset="2"/>
              </a:rPr>
              <a:t>null      </a:t>
            </a:r>
            <a:r>
              <a:rPr lang="en-GB" dirty="0" err="1" smtClean="0">
                <a:sym typeface="Symbol" pitchFamily="18" charset="2"/>
              </a:rPr>
              <a:t>dus</a:t>
            </a:r>
            <a:r>
              <a:rPr lang="en-GB" dirty="0" smtClean="0">
                <a:sym typeface="Symbol" pitchFamily="18" charset="2"/>
              </a:rPr>
              <a:t>:    a </a:t>
            </a:r>
            <a:r>
              <a:rPr lang="en-GB" dirty="0">
                <a:sym typeface="Symbol" pitchFamily="18" charset="2"/>
              </a:rPr>
              <a:t> (a) = </a:t>
            </a:r>
            <a:r>
              <a:rPr lang="en-GB" dirty="0" err="1" smtClean="0">
                <a:sym typeface="Symbol" pitchFamily="18" charset="2"/>
              </a:rPr>
              <a:t>onwaar</a:t>
            </a:r>
            <a:r>
              <a:rPr lang="en-GB" dirty="0" smtClean="0">
                <a:sym typeface="Symbol" pitchFamily="18" charset="2"/>
              </a:rPr>
              <a:t> </a:t>
            </a:r>
          </a:p>
          <a:p>
            <a:pPr lvl="3"/>
            <a:endParaRPr lang="en-GB" sz="1200" dirty="0" smtClean="0">
              <a:sym typeface="Symbol" pitchFamily="18" charset="2"/>
            </a:endParaRPr>
          </a:p>
          <a:p>
            <a:pPr lvl="3"/>
            <a:r>
              <a:rPr lang="en-GB" dirty="0">
                <a:sym typeface="Symbol" pitchFamily="18" charset="2"/>
              </a:rPr>
              <a:t>null  (null) = </a:t>
            </a:r>
            <a:r>
              <a:rPr lang="en-GB" dirty="0" smtClean="0">
                <a:sym typeface="Symbol" pitchFamily="18" charset="2"/>
              </a:rPr>
              <a:t>null      </a:t>
            </a:r>
            <a:r>
              <a:rPr lang="en-GB" dirty="0" err="1" smtClean="0">
                <a:sym typeface="Symbol" pitchFamily="18" charset="2"/>
              </a:rPr>
              <a:t>dus</a:t>
            </a:r>
            <a:r>
              <a:rPr lang="en-GB" dirty="0" smtClean="0">
                <a:sym typeface="Symbol" pitchFamily="18" charset="2"/>
              </a:rPr>
              <a:t>:    a </a:t>
            </a:r>
            <a:r>
              <a:rPr lang="en-GB" dirty="0">
                <a:sym typeface="Symbol" pitchFamily="18" charset="2"/>
              </a:rPr>
              <a:t> (a) = </a:t>
            </a:r>
            <a:r>
              <a:rPr lang="en-GB" dirty="0" err="1" smtClean="0">
                <a:sym typeface="Symbol" pitchFamily="18" charset="2"/>
              </a:rPr>
              <a:t>waar</a:t>
            </a:r>
            <a:r>
              <a:rPr lang="en-GB" dirty="0">
                <a:sym typeface="Symbol" pitchFamily="18" charset="2"/>
              </a:rPr>
              <a:t/>
            </a:r>
            <a:br>
              <a:rPr lang="en-GB" dirty="0">
                <a:sym typeface="Symbol" pitchFamily="18" charset="2"/>
              </a:rPr>
            </a:br>
            <a:endParaRPr lang="en-GB" dirty="0">
              <a:sym typeface="Symbol" pitchFamily="18" charset="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562600" y="5381915"/>
            <a:ext cx="866775" cy="371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562600" y="5381915"/>
            <a:ext cx="866775" cy="371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81650" y="5839115"/>
            <a:ext cx="866775" cy="371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81650" y="5839115"/>
            <a:ext cx="866775" cy="371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0" name="Picture 12" descr="http://www.conferencesthatwork.com/wp-content/uploads/2012/05/Problem-5914092322_2d5b5eab26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46" y="1285875"/>
            <a:ext cx="5085734" cy="337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70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13400" y="3959227"/>
            <a:ext cx="5792787" cy="1570512"/>
            <a:chOff x="2113400" y="3559177"/>
            <a:chExt cx="5792787" cy="1570512"/>
          </a:xfrm>
        </p:grpSpPr>
        <p:sp>
          <p:nvSpPr>
            <p:cNvPr id="61" name="Rectangle 60"/>
            <p:cNvSpPr/>
            <p:nvPr/>
          </p:nvSpPr>
          <p:spPr>
            <a:xfrm>
              <a:off x="2113400" y="3559177"/>
              <a:ext cx="625475" cy="2746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5515412" y="4391025"/>
              <a:ext cx="239077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b="1" dirty="0" smtClean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SELECT</a:t>
              </a:r>
              <a:r>
                <a:rPr lang="en-GB" sz="1400" i="1" dirty="0" smtClean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</a:t>
              </a:r>
              <a:r>
                <a:rPr lang="en-GB" sz="14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A_ID</a:t>
              </a:r>
              <a:endParaRPr lang="en-GB" sz="14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  <a:p>
              <a:pPr eaLnBrk="1" hangingPunct="1"/>
              <a:r>
                <a:rPr lang="en-GB" sz="14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FROM</a:t>
              </a:r>
              <a:r>
                <a:rPr lang="en-GB" sz="14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Artiest</a:t>
              </a:r>
              <a:endParaRPr lang="en-GB" sz="14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  <a:p>
              <a:pPr eaLnBrk="1" hangingPunct="1"/>
              <a:r>
                <a:rPr lang="en-GB" sz="14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WHERE </a:t>
              </a:r>
              <a:r>
                <a:rPr lang="en-GB" sz="1400" i="1" dirty="0" err="1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Geboren</a:t>
              </a:r>
              <a:r>
                <a:rPr lang="en-GB" sz="14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</a:t>
              </a:r>
              <a:r>
                <a:rPr lang="en-GB" sz="1400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&lt;</a:t>
              </a:r>
              <a:r>
                <a:rPr lang="en-GB" sz="14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1800</a:t>
              </a:r>
              <a:endParaRPr lang="en-US" sz="14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0200" y="3111502"/>
            <a:ext cx="2390775" cy="2418237"/>
            <a:chOff x="1910200" y="2711452"/>
            <a:chExt cx="2390775" cy="2418237"/>
          </a:xfrm>
        </p:grpSpPr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1910200" y="4391025"/>
              <a:ext cx="239077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SELECT</a:t>
              </a:r>
              <a:r>
                <a:rPr lang="en-GB" sz="14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A_ID</a:t>
              </a:r>
              <a:endParaRPr lang="en-GB" sz="14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  <a:p>
              <a:pPr eaLnBrk="1" hangingPunct="1"/>
              <a:r>
                <a:rPr lang="en-GB" sz="14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FROM</a:t>
              </a:r>
              <a:r>
                <a:rPr lang="en-GB" sz="14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Artiest</a:t>
              </a:r>
              <a:endParaRPr lang="nl-NL" sz="14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  <a:p>
              <a:pPr eaLnBrk="1" hangingPunct="1"/>
              <a:r>
                <a:rPr lang="nl-NL" sz="14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WHERE </a:t>
              </a:r>
              <a:r>
                <a:rPr lang="nl-NL" sz="14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Geboren </a:t>
              </a:r>
              <a:r>
                <a:rPr lang="nl-NL" sz="1400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&gt;=</a:t>
              </a:r>
              <a:r>
                <a:rPr lang="nl-NL" sz="14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</a:t>
              </a:r>
              <a:r>
                <a:rPr lang="nl-NL" sz="1400" i="1" dirty="0" smtClean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1800</a:t>
              </a:r>
              <a:endParaRPr lang="nl-NL" sz="14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122925" y="2711452"/>
              <a:ext cx="625475" cy="2746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13400" y="3273427"/>
              <a:ext cx="625475" cy="2746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Null</a:t>
            </a:r>
            <a:r>
              <a:rPr lang="nl-BE" sz="1400" dirty="0" smtClean="0"/>
              <a:t>-waarden</a:t>
            </a:r>
            <a:endParaRPr lang="nl-BE" sz="1400" dirty="0"/>
          </a:p>
        </p:txBody>
      </p:sp>
      <p:sp>
        <p:nvSpPr>
          <p:cNvPr id="12" name="Rectangle 106"/>
          <p:cNvSpPr>
            <a:spLocks noChangeArrowheads="1"/>
          </p:cNvSpPr>
          <p:nvPr/>
        </p:nvSpPr>
        <p:spPr bwMode="auto">
          <a:xfrm>
            <a:off x="2113400" y="1887539"/>
            <a:ext cx="5326063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" name="Text Box 107"/>
          <p:cNvSpPr txBox="1">
            <a:spLocks noChangeArrowheads="1"/>
          </p:cNvSpPr>
          <p:nvPr/>
        </p:nvSpPr>
        <p:spPr bwMode="auto">
          <a:xfrm>
            <a:off x="2081650" y="1849439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4" name="Rectangle 108"/>
          <p:cNvSpPr>
            <a:spLocks noChangeArrowheads="1"/>
          </p:cNvSpPr>
          <p:nvPr/>
        </p:nvSpPr>
        <p:spPr bwMode="auto">
          <a:xfrm>
            <a:off x="2122925" y="2217739"/>
            <a:ext cx="5316538" cy="4968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Text Box 109"/>
          <p:cNvSpPr txBox="1">
            <a:spLocks noChangeArrowheads="1"/>
          </p:cNvSpPr>
          <p:nvPr/>
        </p:nvSpPr>
        <p:spPr bwMode="auto">
          <a:xfrm>
            <a:off x="2748400" y="220186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" name="Text Box 110"/>
          <p:cNvSpPr txBox="1">
            <a:spLocks noChangeArrowheads="1"/>
          </p:cNvSpPr>
          <p:nvPr/>
        </p:nvSpPr>
        <p:spPr bwMode="auto">
          <a:xfrm>
            <a:off x="3932675" y="220186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5347138" y="220186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2113400" y="2789239"/>
            <a:ext cx="5316538" cy="1455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" name="Text Box 113"/>
          <p:cNvSpPr txBox="1">
            <a:spLocks noChangeArrowheads="1"/>
          </p:cNvSpPr>
          <p:nvPr/>
        </p:nvSpPr>
        <p:spPr bwMode="auto">
          <a:xfrm>
            <a:off x="2762688" y="3094039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Van Gogh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114"/>
          <p:cNvSpPr txBox="1">
            <a:spLocks noChangeArrowheads="1"/>
          </p:cNvSpPr>
          <p:nvPr/>
        </p:nvSpPr>
        <p:spPr bwMode="auto">
          <a:xfrm>
            <a:off x="3932675" y="3094039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Vincent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Text Box 115"/>
          <p:cNvSpPr txBox="1">
            <a:spLocks noChangeArrowheads="1"/>
          </p:cNvSpPr>
          <p:nvPr/>
        </p:nvSpPr>
        <p:spPr bwMode="auto">
          <a:xfrm>
            <a:off x="5347138" y="309403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1853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" name="Text Box 116"/>
          <p:cNvSpPr txBox="1">
            <a:spLocks noChangeArrowheads="1"/>
          </p:cNvSpPr>
          <p:nvPr/>
        </p:nvSpPr>
        <p:spPr bwMode="auto">
          <a:xfrm>
            <a:off x="2757925" y="3676652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" name="Text Box 117"/>
          <p:cNvSpPr txBox="1">
            <a:spLocks noChangeArrowheads="1"/>
          </p:cNvSpPr>
          <p:nvPr/>
        </p:nvSpPr>
        <p:spPr bwMode="auto">
          <a:xfrm>
            <a:off x="3927913" y="3676652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118"/>
          <p:cNvSpPr txBox="1">
            <a:spLocks noChangeArrowheads="1"/>
          </p:cNvSpPr>
          <p:nvPr/>
        </p:nvSpPr>
        <p:spPr bwMode="auto">
          <a:xfrm>
            <a:off x="5342375" y="367665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119"/>
          <p:cNvSpPr txBox="1">
            <a:spLocks noChangeArrowheads="1"/>
          </p:cNvSpPr>
          <p:nvPr/>
        </p:nvSpPr>
        <p:spPr bwMode="auto">
          <a:xfrm>
            <a:off x="2757925" y="3386139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Text Box 120"/>
          <p:cNvSpPr txBox="1">
            <a:spLocks noChangeArrowheads="1"/>
          </p:cNvSpPr>
          <p:nvPr/>
        </p:nvSpPr>
        <p:spPr bwMode="auto">
          <a:xfrm>
            <a:off x="3927913" y="3386139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" name="Text Box 121"/>
          <p:cNvSpPr txBox="1">
            <a:spLocks noChangeArrowheads="1"/>
          </p:cNvSpPr>
          <p:nvPr/>
        </p:nvSpPr>
        <p:spPr bwMode="auto">
          <a:xfrm>
            <a:off x="5390000" y="3348039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>
                <a:solidFill>
                  <a:schemeClr val="tx2"/>
                </a:solidFill>
              </a:rPr>
              <a:t>null</a:t>
            </a:r>
            <a:endParaRPr lang="nl-NL" sz="1600" b="1">
              <a:solidFill>
                <a:schemeClr val="tx2"/>
              </a:solidFill>
            </a:endParaRPr>
          </a:p>
        </p:txBody>
      </p:sp>
      <p:sp>
        <p:nvSpPr>
          <p:cNvPr id="28" name="Text Box 122"/>
          <p:cNvSpPr txBox="1">
            <a:spLocks noChangeArrowheads="1"/>
          </p:cNvSpPr>
          <p:nvPr/>
        </p:nvSpPr>
        <p:spPr bwMode="auto">
          <a:xfrm>
            <a:off x="2757925" y="2797177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9" name="Text Box 123"/>
          <p:cNvSpPr txBox="1">
            <a:spLocks noChangeArrowheads="1"/>
          </p:cNvSpPr>
          <p:nvPr/>
        </p:nvSpPr>
        <p:spPr bwMode="auto">
          <a:xfrm>
            <a:off x="3927913" y="2797177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5390000" y="2759077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 dirty="0" err="1">
                <a:solidFill>
                  <a:schemeClr val="tx2"/>
                </a:solidFill>
              </a:rPr>
              <a:t>null</a:t>
            </a:r>
            <a:endParaRPr lang="nl-NL" sz="1600" b="1" dirty="0">
              <a:solidFill>
                <a:schemeClr val="tx2"/>
              </a:solidFill>
            </a:endParaRPr>
          </a:p>
        </p:txBody>
      </p:sp>
      <p:sp>
        <p:nvSpPr>
          <p:cNvPr id="31" name="Line 125"/>
          <p:cNvSpPr>
            <a:spLocks noChangeShapeType="1"/>
          </p:cNvSpPr>
          <p:nvPr/>
        </p:nvSpPr>
        <p:spPr bwMode="auto">
          <a:xfrm flipV="1">
            <a:off x="2114988" y="3389314"/>
            <a:ext cx="531495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126"/>
          <p:cNvSpPr>
            <a:spLocks noChangeShapeType="1"/>
          </p:cNvSpPr>
          <p:nvPr/>
        </p:nvSpPr>
        <p:spPr bwMode="auto">
          <a:xfrm>
            <a:off x="3932675" y="221773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Line 127"/>
          <p:cNvSpPr>
            <a:spLocks noChangeShapeType="1"/>
          </p:cNvSpPr>
          <p:nvPr/>
        </p:nvSpPr>
        <p:spPr bwMode="auto">
          <a:xfrm>
            <a:off x="5278875" y="2217739"/>
            <a:ext cx="0" cy="493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4" name="Line 128"/>
          <p:cNvSpPr>
            <a:spLocks noChangeShapeType="1"/>
          </p:cNvSpPr>
          <p:nvPr/>
        </p:nvSpPr>
        <p:spPr bwMode="auto">
          <a:xfrm flipH="1">
            <a:off x="3929500" y="2787652"/>
            <a:ext cx="3175" cy="145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" name="Line 129"/>
          <p:cNvSpPr>
            <a:spLocks noChangeShapeType="1"/>
          </p:cNvSpPr>
          <p:nvPr/>
        </p:nvSpPr>
        <p:spPr bwMode="auto">
          <a:xfrm>
            <a:off x="5278875" y="2787652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" name="Text Box 130"/>
          <p:cNvSpPr txBox="1">
            <a:spLocks noChangeArrowheads="1"/>
          </p:cNvSpPr>
          <p:nvPr/>
        </p:nvSpPr>
        <p:spPr bwMode="auto">
          <a:xfrm>
            <a:off x="6421875" y="220186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7" name="Text Box 131"/>
          <p:cNvSpPr txBox="1">
            <a:spLocks noChangeArrowheads="1"/>
          </p:cNvSpPr>
          <p:nvPr/>
        </p:nvSpPr>
        <p:spPr bwMode="auto">
          <a:xfrm>
            <a:off x="6421875" y="309403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1890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8" name="Text Box 132"/>
          <p:cNvSpPr txBox="1">
            <a:spLocks noChangeArrowheads="1"/>
          </p:cNvSpPr>
          <p:nvPr/>
        </p:nvSpPr>
        <p:spPr bwMode="auto">
          <a:xfrm>
            <a:off x="6417113" y="367665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9" name="Text Box 133"/>
          <p:cNvSpPr txBox="1">
            <a:spLocks noChangeArrowheads="1"/>
          </p:cNvSpPr>
          <p:nvPr/>
        </p:nvSpPr>
        <p:spPr bwMode="auto">
          <a:xfrm>
            <a:off x="6417113" y="338613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0" name="Text Box 134"/>
          <p:cNvSpPr txBox="1">
            <a:spLocks noChangeArrowheads="1"/>
          </p:cNvSpPr>
          <p:nvPr/>
        </p:nvSpPr>
        <p:spPr bwMode="auto">
          <a:xfrm>
            <a:off x="6417113" y="2797177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1" name="Line 135"/>
          <p:cNvSpPr>
            <a:spLocks noChangeShapeType="1"/>
          </p:cNvSpPr>
          <p:nvPr/>
        </p:nvSpPr>
        <p:spPr bwMode="auto">
          <a:xfrm>
            <a:off x="6353613" y="2217739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Line 136"/>
          <p:cNvSpPr>
            <a:spLocks noChangeShapeType="1"/>
          </p:cNvSpPr>
          <p:nvPr/>
        </p:nvSpPr>
        <p:spPr bwMode="auto">
          <a:xfrm>
            <a:off x="6353613" y="2787652"/>
            <a:ext cx="0" cy="145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Line 137"/>
          <p:cNvSpPr>
            <a:spLocks noChangeShapeType="1"/>
          </p:cNvSpPr>
          <p:nvPr/>
        </p:nvSpPr>
        <p:spPr bwMode="auto">
          <a:xfrm>
            <a:off x="2110225" y="3667127"/>
            <a:ext cx="5321300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4" name="Line 138"/>
          <p:cNvSpPr>
            <a:spLocks noChangeShapeType="1"/>
          </p:cNvSpPr>
          <p:nvPr/>
        </p:nvSpPr>
        <p:spPr bwMode="auto">
          <a:xfrm>
            <a:off x="2753163" y="2222502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Text Box 139"/>
          <p:cNvSpPr txBox="1">
            <a:spLocks noChangeArrowheads="1"/>
          </p:cNvSpPr>
          <p:nvPr/>
        </p:nvSpPr>
        <p:spPr bwMode="auto">
          <a:xfrm>
            <a:off x="2072125" y="2201864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Line 140"/>
          <p:cNvSpPr>
            <a:spLocks noChangeShapeType="1"/>
          </p:cNvSpPr>
          <p:nvPr/>
        </p:nvSpPr>
        <p:spPr bwMode="auto">
          <a:xfrm flipH="1">
            <a:off x="2748400" y="2787652"/>
            <a:ext cx="3175" cy="145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7" name="Text Box 141"/>
          <p:cNvSpPr txBox="1">
            <a:spLocks noChangeArrowheads="1"/>
          </p:cNvSpPr>
          <p:nvPr/>
        </p:nvSpPr>
        <p:spPr bwMode="auto">
          <a:xfrm>
            <a:off x="2099113" y="309403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A05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Text Box 142"/>
          <p:cNvSpPr txBox="1">
            <a:spLocks noChangeArrowheads="1"/>
          </p:cNvSpPr>
          <p:nvPr/>
        </p:nvSpPr>
        <p:spPr bwMode="auto">
          <a:xfrm>
            <a:off x="2099113" y="3675064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A02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49" name="Text Box 143"/>
          <p:cNvSpPr txBox="1">
            <a:spLocks noChangeArrowheads="1"/>
          </p:cNvSpPr>
          <p:nvPr/>
        </p:nvSpPr>
        <p:spPr bwMode="auto">
          <a:xfrm>
            <a:off x="2102288" y="338613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0" name="Text Box 144"/>
          <p:cNvSpPr txBox="1">
            <a:spLocks noChangeArrowheads="1"/>
          </p:cNvSpPr>
          <p:nvPr/>
        </p:nvSpPr>
        <p:spPr bwMode="auto">
          <a:xfrm>
            <a:off x="2111813" y="280670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1" name="Line 145"/>
          <p:cNvSpPr>
            <a:spLocks noChangeShapeType="1"/>
          </p:cNvSpPr>
          <p:nvPr/>
        </p:nvSpPr>
        <p:spPr bwMode="auto">
          <a:xfrm>
            <a:off x="2111813" y="3103564"/>
            <a:ext cx="5311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46"/>
          <p:cNvSpPr>
            <a:spLocks noChangeShapeType="1"/>
          </p:cNvSpPr>
          <p:nvPr/>
        </p:nvSpPr>
        <p:spPr bwMode="auto">
          <a:xfrm>
            <a:off x="2113400" y="3959227"/>
            <a:ext cx="530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Text Box 147"/>
          <p:cNvSpPr txBox="1">
            <a:spLocks noChangeArrowheads="1"/>
          </p:cNvSpPr>
          <p:nvPr/>
        </p:nvSpPr>
        <p:spPr bwMode="auto">
          <a:xfrm>
            <a:off x="2769038" y="3948114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4" name="Text Box 148"/>
          <p:cNvSpPr txBox="1">
            <a:spLocks noChangeArrowheads="1"/>
          </p:cNvSpPr>
          <p:nvPr/>
        </p:nvSpPr>
        <p:spPr bwMode="auto">
          <a:xfrm>
            <a:off x="3939025" y="3948114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5" name="Text Box 149"/>
          <p:cNvSpPr txBox="1">
            <a:spLocks noChangeArrowheads="1"/>
          </p:cNvSpPr>
          <p:nvPr/>
        </p:nvSpPr>
        <p:spPr bwMode="auto">
          <a:xfrm>
            <a:off x="5353488" y="3948114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6" name="Text Box 150"/>
          <p:cNvSpPr txBox="1">
            <a:spLocks noChangeArrowheads="1"/>
          </p:cNvSpPr>
          <p:nvPr/>
        </p:nvSpPr>
        <p:spPr bwMode="auto">
          <a:xfrm>
            <a:off x="6475850" y="3910014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>
                <a:solidFill>
                  <a:schemeClr val="tx2"/>
                </a:solidFill>
              </a:rPr>
              <a:t>null</a:t>
            </a:r>
            <a:endParaRPr lang="nl-NL" sz="1600" b="1">
              <a:solidFill>
                <a:schemeClr val="tx2"/>
              </a:solidFill>
            </a:endParaRPr>
          </a:p>
        </p:txBody>
      </p:sp>
      <p:sp>
        <p:nvSpPr>
          <p:cNvPr id="57" name="Text Box 151"/>
          <p:cNvSpPr txBox="1">
            <a:spLocks noChangeArrowheads="1"/>
          </p:cNvSpPr>
          <p:nvPr/>
        </p:nvSpPr>
        <p:spPr bwMode="auto">
          <a:xfrm>
            <a:off x="2105463" y="3948114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92707" y="2852739"/>
            <a:ext cx="3594018" cy="2461556"/>
            <a:chOff x="4492707" y="2452689"/>
            <a:chExt cx="3594018" cy="2461556"/>
          </a:xfrm>
        </p:grpSpPr>
        <p:sp>
          <p:nvSpPr>
            <p:cNvPr id="62" name="Text Box 40"/>
            <p:cNvSpPr txBox="1">
              <a:spLocks noChangeArrowheads="1"/>
            </p:cNvSpPr>
            <p:nvPr/>
          </p:nvSpPr>
          <p:spPr bwMode="auto">
            <a:xfrm>
              <a:off x="4492707" y="4606468"/>
              <a:ext cx="8183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 b="1" dirty="0" smtClean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UNION</a:t>
              </a:r>
              <a:endParaRPr lang="en-US" sz="14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 rot="10800000">
              <a:off x="7563287" y="3043239"/>
              <a:ext cx="513913" cy="1905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Right Arrow 62"/>
            <p:cNvSpPr/>
            <p:nvPr/>
          </p:nvSpPr>
          <p:spPr>
            <a:xfrm rot="10800000">
              <a:off x="7572812" y="2452689"/>
              <a:ext cx="513913" cy="1905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48975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Defaultwaarden</a:t>
            </a:r>
            <a:endParaRPr lang="nl-BE" sz="1400" dirty="0"/>
          </a:p>
        </p:txBody>
      </p:sp>
      <p:sp>
        <p:nvSpPr>
          <p:cNvPr id="12" name="Rectangle 106"/>
          <p:cNvSpPr>
            <a:spLocks noChangeArrowheads="1"/>
          </p:cNvSpPr>
          <p:nvPr/>
        </p:nvSpPr>
        <p:spPr bwMode="auto">
          <a:xfrm>
            <a:off x="2801938" y="3824288"/>
            <a:ext cx="5326063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" name="Text Box 107"/>
          <p:cNvSpPr txBox="1">
            <a:spLocks noChangeArrowheads="1"/>
          </p:cNvSpPr>
          <p:nvPr/>
        </p:nvSpPr>
        <p:spPr bwMode="auto">
          <a:xfrm>
            <a:off x="2770188" y="378618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4" name="Rectangle 108"/>
          <p:cNvSpPr>
            <a:spLocks noChangeArrowheads="1"/>
          </p:cNvSpPr>
          <p:nvPr/>
        </p:nvSpPr>
        <p:spPr bwMode="auto">
          <a:xfrm>
            <a:off x="2811463" y="4154488"/>
            <a:ext cx="5316538" cy="4968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Text Box 109"/>
          <p:cNvSpPr txBox="1">
            <a:spLocks noChangeArrowheads="1"/>
          </p:cNvSpPr>
          <p:nvPr/>
        </p:nvSpPr>
        <p:spPr bwMode="auto">
          <a:xfrm>
            <a:off x="3436938" y="413861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" name="Text Box 110"/>
          <p:cNvSpPr txBox="1">
            <a:spLocks noChangeArrowheads="1"/>
          </p:cNvSpPr>
          <p:nvPr/>
        </p:nvSpPr>
        <p:spPr bwMode="auto">
          <a:xfrm>
            <a:off x="4621213" y="413861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6035676" y="4138613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integer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2801938" y="4725988"/>
            <a:ext cx="5316538" cy="1455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" name="Text Box 113"/>
          <p:cNvSpPr txBox="1">
            <a:spLocks noChangeArrowheads="1"/>
          </p:cNvSpPr>
          <p:nvPr/>
        </p:nvSpPr>
        <p:spPr bwMode="auto">
          <a:xfrm>
            <a:off x="3451226" y="5030788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Van Gogh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114"/>
          <p:cNvSpPr txBox="1">
            <a:spLocks noChangeArrowheads="1"/>
          </p:cNvSpPr>
          <p:nvPr/>
        </p:nvSpPr>
        <p:spPr bwMode="auto">
          <a:xfrm>
            <a:off x="4621213" y="5030788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Vincent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Text Box 115"/>
          <p:cNvSpPr txBox="1">
            <a:spLocks noChangeArrowheads="1"/>
          </p:cNvSpPr>
          <p:nvPr/>
        </p:nvSpPr>
        <p:spPr bwMode="auto">
          <a:xfrm>
            <a:off x="6035676" y="50307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1853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" name="Text Box 116"/>
          <p:cNvSpPr txBox="1">
            <a:spLocks noChangeArrowheads="1"/>
          </p:cNvSpPr>
          <p:nvPr/>
        </p:nvSpPr>
        <p:spPr bwMode="auto">
          <a:xfrm>
            <a:off x="3446463" y="5613401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" name="Text Box 117"/>
          <p:cNvSpPr txBox="1">
            <a:spLocks noChangeArrowheads="1"/>
          </p:cNvSpPr>
          <p:nvPr/>
        </p:nvSpPr>
        <p:spPr bwMode="auto">
          <a:xfrm>
            <a:off x="4616451" y="5613401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118"/>
          <p:cNvSpPr txBox="1">
            <a:spLocks noChangeArrowheads="1"/>
          </p:cNvSpPr>
          <p:nvPr/>
        </p:nvSpPr>
        <p:spPr bwMode="auto">
          <a:xfrm>
            <a:off x="6030913" y="561340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119"/>
          <p:cNvSpPr txBox="1">
            <a:spLocks noChangeArrowheads="1"/>
          </p:cNvSpPr>
          <p:nvPr/>
        </p:nvSpPr>
        <p:spPr bwMode="auto">
          <a:xfrm>
            <a:off x="3446463" y="5322888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Text Box 120"/>
          <p:cNvSpPr txBox="1">
            <a:spLocks noChangeArrowheads="1"/>
          </p:cNvSpPr>
          <p:nvPr/>
        </p:nvSpPr>
        <p:spPr bwMode="auto">
          <a:xfrm>
            <a:off x="4616451" y="5322888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" name="Text Box 121"/>
          <p:cNvSpPr txBox="1">
            <a:spLocks noChangeArrowheads="1"/>
          </p:cNvSpPr>
          <p:nvPr/>
        </p:nvSpPr>
        <p:spPr bwMode="auto">
          <a:xfrm>
            <a:off x="6049963" y="5284788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 dirty="0" smtClean="0">
                <a:solidFill>
                  <a:schemeClr val="tx2"/>
                </a:solidFill>
              </a:rPr>
              <a:t>9999</a:t>
            </a:r>
            <a:endParaRPr lang="nl-NL" sz="1600" b="1" dirty="0">
              <a:solidFill>
                <a:schemeClr val="tx2"/>
              </a:solidFill>
            </a:endParaRPr>
          </a:p>
        </p:txBody>
      </p:sp>
      <p:sp>
        <p:nvSpPr>
          <p:cNvPr id="28" name="Text Box 122"/>
          <p:cNvSpPr txBox="1">
            <a:spLocks noChangeArrowheads="1"/>
          </p:cNvSpPr>
          <p:nvPr/>
        </p:nvSpPr>
        <p:spPr bwMode="auto">
          <a:xfrm>
            <a:off x="3446463" y="4733926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9" name="Text Box 123"/>
          <p:cNvSpPr txBox="1">
            <a:spLocks noChangeArrowheads="1"/>
          </p:cNvSpPr>
          <p:nvPr/>
        </p:nvSpPr>
        <p:spPr bwMode="auto">
          <a:xfrm>
            <a:off x="4616451" y="4733926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6040438" y="4695826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 dirty="0" smtClean="0">
                <a:solidFill>
                  <a:schemeClr val="tx2"/>
                </a:solidFill>
              </a:rPr>
              <a:t>9999</a:t>
            </a:r>
            <a:endParaRPr lang="nl-NL" sz="1600" b="1" dirty="0">
              <a:solidFill>
                <a:schemeClr val="tx2"/>
              </a:solidFill>
            </a:endParaRPr>
          </a:p>
        </p:txBody>
      </p:sp>
      <p:sp>
        <p:nvSpPr>
          <p:cNvPr id="31" name="Line 125"/>
          <p:cNvSpPr>
            <a:spLocks noChangeShapeType="1"/>
          </p:cNvSpPr>
          <p:nvPr/>
        </p:nvSpPr>
        <p:spPr bwMode="auto">
          <a:xfrm flipV="1">
            <a:off x="2803526" y="5326063"/>
            <a:ext cx="531495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126"/>
          <p:cNvSpPr>
            <a:spLocks noChangeShapeType="1"/>
          </p:cNvSpPr>
          <p:nvPr/>
        </p:nvSpPr>
        <p:spPr bwMode="auto">
          <a:xfrm>
            <a:off x="4621213" y="4154488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Line 127"/>
          <p:cNvSpPr>
            <a:spLocks noChangeShapeType="1"/>
          </p:cNvSpPr>
          <p:nvPr/>
        </p:nvSpPr>
        <p:spPr bwMode="auto">
          <a:xfrm>
            <a:off x="5967413" y="4154488"/>
            <a:ext cx="0" cy="493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4" name="Line 128"/>
          <p:cNvSpPr>
            <a:spLocks noChangeShapeType="1"/>
          </p:cNvSpPr>
          <p:nvPr/>
        </p:nvSpPr>
        <p:spPr bwMode="auto">
          <a:xfrm flipH="1">
            <a:off x="4618038" y="4724401"/>
            <a:ext cx="3175" cy="145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" name="Line 129"/>
          <p:cNvSpPr>
            <a:spLocks noChangeShapeType="1"/>
          </p:cNvSpPr>
          <p:nvPr/>
        </p:nvSpPr>
        <p:spPr bwMode="auto">
          <a:xfrm>
            <a:off x="5967413" y="4724401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" name="Text Box 130"/>
          <p:cNvSpPr txBox="1">
            <a:spLocks noChangeArrowheads="1"/>
          </p:cNvSpPr>
          <p:nvPr/>
        </p:nvSpPr>
        <p:spPr bwMode="auto">
          <a:xfrm>
            <a:off x="7110413" y="413861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7" name="Text Box 131"/>
          <p:cNvSpPr txBox="1">
            <a:spLocks noChangeArrowheads="1"/>
          </p:cNvSpPr>
          <p:nvPr/>
        </p:nvSpPr>
        <p:spPr bwMode="auto">
          <a:xfrm>
            <a:off x="7110413" y="50307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1890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8" name="Text Box 132"/>
          <p:cNvSpPr txBox="1">
            <a:spLocks noChangeArrowheads="1"/>
          </p:cNvSpPr>
          <p:nvPr/>
        </p:nvSpPr>
        <p:spPr bwMode="auto">
          <a:xfrm>
            <a:off x="7105651" y="561340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9" name="Text Box 133"/>
          <p:cNvSpPr txBox="1">
            <a:spLocks noChangeArrowheads="1"/>
          </p:cNvSpPr>
          <p:nvPr/>
        </p:nvSpPr>
        <p:spPr bwMode="auto">
          <a:xfrm>
            <a:off x="7105651" y="53228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0" name="Text Box 134"/>
          <p:cNvSpPr txBox="1">
            <a:spLocks noChangeArrowheads="1"/>
          </p:cNvSpPr>
          <p:nvPr/>
        </p:nvSpPr>
        <p:spPr bwMode="auto">
          <a:xfrm>
            <a:off x="7105651" y="473392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1" name="Line 135"/>
          <p:cNvSpPr>
            <a:spLocks noChangeShapeType="1"/>
          </p:cNvSpPr>
          <p:nvPr/>
        </p:nvSpPr>
        <p:spPr bwMode="auto">
          <a:xfrm>
            <a:off x="7042151" y="4154488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Line 136"/>
          <p:cNvSpPr>
            <a:spLocks noChangeShapeType="1"/>
          </p:cNvSpPr>
          <p:nvPr/>
        </p:nvSpPr>
        <p:spPr bwMode="auto">
          <a:xfrm>
            <a:off x="7042151" y="4724401"/>
            <a:ext cx="0" cy="145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Line 137"/>
          <p:cNvSpPr>
            <a:spLocks noChangeShapeType="1"/>
          </p:cNvSpPr>
          <p:nvPr/>
        </p:nvSpPr>
        <p:spPr bwMode="auto">
          <a:xfrm>
            <a:off x="2798763" y="5603876"/>
            <a:ext cx="5321300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4" name="Line 138"/>
          <p:cNvSpPr>
            <a:spLocks noChangeShapeType="1"/>
          </p:cNvSpPr>
          <p:nvPr/>
        </p:nvSpPr>
        <p:spPr bwMode="auto">
          <a:xfrm>
            <a:off x="3441701" y="415925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Text Box 139"/>
          <p:cNvSpPr txBox="1">
            <a:spLocks noChangeArrowheads="1"/>
          </p:cNvSpPr>
          <p:nvPr/>
        </p:nvSpPr>
        <p:spPr bwMode="auto">
          <a:xfrm>
            <a:off x="2760663" y="4138613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Line 140"/>
          <p:cNvSpPr>
            <a:spLocks noChangeShapeType="1"/>
          </p:cNvSpPr>
          <p:nvPr/>
        </p:nvSpPr>
        <p:spPr bwMode="auto">
          <a:xfrm flipH="1">
            <a:off x="3436938" y="4724401"/>
            <a:ext cx="3175" cy="145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7" name="Text Box 141"/>
          <p:cNvSpPr txBox="1">
            <a:spLocks noChangeArrowheads="1"/>
          </p:cNvSpPr>
          <p:nvPr/>
        </p:nvSpPr>
        <p:spPr bwMode="auto">
          <a:xfrm>
            <a:off x="2787651" y="503078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A05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Text Box 142"/>
          <p:cNvSpPr txBox="1">
            <a:spLocks noChangeArrowheads="1"/>
          </p:cNvSpPr>
          <p:nvPr/>
        </p:nvSpPr>
        <p:spPr bwMode="auto">
          <a:xfrm>
            <a:off x="2787651" y="5611813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9" name="Text Box 143"/>
          <p:cNvSpPr txBox="1">
            <a:spLocks noChangeArrowheads="1"/>
          </p:cNvSpPr>
          <p:nvPr/>
        </p:nvSpPr>
        <p:spPr bwMode="auto">
          <a:xfrm>
            <a:off x="2790826" y="532288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0" name="Text Box 144"/>
          <p:cNvSpPr txBox="1">
            <a:spLocks noChangeArrowheads="1"/>
          </p:cNvSpPr>
          <p:nvPr/>
        </p:nvSpPr>
        <p:spPr bwMode="auto">
          <a:xfrm>
            <a:off x="2800351" y="474345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1" name="Line 145"/>
          <p:cNvSpPr>
            <a:spLocks noChangeShapeType="1"/>
          </p:cNvSpPr>
          <p:nvPr/>
        </p:nvSpPr>
        <p:spPr bwMode="auto">
          <a:xfrm>
            <a:off x="2800351" y="5040313"/>
            <a:ext cx="5311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46"/>
          <p:cNvSpPr>
            <a:spLocks noChangeShapeType="1"/>
          </p:cNvSpPr>
          <p:nvPr/>
        </p:nvSpPr>
        <p:spPr bwMode="auto">
          <a:xfrm>
            <a:off x="2801938" y="5895976"/>
            <a:ext cx="530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Text Box 147"/>
          <p:cNvSpPr txBox="1">
            <a:spLocks noChangeArrowheads="1"/>
          </p:cNvSpPr>
          <p:nvPr/>
        </p:nvSpPr>
        <p:spPr bwMode="auto">
          <a:xfrm>
            <a:off x="3457576" y="5884863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4" name="Text Box 148"/>
          <p:cNvSpPr txBox="1">
            <a:spLocks noChangeArrowheads="1"/>
          </p:cNvSpPr>
          <p:nvPr/>
        </p:nvSpPr>
        <p:spPr bwMode="auto">
          <a:xfrm>
            <a:off x="4627563" y="5884863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5" name="Text Box 149"/>
          <p:cNvSpPr txBox="1">
            <a:spLocks noChangeArrowheads="1"/>
          </p:cNvSpPr>
          <p:nvPr/>
        </p:nvSpPr>
        <p:spPr bwMode="auto">
          <a:xfrm>
            <a:off x="6042026" y="58848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6" name="Text Box 150"/>
          <p:cNvSpPr txBox="1">
            <a:spLocks noChangeArrowheads="1"/>
          </p:cNvSpPr>
          <p:nvPr/>
        </p:nvSpPr>
        <p:spPr bwMode="auto">
          <a:xfrm>
            <a:off x="7116763" y="5846763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 dirty="0" smtClean="0">
                <a:solidFill>
                  <a:schemeClr val="tx2"/>
                </a:solidFill>
              </a:rPr>
              <a:t>9999</a:t>
            </a:r>
            <a:endParaRPr lang="nl-NL" sz="1600" b="1" dirty="0">
              <a:solidFill>
                <a:schemeClr val="tx2"/>
              </a:solidFill>
            </a:endParaRPr>
          </a:p>
        </p:txBody>
      </p:sp>
      <p:sp>
        <p:nvSpPr>
          <p:cNvPr id="57" name="Text Box 151"/>
          <p:cNvSpPr txBox="1">
            <a:spLocks noChangeArrowheads="1"/>
          </p:cNvSpPr>
          <p:nvPr/>
        </p:nvSpPr>
        <p:spPr bwMode="auto">
          <a:xfrm>
            <a:off x="2794001" y="5884863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pic>
        <p:nvPicPr>
          <p:cNvPr id="9218" name="Picture 2" descr="http://icons.iconarchive.com/icons/guillendesign/variations-3/256/Default-Ic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2" y="11493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01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Defaultwaarden</a:t>
            </a:r>
            <a:endParaRPr lang="nl-BE" sz="1400" dirty="0"/>
          </a:p>
        </p:txBody>
      </p:sp>
      <p:pic>
        <p:nvPicPr>
          <p:cNvPr id="7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26498" y="4810645"/>
            <a:ext cx="510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err="1" smtClean="0"/>
              <a:t>Aggregatiequeries</a:t>
            </a:r>
            <a:r>
              <a:rPr lang="nl-BE" sz="2000" b="1" dirty="0" smtClean="0"/>
              <a:t> leveren foute informatie op</a:t>
            </a:r>
            <a:endParaRPr lang="nl-BE" sz="2000" dirty="0"/>
          </a:p>
        </p:txBody>
      </p:sp>
      <p:pic>
        <p:nvPicPr>
          <p:cNvPr id="7180" name="Picture 12" descr="http://www.conferencesthatwork.com/wp-content/uploads/2012/05/Problem-5914092322_2d5b5eab26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46" y="1285875"/>
            <a:ext cx="5085734" cy="337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42975" y="5284087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AVG(</a:t>
            </a:r>
            <a:r>
              <a:rPr lang="en-US" dirty="0" err="1" smtClean="0"/>
              <a:t>Gestorven</a:t>
            </a:r>
            <a:r>
              <a:rPr lang="en-US" dirty="0" smtClean="0"/>
              <a:t> - </a:t>
            </a:r>
            <a:r>
              <a:rPr lang="en-US" dirty="0" err="1" smtClean="0"/>
              <a:t>Geboren</a:t>
            </a:r>
            <a:r>
              <a:rPr lang="en-US" dirty="0" smtClean="0"/>
              <a:t>) </a:t>
            </a:r>
            <a:r>
              <a:rPr lang="en-US" dirty="0"/>
              <a:t>AS </a:t>
            </a:r>
            <a:r>
              <a:rPr lang="en-US" dirty="0" err="1" smtClean="0"/>
              <a:t>GemiddeldeLeeftijd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Artiest;</a:t>
            </a:r>
            <a:endParaRPr lang="nl-BE" dirty="0"/>
          </a:p>
        </p:txBody>
      </p:sp>
      <p:sp>
        <p:nvSpPr>
          <p:cNvPr id="13" name="Rectangle 12"/>
          <p:cNvSpPr/>
          <p:nvPr/>
        </p:nvSpPr>
        <p:spPr>
          <a:xfrm>
            <a:off x="946238" y="55981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Max(</a:t>
            </a:r>
            <a:r>
              <a:rPr lang="en-US" dirty="0" err="1" smtClean="0"/>
              <a:t>Gestorven</a:t>
            </a:r>
            <a:r>
              <a:rPr lang="en-US" dirty="0" smtClean="0"/>
              <a:t>) </a:t>
            </a:r>
            <a:r>
              <a:rPr lang="en-US" dirty="0"/>
              <a:t>AS </a:t>
            </a:r>
            <a:r>
              <a:rPr lang="en-US" dirty="0" err="1" smtClean="0"/>
              <a:t>RecentstGestorven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Artiest;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7267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Indexen</a:t>
            </a:r>
          </a:p>
          <a:p>
            <a:r>
              <a:rPr lang="nl-BE" sz="1400" dirty="0" smtClean="0"/>
              <a:t>Concept</a:t>
            </a:r>
            <a:endParaRPr lang="nl-BE" sz="1400" dirty="0"/>
          </a:p>
        </p:txBody>
      </p:sp>
      <p:pic>
        <p:nvPicPr>
          <p:cNvPr id="1028" name="Picture 4" descr="https://lh3.googleusercontent.com/q13SsDI-o1ezCleJPiNYE6_oNf5C3G7bsXTanu2gjQWCeK9v9NinYYlj5LckXxdECJrm9htGxzWEenqTMjnxfLWvVo9srP-UKvRZacfzCqzNEWL-F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02" y="3667125"/>
            <a:ext cx="4029808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iztechmagazine.com/sites/default/files/articles/2013/04/big-data-lawfir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" y="1304924"/>
            <a:ext cx="4168775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67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63323" y="2235030"/>
            <a:ext cx="5966401" cy="3598593"/>
            <a:chOff x="3263323" y="2235030"/>
            <a:chExt cx="5966401" cy="3598593"/>
          </a:xfrm>
        </p:grpSpPr>
        <p:grpSp>
          <p:nvGrpSpPr>
            <p:cNvPr id="9" name="Group 8"/>
            <p:cNvGrpSpPr/>
            <p:nvPr/>
          </p:nvGrpSpPr>
          <p:grpSpPr>
            <a:xfrm>
              <a:off x="3263323" y="2235030"/>
              <a:ext cx="5966401" cy="3598593"/>
              <a:chOff x="3263323" y="2235030"/>
              <a:chExt cx="5966401" cy="359859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251573" y="2563642"/>
                <a:ext cx="2702116" cy="1450975"/>
                <a:chOff x="6251573" y="2563642"/>
                <a:chExt cx="2702116" cy="1450975"/>
              </a:xfrm>
            </p:grpSpPr>
            <p:sp>
              <p:nvSpPr>
                <p:cNvPr id="81" name="Rectangle 9"/>
                <p:cNvSpPr>
                  <a:spLocks noChangeArrowheads="1"/>
                </p:cNvSpPr>
                <p:nvPr/>
              </p:nvSpPr>
              <p:spPr bwMode="auto">
                <a:xfrm>
                  <a:off x="7997825" y="2563642"/>
                  <a:ext cx="955864" cy="145097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x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82" name="Rectangle 10"/>
                <p:cNvSpPr>
                  <a:spLocks noChangeArrowheads="1"/>
                </p:cNvSpPr>
                <p:nvPr/>
              </p:nvSpPr>
              <p:spPr bwMode="auto">
                <a:xfrm>
                  <a:off x="6251573" y="2563643"/>
                  <a:ext cx="1030289" cy="144462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x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158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7185024" y="2728743"/>
                  <a:ext cx="609600" cy="571500"/>
                </a:xfrm>
                <a:prstGeom prst="lin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59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7175499" y="2706518"/>
                  <a:ext cx="619125" cy="323850"/>
                </a:xfrm>
                <a:prstGeom prst="lin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0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7165974" y="3297068"/>
                  <a:ext cx="628650" cy="333375"/>
                </a:xfrm>
                <a:prstGeom prst="lin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1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7194549" y="2992268"/>
                  <a:ext cx="600075" cy="590550"/>
                </a:xfrm>
                <a:prstGeom prst="lin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62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7146924" y="3878093"/>
                  <a:ext cx="647700" cy="0"/>
                </a:xfrm>
                <a:prstGeom prst="lin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  <p:sp>
            <p:nvSpPr>
              <p:cNvPr id="152" name="Text Box 80"/>
              <p:cNvSpPr txBox="1">
                <a:spLocks noChangeArrowheads="1"/>
              </p:cNvSpPr>
              <p:nvPr/>
            </p:nvSpPr>
            <p:spPr bwMode="auto">
              <a:xfrm>
                <a:off x="7486649" y="2235030"/>
                <a:ext cx="17430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sz="1400" b="1" dirty="0">
                    <a:solidFill>
                      <a:srgbClr val="000000"/>
                    </a:solidFill>
                  </a:rPr>
                  <a:t>Index</a:t>
                </a:r>
                <a:r>
                  <a:rPr lang="nl-BE" sz="1400" dirty="0">
                    <a:solidFill>
                      <a:srgbClr val="000000"/>
                    </a:solidFill>
                  </a:rPr>
                  <a:t> </a:t>
                </a:r>
                <a:r>
                  <a:rPr lang="nl-BE" sz="1400" dirty="0" err="1">
                    <a:solidFill>
                      <a:srgbClr val="000000"/>
                    </a:solidFill>
                  </a:rPr>
                  <a:t>ID_Sterfdata</a:t>
                </a:r>
                <a:endParaRPr lang="nl-NL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Text Box 92"/>
              <p:cNvSpPr txBox="1">
                <a:spLocks noChangeArrowheads="1"/>
              </p:cNvSpPr>
              <p:nvPr/>
            </p:nvSpPr>
            <p:spPr bwMode="auto">
              <a:xfrm>
                <a:off x="3263323" y="5248848"/>
                <a:ext cx="2902526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1600" b="1" dirty="0" smtClean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CREATE </a:t>
                </a:r>
                <a:r>
                  <a:rPr lang="en-GB" sz="1600" b="1" dirty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INDEX </a:t>
                </a:r>
                <a:r>
                  <a:rPr lang="en-GB" sz="1600" i="1" dirty="0" err="1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ID_Sterfdata</a:t>
                </a:r>
                <a:endParaRPr lang="nl-NL" sz="16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endParaRPr>
              </a:p>
              <a:p>
                <a:pPr eaLnBrk="1" hangingPunct="1"/>
                <a:r>
                  <a:rPr lang="nl-NL" sz="1600" b="1" dirty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ON </a:t>
                </a:r>
                <a:r>
                  <a:rPr lang="nl-NL" sz="1600" i="1" dirty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Artiest</a:t>
                </a:r>
                <a:r>
                  <a:rPr lang="nl-NL" sz="1600" dirty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(</a:t>
                </a:r>
                <a:r>
                  <a:rPr lang="nl-NL" sz="1600" i="1" dirty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Gestorven</a:t>
                </a:r>
                <a:r>
                  <a:rPr lang="nl-NL" sz="1600" dirty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 </a:t>
                </a:r>
                <a:r>
                  <a:rPr lang="nl-NL" sz="1600" b="1" dirty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DESC</a:t>
                </a:r>
                <a:r>
                  <a:rPr lang="nl-NL" sz="1600" dirty="0">
                    <a:solidFill>
                      <a:srgbClr val="000000"/>
                    </a:solidFill>
                    <a:ea typeface="Times New Roman" pitchFamily="18" charset="0"/>
                    <a:cs typeface="Courier" pitchFamily="49" charset="0"/>
                  </a:rPr>
                  <a:t>);</a:t>
                </a:r>
                <a:endParaRPr lang="en-US" sz="1600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endParaRPr>
              </a:p>
            </p:txBody>
          </p:sp>
        </p:grpSp>
        <p:sp>
          <p:nvSpPr>
            <p:cNvPr id="140" name="Text Box 68"/>
            <p:cNvSpPr txBox="1">
              <a:spLocks noChangeArrowheads="1"/>
            </p:cNvSpPr>
            <p:nvPr/>
          </p:nvSpPr>
          <p:spPr bwMode="auto">
            <a:xfrm>
              <a:off x="8139112" y="3428830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1890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41" name="Text Box 69"/>
            <p:cNvSpPr txBox="1">
              <a:spLocks noChangeArrowheads="1"/>
            </p:cNvSpPr>
            <p:nvPr/>
          </p:nvSpPr>
          <p:spPr bwMode="auto">
            <a:xfrm>
              <a:off x="8134349" y="3135143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1917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42" name="Text Box 70"/>
            <p:cNvSpPr txBox="1">
              <a:spLocks noChangeArrowheads="1"/>
            </p:cNvSpPr>
            <p:nvPr/>
          </p:nvSpPr>
          <p:spPr bwMode="auto">
            <a:xfrm>
              <a:off x="8134349" y="2558880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>
                  <a:solidFill>
                    <a:srgbClr val="000000"/>
                  </a:solidFill>
                </a:rPr>
                <a:t>1949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sp>
          <p:nvSpPr>
            <p:cNvPr id="143" name="Text Box 71"/>
            <p:cNvSpPr txBox="1">
              <a:spLocks noChangeArrowheads="1"/>
            </p:cNvSpPr>
            <p:nvPr/>
          </p:nvSpPr>
          <p:spPr bwMode="auto">
            <a:xfrm>
              <a:off x="8134349" y="2874793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1926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8135937" y="3730455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1519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45" name="Rectangle 73"/>
            <p:cNvSpPr>
              <a:spLocks noChangeArrowheads="1"/>
            </p:cNvSpPr>
            <p:nvPr/>
          </p:nvSpPr>
          <p:spPr bwMode="auto">
            <a:xfrm>
              <a:off x="7588249" y="2558880"/>
              <a:ext cx="1363663" cy="14557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46" name="Line 74"/>
            <p:cNvSpPr>
              <a:spLocks noChangeShapeType="1"/>
            </p:cNvSpPr>
            <p:nvPr/>
          </p:nvSpPr>
          <p:spPr bwMode="auto">
            <a:xfrm flipV="1">
              <a:off x="7589837" y="3162130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7" name="Line 75"/>
            <p:cNvSpPr>
              <a:spLocks noChangeShapeType="1"/>
            </p:cNvSpPr>
            <p:nvPr/>
          </p:nvSpPr>
          <p:spPr bwMode="auto">
            <a:xfrm flipH="1">
              <a:off x="7997824" y="2566818"/>
              <a:ext cx="3175" cy="144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 flipV="1">
              <a:off x="7585074" y="3435180"/>
              <a:ext cx="13652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9" name="Line 77"/>
            <p:cNvSpPr>
              <a:spLocks noChangeShapeType="1"/>
            </p:cNvSpPr>
            <p:nvPr/>
          </p:nvSpPr>
          <p:spPr bwMode="auto">
            <a:xfrm flipV="1">
              <a:off x="7586662" y="2873205"/>
              <a:ext cx="136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0" name="Line 78"/>
            <p:cNvSpPr>
              <a:spLocks noChangeShapeType="1"/>
            </p:cNvSpPr>
            <p:nvPr/>
          </p:nvSpPr>
          <p:spPr bwMode="auto">
            <a:xfrm flipV="1">
              <a:off x="7588249" y="3727280"/>
              <a:ext cx="13620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1612" y="2235030"/>
            <a:ext cx="5669937" cy="2928297"/>
            <a:chOff x="201612" y="2235030"/>
            <a:chExt cx="5669937" cy="2928297"/>
          </a:xfrm>
        </p:grpSpPr>
        <p:grpSp>
          <p:nvGrpSpPr>
            <p:cNvPr id="6" name="Group 5"/>
            <p:cNvGrpSpPr/>
            <p:nvPr/>
          </p:nvGrpSpPr>
          <p:grpSpPr>
            <a:xfrm>
              <a:off x="201612" y="2235030"/>
              <a:ext cx="3619500" cy="1784349"/>
              <a:chOff x="193674" y="2238205"/>
              <a:chExt cx="3619500" cy="178434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93674" y="2238205"/>
                <a:ext cx="3619500" cy="1784349"/>
                <a:chOff x="193674" y="2238205"/>
                <a:chExt cx="3619500" cy="1784349"/>
              </a:xfrm>
            </p:grpSpPr>
            <p:sp>
              <p:nvSpPr>
                <p:cNvPr id="79" name="Rectangle 7"/>
                <p:cNvSpPr>
                  <a:spLocks noChangeArrowheads="1"/>
                </p:cNvSpPr>
                <p:nvPr/>
              </p:nvSpPr>
              <p:spPr bwMode="auto">
                <a:xfrm>
                  <a:off x="296863" y="2550943"/>
                  <a:ext cx="969962" cy="146685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x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80" name="Rectangle 8"/>
                <p:cNvSpPr>
                  <a:spLocks noChangeArrowheads="1"/>
                </p:cNvSpPr>
                <p:nvPr/>
              </p:nvSpPr>
              <p:spPr bwMode="auto">
                <a:xfrm>
                  <a:off x="2638424" y="2573167"/>
                  <a:ext cx="1174750" cy="144938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x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129" name="Rectangle 57"/>
                <p:cNvSpPr>
                  <a:spLocks noChangeArrowheads="1"/>
                </p:cNvSpPr>
                <p:nvPr/>
              </p:nvSpPr>
              <p:spPr bwMode="auto">
                <a:xfrm>
                  <a:off x="295274" y="2552530"/>
                  <a:ext cx="1363663" cy="1455738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13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61937" y="3714580"/>
                  <a:ext cx="982663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nl-BE" sz="1400">
                      <a:solidFill>
                        <a:srgbClr val="000000"/>
                      </a:solidFill>
                    </a:rPr>
                    <a:t>Van Gogh</a:t>
                  </a:r>
                  <a:endParaRPr lang="nl-NL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57174" y="2849393"/>
                  <a:ext cx="696913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nl-BE" sz="1400" dirty="0" err="1">
                      <a:solidFill>
                        <a:srgbClr val="000000"/>
                      </a:solidFill>
                    </a:rPr>
                    <a:t>Degas</a:t>
                  </a:r>
                  <a:endParaRPr lang="nl-NL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7174" y="3149430"/>
                  <a:ext cx="6477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nl-BE" sz="1400" dirty="0" err="1">
                      <a:solidFill>
                        <a:srgbClr val="000000"/>
                      </a:solidFill>
                    </a:rPr>
                    <a:t>Ensor</a:t>
                  </a:r>
                  <a:endParaRPr lang="nl-NL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57174" y="3408193"/>
                  <a:ext cx="67627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nl-BE" sz="1400">
                      <a:solidFill>
                        <a:srgbClr val="000000"/>
                      </a:solidFill>
                    </a:rPr>
                    <a:t>Monet</a:t>
                  </a:r>
                  <a:endParaRPr lang="nl-NL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96862" y="3155780"/>
                  <a:ext cx="1358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3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266824" y="2560468"/>
                  <a:ext cx="3175" cy="1447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3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92099" y="3428830"/>
                  <a:ext cx="1365250" cy="15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3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93687" y="2866855"/>
                  <a:ext cx="136207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3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95274" y="3720930"/>
                  <a:ext cx="1358900" cy="15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  <p:sp>
              <p:nvSpPr>
                <p:cNvPr id="1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8762" y="2577930"/>
                  <a:ext cx="846138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nl-BE" sz="1400">
                      <a:solidFill>
                        <a:srgbClr val="000000"/>
                      </a:solidFill>
                    </a:rPr>
                    <a:t>Da Vinci</a:t>
                  </a:r>
                  <a:endParaRPr lang="nl-NL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93674" y="2238205"/>
                  <a:ext cx="1493838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nl-BE" sz="1400" b="1" dirty="0">
                      <a:solidFill>
                        <a:srgbClr val="000000"/>
                      </a:solidFill>
                    </a:rPr>
                    <a:t>Index</a:t>
                  </a:r>
                  <a:r>
                    <a:rPr lang="nl-BE" sz="14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nl-BE" sz="1400" dirty="0" err="1">
                      <a:solidFill>
                        <a:srgbClr val="000000"/>
                      </a:solidFill>
                    </a:rPr>
                    <a:t>ID_Naam</a:t>
                  </a:r>
                  <a:r>
                    <a:rPr lang="nl-BE" sz="1400" dirty="0">
                      <a:solidFill>
                        <a:srgbClr val="000000"/>
                      </a:solidFill>
                    </a:rPr>
                    <a:t> </a:t>
                  </a:r>
                  <a:endParaRPr lang="nl-NL" sz="1400" b="1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53" name="Line 81"/>
              <p:cNvSpPr>
                <a:spLocks noChangeShapeType="1"/>
              </p:cNvSpPr>
              <p:nvPr/>
            </p:nvSpPr>
            <p:spPr bwMode="auto">
              <a:xfrm>
                <a:off x="1463674" y="2722393"/>
                <a:ext cx="561975" cy="1143000"/>
              </a:xfrm>
              <a:prstGeom prst="line">
                <a:avLst/>
              </a:prstGeom>
              <a:noFill/>
              <a:ln w="38100">
                <a:solidFill>
                  <a:srgbClr val="1687AF"/>
                </a:solidFill>
                <a:round/>
                <a:headEnd type="oval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54" name="Line 82"/>
              <p:cNvSpPr>
                <a:spLocks noChangeShapeType="1"/>
              </p:cNvSpPr>
              <p:nvPr/>
            </p:nvSpPr>
            <p:spPr bwMode="auto">
              <a:xfrm>
                <a:off x="1463674" y="3024018"/>
                <a:ext cx="552450" cy="533400"/>
              </a:xfrm>
              <a:prstGeom prst="line">
                <a:avLst/>
              </a:prstGeom>
              <a:noFill/>
              <a:ln w="38100">
                <a:solidFill>
                  <a:srgbClr val="1687AF"/>
                </a:solidFill>
                <a:round/>
                <a:headEnd type="oval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55" name="Line 83"/>
              <p:cNvSpPr>
                <a:spLocks noChangeShapeType="1"/>
              </p:cNvSpPr>
              <p:nvPr/>
            </p:nvSpPr>
            <p:spPr bwMode="auto">
              <a:xfrm>
                <a:off x="1463674" y="3290718"/>
                <a:ext cx="561975" cy="9525"/>
              </a:xfrm>
              <a:prstGeom prst="line">
                <a:avLst/>
              </a:prstGeom>
              <a:noFill/>
              <a:ln w="38100">
                <a:solidFill>
                  <a:srgbClr val="1687AF"/>
                </a:solidFill>
                <a:round/>
                <a:headEnd type="oval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56" name="Line 84"/>
              <p:cNvSpPr>
                <a:spLocks noChangeShapeType="1"/>
              </p:cNvSpPr>
              <p:nvPr/>
            </p:nvSpPr>
            <p:spPr bwMode="auto">
              <a:xfrm flipV="1">
                <a:off x="1463674" y="2709693"/>
                <a:ext cx="542925" cy="866775"/>
              </a:xfrm>
              <a:prstGeom prst="line">
                <a:avLst/>
              </a:prstGeom>
              <a:noFill/>
              <a:ln w="38100">
                <a:solidFill>
                  <a:srgbClr val="1687AF"/>
                </a:solidFill>
                <a:round/>
                <a:headEnd type="oval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57" name="Line 85"/>
              <p:cNvSpPr>
                <a:spLocks noChangeShapeType="1"/>
              </p:cNvSpPr>
              <p:nvPr/>
            </p:nvSpPr>
            <p:spPr bwMode="auto">
              <a:xfrm flipV="1">
                <a:off x="1463674" y="3004968"/>
                <a:ext cx="542925" cy="866775"/>
              </a:xfrm>
              <a:prstGeom prst="line">
                <a:avLst/>
              </a:prstGeom>
              <a:noFill/>
              <a:ln w="38100">
                <a:solidFill>
                  <a:srgbClr val="1687AF"/>
                </a:solidFill>
                <a:round/>
                <a:headEnd type="oval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63" name="Text Box 92"/>
            <p:cNvSpPr txBox="1">
              <a:spLocks noChangeArrowheads="1"/>
            </p:cNvSpPr>
            <p:nvPr/>
          </p:nvSpPr>
          <p:spPr bwMode="auto">
            <a:xfrm>
              <a:off x="3255961" y="4578552"/>
              <a:ext cx="26155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nl-NL" sz="16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CREATE INDEX</a:t>
              </a:r>
              <a:r>
                <a:rPr lang="nl-NL" sz="16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</a:t>
              </a:r>
              <a:r>
                <a:rPr lang="nl-NL" sz="1600" i="1" dirty="0" err="1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ID_Naam</a:t>
              </a:r>
              <a:endParaRPr lang="en-GB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  <a:p>
              <a:pPr eaLnBrk="1" hangingPunct="1"/>
              <a:r>
                <a:rPr lang="en-GB" sz="16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ON</a:t>
              </a:r>
              <a:r>
                <a:rPr lang="en-GB" sz="16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Artiest</a:t>
              </a:r>
              <a:r>
                <a:rPr lang="en-GB" sz="1600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(</a:t>
              </a:r>
              <a:r>
                <a:rPr lang="en-GB" sz="1600" i="1" dirty="0" err="1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Naam</a:t>
              </a:r>
              <a:r>
                <a:rPr lang="en-GB" sz="1600" i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 </a:t>
              </a:r>
              <a:r>
                <a:rPr lang="en-GB" sz="1600" b="1" dirty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ASC</a:t>
              </a:r>
              <a:r>
                <a:rPr lang="en-GB" sz="1600" dirty="0" smtClean="0">
                  <a:solidFill>
                    <a:srgbClr val="000000"/>
                  </a:solidFill>
                  <a:ea typeface="Times New Roman" pitchFamily="18" charset="0"/>
                  <a:cs typeface="Courier" pitchFamily="49" charset="0"/>
                </a:rPr>
                <a:t>);</a:t>
              </a:r>
              <a:endParaRPr lang="en-US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endParaRPr>
            </a:p>
          </p:txBody>
        </p:sp>
      </p:grp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1973262" y="2555705"/>
            <a:ext cx="5316538" cy="1455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Indexen</a:t>
            </a:r>
          </a:p>
          <a:p>
            <a:r>
              <a:rPr lang="nl-BE" sz="1400" dirty="0" smtClean="0"/>
              <a:t>Aanmaak</a:t>
            </a:r>
            <a:endParaRPr lang="nl-BE" sz="1400" dirty="0"/>
          </a:p>
        </p:txBody>
      </p:sp>
      <p:pic>
        <p:nvPicPr>
          <p:cNvPr id="2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1973262" y="1654005"/>
            <a:ext cx="5326063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1941512" y="1615905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1982787" y="1984205"/>
            <a:ext cx="5316538" cy="4968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86" name="Text Box 14"/>
          <p:cNvSpPr txBox="1">
            <a:spLocks noChangeArrowheads="1"/>
          </p:cNvSpPr>
          <p:nvPr/>
        </p:nvSpPr>
        <p:spPr bwMode="auto">
          <a:xfrm>
            <a:off x="2633662" y="1968330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7" name="Text Box 15"/>
          <p:cNvSpPr txBox="1">
            <a:spLocks noChangeArrowheads="1"/>
          </p:cNvSpPr>
          <p:nvPr/>
        </p:nvSpPr>
        <p:spPr bwMode="auto">
          <a:xfrm>
            <a:off x="3817937" y="1968330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8" name="Text Box 16"/>
          <p:cNvSpPr txBox="1">
            <a:spLocks noChangeArrowheads="1"/>
          </p:cNvSpPr>
          <p:nvPr/>
        </p:nvSpPr>
        <p:spPr bwMode="auto">
          <a:xfrm>
            <a:off x="5219699" y="1968330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2647949" y="2860505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Van Gogh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817937" y="2860505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Vincent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232399" y="286050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1853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3" name="Text Box 21"/>
          <p:cNvSpPr txBox="1">
            <a:spLocks noChangeArrowheads="1"/>
          </p:cNvSpPr>
          <p:nvPr/>
        </p:nvSpPr>
        <p:spPr bwMode="auto">
          <a:xfrm>
            <a:off x="2643187" y="3443118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4" name="Text Box 22"/>
          <p:cNvSpPr txBox="1">
            <a:spLocks noChangeArrowheads="1"/>
          </p:cNvSpPr>
          <p:nvPr/>
        </p:nvSpPr>
        <p:spPr bwMode="auto">
          <a:xfrm>
            <a:off x="3813174" y="3443118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5227637" y="344311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6" name="Text Box 24"/>
          <p:cNvSpPr txBox="1">
            <a:spLocks noChangeArrowheads="1"/>
          </p:cNvSpPr>
          <p:nvPr/>
        </p:nvSpPr>
        <p:spPr bwMode="auto">
          <a:xfrm>
            <a:off x="2643187" y="3152605"/>
            <a:ext cx="647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Ensor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97" name="Text Box 25"/>
          <p:cNvSpPr txBox="1">
            <a:spLocks noChangeArrowheads="1"/>
          </p:cNvSpPr>
          <p:nvPr/>
        </p:nvSpPr>
        <p:spPr bwMode="auto">
          <a:xfrm>
            <a:off x="3813174" y="315260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8" name="Text Box 26"/>
          <p:cNvSpPr txBox="1">
            <a:spLocks noChangeArrowheads="1"/>
          </p:cNvSpPr>
          <p:nvPr/>
        </p:nvSpPr>
        <p:spPr bwMode="auto">
          <a:xfrm>
            <a:off x="5227637" y="315260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1860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9" name="Text Box 27"/>
          <p:cNvSpPr txBox="1">
            <a:spLocks noChangeArrowheads="1"/>
          </p:cNvSpPr>
          <p:nvPr/>
        </p:nvSpPr>
        <p:spPr bwMode="auto">
          <a:xfrm>
            <a:off x="2643187" y="2563643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3813174" y="2563643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1" name="Text Box 29"/>
          <p:cNvSpPr txBox="1">
            <a:spLocks noChangeArrowheads="1"/>
          </p:cNvSpPr>
          <p:nvPr/>
        </p:nvSpPr>
        <p:spPr bwMode="auto">
          <a:xfrm>
            <a:off x="5227637" y="256364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2" name="Line 30"/>
          <p:cNvSpPr>
            <a:spLocks noChangeShapeType="1"/>
          </p:cNvSpPr>
          <p:nvPr/>
        </p:nvSpPr>
        <p:spPr bwMode="auto">
          <a:xfrm flipV="1">
            <a:off x="1974849" y="3155780"/>
            <a:ext cx="531495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3" name="Line 31"/>
          <p:cNvSpPr>
            <a:spLocks noChangeShapeType="1"/>
          </p:cNvSpPr>
          <p:nvPr/>
        </p:nvSpPr>
        <p:spPr bwMode="auto">
          <a:xfrm>
            <a:off x="3817937" y="1984205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32"/>
          <p:cNvSpPr>
            <a:spLocks noChangeShapeType="1"/>
          </p:cNvSpPr>
          <p:nvPr/>
        </p:nvSpPr>
        <p:spPr bwMode="auto">
          <a:xfrm>
            <a:off x="5164137" y="1984205"/>
            <a:ext cx="0" cy="493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Line 33"/>
          <p:cNvSpPr>
            <a:spLocks noChangeShapeType="1"/>
          </p:cNvSpPr>
          <p:nvPr/>
        </p:nvSpPr>
        <p:spPr bwMode="auto">
          <a:xfrm flipH="1">
            <a:off x="3814762" y="2554118"/>
            <a:ext cx="3175" cy="145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6" name="Line 34"/>
          <p:cNvSpPr>
            <a:spLocks noChangeShapeType="1"/>
          </p:cNvSpPr>
          <p:nvPr/>
        </p:nvSpPr>
        <p:spPr bwMode="auto">
          <a:xfrm>
            <a:off x="5164137" y="2554118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7" name="Text Box 35"/>
          <p:cNvSpPr txBox="1">
            <a:spLocks noChangeArrowheads="1"/>
          </p:cNvSpPr>
          <p:nvPr/>
        </p:nvSpPr>
        <p:spPr bwMode="auto">
          <a:xfrm>
            <a:off x="6281737" y="1968330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8" name="Text Box 36"/>
          <p:cNvSpPr txBox="1">
            <a:spLocks noChangeArrowheads="1"/>
          </p:cNvSpPr>
          <p:nvPr/>
        </p:nvSpPr>
        <p:spPr bwMode="auto">
          <a:xfrm>
            <a:off x="6307137" y="286050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1890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6302374" y="344311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0" name="Text Box 38"/>
          <p:cNvSpPr txBox="1">
            <a:spLocks noChangeArrowheads="1"/>
          </p:cNvSpPr>
          <p:nvPr/>
        </p:nvSpPr>
        <p:spPr bwMode="auto">
          <a:xfrm>
            <a:off x="6302374" y="315260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1" name="Text Box 39"/>
          <p:cNvSpPr txBox="1">
            <a:spLocks noChangeArrowheads="1"/>
          </p:cNvSpPr>
          <p:nvPr/>
        </p:nvSpPr>
        <p:spPr bwMode="auto">
          <a:xfrm>
            <a:off x="6302374" y="256364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2" name="Line 40"/>
          <p:cNvSpPr>
            <a:spLocks noChangeShapeType="1"/>
          </p:cNvSpPr>
          <p:nvPr/>
        </p:nvSpPr>
        <p:spPr bwMode="auto">
          <a:xfrm>
            <a:off x="6238874" y="1984205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" name="Line 41"/>
          <p:cNvSpPr>
            <a:spLocks noChangeShapeType="1"/>
          </p:cNvSpPr>
          <p:nvPr/>
        </p:nvSpPr>
        <p:spPr bwMode="auto">
          <a:xfrm>
            <a:off x="6238874" y="2554118"/>
            <a:ext cx="0" cy="145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4" name="Line 42"/>
          <p:cNvSpPr>
            <a:spLocks noChangeShapeType="1"/>
          </p:cNvSpPr>
          <p:nvPr/>
        </p:nvSpPr>
        <p:spPr bwMode="auto">
          <a:xfrm>
            <a:off x="1970087" y="3433593"/>
            <a:ext cx="5321300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5" name="Line 43"/>
          <p:cNvSpPr>
            <a:spLocks noChangeShapeType="1"/>
          </p:cNvSpPr>
          <p:nvPr/>
        </p:nvSpPr>
        <p:spPr bwMode="auto">
          <a:xfrm>
            <a:off x="2638424" y="1988968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6" name="Text Box 44"/>
          <p:cNvSpPr txBox="1">
            <a:spLocks noChangeArrowheads="1"/>
          </p:cNvSpPr>
          <p:nvPr/>
        </p:nvSpPr>
        <p:spPr bwMode="auto">
          <a:xfrm>
            <a:off x="1931987" y="1968330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7" name="Line 45"/>
          <p:cNvSpPr>
            <a:spLocks noChangeShapeType="1"/>
          </p:cNvSpPr>
          <p:nvPr/>
        </p:nvSpPr>
        <p:spPr bwMode="auto">
          <a:xfrm flipH="1">
            <a:off x="2633662" y="2554118"/>
            <a:ext cx="3175" cy="145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8" name="Text Box 46"/>
          <p:cNvSpPr txBox="1">
            <a:spLocks noChangeArrowheads="1"/>
          </p:cNvSpPr>
          <p:nvPr/>
        </p:nvSpPr>
        <p:spPr bwMode="auto">
          <a:xfrm>
            <a:off x="1958974" y="2860505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A05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9" name="Text Box 47"/>
          <p:cNvSpPr txBox="1">
            <a:spLocks noChangeArrowheads="1"/>
          </p:cNvSpPr>
          <p:nvPr/>
        </p:nvSpPr>
        <p:spPr bwMode="auto">
          <a:xfrm>
            <a:off x="1958974" y="3441530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0" name="Text Box 48"/>
          <p:cNvSpPr txBox="1">
            <a:spLocks noChangeArrowheads="1"/>
          </p:cNvSpPr>
          <p:nvPr/>
        </p:nvSpPr>
        <p:spPr bwMode="auto">
          <a:xfrm>
            <a:off x="1962149" y="3152605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1" name="Text Box 49"/>
          <p:cNvSpPr txBox="1">
            <a:spLocks noChangeArrowheads="1"/>
          </p:cNvSpPr>
          <p:nvPr/>
        </p:nvSpPr>
        <p:spPr bwMode="auto">
          <a:xfrm>
            <a:off x="1971674" y="257316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2" name="Line 50"/>
          <p:cNvSpPr>
            <a:spLocks noChangeShapeType="1"/>
          </p:cNvSpPr>
          <p:nvPr/>
        </p:nvSpPr>
        <p:spPr bwMode="auto">
          <a:xfrm>
            <a:off x="1971674" y="2870030"/>
            <a:ext cx="5311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3" name="Line 51"/>
          <p:cNvSpPr>
            <a:spLocks noChangeShapeType="1"/>
          </p:cNvSpPr>
          <p:nvPr/>
        </p:nvSpPr>
        <p:spPr bwMode="auto">
          <a:xfrm>
            <a:off x="1973262" y="3725693"/>
            <a:ext cx="530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4" name="Text Box 52"/>
          <p:cNvSpPr txBox="1">
            <a:spLocks noChangeArrowheads="1"/>
          </p:cNvSpPr>
          <p:nvPr/>
        </p:nvSpPr>
        <p:spPr bwMode="auto">
          <a:xfrm>
            <a:off x="2654299" y="3714580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5" name="Text Box 53"/>
          <p:cNvSpPr txBox="1">
            <a:spLocks noChangeArrowheads="1"/>
          </p:cNvSpPr>
          <p:nvPr/>
        </p:nvSpPr>
        <p:spPr bwMode="auto">
          <a:xfrm>
            <a:off x="3824287" y="3714580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6" name="Text Box 54"/>
          <p:cNvSpPr txBox="1">
            <a:spLocks noChangeArrowheads="1"/>
          </p:cNvSpPr>
          <p:nvPr/>
        </p:nvSpPr>
        <p:spPr bwMode="auto">
          <a:xfrm>
            <a:off x="5238749" y="371458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7" name="Text Box 55"/>
          <p:cNvSpPr txBox="1">
            <a:spLocks noChangeArrowheads="1"/>
          </p:cNvSpPr>
          <p:nvPr/>
        </p:nvSpPr>
        <p:spPr bwMode="auto">
          <a:xfrm>
            <a:off x="6313487" y="371458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8" name="Text Box 56"/>
          <p:cNvSpPr txBox="1">
            <a:spLocks noChangeArrowheads="1"/>
          </p:cNvSpPr>
          <p:nvPr/>
        </p:nvSpPr>
        <p:spPr bwMode="auto">
          <a:xfrm>
            <a:off x="1965324" y="3714580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71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ne 84"/>
          <p:cNvSpPr>
            <a:spLocks noChangeShapeType="1"/>
          </p:cNvSpPr>
          <p:nvPr/>
        </p:nvSpPr>
        <p:spPr bwMode="auto">
          <a:xfrm>
            <a:off x="6607969" y="4364846"/>
            <a:ext cx="535781" cy="159543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19" name="Group 18"/>
          <p:cNvGrpSpPr/>
          <p:nvPr/>
        </p:nvGrpSpPr>
        <p:grpSpPr>
          <a:xfrm>
            <a:off x="3006695" y="4166941"/>
            <a:ext cx="4139436" cy="2468962"/>
            <a:chOff x="3006695" y="4166941"/>
            <a:chExt cx="4139436" cy="2468962"/>
          </a:xfrm>
        </p:grpSpPr>
        <p:sp>
          <p:nvSpPr>
            <p:cNvPr id="13" name="Rectangle 12"/>
            <p:cNvSpPr/>
            <p:nvPr/>
          </p:nvSpPr>
          <p:spPr>
            <a:xfrm>
              <a:off x="5447507" y="4218797"/>
              <a:ext cx="941388" cy="2841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8" name="Picture 4" descr="http://xterminator.nl/wp-content/uploads/check-ongedierte-ongediertebestrijding-kampen-xterminator-wintercheck-zomercheck-wespennes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695" y="4166941"/>
              <a:ext cx="603281" cy="603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Line 84"/>
            <p:cNvSpPr>
              <a:spLocks noChangeShapeType="1"/>
            </p:cNvSpPr>
            <p:nvPr/>
          </p:nvSpPr>
          <p:spPr bwMode="auto">
            <a:xfrm>
              <a:off x="6610350" y="4355336"/>
              <a:ext cx="535781" cy="1595438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round/>
              <a:headEnd type="oval" w="med" len="med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3573589" y="6112683"/>
              <a:ext cx="1276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 smtClean="0">
                  <a:solidFill>
                    <a:srgbClr val="000000"/>
                  </a:solidFill>
                </a:rPr>
                <a:t>BINAIR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 smtClean="0">
                  <a:solidFill>
                    <a:srgbClr val="000000"/>
                  </a:solidFill>
                </a:rPr>
                <a:t>log</a:t>
              </a:r>
              <a:r>
                <a:rPr lang="nl-BE" sz="1400" baseline="-25000" dirty="0" smtClean="0">
                  <a:solidFill>
                    <a:srgbClr val="000000"/>
                  </a:solidFill>
                </a:rPr>
                <a:t>2</a:t>
              </a:r>
              <a:r>
                <a:rPr lang="nl-BE" sz="1400" i="1" dirty="0" smtClean="0">
                  <a:solidFill>
                    <a:srgbClr val="000000"/>
                  </a:solidFill>
                </a:rPr>
                <a:t>n stappen</a:t>
              </a:r>
              <a:endParaRPr lang="nl-NL" sz="1400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29" name="Rectangle 57"/>
          <p:cNvSpPr>
            <a:spLocks noChangeArrowheads="1"/>
          </p:cNvSpPr>
          <p:nvPr/>
        </p:nvSpPr>
        <p:spPr bwMode="auto">
          <a:xfrm>
            <a:off x="5439569" y="1874059"/>
            <a:ext cx="1363663" cy="4086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0" name="Text Box 58"/>
          <p:cNvSpPr txBox="1">
            <a:spLocks noChangeArrowheads="1"/>
          </p:cNvSpPr>
          <p:nvPr/>
        </p:nvSpPr>
        <p:spPr bwMode="auto">
          <a:xfrm>
            <a:off x="5406232" y="3036109"/>
            <a:ext cx="643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David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31" name="Text Box 59"/>
          <p:cNvSpPr txBox="1">
            <a:spLocks noChangeArrowheads="1"/>
          </p:cNvSpPr>
          <p:nvPr/>
        </p:nvSpPr>
        <p:spPr bwMode="auto">
          <a:xfrm>
            <a:off x="5401469" y="2170922"/>
            <a:ext cx="68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Bosch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32" name="Text Box 60"/>
          <p:cNvSpPr txBox="1">
            <a:spLocks noChangeArrowheads="1"/>
          </p:cNvSpPr>
          <p:nvPr/>
        </p:nvSpPr>
        <p:spPr bwMode="auto">
          <a:xfrm>
            <a:off x="5401469" y="2470959"/>
            <a:ext cx="643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Bouts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33" name="Text Box 61"/>
          <p:cNvSpPr txBox="1">
            <a:spLocks noChangeArrowheads="1"/>
          </p:cNvSpPr>
          <p:nvPr/>
        </p:nvSpPr>
        <p:spPr bwMode="auto">
          <a:xfrm>
            <a:off x="5401469" y="2729722"/>
            <a:ext cx="4940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Dali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34" name="Line 62"/>
          <p:cNvSpPr>
            <a:spLocks noChangeShapeType="1"/>
          </p:cNvSpPr>
          <p:nvPr/>
        </p:nvSpPr>
        <p:spPr bwMode="auto">
          <a:xfrm flipV="1">
            <a:off x="5441157" y="2477309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5" name="Line 63"/>
          <p:cNvSpPr>
            <a:spLocks noChangeShapeType="1"/>
          </p:cNvSpPr>
          <p:nvPr/>
        </p:nvSpPr>
        <p:spPr bwMode="auto">
          <a:xfrm flipH="1">
            <a:off x="6411119" y="1881997"/>
            <a:ext cx="3175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6" name="Line 64"/>
          <p:cNvSpPr>
            <a:spLocks noChangeShapeType="1"/>
          </p:cNvSpPr>
          <p:nvPr/>
        </p:nvSpPr>
        <p:spPr bwMode="auto">
          <a:xfrm flipV="1">
            <a:off x="5436394" y="2750359"/>
            <a:ext cx="13652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7" name="Line 65"/>
          <p:cNvSpPr>
            <a:spLocks noChangeShapeType="1"/>
          </p:cNvSpPr>
          <p:nvPr/>
        </p:nvSpPr>
        <p:spPr bwMode="auto">
          <a:xfrm flipV="1">
            <a:off x="5437982" y="2188384"/>
            <a:ext cx="1362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8" name="Line 66"/>
          <p:cNvSpPr>
            <a:spLocks noChangeShapeType="1"/>
          </p:cNvSpPr>
          <p:nvPr/>
        </p:nvSpPr>
        <p:spPr bwMode="auto">
          <a:xfrm flipV="1">
            <a:off x="5439569" y="3042459"/>
            <a:ext cx="1358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9" name="Text Box 67"/>
          <p:cNvSpPr txBox="1">
            <a:spLocks noChangeArrowheads="1"/>
          </p:cNvSpPr>
          <p:nvPr/>
        </p:nvSpPr>
        <p:spPr bwMode="auto">
          <a:xfrm>
            <a:off x="5403057" y="1899459"/>
            <a:ext cx="643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Appel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51" name="Text Box 79"/>
          <p:cNvSpPr txBox="1">
            <a:spLocks noChangeArrowheads="1"/>
          </p:cNvSpPr>
          <p:nvPr/>
        </p:nvSpPr>
        <p:spPr bwMode="auto">
          <a:xfrm>
            <a:off x="5337969" y="1559734"/>
            <a:ext cx="1493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Index</a:t>
            </a:r>
            <a:r>
              <a:rPr lang="nl-BE" sz="1400">
                <a:solidFill>
                  <a:srgbClr val="000000"/>
                </a:solidFill>
              </a:rPr>
              <a:t> ID_Naam 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53" name="Line 81"/>
          <p:cNvSpPr>
            <a:spLocks noChangeShapeType="1"/>
          </p:cNvSpPr>
          <p:nvPr/>
        </p:nvSpPr>
        <p:spPr bwMode="auto">
          <a:xfrm>
            <a:off x="6581775" y="2040747"/>
            <a:ext cx="561975" cy="114300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4" name="Line 82"/>
          <p:cNvSpPr>
            <a:spLocks noChangeShapeType="1"/>
          </p:cNvSpPr>
          <p:nvPr/>
        </p:nvSpPr>
        <p:spPr bwMode="auto">
          <a:xfrm>
            <a:off x="6607969" y="2345547"/>
            <a:ext cx="552450" cy="53340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5" name="Line 83"/>
          <p:cNvSpPr>
            <a:spLocks noChangeShapeType="1"/>
          </p:cNvSpPr>
          <p:nvPr/>
        </p:nvSpPr>
        <p:spPr bwMode="auto">
          <a:xfrm>
            <a:off x="6607969" y="2612247"/>
            <a:ext cx="561975" cy="95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6" name="Line 84"/>
          <p:cNvSpPr>
            <a:spLocks noChangeShapeType="1"/>
          </p:cNvSpPr>
          <p:nvPr/>
        </p:nvSpPr>
        <p:spPr bwMode="auto">
          <a:xfrm flipV="1">
            <a:off x="6607969" y="2031222"/>
            <a:ext cx="542925" cy="86677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7" name="Line 85"/>
          <p:cNvSpPr>
            <a:spLocks noChangeShapeType="1"/>
          </p:cNvSpPr>
          <p:nvPr/>
        </p:nvSpPr>
        <p:spPr bwMode="auto">
          <a:xfrm flipV="1">
            <a:off x="6607969" y="2326497"/>
            <a:ext cx="542925" cy="86677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Indexen</a:t>
            </a:r>
          </a:p>
          <a:p>
            <a:r>
              <a:rPr lang="nl-BE" sz="1400" dirty="0" smtClean="0"/>
              <a:t>Zoeken</a:t>
            </a:r>
            <a:endParaRPr lang="nl-B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02504" y="1591682"/>
            <a:ext cx="3446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Binair zoeken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Al dan niet uniek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Aanpassen van de data!</a:t>
            </a:r>
            <a:endParaRPr lang="nl-BE" sz="2400" dirty="0"/>
          </a:p>
        </p:txBody>
      </p:sp>
      <p:sp>
        <p:nvSpPr>
          <p:cNvPr id="165" name="Text Box 58"/>
          <p:cNvSpPr txBox="1">
            <a:spLocks noChangeArrowheads="1"/>
          </p:cNvSpPr>
          <p:nvPr/>
        </p:nvSpPr>
        <p:spPr bwMode="auto">
          <a:xfrm>
            <a:off x="5406232" y="4502959"/>
            <a:ext cx="6815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 smtClean="0">
                <a:solidFill>
                  <a:srgbClr val="000000"/>
                </a:solidFill>
              </a:rPr>
              <a:t>Monet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66" name="Text Box 59"/>
          <p:cNvSpPr txBox="1">
            <a:spLocks noChangeArrowheads="1"/>
          </p:cNvSpPr>
          <p:nvPr/>
        </p:nvSpPr>
        <p:spPr bwMode="auto">
          <a:xfrm>
            <a:off x="5401469" y="3637772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Degas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67" name="Text Box 60"/>
          <p:cNvSpPr txBox="1">
            <a:spLocks noChangeArrowheads="1"/>
          </p:cNvSpPr>
          <p:nvPr/>
        </p:nvSpPr>
        <p:spPr bwMode="auto">
          <a:xfrm>
            <a:off x="5401469" y="3937809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8" name="Text Box 61"/>
          <p:cNvSpPr txBox="1">
            <a:spLocks noChangeArrowheads="1"/>
          </p:cNvSpPr>
          <p:nvPr/>
        </p:nvSpPr>
        <p:spPr bwMode="auto">
          <a:xfrm>
            <a:off x="5401469" y="4196572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Mondriaan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69" name="Line 62"/>
          <p:cNvSpPr>
            <a:spLocks noChangeShapeType="1"/>
          </p:cNvSpPr>
          <p:nvPr/>
        </p:nvSpPr>
        <p:spPr bwMode="auto">
          <a:xfrm flipV="1">
            <a:off x="5441157" y="3944159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0" name="Line 63"/>
          <p:cNvSpPr>
            <a:spLocks noChangeShapeType="1"/>
          </p:cNvSpPr>
          <p:nvPr/>
        </p:nvSpPr>
        <p:spPr bwMode="auto">
          <a:xfrm flipH="1">
            <a:off x="6411118" y="3348846"/>
            <a:ext cx="3175" cy="261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1" name="Line 64"/>
          <p:cNvSpPr>
            <a:spLocks noChangeShapeType="1"/>
          </p:cNvSpPr>
          <p:nvPr/>
        </p:nvSpPr>
        <p:spPr bwMode="auto">
          <a:xfrm flipV="1">
            <a:off x="5436394" y="4217209"/>
            <a:ext cx="13652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2" name="Line 65"/>
          <p:cNvSpPr>
            <a:spLocks noChangeShapeType="1"/>
          </p:cNvSpPr>
          <p:nvPr/>
        </p:nvSpPr>
        <p:spPr bwMode="auto">
          <a:xfrm flipV="1">
            <a:off x="5437982" y="3655234"/>
            <a:ext cx="1362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3" name="Line 66"/>
          <p:cNvSpPr>
            <a:spLocks noChangeShapeType="1"/>
          </p:cNvSpPr>
          <p:nvPr/>
        </p:nvSpPr>
        <p:spPr bwMode="auto">
          <a:xfrm flipV="1">
            <a:off x="5439569" y="4509309"/>
            <a:ext cx="1358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4" name="Text Box 67"/>
          <p:cNvSpPr txBox="1">
            <a:spLocks noChangeArrowheads="1"/>
          </p:cNvSpPr>
          <p:nvPr/>
        </p:nvSpPr>
        <p:spPr bwMode="auto">
          <a:xfrm>
            <a:off x="5403057" y="336630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5" name="Line 81"/>
          <p:cNvSpPr>
            <a:spLocks noChangeShapeType="1"/>
          </p:cNvSpPr>
          <p:nvPr/>
        </p:nvSpPr>
        <p:spPr bwMode="auto">
          <a:xfrm flipV="1">
            <a:off x="6607969" y="3348847"/>
            <a:ext cx="542925" cy="161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6" name="Line 82"/>
          <p:cNvSpPr>
            <a:spLocks noChangeShapeType="1"/>
          </p:cNvSpPr>
          <p:nvPr/>
        </p:nvSpPr>
        <p:spPr bwMode="auto">
          <a:xfrm>
            <a:off x="6607969" y="3812397"/>
            <a:ext cx="552450" cy="53340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7" name="Line 83"/>
          <p:cNvSpPr>
            <a:spLocks noChangeShapeType="1"/>
          </p:cNvSpPr>
          <p:nvPr/>
        </p:nvSpPr>
        <p:spPr bwMode="auto">
          <a:xfrm flipV="1">
            <a:off x="6607969" y="3518710"/>
            <a:ext cx="535781" cy="56038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9" name="Line 85"/>
          <p:cNvSpPr>
            <a:spLocks noChangeShapeType="1"/>
          </p:cNvSpPr>
          <p:nvPr/>
        </p:nvSpPr>
        <p:spPr bwMode="auto">
          <a:xfrm flipV="1">
            <a:off x="6627019" y="3802871"/>
            <a:ext cx="542925" cy="86677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0" name="Line 65"/>
          <p:cNvSpPr>
            <a:spLocks noChangeShapeType="1"/>
          </p:cNvSpPr>
          <p:nvPr/>
        </p:nvSpPr>
        <p:spPr bwMode="auto">
          <a:xfrm flipV="1">
            <a:off x="5447507" y="3340909"/>
            <a:ext cx="1362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1" name="Line 65"/>
          <p:cNvSpPr>
            <a:spLocks noChangeShapeType="1"/>
          </p:cNvSpPr>
          <p:nvPr/>
        </p:nvSpPr>
        <p:spPr bwMode="auto">
          <a:xfrm flipV="1">
            <a:off x="5447507" y="4798234"/>
            <a:ext cx="1362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5406232" y="5655484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Van Gogh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3" name="Text Box 59"/>
          <p:cNvSpPr txBox="1">
            <a:spLocks noChangeArrowheads="1"/>
          </p:cNvSpPr>
          <p:nvPr/>
        </p:nvSpPr>
        <p:spPr bwMode="auto">
          <a:xfrm>
            <a:off x="5401469" y="4790297"/>
            <a:ext cx="8018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Rubens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84" name="Text Box 60"/>
          <p:cNvSpPr txBox="1">
            <a:spLocks noChangeArrowheads="1"/>
          </p:cNvSpPr>
          <p:nvPr/>
        </p:nvSpPr>
        <p:spPr bwMode="auto">
          <a:xfrm>
            <a:off x="5401469" y="5090334"/>
            <a:ext cx="8130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Picasso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85" name="Text Box 61"/>
          <p:cNvSpPr txBox="1">
            <a:spLocks noChangeArrowheads="1"/>
          </p:cNvSpPr>
          <p:nvPr/>
        </p:nvSpPr>
        <p:spPr bwMode="auto">
          <a:xfrm>
            <a:off x="5401469" y="5349097"/>
            <a:ext cx="929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Van Eyck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86" name="Line 62"/>
          <p:cNvSpPr>
            <a:spLocks noChangeShapeType="1"/>
          </p:cNvSpPr>
          <p:nvPr/>
        </p:nvSpPr>
        <p:spPr bwMode="auto">
          <a:xfrm flipV="1">
            <a:off x="5441157" y="5096684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7" name="Line 64"/>
          <p:cNvSpPr>
            <a:spLocks noChangeShapeType="1"/>
          </p:cNvSpPr>
          <p:nvPr/>
        </p:nvSpPr>
        <p:spPr bwMode="auto">
          <a:xfrm flipV="1">
            <a:off x="5436394" y="5369734"/>
            <a:ext cx="13652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9" name="Line 66"/>
          <p:cNvSpPr>
            <a:spLocks noChangeShapeType="1"/>
          </p:cNvSpPr>
          <p:nvPr/>
        </p:nvSpPr>
        <p:spPr bwMode="auto">
          <a:xfrm flipV="1">
            <a:off x="5439569" y="5661834"/>
            <a:ext cx="1358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0" name="Line 82"/>
          <p:cNvSpPr>
            <a:spLocks noChangeShapeType="1"/>
          </p:cNvSpPr>
          <p:nvPr/>
        </p:nvSpPr>
        <p:spPr bwMode="auto">
          <a:xfrm>
            <a:off x="6607969" y="4964922"/>
            <a:ext cx="552450" cy="53340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1" name="Line 83"/>
          <p:cNvSpPr>
            <a:spLocks noChangeShapeType="1"/>
          </p:cNvSpPr>
          <p:nvPr/>
        </p:nvSpPr>
        <p:spPr bwMode="auto">
          <a:xfrm>
            <a:off x="6607969" y="5231622"/>
            <a:ext cx="561975" cy="95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2" name="Line 84"/>
          <p:cNvSpPr>
            <a:spLocks noChangeShapeType="1"/>
          </p:cNvSpPr>
          <p:nvPr/>
        </p:nvSpPr>
        <p:spPr bwMode="auto">
          <a:xfrm flipV="1">
            <a:off x="6607970" y="4141527"/>
            <a:ext cx="469106" cy="1385369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3" name="Line 85"/>
          <p:cNvSpPr>
            <a:spLocks noChangeShapeType="1"/>
          </p:cNvSpPr>
          <p:nvPr/>
        </p:nvSpPr>
        <p:spPr bwMode="auto">
          <a:xfrm flipV="1">
            <a:off x="6600825" y="2507472"/>
            <a:ext cx="476251" cy="3330574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4810126" y="1881997"/>
            <a:ext cx="527843" cy="4078286"/>
            <a:chOff x="4810126" y="1881997"/>
            <a:chExt cx="527843" cy="4078286"/>
          </a:xfrm>
        </p:grpSpPr>
        <p:sp>
          <p:nvSpPr>
            <p:cNvPr id="9" name="Left Brace 8"/>
            <p:cNvSpPr/>
            <p:nvPr/>
          </p:nvSpPr>
          <p:spPr>
            <a:xfrm>
              <a:off x="5181600" y="1881997"/>
              <a:ext cx="156369" cy="40782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810126" y="3921140"/>
              <a:ext cx="295274" cy="0"/>
            </a:xfrm>
            <a:prstGeom prst="line">
              <a:avLst/>
            </a:prstGeom>
            <a:ln w="28575">
              <a:solidFill>
                <a:srgbClr val="1687A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71951" y="3921140"/>
            <a:ext cx="638175" cy="2039144"/>
            <a:chOff x="4171951" y="3921140"/>
            <a:chExt cx="638175" cy="2039144"/>
          </a:xfrm>
        </p:grpSpPr>
        <p:sp>
          <p:nvSpPr>
            <p:cNvPr id="196" name="Left Brace 195"/>
            <p:cNvSpPr/>
            <p:nvPr/>
          </p:nvSpPr>
          <p:spPr>
            <a:xfrm>
              <a:off x="4543425" y="3921140"/>
              <a:ext cx="266701" cy="20391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4171951" y="4950237"/>
              <a:ext cx="295274" cy="0"/>
            </a:xfrm>
            <a:prstGeom prst="line">
              <a:avLst/>
            </a:prstGeom>
            <a:ln w="28575">
              <a:solidFill>
                <a:srgbClr val="1687A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09976" y="3917170"/>
            <a:ext cx="561975" cy="1047751"/>
            <a:chOff x="3609976" y="3917170"/>
            <a:chExt cx="561975" cy="1047751"/>
          </a:xfrm>
        </p:grpSpPr>
        <p:sp>
          <p:nvSpPr>
            <p:cNvPr id="198" name="Left Brace 197"/>
            <p:cNvSpPr/>
            <p:nvPr/>
          </p:nvSpPr>
          <p:spPr>
            <a:xfrm>
              <a:off x="3905250" y="3917170"/>
              <a:ext cx="266701" cy="10477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>
              <a:off x="3609976" y="4441045"/>
              <a:ext cx="295274" cy="0"/>
            </a:xfrm>
            <a:prstGeom prst="line">
              <a:avLst/>
            </a:prstGeom>
            <a:ln w="28575">
              <a:solidFill>
                <a:srgbClr val="1687A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02216" y="3630032"/>
            <a:ext cx="1280121" cy="1532548"/>
            <a:chOff x="1802216" y="3630032"/>
            <a:chExt cx="1280121" cy="1532548"/>
          </a:xfrm>
        </p:grpSpPr>
        <p:sp>
          <p:nvSpPr>
            <p:cNvPr id="195" name="Text Box 61"/>
            <p:cNvSpPr txBox="1">
              <a:spLocks noChangeArrowheads="1"/>
            </p:cNvSpPr>
            <p:nvPr/>
          </p:nvSpPr>
          <p:spPr bwMode="auto">
            <a:xfrm>
              <a:off x="1877860" y="3630032"/>
              <a:ext cx="11288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 smtClean="0">
                  <a:solidFill>
                    <a:srgbClr val="000000"/>
                  </a:solidFill>
                </a:rPr>
                <a:t>Mondriaan?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pic>
          <p:nvPicPr>
            <p:cNvPr id="1026" name="Picture 2" descr="https://www.northsachamber.com/wp-content/uploads/2012/11/Search-300x298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216" y="3890993"/>
              <a:ext cx="1280121" cy="127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7033396" y="1877333"/>
            <a:ext cx="1119216" cy="4760059"/>
            <a:chOff x="7033396" y="1877333"/>
            <a:chExt cx="1119216" cy="4760059"/>
          </a:xfrm>
        </p:grpSpPr>
        <p:sp>
          <p:nvSpPr>
            <p:cNvPr id="201" name="Text Box 61"/>
            <p:cNvSpPr txBox="1">
              <a:spLocks noChangeArrowheads="1"/>
            </p:cNvSpPr>
            <p:nvPr/>
          </p:nvSpPr>
          <p:spPr bwMode="auto">
            <a:xfrm>
              <a:off x="7383310" y="1877333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 smtClean="0">
                  <a:solidFill>
                    <a:srgbClr val="000000"/>
                  </a:solidFill>
                </a:rPr>
                <a:t>1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7383310" y="5652506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i="1" dirty="0" smtClean="0">
                  <a:solidFill>
                    <a:srgbClr val="000000"/>
                  </a:solidFill>
                </a:rPr>
                <a:t>n</a:t>
              </a:r>
              <a:endParaRPr lang="nl-NL" sz="1400" i="1" dirty="0">
                <a:solidFill>
                  <a:srgbClr val="000000"/>
                </a:solidFill>
              </a:endParaRPr>
            </a:p>
          </p:txBody>
        </p:sp>
        <p:sp>
          <p:nvSpPr>
            <p:cNvPr id="203" name="Text Box 61"/>
            <p:cNvSpPr txBox="1">
              <a:spLocks noChangeArrowheads="1"/>
            </p:cNvSpPr>
            <p:nvPr/>
          </p:nvSpPr>
          <p:spPr bwMode="auto">
            <a:xfrm>
              <a:off x="7033396" y="6114172"/>
              <a:ext cx="11192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 smtClean="0">
                  <a:solidFill>
                    <a:srgbClr val="000000"/>
                  </a:solidFill>
                </a:rPr>
                <a:t>LINEAIR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i="1" dirty="0" smtClean="0">
                  <a:solidFill>
                    <a:srgbClr val="000000"/>
                  </a:solidFill>
                </a:rPr>
                <a:t>n/2 stappen</a:t>
              </a:r>
              <a:endParaRPr lang="nl-NL" sz="1400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86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Indexen</a:t>
            </a:r>
          </a:p>
          <a:p>
            <a:r>
              <a:rPr lang="nl-BE" sz="1400" dirty="0" smtClean="0"/>
              <a:t>Praktisch</a:t>
            </a:r>
            <a:endParaRPr lang="nl-BE" sz="1400" dirty="0"/>
          </a:p>
        </p:txBody>
      </p:sp>
      <p:pic>
        <p:nvPicPr>
          <p:cNvPr id="2052" name="Picture 4" descr="http://ozark.hendrix.edu/~burch/cs/340/reading/btree/btree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8" y="2181225"/>
            <a:ext cx="7173422" cy="348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 Box 73"/>
          <p:cNvSpPr txBox="1">
            <a:spLocks noChangeArrowheads="1"/>
          </p:cNvSpPr>
          <p:nvPr/>
        </p:nvSpPr>
        <p:spPr bwMode="auto">
          <a:xfrm>
            <a:off x="908050" y="1596793"/>
            <a:ext cx="1745991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3200" dirty="0" smtClean="0"/>
              <a:t>B+-trees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177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Ontbrekende informatie</a:t>
            </a:r>
          </a:p>
        </p:txBody>
      </p:sp>
    </p:spTree>
    <p:extLst>
      <p:ext uri="{BB962C8B-B14F-4D97-AF65-F5344CB8AC3E}">
        <p14:creationId xmlns:p14="http://schemas.microsoft.com/office/powerpoint/2010/main" val="17531353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.istockimg.com/file_thumbview_approve/3838418/2/stock-photo-3838418-incomplete-puzz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0925"/>
            <a:ext cx="5012088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smtClean="0"/>
              <a:t>Oorzaken</a:t>
            </a:r>
            <a:endParaRPr lang="nl-B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64829" y="4115807"/>
            <a:ext cx="40200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Onbekende informatie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Onbestaande informatie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70096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5250" y="863600"/>
            <a:ext cx="3952875" cy="2752725"/>
            <a:chOff x="0" y="1082675"/>
            <a:chExt cx="3952875" cy="2752725"/>
          </a:xfrm>
        </p:grpSpPr>
        <p:pic>
          <p:nvPicPr>
            <p:cNvPr id="1028" name="Picture 4" descr="http://heidibrebels.be/wp-content/uploads/2011/12/ta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2675"/>
              <a:ext cx="395287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449577">
              <a:off x="1919622" y="2113779"/>
              <a:ext cx="13131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5400" dirty="0" err="1" smtClean="0"/>
                <a:t>Null</a:t>
              </a:r>
              <a:endParaRPr lang="nl-BE" sz="5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Null</a:t>
            </a:r>
            <a:r>
              <a:rPr lang="nl-BE" sz="1400" dirty="0" smtClean="0"/>
              <a:t>-waarden</a:t>
            </a:r>
            <a:endParaRPr lang="nl-BE" sz="1400" dirty="0"/>
          </a:p>
        </p:txBody>
      </p:sp>
      <p:sp>
        <p:nvSpPr>
          <p:cNvPr id="12" name="Rectangle 106"/>
          <p:cNvSpPr>
            <a:spLocks noChangeArrowheads="1"/>
          </p:cNvSpPr>
          <p:nvPr/>
        </p:nvSpPr>
        <p:spPr bwMode="auto">
          <a:xfrm>
            <a:off x="2801938" y="3824288"/>
            <a:ext cx="5326063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" name="Text Box 107"/>
          <p:cNvSpPr txBox="1">
            <a:spLocks noChangeArrowheads="1"/>
          </p:cNvSpPr>
          <p:nvPr/>
        </p:nvSpPr>
        <p:spPr bwMode="auto">
          <a:xfrm>
            <a:off x="2770188" y="378618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4" name="Rectangle 108"/>
          <p:cNvSpPr>
            <a:spLocks noChangeArrowheads="1"/>
          </p:cNvSpPr>
          <p:nvPr/>
        </p:nvSpPr>
        <p:spPr bwMode="auto">
          <a:xfrm>
            <a:off x="2811463" y="4154488"/>
            <a:ext cx="5316538" cy="4968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Text Box 109"/>
          <p:cNvSpPr txBox="1">
            <a:spLocks noChangeArrowheads="1"/>
          </p:cNvSpPr>
          <p:nvPr/>
        </p:nvSpPr>
        <p:spPr bwMode="auto">
          <a:xfrm>
            <a:off x="3436938" y="413861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" name="Text Box 110"/>
          <p:cNvSpPr txBox="1">
            <a:spLocks noChangeArrowheads="1"/>
          </p:cNvSpPr>
          <p:nvPr/>
        </p:nvSpPr>
        <p:spPr bwMode="auto">
          <a:xfrm>
            <a:off x="4621213" y="413861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6035676" y="4138613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" name="Rectangle 112"/>
          <p:cNvSpPr>
            <a:spLocks noChangeArrowheads="1"/>
          </p:cNvSpPr>
          <p:nvPr/>
        </p:nvSpPr>
        <p:spPr bwMode="auto">
          <a:xfrm>
            <a:off x="2801938" y="4725988"/>
            <a:ext cx="5316538" cy="1455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" name="Text Box 113"/>
          <p:cNvSpPr txBox="1">
            <a:spLocks noChangeArrowheads="1"/>
          </p:cNvSpPr>
          <p:nvPr/>
        </p:nvSpPr>
        <p:spPr bwMode="auto">
          <a:xfrm>
            <a:off x="3451226" y="5030788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Van Gogh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114"/>
          <p:cNvSpPr txBox="1">
            <a:spLocks noChangeArrowheads="1"/>
          </p:cNvSpPr>
          <p:nvPr/>
        </p:nvSpPr>
        <p:spPr bwMode="auto">
          <a:xfrm>
            <a:off x="4621213" y="5030788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Vincent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Text Box 115"/>
          <p:cNvSpPr txBox="1">
            <a:spLocks noChangeArrowheads="1"/>
          </p:cNvSpPr>
          <p:nvPr/>
        </p:nvSpPr>
        <p:spPr bwMode="auto">
          <a:xfrm>
            <a:off x="6035676" y="50307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1853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" name="Text Box 116"/>
          <p:cNvSpPr txBox="1">
            <a:spLocks noChangeArrowheads="1"/>
          </p:cNvSpPr>
          <p:nvPr/>
        </p:nvSpPr>
        <p:spPr bwMode="auto">
          <a:xfrm>
            <a:off x="3446463" y="5613401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" name="Text Box 117"/>
          <p:cNvSpPr txBox="1">
            <a:spLocks noChangeArrowheads="1"/>
          </p:cNvSpPr>
          <p:nvPr/>
        </p:nvSpPr>
        <p:spPr bwMode="auto">
          <a:xfrm>
            <a:off x="4616451" y="5613401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118"/>
          <p:cNvSpPr txBox="1">
            <a:spLocks noChangeArrowheads="1"/>
          </p:cNvSpPr>
          <p:nvPr/>
        </p:nvSpPr>
        <p:spPr bwMode="auto">
          <a:xfrm>
            <a:off x="6030913" y="561340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119"/>
          <p:cNvSpPr txBox="1">
            <a:spLocks noChangeArrowheads="1"/>
          </p:cNvSpPr>
          <p:nvPr/>
        </p:nvSpPr>
        <p:spPr bwMode="auto">
          <a:xfrm>
            <a:off x="3446463" y="5322888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Text Box 120"/>
          <p:cNvSpPr txBox="1">
            <a:spLocks noChangeArrowheads="1"/>
          </p:cNvSpPr>
          <p:nvPr/>
        </p:nvSpPr>
        <p:spPr bwMode="auto">
          <a:xfrm>
            <a:off x="4616451" y="5322888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" name="Text Box 121"/>
          <p:cNvSpPr txBox="1">
            <a:spLocks noChangeArrowheads="1"/>
          </p:cNvSpPr>
          <p:nvPr/>
        </p:nvSpPr>
        <p:spPr bwMode="auto">
          <a:xfrm>
            <a:off x="6078538" y="5284788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>
                <a:solidFill>
                  <a:schemeClr val="tx2"/>
                </a:solidFill>
              </a:rPr>
              <a:t>null</a:t>
            </a:r>
            <a:endParaRPr lang="nl-NL" sz="1600" b="1">
              <a:solidFill>
                <a:schemeClr val="tx2"/>
              </a:solidFill>
            </a:endParaRPr>
          </a:p>
        </p:txBody>
      </p:sp>
      <p:sp>
        <p:nvSpPr>
          <p:cNvPr id="28" name="Text Box 122"/>
          <p:cNvSpPr txBox="1">
            <a:spLocks noChangeArrowheads="1"/>
          </p:cNvSpPr>
          <p:nvPr/>
        </p:nvSpPr>
        <p:spPr bwMode="auto">
          <a:xfrm>
            <a:off x="3446463" y="4733926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9" name="Text Box 123"/>
          <p:cNvSpPr txBox="1">
            <a:spLocks noChangeArrowheads="1"/>
          </p:cNvSpPr>
          <p:nvPr/>
        </p:nvSpPr>
        <p:spPr bwMode="auto">
          <a:xfrm>
            <a:off x="4616451" y="4733926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6078538" y="4695826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 dirty="0" err="1">
                <a:solidFill>
                  <a:schemeClr val="tx2"/>
                </a:solidFill>
              </a:rPr>
              <a:t>null</a:t>
            </a:r>
            <a:endParaRPr lang="nl-NL" sz="1600" b="1" dirty="0">
              <a:solidFill>
                <a:schemeClr val="tx2"/>
              </a:solidFill>
            </a:endParaRPr>
          </a:p>
        </p:txBody>
      </p:sp>
      <p:sp>
        <p:nvSpPr>
          <p:cNvPr id="31" name="Line 125"/>
          <p:cNvSpPr>
            <a:spLocks noChangeShapeType="1"/>
          </p:cNvSpPr>
          <p:nvPr/>
        </p:nvSpPr>
        <p:spPr bwMode="auto">
          <a:xfrm flipV="1">
            <a:off x="2803526" y="5326063"/>
            <a:ext cx="531495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126"/>
          <p:cNvSpPr>
            <a:spLocks noChangeShapeType="1"/>
          </p:cNvSpPr>
          <p:nvPr/>
        </p:nvSpPr>
        <p:spPr bwMode="auto">
          <a:xfrm>
            <a:off x="4621213" y="4154488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Line 127"/>
          <p:cNvSpPr>
            <a:spLocks noChangeShapeType="1"/>
          </p:cNvSpPr>
          <p:nvPr/>
        </p:nvSpPr>
        <p:spPr bwMode="auto">
          <a:xfrm>
            <a:off x="5967413" y="4154488"/>
            <a:ext cx="0" cy="493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4" name="Line 128"/>
          <p:cNvSpPr>
            <a:spLocks noChangeShapeType="1"/>
          </p:cNvSpPr>
          <p:nvPr/>
        </p:nvSpPr>
        <p:spPr bwMode="auto">
          <a:xfrm flipH="1">
            <a:off x="4618038" y="4724401"/>
            <a:ext cx="3175" cy="145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" name="Line 129"/>
          <p:cNvSpPr>
            <a:spLocks noChangeShapeType="1"/>
          </p:cNvSpPr>
          <p:nvPr/>
        </p:nvSpPr>
        <p:spPr bwMode="auto">
          <a:xfrm>
            <a:off x="5967413" y="4724401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" name="Text Box 130"/>
          <p:cNvSpPr txBox="1">
            <a:spLocks noChangeArrowheads="1"/>
          </p:cNvSpPr>
          <p:nvPr/>
        </p:nvSpPr>
        <p:spPr bwMode="auto">
          <a:xfrm>
            <a:off x="7110413" y="413861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7" name="Text Box 131"/>
          <p:cNvSpPr txBox="1">
            <a:spLocks noChangeArrowheads="1"/>
          </p:cNvSpPr>
          <p:nvPr/>
        </p:nvSpPr>
        <p:spPr bwMode="auto">
          <a:xfrm>
            <a:off x="7110413" y="50307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1890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8" name="Text Box 132"/>
          <p:cNvSpPr txBox="1">
            <a:spLocks noChangeArrowheads="1"/>
          </p:cNvSpPr>
          <p:nvPr/>
        </p:nvSpPr>
        <p:spPr bwMode="auto">
          <a:xfrm>
            <a:off x="7105651" y="561340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9" name="Text Box 133"/>
          <p:cNvSpPr txBox="1">
            <a:spLocks noChangeArrowheads="1"/>
          </p:cNvSpPr>
          <p:nvPr/>
        </p:nvSpPr>
        <p:spPr bwMode="auto">
          <a:xfrm>
            <a:off x="7105651" y="53228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0" name="Text Box 134"/>
          <p:cNvSpPr txBox="1">
            <a:spLocks noChangeArrowheads="1"/>
          </p:cNvSpPr>
          <p:nvPr/>
        </p:nvSpPr>
        <p:spPr bwMode="auto">
          <a:xfrm>
            <a:off x="7105651" y="473392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1" name="Line 135"/>
          <p:cNvSpPr>
            <a:spLocks noChangeShapeType="1"/>
          </p:cNvSpPr>
          <p:nvPr/>
        </p:nvSpPr>
        <p:spPr bwMode="auto">
          <a:xfrm>
            <a:off x="7042151" y="4154488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Line 136"/>
          <p:cNvSpPr>
            <a:spLocks noChangeShapeType="1"/>
          </p:cNvSpPr>
          <p:nvPr/>
        </p:nvSpPr>
        <p:spPr bwMode="auto">
          <a:xfrm>
            <a:off x="7042151" y="4724401"/>
            <a:ext cx="0" cy="1450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Line 137"/>
          <p:cNvSpPr>
            <a:spLocks noChangeShapeType="1"/>
          </p:cNvSpPr>
          <p:nvPr/>
        </p:nvSpPr>
        <p:spPr bwMode="auto">
          <a:xfrm>
            <a:off x="2798763" y="5603876"/>
            <a:ext cx="5321300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4" name="Line 138"/>
          <p:cNvSpPr>
            <a:spLocks noChangeShapeType="1"/>
          </p:cNvSpPr>
          <p:nvPr/>
        </p:nvSpPr>
        <p:spPr bwMode="auto">
          <a:xfrm>
            <a:off x="3441701" y="415925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Text Box 139"/>
          <p:cNvSpPr txBox="1">
            <a:spLocks noChangeArrowheads="1"/>
          </p:cNvSpPr>
          <p:nvPr/>
        </p:nvSpPr>
        <p:spPr bwMode="auto">
          <a:xfrm>
            <a:off x="2760663" y="4138613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Line 140"/>
          <p:cNvSpPr>
            <a:spLocks noChangeShapeType="1"/>
          </p:cNvSpPr>
          <p:nvPr/>
        </p:nvSpPr>
        <p:spPr bwMode="auto">
          <a:xfrm flipH="1">
            <a:off x="3436938" y="4724401"/>
            <a:ext cx="3175" cy="145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7" name="Text Box 141"/>
          <p:cNvSpPr txBox="1">
            <a:spLocks noChangeArrowheads="1"/>
          </p:cNvSpPr>
          <p:nvPr/>
        </p:nvSpPr>
        <p:spPr bwMode="auto">
          <a:xfrm>
            <a:off x="2787651" y="503078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A05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Text Box 142"/>
          <p:cNvSpPr txBox="1">
            <a:spLocks noChangeArrowheads="1"/>
          </p:cNvSpPr>
          <p:nvPr/>
        </p:nvSpPr>
        <p:spPr bwMode="auto">
          <a:xfrm>
            <a:off x="2787651" y="5611813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9" name="Text Box 143"/>
          <p:cNvSpPr txBox="1">
            <a:spLocks noChangeArrowheads="1"/>
          </p:cNvSpPr>
          <p:nvPr/>
        </p:nvSpPr>
        <p:spPr bwMode="auto">
          <a:xfrm>
            <a:off x="2790826" y="532288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0" name="Text Box 144"/>
          <p:cNvSpPr txBox="1">
            <a:spLocks noChangeArrowheads="1"/>
          </p:cNvSpPr>
          <p:nvPr/>
        </p:nvSpPr>
        <p:spPr bwMode="auto">
          <a:xfrm>
            <a:off x="2800351" y="474345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1" name="Line 145"/>
          <p:cNvSpPr>
            <a:spLocks noChangeShapeType="1"/>
          </p:cNvSpPr>
          <p:nvPr/>
        </p:nvSpPr>
        <p:spPr bwMode="auto">
          <a:xfrm>
            <a:off x="2800351" y="5040313"/>
            <a:ext cx="5311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46"/>
          <p:cNvSpPr>
            <a:spLocks noChangeShapeType="1"/>
          </p:cNvSpPr>
          <p:nvPr/>
        </p:nvSpPr>
        <p:spPr bwMode="auto">
          <a:xfrm>
            <a:off x="2801938" y="5895976"/>
            <a:ext cx="530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Text Box 147"/>
          <p:cNvSpPr txBox="1">
            <a:spLocks noChangeArrowheads="1"/>
          </p:cNvSpPr>
          <p:nvPr/>
        </p:nvSpPr>
        <p:spPr bwMode="auto">
          <a:xfrm>
            <a:off x="3457576" y="5884863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4" name="Text Box 148"/>
          <p:cNvSpPr txBox="1">
            <a:spLocks noChangeArrowheads="1"/>
          </p:cNvSpPr>
          <p:nvPr/>
        </p:nvSpPr>
        <p:spPr bwMode="auto">
          <a:xfrm>
            <a:off x="4627563" y="5884863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5" name="Text Box 149"/>
          <p:cNvSpPr txBox="1">
            <a:spLocks noChangeArrowheads="1"/>
          </p:cNvSpPr>
          <p:nvPr/>
        </p:nvSpPr>
        <p:spPr bwMode="auto">
          <a:xfrm>
            <a:off x="6042026" y="58848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6" name="Text Box 150"/>
          <p:cNvSpPr txBox="1">
            <a:spLocks noChangeArrowheads="1"/>
          </p:cNvSpPr>
          <p:nvPr/>
        </p:nvSpPr>
        <p:spPr bwMode="auto">
          <a:xfrm>
            <a:off x="7164388" y="5846763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1">
                <a:solidFill>
                  <a:schemeClr val="tx2"/>
                </a:solidFill>
              </a:rPr>
              <a:t>null</a:t>
            </a:r>
            <a:endParaRPr lang="nl-NL" sz="1600" b="1">
              <a:solidFill>
                <a:schemeClr val="tx2"/>
              </a:solidFill>
            </a:endParaRPr>
          </a:p>
        </p:txBody>
      </p:sp>
      <p:sp>
        <p:nvSpPr>
          <p:cNvPr id="57" name="Text Box 151"/>
          <p:cNvSpPr txBox="1">
            <a:spLocks noChangeArrowheads="1"/>
          </p:cNvSpPr>
          <p:nvPr/>
        </p:nvSpPr>
        <p:spPr bwMode="auto">
          <a:xfrm>
            <a:off x="2794001" y="5884863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61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5250" y="1177925"/>
            <a:ext cx="3952875" cy="2752725"/>
            <a:chOff x="0" y="1082675"/>
            <a:chExt cx="3952875" cy="2752725"/>
          </a:xfrm>
        </p:grpSpPr>
        <p:pic>
          <p:nvPicPr>
            <p:cNvPr id="1028" name="Picture 4" descr="http://heidibrebels.be/wp-content/uploads/2011/12/ta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2675"/>
              <a:ext cx="395287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449577">
              <a:off x="1919622" y="2113779"/>
              <a:ext cx="13131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5400" dirty="0" err="1" smtClean="0"/>
                <a:t>Null</a:t>
              </a:r>
              <a:endParaRPr lang="nl-BE" sz="5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Ontbrekende informatie</a:t>
            </a:r>
          </a:p>
          <a:p>
            <a:r>
              <a:rPr lang="nl-BE" sz="1400" dirty="0" err="1" smtClean="0"/>
              <a:t>Null</a:t>
            </a:r>
            <a:r>
              <a:rPr lang="nl-BE" sz="1400" dirty="0" smtClean="0"/>
              <a:t>-waarden</a:t>
            </a:r>
            <a:endParaRPr lang="nl-BE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300537" y="3901475"/>
            <a:ext cx="38205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Extra domeinwaarde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Uitbreiding operatoren</a:t>
            </a:r>
          </a:p>
        </p:txBody>
      </p:sp>
    </p:spTree>
    <p:extLst>
      <p:ext uri="{BB962C8B-B14F-4D97-AF65-F5344CB8AC3E}">
        <p14:creationId xmlns:p14="http://schemas.microsoft.com/office/powerpoint/2010/main" val="111420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493</Words>
  <Application>Microsoft Office PowerPoint</Application>
  <PresentationFormat>On-screen Show (4:3)</PresentationFormat>
  <Paragraphs>306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Structurele aspecten</vt:lpstr>
      <vt:lpstr>Structurele aspecten</vt:lpstr>
      <vt:lpstr>Structurele aspecten</vt:lpstr>
      <vt:lpstr>Structurele aspecten</vt:lpstr>
      <vt:lpstr>PowerPoint Presentation</vt:lpstr>
      <vt:lpstr>Structurele aspecten</vt:lpstr>
      <vt:lpstr>Structurele aspecten</vt:lpstr>
      <vt:lpstr>Structurele aspecten</vt:lpstr>
      <vt:lpstr>Structurele aspecten</vt:lpstr>
      <vt:lpstr>Structurele aspecten</vt:lpstr>
      <vt:lpstr>Structurele aspecten</vt:lpstr>
      <vt:lpstr>Structurele aspecten</vt:lpstr>
      <vt:lpstr>Structurele aspecten</vt:lpstr>
      <vt:lpstr>Structurele aspecten</vt:lpstr>
      <vt:lpstr>Structurele aspecten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660</cp:revision>
  <dcterms:created xsi:type="dcterms:W3CDTF">2010-12-03T08:14:05Z</dcterms:created>
  <dcterms:modified xsi:type="dcterms:W3CDTF">2020-08-29T15:56:06Z</dcterms:modified>
</cp:coreProperties>
</file>