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8" r:id="rId2"/>
    <p:sldId id="510" r:id="rId3"/>
    <p:sldId id="454" r:id="rId4"/>
    <p:sldId id="456" r:id="rId5"/>
    <p:sldId id="455" r:id="rId6"/>
    <p:sldId id="459" r:id="rId7"/>
    <p:sldId id="457" r:id="rId8"/>
    <p:sldId id="461" r:id="rId9"/>
    <p:sldId id="460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4486B"/>
    <a:srgbClr val="1687AF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88249" autoAdjust="0"/>
  </p:normalViewPr>
  <p:slideViewPr>
    <p:cSldViewPr snapToGrid="0">
      <p:cViewPr varScale="1">
        <p:scale>
          <a:sx n="53" d="100"/>
          <a:sy n="53" d="100"/>
        </p:scale>
        <p:origin x="56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Integriteitaspecten</a:t>
            </a:r>
          </a:p>
        </p:txBody>
      </p:sp>
    </p:spTree>
    <p:extLst>
      <p:ext uri="{BB962C8B-B14F-4D97-AF65-F5344CB8AC3E}">
        <p14:creationId xmlns:p14="http://schemas.microsoft.com/office/powerpoint/2010/main" val="19450934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Sleutels</a:t>
            </a:r>
          </a:p>
        </p:txBody>
      </p:sp>
    </p:spTree>
    <p:extLst>
      <p:ext uri="{BB962C8B-B14F-4D97-AF65-F5344CB8AC3E}">
        <p14:creationId xmlns:p14="http://schemas.microsoft.com/office/powerpoint/2010/main" val="24637983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Sleutels</a:t>
            </a:r>
          </a:p>
          <a:p>
            <a:r>
              <a:rPr lang="nl-BE" sz="1400" dirty="0" err="1" smtClean="0"/>
              <a:t>Kandidaatsleutels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76" name="TextBox 75"/>
          <p:cNvSpPr txBox="1"/>
          <p:nvPr/>
        </p:nvSpPr>
        <p:spPr>
          <a:xfrm>
            <a:off x="4786312" y="3901475"/>
            <a:ext cx="28523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Uniciteit(</a:t>
            </a:r>
            <a:r>
              <a:rPr lang="nl-BE" sz="2800" dirty="0" err="1" smtClean="0"/>
              <a:t>sindex</a:t>
            </a:r>
            <a:r>
              <a:rPr lang="nl-BE" sz="28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800" dirty="0" err="1" smtClean="0"/>
              <a:t>Irreducibiliteit</a:t>
            </a:r>
            <a:endParaRPr lang="nl-BE" sz="2800" dirty="0" smtClean="0"/>
          </a:p>
        </p:txBody>
      </p:sp>
      <p:pic>
        <p:nvPicPr>
          <p:cNvPr id="77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thrfun.com/img/006/531/several_old_keys_on_a_ring_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333500"/>
            <a:ext cx="36068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933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Sleutels</a:t>
            </a:r>
          </a:p>
          <a:p>
            <a:r>
              <a:rPr lang="nl-BE" sz="1400" dirty="0" err="1" smtClean="0"/>
              <a:t>Kandidaatsleutels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1487488" y="2665413"/>
            <a:ext cx="5630862" cy="250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1455738" y="2627313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1497013" y="2995613"/>
            <a:ext cx="5611812" cy="4968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2224088" y="2979738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3408363" y="2979738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4822825" y="2979738"/>
            <a:ext cx="9223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1487488" y="3567113"/>
            <a:ext cx="5621337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2238375" y="3567113"/>
            <a:ext cx="846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" name="Text Box 55"/>
          <p:cNvSpPr txBox="1">
            <a:spLocks noChangeArrowheads="1"/>
          </p:cNvSpPr>
          <p:nvPr/>
        </p:nvSpPr>
        <p:spPr bwMode="auto">
          <a:xfrm>
            <a:off x="3408363" y="3567113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" name="Text Box 56"/>
          <p:cNvSpPr txBox="1">
            <a:spLocks noChangeArrowheads="1"/>
          </p:cNvSpPr>
          <p:nvPr/>
        </p:nvSpPr>
        <p:spPr bwMode="auto">
          <a:xfrm>
            <a:off x="4822825" y="356711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2233613" y="3854450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3403600" y="3854450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9" name="Text Box 59"/>
          <p:cNvSpPr txBox="1">
            <a:spLocks noChangeArrowheads="1"/>
          </p:cNvSpPr>
          <p:nvPr/>
        </p:nvSpPr>
        <p:spPr bwMode="auto">
          <a:xfrm>
            <a:off x="4818063" y="385445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" name="Text Box 60"/>
          <p:cNvSpPr txBox="1">
            <a:spLocks noChangeArrowheads="1"/>
          </p:cNvSpPr>
          <p:nvPr/>
        </p:nvSpPr>
        <p:spPr bwMode="auto">
          <a:xfrm>
            <a:off x="2233613" y="4125913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Ensor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" name="Text Box 61"/>
          <p:cNvSpPr txBox="1">
            <a:spLocks noChangeArrowheads="1"/>
          </p:cNvSpPr>
          <p:nvPr/>
        </p:nvSpPr>
        <p:spPr bwMode="auto">
          <a:xfrm>
            <a:off x="3403600" y="412591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James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4818063" y="412591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1860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" name="Text Box 63"/>
          <p:cNvSpPr txBox="1">
            <a:spLocks noChangeArrowheads="1"/>
          </p:cNvSpPr>
          <p:nvPr/>
        </p:nvSpPr>
        <p:spPr bwMode="auto">
          <a:xfrm>
            <a:off x="2233613" y="441325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" name="Text Box 64"/>
          <p:cNvSpPr txBox="1">
            <a:spLocks noChangeArrowheads="1"/>
          </p:cNvSpPr>
          <p:nvPr/>
        </p:nvSpPr>
        <p:spPr bwMode="auto">
          <a:xfrm>
            <a:off x="3403600" y="4413250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" name="Text Box 65"/>
          <p:cNvSpPr txBox="1">
            <a:spLocks noChangeArrowheads="1"/>
          </p:cNvSpPr>
          <p:nvPr/>
        </p:nvSpPr>
        <p:spPr bwMode="auto">
          <a:xfrm>
            <a:off x="4818063" y="441325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>
            <a:off x="1489075" y="4141788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" name="Line 67"/>
          <p:cNvSpPr>
            <a:spLocks noChangeShapeType="1"/>
          </p:cNvSpPr>
          <p:nvPr/>
        </p:nvSpPr>
        <p:spPr bwMode="auto">
          <a:xfrm>
            <a:off x="3408363" y="2995613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68"/>
          <p:cNvSpPr>
            <a:spLocks noChangeShapeType="1"/>
          </p:cNvSpPr>
          <p:nvPr/>
        </p:nvSpPr>
        <p:spPr bwMode="auto">
          <a:xfrm>
            <a:off x="4754563" y="2995613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Line 69"/>
          <p:cNvSpPr>
            <a:spLocks noChangeShapeType="1"/>
          </p:cNvSpPr>
          <p:nvPr/>
        </p:nvSpPr>
        <p:spPr bwMode="auto">
          <a:xfrm>
            <a:off x="3408363" y="356552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>
            <a:off x="4754563" y="356552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1" name="Text Box 71"/>
          <p:cNvSpPr txBox="1">
            <a:spLocks noChangeArrowheads="1"/>
          </p:cNvSpPr>
          <p:nvPr/>
        </p:nvSpPr>
        <p:spPr bwMode="auto">
          <a:xfrm>
            <a:off x="5897563" y="2979738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2" name="Text Box 72"/>
          <p:cNvSpPr txBox="1">
            <a:spLocks noChangeArrowheads="1"/>
          </p:cNvSpPr>
          <p:nvPr/>
        </p:nvSpPr>
        <p:spPr bwMode="auto">
          <a:xfrm>
            <a:off x="5897563" y="356711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1519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3" name="Text Box 73"/>
          <p:cNvSpPr txBox="1">
            <a:spLocks noChangeArrowheads="1"/>
          </p:cNvSpPr>
          <p:nvPr/>
        </p:nvSpPr>
        <p:spPr bwMode="auto">
          <a:xfrm>
            <a:off x="5892800" y="385445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4" name="Text Box 74"/>
          <p:cNvSpPr txBox="1">
            <a:spLocks noChangeArrowheads="1"/>
          </p:cNvSpPr>
          <p:nvPr/>
        </p:nvSpPr>
        <p:spPr bwMode="auto">
          <a:xfrm>
            <a:off x="5892800" y="412591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1949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5" name="Text Box 75"/>
          <p:cNvSpPr txBox="1">
            <a:spLocks noChangeArrowheads="1"/>
          </p:cNvSpPr>
          <p:nvPr/>
        </p:nvSpPr>
        <p:spPr bwMode="auto">
          <a:xfrm>
            <a:off x="5892800" y="441325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6" name="Line 76"/>
          <p:cNvSpPr>
            <a:spLocks noChangeShapeType="1"/>
          </p:cNvSpPr>
          <p:nvPr/>
        </p:nvSpPr>
        <p:spPr bwMode="auto">
          <a:xfrm>
            <a:off x="5829300" y="2995613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7" name="Line 77"/>
          <p:cNvSpPr>
            <a:spLocks noChangeShapeType="1"/>
          </p:cNvSpPr>
          <p:nvPr/>
        </p:nvSpPr>
        <p:spPr bwMode="auto">
          <a:xfrm>
            <a:off x="5829300" y="356552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8" name="Line 78"/>
          <p:cNvSpPr>
            <a:spLocks noChangeShapeType="1"/>
          </p:cNvSpPr>
          <p:nvPr/>
        </p:nvSpPr>
        <p:spPr bwMode="auto">
          <a:xfrm>
            <a:off x="1484313" y="4429125"/>
            <a:ext cx="56229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9" name="Line 79"/>
          <p:cNvSpPr>
            <a:spLocks noChangeShapeType="1"/>
          </p:cNvSpPr>
          <p:nvPr/>
        </p:nvSpPr>
        <p:spPr bwMode="auto">
          <a:xfrm>
            <a:off x="2228850" y="3000375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0" name="Text Box 80"/>
          <p:cNvSpPr txBox="1">
            <a:spLocks noChangeArrowheads="1"/>
          </p:cNvSpPr>
          <p:nvPr/>
        </p:nvSpPr>
        <p:spPr bwMode="auto">
          <a:xfrm>
            <a:off x="1446213" y="2979738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1" name="Line 81"/>
          <p:cNvSpPr>
            <a:spLocks noChangeShapeType="1"/>
          </p:cNvSpPr>
          <p:nvPr/>
        </p:nvSpPr>
        <p:spPr bwMode="auto">
          <a:xfrm>
            <a:off x="2227263" y="356552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2" name="Text Box 82"/>
          <p:cNvSpPr txBox="1">
            <a:spLocks noChangeArrowheads="1"/>
          </p:cNvSpPr>
          <p:nvPr/>
        </p:nvSpPr>
        <p:spPr bwMode="auto">
          <a:xfrm>
            <a:off x="1473200" y="356711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3" name="Text Box 83"/>
          <p:cNvSpPr txBox="1">
            <a:spLocks noChangeArrowheads="1"/>
          </p:cNvSpPr>
          <p:nvPr/>
        </p:nvSpPr>
        <p:spPr bwMode="auto">
          <a:xfrm>
            <a:off x="1473200" y="385286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4" name="Text Box 84"/>
          <p:cNvSpPr txBox="1">
            <a:spLocks noChangeArrowheads="1"/>
          </p:cNvSpPr>
          <p:nvPr/>
        </p:nvSpPr>
        <p:spPr bwMode="auto">
          <a:xfrm>
            <a:off x="1476375" y="412591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5" name="Text Box 85"/>
          <p:cNvSpPr txBox="1">
            <a:spLocks noChangeArrowheads="1"/>
          </p:cNvSpPr>
          <p:nvPr/>
        </p:nvSpPr>
        <p:spPr bwMode="auto">
          <a:xfrm>
            <a:off x="1485900" y="4422775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Line 86"/>
          <p:cNvSpPr>
            <a:spLocks noChangeShapeType="1"/>
          </p:cNvSpPr>
          <p:nvPr/>
        </p:nvSpPr>
        <p:spPr bwMode="auto">
          <a:xfrm>
            <a:off x="1485900" y="3862388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" name="Right Brace 2"/>
          <p:cNvSpPr/>
          <p:nvPr/>
        </p:nvSpPr>
        <p:spPr>
          <a:xfrm rot="16200000">
            <a:off x="3915966" y="641350"/>
            <a:ext cx="270668" cy="3556000"/>
          </a:xfrm>
          <a:prstGeom prst="rightBrace">
            <a:avLst/>
          </a:prstGeom>
          <a:ln w="3810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Right Brace 47"/>
          <p:cNvSpPr/>
          <p:nvPr/>
        </p:nvSpPr>
        <p:spPr>
          <a:xfrm rot="16200000">
            <a:off x="1704579" y="2035175"/>
            <a:ext cx="270668" cy="768350"/>
          </a:xfrm>
          <a:prstGeom prst="rightBrace">
            <a:avLst/>
          </a:prstGeom>
          <a:ln w="3810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9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59" y="1756369"/>
            <a:ext cx="540941" cy="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106988" y="5067024"/>
            <a:ext cx="3308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Geen </a:t>
            </a:r>
            <a:r>
              <a:rPr lang="nl-BE" sz="2400" dirty="0" err="1" smtClean="0"/>
              <a:t>Null</a:t>
            </a:r>
            <a:r>
              <a:rPr lang="nl-BE" sz="2400" dirty="0" smtClean="0"/>
              <a:t>-waarden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Toepassingsafhankelijk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0772" y="1842174"/>
            <a:ext cx="42832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CK</a:t>
            </a:r>
            <a:endParaRPr lang="nl-BE" dirty="0">
              <a:solidFill>
                <a:schemeClr val="tx2"/>
              </a:solidFill>
            </a:endParaRPr>
          </a:p>
        </p:txBody>
      </p:sp>
      <p:pic>
        <p:nvPicPr>
          <p:cNvPr id="54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47" y="1769663"/>
            <a:ext cx="540941" cy="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662160" y="1855468"/>
            <a:ext cx="42832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CK</a:t>
            </a:r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75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2" y="10383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Sleutels</a:t>
            </a:r>
          </a:p>
          <a:p>
            <a:r>
              <a:rPr lang="nl-BE" sz="1400" dirty="0" smtClean="0"/>
              <a:t>Primaire sleutel</a:t>
            </a:r>
            <a:endParaRPr lang="nl-BE" dirty="0"/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2354263" y="3684588"/>
            <a:ext cx="5630862" cy="250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Text Box 48"/>
          <p:cNvSpPr txBox="1">
            <a:spLocks noChangeArrowheads="1"/>
          </p:cNvSpPr>
          <p:nvPr/>
        </p:nvSpPr>
        <p:spPr bwMode="auto">
          <a:xfrm>
            <a:off x="2322513" y="3646488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2363788" y="4014788"/>
            <a:ext cx="5611812" cy="4968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auto">
          <a:xfrm>
            <a:off x="3090863" y="3998913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4275138" y="3998913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5689600" y="3998913"/>
            <a:ext cx="9223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2354263" y="4586288"/>
            <a:ext cx="5621337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3105150" y="4586288"/>
            <a:ext cx="846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4275138" y="4586288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5689600" y="458628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Text Box 57"/>
          <p:cNvSpPr txBox="1">
            <a:spLocks noChangeArrowheads="1"/>
          </p:cNvSpPr>
          <p:nvPr/>
        </p:nvSpPr>
        <p:spPr bwMode="auto">
          <a:xfrm>
            <a:off x="3100388" y="4873625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7" name="Text Box 58"/>
          <p:cNvSpPr txBox="1">
            <a:spLocks noChangeArrowheads="1"/>
          </p:cNvSpPr>
          <p:nvPr/>
        </p:nvSpPr>
        <p:spPr bwMode="auto">
          <a:xfrm>
            <a:off x="4270375" y="4873625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8" name="Text Box 59"/>
          <p:cNvSpPr txBox="1">
            <a:spLocks noChangeArrowheads="1"/>
          </p:cNvSpPr>
          <p:nvPr/>
        </p:nvSpPr>
        <p:spPr bwMode="auto">
          <a:xfrm>
            <a:off x="5684838" y="487362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3100388" y="5145088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Ensor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0" name="Text Box 61"/>
          <p:cNvSpPr txBox="1">
            <a:spLocks noChangeArrowheads="1"/>
          </p:cNvSpPr>
          <p:nvPr/>
        </p:nvSpPr>
        <p:spPr bwMode="auto">
          <a:xfrm>
            <a:off x="4270375" y="5145088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James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1" name="Text Box 62"/>
          <p:cNvSpPr txBox="1">
            <a:spLocks noChangeArrowheads="1"/>
          </p:cNvSpPr>
          <p:nvPr/>
        </p:nvSpPr>
        <p:spPr bwMode="auto">
          <a:xfrm>
            <a:off x="5684838" y="514508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1860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2" name="Text Box 63"/>
          <p:cNvSpPr txBox="1">
            <a:spLocks noChangeArrowheads="1"/>
          </p:cNvSpPr>
          <p:nvPr/>
        </p:nvSpPr>
        <p:spPr bwMode="auto">
          <a:xfrm>
            <a:off x="3100388" y="5432425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3" name="Text Box 64"/>
          <p:cNvSpPr txBox="1">
            <a:spLocks noChangeArrowheads="1"/>
          </p:cNvSpPr>
          <p:nvPr/>
        </p:nvSpPr>
        <p:spPr bwMode="auto">
          <a:xfrm>
            <a:off x="4270375" y="5432425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4" name="Text Box 65"/>
          <p:cNvSpPr txBox="1">
            <a:spLocks noChangeArrowheads="1"/>
          </p:cNvSpPr>
          <p:nvPr/>
        </p:nvSpPr>
        <p:spPr bwMode="auto">
          <a:xfrm>
            <a:off x="5684838" y="543242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5" name="Line 66"/>
          <p:cNvSpPr>
            <a:spLocks noChangeShapeType="1"/>
          </p:cNvSpPr>
          <p:nvPr/>
        </p:nvSpPr>
        <p:spPr bwMode="auto">
          <a:xfrm>
            <a:off x="2355850" y="5160963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6" name="Line 67"/>
          <p:cNvSpPr>
            <a:spLocks noChangeShapeType="1"/>
          </p:cNvSpPr>
          <p:nvPr/>
        </p:nvSpPr>
        <p:spPr bwMode="auto">
          <a:xfrm>
            <a:off x="4275138" y="4014788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7" name="Line 68"/>
          <p:cNvSpPr>
            <a:spLocks noChangeShapeType="1"/>
          </p:cNvSpPr>
          <p:nvPr/>
        </p:nvSpPr>
        <p:spPr bwMode="auto">
          <a:xfrm>
            <a:off x="5621338" y="4014788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8" name="Line 69"/>
          <p:cNvSpPr>
            <a:spLocks noChangeShapeType="1"/>
          </p:cNvSpPr>
          <p:nvPr/>
        </p:nvSpPr>
        <p:spPr bwMode="auto">
          <a:xfrm>
            <a:off x="4275138" y="458470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9" name="Line 70"/>
          <p:cNvSpPr>
            <a:spLocks noChangeShapeType="1"/>
          </p:cNvSpPr>
          <p:nvPr/>
        </p:nvSpPr>
        <p:spPr bwMode="auto">
          <a:xfrm>
            <a:off x="5621338" y="458470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0" name="Text Box 71"/>
          <p:cNvSpPr txBox="1">
            <a:spLocks noChangeArrowheads="1"/>
          </p:cNvSpPr>
          <p:nvPr/>
        </p:nvSpPr>
        <p:spPr bwMode="auto">
          <a:xfrm>
            <a:off x="6764338" y="3998913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6764338" y="458628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1519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2" name="Text Box 73"/>
          <p:cNvSpPr txBox="1">
            <a:spLocks noChangeArrowheads="1"/>
          </p:cNvSpPr>
          <p:nvPr/>
        </p:nvSpPr>
        <p:spPr bwMode="auto">
          <a:xfrm>
            <a:off x="6759575" y="487362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6759575" y="514508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1949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4" name="Text Box 75"/>
          <p:cNvSpPr txBox="1">
            <a:spLocks noChangeArrowheads="1"/>
          </p:cNvSpPr>
          <p:nvPr/>
        </p:nvSpPr>
        <p:spPr bwMode="auto">
          <a:xfrm>
            <a:off x="6759575" y="543242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5" name="Line 76"/>
          <p:cNvSpPr>
            <a:spLocks noChangeShapeType="1"/>
          </p:cNvSpPr>
          <p:nvPr/>
        </p:nvSpPr>
        <p:spPr bwMode="auto">
          <a:xfrm>
            <a:off x="6696075" y="4014788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Line 77"/>
          <p:cNvSpPr>
            <a:spLocks noChangeShapeType="1"/>
          </p:cNvSpPr>
          <p:nvPr/>
        </p:nvSpPr>
        <p:spPr bwMode="auto">
          <a:xfrm>
            <a:off x="6696075" y="458470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78"/>
          <p:cNvSpPr>
            <a:spLocks noChangeShapeType="1"/>
          </p:cNvSpPr>
          <p:nvPr/>
        </p:nvSpPr>
        <p:spPr bwMode="auto">
          <a:xfrm>
            <a:off x="2351088" y="5448300"/>
            <a:ext cx="56229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8" name="Line 79"/>
          <p:cNvSpPr>
            <a:spLocks noChangeShapeType="1"/>
          </p:cNvSpPr>
          <p:nvPr/>
        </p:nvSpPr>
        <p:spPr bwMode="auto">
          <a:xfrm>
            <a:off x="3095625" y="4019550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9" name="Text Box 80"/>
          <p:cNvSpPr txBox="1">
            <a:spLocks noChangeArrowheads="1"/>
          </p:cNvSpPr>
          <p:nvPr/>
        </p:nvSpPr>
        <p:spPr bwMode="auto">
          <a:xfrm>
            <a:off x="2312988" y="3998913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0" name="Line 81"/>
          <p:cNvSpPr>
            <a:spLocks noChangeShapeType="1"/>
          </p:cNvSpPr>
          <p:nvPr/>
        </p:nvSpPr>
        <p:spPr bwMode="auto">
          <a:xfrm>
            <a:off x="3094038" y="458470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1" name="Text Box 82"/>
          <p:cNvSpPr txBox="1">
            <a:spLocks noChangeArrowheads="1"/>
          </p:cNvSpPr>
          <p:nvPr/>
        </p:nvSpPr>
        <p:spPr bwMode="auto">
          <a:xfrm>
            <a:off x="2339975" y="458628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2" name="Text Box 83"/>
          <p:cNvSpPr txBox="1">
            <a:spLocks noChangeArrowheads="1"/>
          </p:cNvSpPr>
          <p:nvPr/>
        </p:nvSpPr>
        <p:spPr bwMode="auto">
          <a:xfrm>
            <a:off x="2339975" y="487203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3" name="Text Box 84"/>
          <p:cNvSpPr txBox="1">
            <a:spLocks noChangeArrowheads="1"/>
          </p:cNvSpPr>
          <p:nvPr/>
        </p:nvSpPr>
        <p:spPr bwMode="auto">
          <a:xfrm>
            <a:off x="2343150" y="514508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4" name="Text Box 85"/>
          <p:cNvSpPr txBox="1">
            <a:spLocks noChangeArrowheads="1"/>
          </p:cNvSpPr>
          <p:nvPr/>
        </p:nvSpPr>
        <p:spPr bwMode="auto">
          <a:xfrm>
            <a:off x="2352675" y="5441950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5" name="Line 86"/>
          <p:cNvSpPr>
            <a:spLocks noChangeShapeType="1"/>
          </p:cNvSpPr>
          <p:nvPr/>
        </p:nvSpPr>
        <p:spPr bwMode="auto">
          <a:xfrm>
            <a:off x="2352675" y="4881563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6" name="TextBox 75"/>
          <p:cNvSpPr txBox="1"/>
          <p:nvPr/>
        </p:nvSpPr>
        <p:spPr>
          <a:xfrm>
            <a:off x="3496463" y="2272700"/>
            <a:ext cx="4381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Best zo klein mogelijk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Verandert liefst niet met de tijd</a:t>
            </a:r>
          </a:p>
        </p:txBody>
      </p:sp>
      <p:sp>
        <p:nvSpPr>
          <p:cNvPr id="77" name="Right Brace 76"/>
          <p:cNvSpPr/>
          <p:nvPr/>
        </p:nvSpPr>
        <p:spPr>
          <a:xfrm rot="16200000">
            <a:off x="2580879" y="3035300"/>
            <a:ext cx="270668" cy="768350"/>
          </a:xfrm>
          <a:prstGeom prst="rightBrace">
            <a:avLst/>
          </a:prstGeom>
          <a:ln w="3810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3105150" y="59167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Bef>
                <a:spcPct val="40000"/>
              </a:spcBef>
            </a:pPr>
            <a:r>
              <a:rPr lang="en-GB" sz="2000" b="1" dirty="0"/>
              <a:t>PRIMARY KEY (</a:t>
            </a:r>
            <a:r>
              <a:rPr lang="en-GB" sz="2000" i="1" dirty="0"/>
              <a:t>A_ID</a:t>
            </a:r>
            <a:r>
              <a:rPr lang="en-GB" sz="2000" b="1" dirty="0"/>
              <a:t>)</a:t>
            </a:r>
            <a:br>
              <a:rPr lang="en-GB" sz="2000" b="1" dirty="0"/>
            </a:br>
            <a:r>
              <a:rPr lang="en-GB" sz="2000" b="1" dirty="0"/>
              <a:t>UNIQUE (</a:t>
            </a:r>
            <a:r>
              <a:rPr lang="en-GB" sz="2000" i="1" dirty="0" err="1"/>
              <a:t>Naam</a:t>
            </a:r>
            <a:r>
              <a:rPr lang="en-GB" sz="2000" dirty="0"/>
              <a:t>, </a:t>
            </a:r>
            <a:r>
              <a:rPr lang="en-GB" sz="2000" i="1" dirty="0" err="1"/>
              <a:t>Voornaam</a:t>
            </a:r>
            <a:r>
              <a:rPr lang="en-GB" sz="2000" dirty="0"/>
              <a:t>, </a:t>
            </a:r>
            <a:r>
              <a:rPr lang="en-GB" sz="2000" i="1" dirty="0" err="1"/>
              <a:t>Geboren</a:t>
            </a:r>
            <a:r>
              <a:rPr lang="en-GB" sz="2000" b="1" dirty="0"/>
              <a:t>)</a:t>
            </a:r>
            <a:endParaRPr lang="en-GB" sz="2400" b="1" dirty="0"/>
          </a:p>
        </p:txBody>
      </p:sp>
      <p:pic>
        <p:nvPicPr>
          <p:cNvPr id="78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17" y="2743199"/>
            <a:ext cx="540941" cy="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383230" y="2829004"/>
            <a:ext cx="42832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PK</a:t>
            </a:r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51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31" y="1136902"/>
            <a:ext cx="540941" cy="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30" y="3802835"/>
            <a:ext cx="540941" cy="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654" y="4079602"/>
            <a:ext cx="540941" cy="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78" name="Rectangle 121"/>
          <p:cNvSpPr>
            <a:spLocks noChangeArrowheads="1"/>
          </p:cNvSpPr>
          <p:nvPr/>
        </p:nvSpPr>
        <p:spPr bwMode="auto">
          <a:xfrm>
            <a:off x="2439318" y="1802383"/>
            <a:ext cx="5900911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9" name="Rectangle 122"/>
          <p:cNvSpPr>
            <a:spLocks noChangeArrowheads="1"/>
          </p:cNvSpPr>
          <p:nvPr/>
        </p:nvSpPr>
        <p:spPr bwMode="auto">
          <a:xfrm>
            <a:off x="692076" y="4487193"/>
            <a:ext cx="4137149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0" name="Text Box 123"/>
          <p:cNvSpPr txBox="1">
            <a:spLocks noChangeArrowheads="1"/>
          </p:cNvSpPr>
          <p:nvPr/>
        </p:nvSpPr>
        <p:spPr bwMode="auto">
          <a:xfrm>
            <a:off x="2410743" y="1786508"/>
            <a:ext cx="1464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>
                <a:solidFill>
                  <a:srgbClr val="000000"/>
                </a:solidFill>
                <a:latin typeface="Arial" charset="0"/>
              </a:rPr>
              <a:t>Schilderij </a:t>
            </a:r>
            <a:endParaRPr lang="nl-NL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" name="Text Box 124"/>
          <p:cNvSpPr txBox="1">
            <a:spLocks noChangeArrowheads="1"/>
          </p:cNvSpPr>
          <p:nvPr/>
        </p:nvSpPr>
        <p:spPr bwMode="auto">
          <a:xfrm>
            <a:off x="650801" y="4449093"/>
            <a:ext cx="124221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>
                <a:solidFill>
                  <a:srgbClr val="000000"/>
                </a:solidFill>
                <a:latin typeface="Arial" charset="0"/>
              </a:rPr>
              <a:t>Artiest  </a:t>
            </a:r>
            <a:endParaRPr lang="nl-NL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Rectangle 126"/>
          <p:cNvSpPr>
            <a:spLocks noChangeArrowheads="1"/>
          </p:cNvSpPr>
          <p:nvPr/>
        </p:nvSpPr>
        <p:spPr bwMode="auto">
          <a:xfrm>
            <a:off x="2439318" y="2175446"/>
            <a:ext cx="5900911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83" name="Text Box 127"/>
          <p:cNvSpPr txBox="1">
            <a:spLocks noChangeArrowheads="1"/>
          </p:cNvSpPr>
          <p:nvPr/>
        </p:nvSpPr>
        <p:spPr bwMode="auto">
          <a:xfrm>
            <a:off x="2412331" y="2146871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S_ID: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Text Box 128"/>
          <p:cNvSpPr txBox="1">
            <a:spLocks noChangeArrowheads="1"/>
          </p:cNvSpPr>
          <p:nvPr/>
        </p:nvSpPr>
        <p:spPr bwMode="auto">
          <a:xfrm>
            <a:off x="3077890" y="2146871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Text Box 129"/>
          <p:cNvSpPr txBox="1">
            <a:spLocks noChangeArrowheads="1"/>
          </p:cNvSpPr>
          <p:nvPr/>
        </p:nvSpPr>
        <p:spPr bwMode="auto">
          <a:xfrm>
            <a:off x="5000675" y="2146871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Artiest: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" name="Text Box 130"/>
          <p:cNvSpPr txBox="1">
            <a:spLocks noChangeArrowheads="1"/>
          </p:cNvSpPr>
          <p:nvPr/>
        </p:nvSpPr>
        <p:spPr bwMode="auto">
          <a:xfrm>
            <a:off x="5669062" y="2146871"/>
            <a:ext cx="844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Periode: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6389142" y="2156396"/>
            <a:ext cx="854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Waarde: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real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7397254" y="2146871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Eigenaar: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" name="Rectangle 133"/>
          <p:cNvSpPr>
            <a:spLocks noChangeArrowheads="1"/>
          </p:cNvSpPr>
          <p:nvPr/>
        </p:nvSpPr>
        <p:spPr bwMode="auto">
          <a:xfrm>
            <a:off x="2439318" y="2740596"/>
            <a:ext cx="5900911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0" name="Text Box 134"/>
          <p:cNvSpPr txBox="1">
            <a:spLocks noChangeArrowheads="1"/>
          </p:cNvSpPr>
          <p:nvPr/>
        </p:nvSpPr>
        <p:spPr bwMode="auto">
          <a:xfrm>
            <a:off x="2444081" y="2740596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" name="Text Box 135"/>
          <p:cNvSpPr txBox="1">
            <a:spLocks noChangeArrowheads="1"/>
          </p:cNvSpPr>
          <p:nvPr/>
        </p:nvSpPr>
        <p:spPr bwMode="auto">
          <a:xfrm>
            <a:off x="3069952" y="2740596"/>
            <a:ext cx="109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Vissershuis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Text Box 136"/>
          <p:cNvSpPr txBox="1">
            <a:spLocks noChangeArrowheads="1"/>
          </p:cNvSpPr>
          <p:nvPr/>
        </p:nvSpPr>
        <p:spPr bwMode="auto">
          <a:xfrm>
            <a:off x="5000675" y="2740596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" name="Text Box 137"/>
          <p:cNvSpPr txBox="1">
            <a:spLocks noChangeArrowheads="1"/>
          </p:cNvSpPr>
          <p:nvPr/>
        </p:nvSpPr>
        <p:spPr bwMode="auto">
          <a:xfrm>
            <a:off x="5726212" y="2740596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1882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" name="Text Box 138"/>
          <p:cNvSpPr txBox="1">
            <a:spLocks noChangeArrowheads="1"/>
          </p:cNvSpPr>
          <p:nvPr/>
        </p:nvSpPr>
        <p:spPr bwMode="auto">
          <a:xfrm>
            <a:off x="6581229" y="274059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95" name="Text Box 139"/>
          <p:cNvSpPr txBox="1">
            <a:spLocks noChangeArrowheads="1"/>
          </p:cNvSpPr>
          <p:nvPr/>
        </p:nvSpPr>
        <p:spPr bwMode="auto">
          <a:xfrm>
            <a:off x="7474024" y="2740596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Text Box 140"/>
          <p:cNvSpPr txBox="1">
            <a:spLocks noChangeArrowheads="1"/>
          </p:cNvSpPr>
          <p:nvPr/>
        </p:nvSpPr>
        <p:spPr bwMode="auto">
          <a:xfrm>
            <a:off x="6435179" y="2740596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16.000.000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" name="Text Box 141"/>
          <p:cNvSpPr txBox="1">
            <a:spLocks noChangeArrowheads="1"/>
          </p:cNvSpPr>
          <p:nvPr/>
        </p:nvSpPr>
        <p:spPr bwMode="auto">
          <a:xfrm>
            <a:off x="2439318" y="302793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" name="Text Box 142"/>
          <p:cNvSpPr txBox="1">
            <a:spLocks noChangeArrowheads="1"/>
          </p:cNvSpPr>
          <p:nvPr/>
        </p:nvSpPr>
        <p:spPr bwMode="auto">
          <a:xfrm>
            <a:off x="3065190" y="3027933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De balletles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" name="Text Box 143"/>
          <p:cNvSpPr txBox="1">
            <a:spLocks noChangeArrowheads="1"/>
          </p:cNvSpPr>
          <p:nvPr/>
        </p:nvSpPr>
        <p:spPr bwMode="auto">
          <a:xfrm>
            <a:off x="4995912" y="302793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0" name="Text Box 144"/>
          <p:cNvSpPr txBox="1">
            <a:spLocks noChangeArrowheads="1"/>
          </p:cNvSpPr>
          <p:nvPr/>
        </p:nvSpPr>
        <p:spPr bwMode="auto">
          <a:xfrm>
            <a:off x="5721450" y="302793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1872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1" name="Text Box 145"/>
          <p:cNvSpPr txBox="1">
            <a:spLocks noChangeArrowheads="1"/>
          </p:cNvSpPr>
          <p:nvPr/>
        </p:nvSpPr>
        <p:spPr bwMode="auto">
          <a:xfrm>
            <a:off x="6576467" y="302793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102" name="Text Box 146"/>
          <p:cNvSpPr txBox="1">
            <a:spLocks noChangeArrowheads="1"/>
          </p:cNvSpPr>
          <p:nvPr/>
        </p:nvSpPr>
        <p:spPr bwMode="auto">
          <a:xfrm>
            <a:off x="7469262" y="3027933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Text Box 147"/>
          <p:cNvSpPr txBox="1">
            <a:spLocks noChangeArrowheads="1"/>
          </p:cNvSpPr>
          <p:nvPr/>
        </p:nvSpPr>
        <p:spPr bwMode="auto">
          <a:xfrm>
            <a:off x="6430417" y="3027933"/>
            <a:ext cx="97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8.500.000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Text Box 148"/>
          <p:cNvSpPr txBox="1">
            <a:spLocks noChangeArrowheads="1"/>
          </p:cNvSpPr>
          <p:nvPr/>
        </p:nvSpPr>
        <p:spPr bwMode="auto">
          <a:xfrm>
            <a:off x="2439318" y="3299396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5" name="Text Box 149"/>
          <p:cNvSpPr txBox="1">
            <a:spLocks noChangeArrowheads="1"/>
          </p:cNvSpPr>
          <p:nvPr/>
        </p:nvSpPr>
        <p:spPr bwMode="auto">
          <a:xfrm>
            <a:off x="3065190" y="3299396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Mona Lisa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6" name="Text Box 150"/>
          <p:cNvSpPr txBox="1">
            <a:spLocks noChangeArrowheads="1"/>
          </p:cNvSpPr>
          <p:nvPr/>
        </p:nvSpPr>
        <p:spPr bwMode="auto">
          <a:xfrm>
            <a:off x="4995912" y="3299396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" name="Text Box 151"/>
          <p:cNvSpPr txBox="1">
            <a:spLocks noChangeArrowheads="1"/>
          </p:cNvSpPr>
          <p:nvPr/>
        </p:nvSpPr>
        <p:spPr bwMode="auto">
          <a:xfrm>
            <a:off x="5721450" y="3299396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1499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Text Box 152"/>
          <p:cNvSpPr txBox="1">
            <a:spLocks noChangeArrowheads="1"/>
          </p:cNvSpPr>
          <p:nvPr/>
        </p:nvSpPr>
        <p:spPr bwMode="auto">
          <a:xfrm>
            <a:off x="6576467" y="329939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109" name="Text Box 153"/>
          <p:cNvSpPr txBox="1">
            <a:spLocks noChangeArrowheads="1"/>
          </p:cNvSpPr>
          <p:nvPr/>
        </p:nvSpPr>
        <p:spPr bwMode="auto">
          <a:xfrm>
            <a:off x="7469262" y="3299396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" name="Text Box 154"/>
          <p:cNvSpPr txBox="1">
            <a:spLocks noChangeArrowheads="1"/>
          </p:cNvSpPr>
          <p:nvPr/>
        </p:nvSpPr>
        <p:spPr bwMode="auto">
          <a:xfrm>
            <a:off x="6430417" y="3299396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75.000.000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Text Box 155"/>
          <p:cNvSpPr txBox="1">
            <a:spLocks noChangeArrowheads="1"/>
          </p:cNvSpPr>
          <p:nvPr/>
        </p:nvSpPr>
        <p:spPr bwMode="auto">
          <a:xfrm>
            <a:off x="2439318" y="358673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 Box 156"/>
          <p:cNvSpPr txBox="1">
            <a:spLocks noChangeArrowheads="1"/>
          </p:cNvSpPr>
          <p:nvPr/>
        </p:nvSpPr>
        <p:spPr bwMode="auto">
          <a:xfrm>
            <a:off x="3065190" y="3586733"/>
            <a:ext cx="1059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Na het bad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Text Box 157"/>
          <p:cNvSpPr txBox="1">
            <a:spLocks noChangeArrowheads="1"/>
          </p:cNvSpPr>
          <p:nvPr/>
        </p:nvSpPr>
        <p:spPr bwMode="auto">
          <a:xfrm>
            <a:off x="4995912" y="3586733"/>
            <a:ext cx="5036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4" name="Text Box 158"/>
          <p:cNvSpPr txBox="1">
            <a:spLocks noChangeArrowheads="1"/>
          </p:cNvSpPr>
          <p:nvPr/>
        </p:nvSpPr>
        <p:spPr bwMode="auto">
          <a:xfrm>
            <a:off x="5721450" y="3586733"/>
            <a:ext cx="5822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1883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5" name="Text Box 159"/>
          <p:cNvSpPr txBox="1">
            <a:spLocks noChangeArrowheads="1"/>
          </p:cNvSpPr>
          <p:nvPr/>
        </p:nvSpPr>
        <p:spPr bwMode="auto">
          <a:xfrm>
            <a:off x="6576467" y="358673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116" name="Text Box 160"/>
          <p:cNvSpPr txBox="1">
            <a:spLocks noChangeArrowheads="1"/>
          </p:cNvSpPr>
          <p:nvPr/>
        </p:nvSpPr>
        <p:spPr bwMode="auto">
          <a:xfrm>
            <a:off x="7469262" y="3586733"/>
            <a:ext cx="4940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 smtClean="0">
                <a:solidFill>
                  <a:srgbClr val="000000"/>
                </a:solidFill>
                <a:latin typeface="Arial" charset="0"/>
              </a:rPr>
              <a:t>Null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7" name="Text Box 161"/>
          <p:cNvSpPr txBox="1">
            <a:spLocks noChangeArrowheads="1"/>
          </p:cNvSpPr>
          <p:nvPr/>
        </p:nvSpPr>
        <p:spPr bwMode="auto">
          <a:xfrm>
            <a:off x="6430417" y="3586733"/>
            <a:ext cx="979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1.500.000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8" name="Line 162"/>
          <p:cNvSpPr>
            <a:spLocks noChangeShapeType="1"/>
          </p:cNvSpPr>
          <p:nvPr/>
        </p:nvSpPr>
        <p:spPr bwMode="auto">
          <a:xfrm>
            <a:off x="2439318" y="3027933"/>
            <a:ext cx="59009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9" name="Line 163"/>
          <p:cNvSpPr>
            <a:spLocks noChangeShapeType="1"/>
          </p:cNvSpPr>
          <p:nvPr/>
        </p:nvSpPr>
        <p:spPr bwMode="auto">
          <a:xfrm>
            <a:off x="2439318" y="3315270"/>
            <a:ext cx="5900911" cy="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0" name="Line 164"/>
          <p:cNvSpPr>
            <a:spLocks noChangeShapeType="1"/>
          </p:cNvSpPr>
          <p:nvPr/>
        </p:nvSpPr>
        <p:spPr bwMode="auto">
          <a:xfrm>
            <a:off x="2439318" y="3602607"/>
            <a:ext cx="5900911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1" name="Line 165"/>
          <p:cNvSpPr>
            <a:spLocks noChangeShapeType="1"/>
          </p:cNvSpPr>
          <p:nvPr/>
        </p:nvSpPr>
        <p:spPr bwMode="auto">
          <a:xfrm flipH="1">
            <a:off x="3084711" y="217862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2" name="Line 166"/>
          <p:cNvSpPr>
            <a:spLocks noChangeShapeType="1"/>
          </p:cNvSpPr>
          <p:nvPr/>
        </p:nvSpPr>
        <p:spPr bwMode="auto">
          <a:xfrm>
            <a:off x="3076774" y="27390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3" name="Line 167"/>
          <p:cNvSpPr>
            <a:spLocks noChangeShapeType="1"/>
          </p:cNvSpPr>
          <p:nvPr/>
        </p:nvSpPr>
        <p:spPr bwMode="auto">
          <a:xfrm>
            <a:off x="5025753" y="27390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4" name="Line 168"/>
          <p:cNvSpPr>
            <a:spLocks noChangeShapeType="1"/>
          </p:cNvSpPr>
          <p:nvPr/>
        </p:nvSpPr>
        <p:spPr bwMode="auto">
          <a:xfrm>
            <a:off x="5720135" y="27390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5" name="Line 169"/>
          <p:cNvSpPr>
            <a:spLocks noChangeShapeType="1"/>
          </p:cNvSpPr>
          <p:nvPr/>
        </p:nvSpPr>
        <p:spPr bwMode="auto">
          <a:xfrm>
            <a:off x="6461150" y="27390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6" name="Line 170"/>
          <p:cNvSpPr>
            <a:spLocks noChangeShapeType="1"/>
          </p:cNvSpPr>
          <p:nvPr/>
        </p:nvSpPr>
        <p:spPr bwMode="auto">
          <a:xfrm>
            <a:off x="7469262" y="27390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7" name="Rectangle 171"/>
          <p:cNvSpPr>
            <a:spLocks noChangeArrowheads="1"/>
          </p:cNvSpPr>
          <p:nvPr/>
        </p:nvSpPr>
        <p:spPr bwMode="auto">
          <a:xfrm>
            <a:off x="692076" y="4817393"/>
            <a:ext cx="4137149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28" name="Text Box 172"/>
          <p:cNvSpPr txBox="1">
            <a:spLocks noChangeArrowheads="1"/>
          </p:cNvSpPr>
          <p:nvPr/>
        </p:nvSpPr>
        <p:spPr bwMode="auto">
          <a:xfrm>
            <a:off x="1285652" y="4801518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9" name="Text Box 173"/>
          <p:cNvSpPr txBox="1">
            <a:spLocks noChangeArrowheads="1"/>
          </p:cNvSpPr>
          <p:nvPr/>
        </p:nvSpPr>
        <p:spPr bwMode="auto">
          <a:xfrm>
            <a:off x="2054374" y="4801518"/>
            <a:ext cx="1050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Voornaam: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0" name="Text Box 174"/>
          <p:cNvSpPr txBox="1">
            <a:spLocks noChangeArrowheads="1"/>
          </p:cNvSpPr>
          <p:nvPr/>
        </p:nvSpPr>
        <p:spPr bwMode="auto">
          <a:xfrm>
            <a:off x="2990479" y="4801518"/>
            <a:ext cx="9223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Geboren: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1" name="Rectangle 175"/>
          <p:cNvSpPr>
            <a:spLocks noChangeArrowheads="1"/>
          </p:cNvSpPr>
          <p:nvPr/>
        </p:nvSpPr>
        <p:spPr bwMode="auto">
          <a:xfrm>
            <a:off x="682551" y="5388893"/>
            <a:ext cx="4146674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32" name="Text Box 176"/>
          <p:cNvSpPr txBox="1">
            <a:spLocks noChangeArrowheads="1"/>
          </p:cNvSpPr>
          <p:nvPr/>
        </p:nvSpPr>
        <p:spPr bwMode="auto">
          <a:xfrm>
            <a:off x="1299940" y="5388893"/>
            <a:ext cx="846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Da Vinci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" name="Text Box 177"/>
          <p:cNvSpPr txBox="1">
            <a:spLocks noChangeArrowheads="1"/>
          </p:cNvSpPr>
          <p:nvPr/>
        </p:nvSpPr>
        <p:spPr bwMode="auto">
          <a:xfrm>
            <a:off x="2054374" y="5388893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Leonardo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4" name="Text Box 178"/>
          <p:cNvSpPr txBox="1">
            <a:spLocks noChangeArrowheads="1"/>
          </p:cNvSpPr>
          <p:nvPr/>
        </p:nvSpPr>
        <p:spPr bwMode="auto">
          <a:xfrm>
            <a:off x="2990479" y="538889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1452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5" name="Text Box 179"/>
          <p:cNvSpPr txBox="1">
            <a:spLocks noChangeArrowheads="1"/>
          </p:cNvSpPr>
          <p:nvPr/>
        </p:nvSpPr>
        <p:spPr bwMode="auto">
          <a:xfrm>
            <a:off x="1295177" y="5676230"/>
            <a:ext cx="696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Degas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6" name="Text Box 180"/>
          <p:cNvSpPr txBox="1">
            <a:spLocks noChangeArrowheads="1"/>
          </p:cNvSpPr>
          <p:nvPr/>
        </p:nvSpPr>
        <p:spPr bwMode="auto">
          <a:xfrm>
            <a:off x="2049612" y="5676230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Edgar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7" name="Text Box 181"/>
          <p:cNvSpPr txBox="1">
            <a:spLocks noChangeArrowheads="1"/>
          </p:cNvSpPr>
          <p:nvPr/>
        </p:nvSpPr>
        <p:spPr bwMode="auto">
          <a:xfrm>
            <a:off x="2985716" y="567623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1834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8" name="Text Box 182"/>
          <p:cNvSpPr txBox="1">
            <a:spLocks noChangeArrowheads="1"/>
          </p:cNvSpPr>
          <p:nvPr/>
        </p:nvSpPr>
        <p:spPr bwMode="auto">
          <a:xfrm>
            <a:off x="1295177" y="5947693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Ensor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9" name="Text Box 183"/>
          <p:cNvSpPr txBox="1">
            <a:spLocks noChangeArrowheads="1"/>
          </p:cNvSpPr>
          <p:nvPr/>
        </p:nvSpPr>
        <p:spPr bwMode="auto">
          <a:xfrm>
            <a:off x="2049612" y="5947693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James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" name="Text Box 184"/>
          <p:cNvSpPr txBox="1">
            <a:spLocks noChangeArrowheads="1"/>
          </p:cNvSpPr>
          <p:nvPr/>
        </p:nvSpPr>
        <p:spPr bwMode="auto">
          <a:xfrm>
            <a:off x="2985716" y="594769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1860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" name="Text Box 185"/>
          <p:cNvSpPr txBox="1">
            <a:spLocks noChangeArrowheads="1"/>
          </p:cNvSpPr>
          <p:nvPr/>
        </p:nvSpPr>
        <p:spPr bwMode="auto">
          <a:xfrm>
            <a:off x="1295177" y="6235030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Monet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" name="Text Box 186"/>
          <p:cNvSpPr txBox="1">
            <a:spLocks noChangeArrowheads="1"/>
          </p:cNvSpPr>
          <p:nvPr/>
        </p:nvSpPr>
        <p:spPr bwMode="auto">
          <a:xfrm>
            <a:off x="2049612" y="623503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Claude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" name="Text Box 187"/>
          <p:cNvSpPr txBox="1">
            <a:spLocks noChangeArrowheads="1"/>
          </p:cNvSpPr>
          <p:nvPr/>
        </p:nvSpPr>
        <p:spPr bwMode="auto">
          <a:xfrm>
            <a:off x="2985716" y="623503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1840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4" name="Line 188"/>
          <p:cNvSpPr>
            <a:spLocks noChangeShapeType="1"/>
          </p:cNvSpPr>
          <p:nvPr/>
        </p:nvSpPr>
        <p:spPr bwMode="auto">
          <a:xfrm>
            <a:off x="684139" y="5963567"/>
            <a:ext cx="4145086" cy="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5" name="Line 189"/>
          <p:cNvSpPr>
            <a:spLocks noChangeShapeType="1"/>
          </p:cNvSpPr>
          <p:nvPr/>
        </p:nvSpPr>
        <p:spPr bwMode="auto">
          <a:xfrm>
            <a:off x="2121620" y="4817393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6" name="Line 190"/>
          <p:cNvSpPr>
            <a:spLocks noChangeShapeType="1"/>
          </p:cNvSpPr>
          <p:nvPr/>
        </p:nvSpPr>
        <p:spPr bwMode="auto">
          <a:xfrm>
            <a:off x="3057724" y="4817393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7" name="Line 191"/>
          <p:cNvSpPr>
            <a:spLocks noChangeShapeType="1"/>
          </p:cNvSpPr>
          <p:nvPr/>
        </p:nvSpPr>
        <p:spPr bwMode="auto">
          <a:xfrm>
            <a:off x="2121620" y="538730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8" name="Line 192"/>
          <p:cNvSpPr>
            <a:spLocks noChangeShapeType="1"/>
          </p:cNvSpPr>
          <p:nvPr/>
        </p:nvSpPr>
        <p:spPr bwMode="auto">
          <a:xfrm>
            <a:off x="3057724" y="538730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9" name="Text Box 193"/>
          <p:cNvSpPr txBox="1">
            <a:spLocks noChangeArrowheads="1"/>
          </p:cNvSpPr>
          <p:nvPr/>
        </p:nvSpPr>
        <p:spPr bwMode="auto">
          <a:xfrm>
            <a:off x="3806999" y="4801518"/>
            <a:ext cx="1050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Gestorven: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0" name="Text Box 194"/>
          <p:cNvSpPr txBox="1">
            <a:spLocks noChangeArrowheads="1"/>
          </p:cNvSpPr>
          <p:nvPr/>
        </p:nvSpPr>
        <p:spPr bwMode="auto">
          <a:xfrm>
            <a:off x="3806999" y="538889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1519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1" name="Text Box 195"/>
          <p:cNvSpPr txBox="1">
            <a:spLocks noChangeArrowheads="1"/>
          </p:cNvSpPr>
          <p:nvPr/>
        </p:nvSpPr>
        <p:spPr bwMode="auto">
          <a:xfrm>
            <a:off x="3802237" y="567623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1917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2" name="Text Box 196"/>
          <p:cNvSpPr txBox="1">
            <a:spLocks noChangeArrowheads="1"/>
          </p:cNvSpPr>
          <p:nvPr/>
        </p:nvSpPr>
        <p:spPr bwMode="auto">
          <a:xfrm>
            <a:off x="3802237" y="594769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1949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" name="Text Box 197"/>
          <p:cNvSpPr txBox="1">
            <a:spLocks noChangeArrowheads="1"/>
          </p:cNvSpPr>
          <p:nvPr/>
        </p:nvSpPr>
        <p:spPr bwMode="auto">
          <a:xfrm>
            <a:off x="3802237" y="623503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1926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4" name="Line 198"/>
          <p:cNvSpPr>
            <a:spLocks noChangeShapeType="1"/>
          </p:cNvSpPr>
          <p:nvPr/>
        </p:nvSpPr>
        <p:spPr bwMode="auto">
          <a:xfrm>
            <a:off x="3849812" y="4817393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5" name="Line 199"/>
          <p:cNvSpPr>
            <a:spLocks noChangeShapeType="1"/>
          </p:cNvSpPr>
          <p:nvPr/>
        </p:nvSpPr>
        <p:spPr bwMode="auto">
          <a:xfrm>
            <a:off x="3849812" y="538730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6" name="Line 200"/>
          <p:cNvSpPr>
            <a:spLocks noChangeShapeType="1"/>
          </p:cNvSpPr>
          <p:nvPr/>
        </p:nvSpPr>
        <p:spPr bwMode="auto">
          <a:xfrm>
            <a:off x="679376" y="6250905"/>
            <a:ext cx="4149849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7" name="Line 221"/>
          <p:cNvSpPr>
            <a:spLocks noChangeShapeType="1"/>
          </p:cNvSpPr>
          <p:nvPr/>
        </p:nvSpPr>
        <p:spPr bwMode="auto">
          <a:xfrm flipH="1">
            <a:off x="5025753" y="2177033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8" name="Line 222"/>
          <p:cNvSpPr>
            <a:spLocks noChangeShapeType="1"/>
          </p:cNvSpPr>
          <p:nvPr/>
        </p:nvSpPr>
        <p:spPr bwMode="auto">
          <a:xfrm flipH="1">
            <a:off x="5720135" y="217862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9" name="Line 223"/>
          <p:cNvSpPr>
            <a:spLocks noChangeShapeType="1"/>
          </p:cNvSpPr>
          <p:nvPr/>
        </p:nvSpPr>
        <p:spPr bwMode="auto">
          <a:xfrm flipH="1">
            <a:off x="6461150" y="2180208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0" name="Line 224"/>
          <p:cNvSpPr>
            <a:spLocks noChangeShapeType="1"/>
          </p:cNvSpPr>
          <p:nvPr/>
        </p:nvSpPr>
        <p:spPr bwMode="auto">
          <a:xfrm flipH="1">
            <a:off x="7469262" y="2175446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1" name="Line 225"/>
          <p:cNvSpPr>
            <a:spLocks noChangeShapeType="1"/>
          </p:cNvSpPr>
          <p:nvPr/>
        </p:nvSpPr>
        <p:spPr bwMode="auto">
          <a:xfrm>
            <a:off x="1331120" y="4822155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2" name="Text Box 226"/>
          <p:cNvSpPr txBox="1">
            <a:spLocks noChangeArrowheads="1"/>
          </p:cNvSpPr>
          <p:nvPr/>
        </p:nvSpPr>
        <p:spPr bwMode="auto">
          <a:xfrm>
            <a:off x="641276" y="4801518"/>
            <a:ext cx="744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A_ID: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" name="Line 227"/>
          <p:cNvSpPr>
            <a:spLocks noChangeShapeType="1"/>
          </p:cNvSpPr>
          <p:nvPr/>
        </p:nvSpPr>
        <p:spPr bwMode="auto">
          <a:xfrm>
            <a:off x="1329532" y="538730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4" name="Text Box 228"/>
          <p:cNvSpPr txBox="1">
            <a:spLocks noChangeArrowheads="1"/>
          </p:cNvSpPr>
          <p:nvPr/>
        </p:nvSpPr>
        <p:spPr bwMode="auto">
          <a:xfrm>
            <a:off x="668264" y="538889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5" name="Text Box 229"/>
          <p:cNvSpPr txBox="1">
            <a:spLocks noChangeArrowheads="1"/>
          </p:cNvSpPr>
          <p:nvPr/>
        </p:nvSpPr>
        <p:spPr bwMode="auto">
          <a:xfrm>
            <a:off x="668264" y="567464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6" name="Text Box 230"/>
          <p:cNvSpPr txBox="1">
            <a:spLocks noChangeArrowheads="1"/>
          </p:cNvSpPr>
          <p:nvPr/>
        </p:nvSpPr>
        <p:spPr bwMode="auto">
          <a:xfrm>
            <a:off x="671439" y="594769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7" name="Text Box 231"/>
          <p:cNvSpPr txBox="1">
            <a:spLocks noChangeArrowheads="1"/>
          </p:cNvSpPr>
          <p:nvPr/>
        </p:nvSpPr>
        <p:spPr bwMode="auto">
          <a:xfrm>
            <a:off x="680964" y="6244555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8" name="Line 232"/>
          <p:cNvSpPr>
            <a:spLocks noChangeShapeType="1"/>
          </p:cNvSpPr>
          <p:nvPr/>
        </p:nvSpPr>
        <p:spPr bwMode="auto">
          <a:xfrm>
            <a:off x="680964" y="5684167"/>
            <a:ext cx="4148261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5867598" y="4807545"/>
            <a:ext cx="2696544" cy="273050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70" name="Text Box 9"/>
          <p:cNvSpPr txBox="1">
            <a:spLocks noChangeArrowheads="1"/>
          </p:cNvSpPr>
          <p:nvPr/>
        </p:nvSpPr>
        <p:spPr bwMode="auto">
          <a:xfrm>
            <a:off x="5826322" y="4778970"/>
            <a:ext cx="14040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Eigenaar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1" name="Rectangle 85"/>
          <p:cNvSpPr>
            <a:spLocks noChangeArrowheads="1"/>
          </p:cNvSpPr>
          <p:nvPr/>
        </p:nvSpPr>
        <p:spPr bwMode="auto">
          <a:xfrm>
            <a:off x="5869185" y="5150445"/>
            <a:ext cx="2688085" cy="4587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72" name="Text Box 86"/>
          <p:cNvSpPr txBox="1">
            <a:spLocks noChangeArrowheads="1"/>
          </p:cNvSpPr>
          <p:nvPr/>
        </p:nvSpPr>
        <p:spPr bwMode="auto">
          <a:xfrm>
            <a:off x="5796136" y="5115520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3" name="Text Box 87"/>
          <p:cNvSpPr txBox="1">
            <a:spLocks noChangeArrowheads="1"/>
          </p:cNvSpPr>
          <p:nvPr/>
        </p:nvSpPr>
        <p:spPr bwMode="auto">
          <a:xfrm>
            <a:off x="6588224" y="5115520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Plaats: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" name="Text Box 88"/>
          <p:cNvSpPr txBox="1">
            <a:spLocks noChangeArrowheads="1"/>
          </p:cNvSpPr>
          <p:nvPr/>
        </p:nvSpPr>
        <p:spPr bwMode="auto">
          <a:xfrm>
            <a:off x="7524328" y="5115520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Land: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5" name="Rectangle 89"/>
          <p:cNvSpPr>
            <a:spLocks noChangeArrowheads="1"/>
          </p:cNvSpPr>
          <p:nvPr/>
        </p:nvSpPr>
        <p:spPr bwMode="auto">
          <a:xfrm>
            <a:off x="5869185" y="5693370"/>
            <a:ext cx="2688085" cy="8620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76" name="Text Box 90"/>
          <p:cNvSpPr txBox="1">
            <a:spLocks noChangeArrowheads="1"/>
          </p:cNvSpPr>
          <p:nvPr/>
        </p:nvSpPr>
        <p:spPr bwMode="auto">
          <a:xfrm>
            <a:off x="5826299" y="569337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" name="Text Box 91"/>
          <p:cNvSpPr txBox="1">
            <a:spLocks noChangeArrowheads="1"/>
          </p:cNvSpPr>
          <p:nvPr/>
        </p:nvSpPr>
        <p:spPr bwMode="auto">
          <a:xfrm>
            <a:off x="6626324" y="5693370"/>
            <a:ext cx="1011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Rotterdam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8" name="Text Box 92"/>
          <p:cNvSpPr txBox="1">
            <a:spLocks noChangeArrowheads="1"/>
          </p:cNvSpPr>
          <p:nvPr/>
        </p:nvSpPr>
        <p:spPr bwMode="auto">
          <a:xfrm>
            <a:off x="7562428" y="5693370"/>
            <a:ext cx="1001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Nederland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" name="Text Box 93"/>
          <p:cNvSpPr txBox="1">
            <a:spLocks noChangeArrowheads="1"/>
          </p:cNvSpPr>
          <p:nvPr/>
        </p:nvSpPr>
        <p:spPr bwMode="auto">
          <a:xfrm>
            <a:off x="5821536" y="5980708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0" name="Text Box 94"/>
          <p:cNvSpPr txBox="1">
            <a:spLocks noChangeArrowheads="1"/>
          </p:cNvSpPr>
          <p:nvPr/>
        </p:nvSpPr>
        <p:spPr bwMode="auto">
          <a:xfrm>
            <a:off x="6621562" y="5980708"/>
            <a:ext cx="628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Parijs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1" name="Text Box 95"/>
          <p:cNvSpPr txBox="1">
            <a:spLocks noChangeArrowheads="1"/>
          </p:cNvSpPr>
          <p:nvPr/>
        </p:nvSpPr>
        <p:spPr bwMode="auto">
          <a:xfrm>
            <a:off x="7557666" y="598070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Frankrijk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" name="Text Box 96"/>
          <p:cNvSpPr txBox="1">
            <a:spLocks noChangeArrowheads="1"/>
          </p:cNvSpPr>
          <p:nvPr/>
        </p:nvSpPr>
        <p:spPr bwMode="auto">
          <a:xfrm>
            <a:off x="5821536" y="625217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KMSK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" name="Text Box 97"/>
          <p:cNvSpPr txBox="1">
            <a:spLocks noChangeArrowheads="1"/>
          </p:cNvSpPr>
          <p:nvPr/>
        </p:nvSpPr>
        <p:spPr bwMode="auto">
          <a:xfrm>
            <a:off x="6621562" y="625217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Antwerpen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" name="Text Box 98"/>
          <p:cNvSpPr txBox="1">
            <a:spLocks noChangeArrowheads="1"/>
          </p:cNvSpPr>
          <p:nvPr/>
        </p:nvSpPr>
        <p:spPr bwMode="auto">
          <a:xfrm>
            <a:off x="7557666" y="6252170"/>
            <a:ext cx="677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België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5" name="Line 99"/>
          <p:cNvSpPr>
            <a:spLocks noChangeShapeType="1"/>
          </p:cNvSpPr>
          <p:nvPr/>
        </p:nvSpPr>
        <p:spPr bwMode="auto">
          <a:xfrm>
            <a:off x="5869185" y="5980708"/>
            <a:ext cx="26880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6" name="Line 100"/>
          <p:cNvSpPr>
            <a:spLocks noChangeShapeType="1"/>
          </p:cNvSpPr>
          <p:nvPr/>
        </p:nvSpPr>
        <p:spPr bwMode="auto">
          <a:xfrm>
            <a:off x="5869185" y="6268045"/>
            <a:ext cx="269495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7" name="Line 101"/>
          <p:cNvSpPr>
            <a:spLocks noChangeShapeType="1"/>
          </p:cNvSpPr>
          <p:nvPr/>
        </p:nvSpPr>
        <p:spPr bwMode="auto">
          <a:xfrm flipH="1">
            <a:off x="6660232" y="5140920"/>
            <a:ext cx="1587" cy="468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8" name="Line 102"/>
          <p:cNvSpPr>
            <a:spLocks noChangeShapeType="1"/>
          </p:cNvSpPr>
          <p:nvPr/>
        </p:nvSpPr>
        <p:spPr bwMode="auto">
          <a:xfrm>
            <a:off x="7596336" y="5140920"/>
            <a:ext cx="1587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9" name="Line 103"/>
          <p:cNvSpPr>
            <a:spLocks noChangeShapeType="1"/>
          </p:cNvSpPr>
          <p:nvPr/>
        </p:nvSpPr>
        <p:spPr bwMode="auto">
          <a:xfrm>
            <a:off x="7596336" y="569178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0" name="Line 104"/>
          <p:cNvSpPr>
            <a:spLocks noChangeShapeType="1"/>
          </p:cNvSpPr>
          <p:nvPr/>
        </p:nvSpPr>
        <p:spPr bwMode="auto">
          <a:xfrm>
            <a:off x="6674520" y="569178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0" name="Right Brace 199"/>
          <p:cNvSpPr/>
          <p:nvPr/>
        </p:nvSpPr>
        <p:spPr>
          <a:xfrm rot="16200000">
            <a:off x="2655506" y="1323542"/>
            <a:ext cx="270669" cy="693521"/>
          </a:xfrm>
          <a:prstGeom prst="rightBrace">
            <a:avLst/>
          </a:prstGeom>
          <a:ln w="3810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TextBox 201"/>
          <p:cNvSpPr txBox="1"/>
          <p:nvPr/>
        </p:nvSpPr>
        <p:spPr>
          <a:xfrm>
            <a:off x="2420444" y="1222707"/>
            <a:ext cx="42832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PK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203" name="Right Brace 202"/>
          <p:cNvSpPr/>
          <p:nvPr/>
        </p:nvSpPr>
        <p:spPr>
          <a:xfrm rot="16200000">
            <a:off x="879003" y="4013973"/>
            <a:ext cx="270669" cy="644524"/>
          </a:xfrm>
          <a:prstGeom prst="rightBrace">
            <a:avLst/>
          </a:prstGeom>
          <a:ln w="3810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5" name="TextBox 204"/>
          <p:cNvSpPr txBox="1"/>
          <p:nvPr/>
        </p:nvSpPr>
        <p:spPr>
          <a:xfrm>
            <a:off x="619443" y="3888640"/>
            <a:ext cx="42832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PK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206" name="Right Brace 205"/>
          <p:cNvSpPr/>
          <p:nvPr/>
        </p:nvSpPr>
        <p:spPr>
          <a:xfrm rot="16200000">
            <a:off x="6106129" y="4275767"/>
            <a:ext cx="270669" cy="693521"/>
          </a:xfrm>
          <a:prstGeom prst="rightBrace">
            <a:avLst/>
          </a:prstGeom>
          <a:ln w="3810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8" name="TextBox 207"/>
          <p:cNvSpPr txBox="1"/>
          <p:nvPr/>
        </p:nvSpPr>
        <p:spPr>
          <a:xfrm>
            <a:off x="5871067" y="4165407"/>
            <a:ext cx="42832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PK</a:t>
            </a:r>
            <a:endParaRPr lang="nl-BE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99940" y="1033392"/>
            <a:ext cx="4740597" cy="2945689"/>
            <a:chOff x="1299940" y="1033392"/>
            <a:chExt cx="4740597" cy="2945689"/>
          </a:xfrm>
        </p:grpSpPr>
        <p:pic>
          <p:nvPicPr>
            <p:cNvPr id="4098" name="Picture 2" descr="http://preparing4battle.files.wordpress.com/2013/03/key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1324" y="1033392"/>
              <a:ext cx="849213" cy="636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3" name="Straight Arrow Connector 192"/>
            <p:cNvCxnSpPr/>
            <p:nvPr/>
          </p:nvCxnSpPr>
          <p:spPr>
            <a:xfrm flipH="1">
              <a:off x="1299940" y="1490663"/>
              <a:ext cx="3771851" cy="248841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ight Brace 208"/>
            <p:cNvSpPr/>
            <p:nvPr/>
          </p:nvSpPr>
          <p:spPr>
            <a:xfrm rot="16200000">
              <a:off x="5246306" y="1323542"/>
              <a:ext cx="270669" cy="693521"/>
            </a:xfrm>
            <a:prstGeom prst="rightBrac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011244" y="1222707"/>
              <a:ext cx="410690" cy="36933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chemeClr val="tx2"/>
                  </a:solidFill>
                </a:rPr>
                <a:t>FK</a:t>
              </a:r>
              <a:endParaRPr lang="nl-BE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85228" y="1023867"/>
            <a:ext cx="2431809" cy="3141540"/>
            <a:chOff x="6085228" y="1023867"/>
            <a:chExt cx="2431809" cy="3141540"/>
          </a:xfrm>
        </p:grpSpPr>
        <p:pic>
          <p:nvPicPr>
            <p:cNvPr id="211" name="Picture 2" descr="http://preparing4battle.files.wordpress.com/2013/03/key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824" y="1023867"/>
              <a:ext cx="849213" cy="636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5" name="Straight Arrow Connector 194"/>
            <p:cNvCxnSpPr>
              <a:endCxn id="208" idx="0"/>
            </p:cNvCxnSpPr>
            <p:nvPr/>
          </p:nvCxnSpPr>
          <p:spPr>
            <a:xfrm flipH="1">
              <a:off x="6085228" y="1487090"/>
              <a:ext cx="1419926" cy="267831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ight Brace 211"/>
            <p:cNvSpPr/>
            <p:nvPr/>
          </p:nvSpPr>
          <p:spPr>
            <a:xfrm rot="16200000">
              <a:off x="7762906" y="1236561"/>
              <a:ext cx="276940" cy="854702"/>
            </a:xfrm>
            <a:prstGeom prst="rightBrac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7487744" y="1213182"/>
              <a:ext cx="410690" cy="369332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chemeClr val="tx2"/>
                  </a:solidFill>
                </a:rPr>
                <a:t>FK</a:t>
              </a:r>
              <a:endParaRPr lang="nl-BE" dirty="0">
                <a:solidFill>
                  <a:schemeClr val="tx2"/>
                </a:solidFill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Sleutels</a:t>
            </a:r>
          </a:p>
          <a:p>
            <a:r>
              <a:rPr lang="nl-BE" sz="1400" dirty="0" smtClean="0"/>
              <a:t>Vreemde sleutel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5719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43" y="1695702"/>
            <a:ext cx="540941" cy="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3" name="Rectangle 2"/>
          <p:cNvSpPr/>
          <p:nvPr/>
        </p:nvSpPr>
        <p:spPr>
          <a:xfrm>
            <a:off x="2016865" y="4897572"/>
            <a:ext cx="56682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40000"/>
              </a:spcBef>
            </a:pPr>
            <a:r>
              <a:rPr lang="en-GB" sz="2000" b="1" dirty="0"/>
              <a:t>PRIMARY KEY </a:t>
            </a:r>
            <a:r>
              <a:rPr lang="en-GB" sz="2000" b="1" dirty="0" smtClean="0"/>
              <a:t>(</a:t>
            </a:r>
            <a:r>
              <a:rPr lang="en-GB" sz="2000" i="1" dirty="0" smtClean="0"/>
              <a:t>S_ID</a:t>
            </a:r>
            <a:r>
              <a:rPr lang="en-GB" sz="2000" b="1" dirty="0"/>
              <a:t>)</a:t>
            </a:r>
            <a:br>
              <a:rPr lang="en-GB" sz="2000" b="1" dirty="0"/>
            </a:br>
            <a:r>
              <a:rPr lang="en-GB" sz="2000" b="1" dirty="0" smtClean="0"/>
              <a:t>FOREIGN KEY (</a:t>
            </a:r>
            <a:r>
              <a:rPr lang="en-GB" sz="2000" i="1" dirty="0" smtClean="0"/>
              <a:t>Artiest</a:t>
            </a:r>
            <a:r>
              <a:rPr lang="en-GB" sz="2000" b="1" dirty="0" smtClean="0"/>
              <a:t>)</a:t>
            </a:r>
            <a:r>
              <a:rPr lang="en-GB" sz="2000" dirty="0" smtClean="0"/>
              <a:t> </a:t>
            </a:r>
            <a:r>
              <a:rPr lang="en-GB" sz="2000" b="1" dirty="0" smtClean="0"/>
              <a:t>REFERENCES </a:t>
            </a:r>
            <a:r>
              <a:rPr lang="en-GB" sz="2000" i="1" dirty="0" smtClean="0"/>
              <a:t>Artiest</a:t>
            </a:r>
          </a:p>
          <a:p>
            <a:pPr lvl="1"/>
            <a:r>
              <a:rPr lang="en-GB" sz="2000" b="1" dirty="0"/>
              <a:t>FOREIGN KEY </a:t>
            </a:r>
            <a:r>
              <a:rPr lang="en-GB" sz="2000" b="1" dirty="0" smtClean="0"/>
              <a:t>(</a:t>
            </a:r>
            <a:r>
              <a:rPr lang="en-GB" sz="2000" i="1" dirty="0" err="1" smtClean="0"/>
              <a:t>Eigenaar</a:t>
            </a:r>
            <a:r>
              <a:rPr lang="en-GB" sz="2000" b="1" dirty="0" smtClean="0"/>
              <a:t>)</a:t>
            </a:r>
            <a:r>
              <a:rPr lang="en-GB" sz="2000" dirty="0" smtClean="0"/>
              <a:t> </a:t>
            </a:r>
            <a:r>
              <a:rPr lang="en-GB" sz="2000" b="1" dirty="0"/>
              <a:t>REFERENCES </a:t>
            </a:r>
            <a:r>
              <a:rPr lang="en-GB" sz="2000" i="1" dirty="0" err="1" smtClean="0"/>
              <a:t>Eigenaar</a:t>
            </a:r>
            <a:endParaRPr lang="en-GB" sz="2000" b="1" dirty="0"/>
          </a:p>
        </p:txBody>
      </p:sp>
      <p:sp>
        <p:nvSpPr>
          <p:cNvPr id="78" name="Rectangle 121"/>
          <p:cNvSpPr>
            <a:spLocks noChangeArrowheads="1"/>
          </p:cNvSpPr>
          <p:nvPr/>
        </p:nvSpPr>
        <p:spPr bwMode="auto">
          <a:xfrm>
            <a:off x="1736030" y="2361183"/>
            <a:ext cx="5900911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0" name="Text Box 123"/>
          <p:cNvSpPr txBox="1">
            <a:spLocks noChangeArrowheads="1"/>
          </p:cNvSpPr>
          <p:nvPr/>
        </p:nvSpPr>
        <p:spPr bwMode="auto">
          <a:xfrm>
            <a:off x="1707455" y="2345308"/>
            <a:ext cx="1464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>
                <a:solidFill>
                  <a:srgbClr val="000000"/>
                </a:solidFill>
                <a:latin typeface="Arial" charset="0"/>
              </a:rPr>
              <a:t>Schilderij </a:t>
            </a:r>
            <a:endParaRPr lang="nl-NL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Rectangle 126"/>
          <p:cNvSpPr>
            <a:spLocks noChangeArrowheads="1"/>
          </p:cNvSpPr>
          <p:nvPr/>
        </p:nvSpPr>
        <p:spPr bwMode="auto">
          <a:xfrm>
            <a:off x="1736030" y="2734246"/>
            <a:ext cx="5900911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83" name="Text Box 127"/>
          <p:cNvSpPr txBox="1">
            <a:spLocks noChangeArrowheads="1"/>
          </p:cNvSpPr>
          <p:nvPr/>
        </p:nvSpPr>
        <p:spPr bwMode="auto">
          <a:xfrm>
            <a:off x="1709043" y="2705671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S_ID: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Text Box 128"/>
          <p:cNvSpPr txBox="1">
            <a:spLocks noChangeArrowheads="1"/>
          </p:cNvSpPr>
          <p:nvPr/>
        </p:nvSpPr>
        <p:spPr bwMode="auto">
          <a:xfrm>
            <a:off x="2374602" y="2705671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Text Box 129"/>
          <p:cNvSpPr txBox="1">
            <a:spLocks noChangeArrowheads="1"/>
          </p:cNvSpPr>
          <p:nvPr/>
        </p:nvSpPr>
        <p:spPr bwMode="auto">
          <a:xfrm>
            <a:off x="4297387" y="2705671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Artiest: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" name="Text Box 130"/>
          <p:cNvSpPr txBox="1">
            <a:spLocks noChangeArrowheads="1"/>
          </p:cNvSpPr>
          <p:nvPr/>
        </p:nvSpPr>
        <p:spPr bwMode="auto">
          <a:xfrm>
            <a:off x="4965774" y="2705671"/>
            <a:ext cx="844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Periode: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5685854" y="2715196"/>
            <a:ext cx="854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Waarde: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real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6693966" y="2705671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Eigenaar: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" name="Rectangle 133"/>
          <p:cNvSpPr>
            <a:spLocks noChangeArrowheads="1"/>
          </p:cNvSpPr>
          <p:nvPr/>
        </p:nvSpPr>
        <p:spPr bwMode="auto">
          <a:xfrm>
            <a:off x="1736030" y="3299396"/>
            <a:ext cx="5900911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0" name="Text Box 134"/>
          <p:cNvSpPr txBox="1">
            <a:spLocks noChangeArrowheads="1"/>
          </p:cNvSpPr>
          <p:nvPr/>
        </p:nvSpPr>
        <p:spPr bwMode="auto">
          <a:xfrm>
            <a:off x="1740793" y="3299396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" name="Text Box 135"/>
          <p:cNvSpPr txBox="1">
            <a:spLocks noChangeArrowheads="1"/>
          </p:cNvSpPr>
          <p:nvPr/>
        </p:nvSpPr>
        <p:spPr bwMode="auto">
          <a:xfrm>
            <a:off x="2366664" y="3299396"/>
            <a:ext cx="109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Vissershuis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Text Box 136"/>
          <p:cNvSpPr txBox="1">
            <a:spLocks noChangeArrowheads="1"/>
          </p:cNvSpPr>
          <p:nvPr/>
        </p:nvSpPr>
        <p:spPr bwMode="auto">
          <a:xfrm>
            <a:off x="4297387" y="3299396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" name="Text Box 137"/>
          <p:cNvSpPr txBox="1">
            <a:spLocks noChangeArrowheads="1"/>
          </p:cNvSpPr>
          <p:nvPr/>
        </p:nvSpPr>
        <p:spPr bwMode="auto">
          <a:xfrm>
            <a:off x="5022924" y="3299396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1882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" name="Text Box 138"/>
          <p:cNvSpPr txBox="1">
            <a:spLocks noChangeArrowheads="1"/>
          </p:cNvSpPr>
          <p:nvPr/>
        </p:nvSpPr>
        <p:spPr bwMode="auto">
          <a:xfrm>
            <a:off x="5877941" y="329939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95" name="Text Box 139"/>
          <p:cNvSpPr txBox="1">
            <a:spLocks noChangeArrowheads="1"/>
          </p:cNvSpPr>
          <p:nvPr/>
        </p:nvSpPr>
        <p:spPr bwMode="auto">
          <a:xfrm>
            <a:off x="6770736" y="3299396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Text Box 140"/>
          <p:cNvSpPr txBox="1">
            <a:spLocks noChangeArrowheads="1"/>
          </p:cNvSpPr>
          <p:nvPr/>
        </p:nvSpPr>
        <p:spPr bwMode="auto">
          <a:xfrm>
            <a:off x="5731891" y="3299396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16.000.000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" name="Text Box 141"/>
          <p:cNvSpPr txBox="1">
            <a:spLocks noChangeArrowheads="1"/>
          </p:cNvSpPr>
          <p:nvPr/>
        </p:nvSpPr>
        <p:spPr bwMode="auto">
          <a:xfrm>
            <a:off x="1736030" y="358673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" name="Text Box 142"/>
          <p:cNvSpPr txBox="1">
            <a:spLocks noChangeArrowheads="1"/>
          </p:cNvSpPr>
          <p:nvPr/>
        </p:nvSpPr>
        <p:spPr bwMode="auto">
          <a:xfrm>
            <a:off x="2361902" y="3586733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De balletles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" name="Text Box 143"/>
          <p:cNvSpPr txBox="1">
            <a:spLocks noChangeArrowheads="1"/>
          </p:cNvSpPr>
          <p:nvPr/>
        </p:nvSpPr>
        <p:spPr bwMode="auto">
          <a:xfrm>
            <a:off x="4292624" y="358673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0" name="Text Box 144"/>
          <p:cNvSpPr txBox="1">
            <a:spLocks noChangeArrowheads="1"/>
          </p:cNvSpPr>
          <p:nvPr/>
        </p:nvSpPr>
        <p:spPr bwMode="auto">
          <a:xfrm>
            <a:off x="5018162" y="358673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1872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1" name="Text Box 145"/>
          <p:cNvSpPr txBox="1">
            <a:spLocks noChangeArrowheads="1"/>
          </p:cNvSpPr>
          <p:nvPr/>
        </p:nvSpPr>
        <p:spPr bwMode="auto">
          <a:xfrm>
            <a:off x="5873179" y="358673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102" name="Text Box 146"/>
          <p:cNvSpPr txBox="1">
            <a:spLocks noChangeArrowheads="1"/>
          </p:cNvSpPr>
          <p:nvPr/>
        </p:nvSpPr>
        <p:spPr bwMode="auto">
          <a:xfrm>
            <a:off x="6765974" y="3586733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Text Box 147"/>
          <p:cNvSpPr txBox="1">
            <a:spLocks noChangeArrowheads="1"/>
          </p:cNvSpPr>
          <p:nvPr/>
        </p:nvSpPr>
        <p:spPr bwMode="auto">
          <a:xfrm>
            <a:off x="5727129" y="3586733"/>
            <a:ext cx="97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8.500.000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Text Box 148"/>
          <p:cNvSpPr txBox="1">
            <a:spLocks noChangeArrowheads="1"/>
          </p:cNvSpPr>
          <p:nvPr/>
        </p:nvSpPr>
        <p:spPr bwMode="auto">
          <a:xfrm>
            <a:off x="1736030" y="3858196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5" name="Text Box 149"/>
          <p:cNvSpPr txBox="1">
            <a:spLocks noChangeArrowheads="1"/>
          </p:cNvSpPr>
          <p:nvPr/>
        </p:nvSpPr>
        <p:spPr bwMode="auto">
          <a:xfrm>
            <a:off x="2361902" y="3858196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Mona Lisa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6" name="Text Box 150"/>
          <p:cNvSpPr txBox="1">
            <a:spLocks noChangeArrowheads="1"/>
          </p:cNvSpPr>
          <p:nvPr/>
        </p:nvSpPr>
        <p:spPr bwMode="auto">
          <a:xfrm>
            <a:off x="4292624" y="3858196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" name="Text Box 151"/>
          <p:cNvSpPr txBox="1">
            <a:spLocks noChangeArrowheads="1"/>
          </p:cNvSpPr>
          <p:nvPr/>
        </p:nvSpPr>
        <p:spPr bwMode="auto">
          <a:xfrm>
            <a:off x="5018162" y="3858196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1499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Text Box 152"/>
          <p:cNvSpPr txBox="1">
            <a:spLocks noChangeArrowheads="1"/>
          </p:cNvSpPr>
          <p:nvPr/>
        </p:nvSpPr>
        <p:spPr bwMode="auto">
          <a:xfrm>
            <a:off x="5873179" y="385819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109" name="Text Box 153"/>
          <p:cNvSpPr txBox="1">
            <a:spLocks noChangeArrowheads="1"/>
          </p:cNvSpPr>
          <p:nvPr/>
        </p:nvSpPr>
        <p:spPr bwMode="auto">
          <a:xfrm>
            <a:off x="6765974" y="3858196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" name="Text Box 154"/>
          <p:cNvSpPr txBox="1">
            <a:spLocks noChangeArrowheads="1"/>
          </p:cNvSpPr>
          <p:nvPr/>
        </p:nvSpPr>
        <p:spPr bwMode="auto">
          <a:xfrm>
            <a:off x="5727129" y="3858196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75.000.000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Text Box 155"/>
          <p:cNvSpPr txBox="1">
            <a:spLocks noChangeArrowheads="1"/>
          </p:cNvSpPr>
          <p:nvPr/>
        </p:nvSpPr>
        <p:spPr bwMode="auto">
          <a:xfrm>
            <a:off x="1736030" y="414553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 Box 156"/>
          <p:cNvSpPr txBox="1">
            <a:spLocks noChangeArrowheads="1"/>
          </p:cNvSpPr>
          <p:nvPr/>
        </p:nvSpPr>
        <p:spPr bwMode="auto">
          <a:xfrm>
            <a:off x="2361902" y="4145533"/>
            <a:ext cx="1059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Na het bad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Text Box 157"/>
          <p:cNvSpPr txBox="1">
            <a:spLocks noChangeArrowheads="1"/>
          </p:cNvSpPr>
          <p:nvPr/>
        </p:nvSpPr>
        <p:spPr bwMode="auto">
          <a:xfrm>
            <a:off x="4292624" y="4145533"/>
            <a:ext cx="5036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4" name="Text Box 158"/>
          <p:cNvSpPr txBox="1">
            <a:spLocks noChangeArrowheads="1"/>
          </p:cNvSpPr>
          <p:nvPr/>
        </p:nvSpPr>
        <p:spPr bwMode="auto">
          <a:xfrm>
            <a:off x="5018162" y="414553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1883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5" name="Text Box 159"/>
          <p:cNvSpPr txBox="1">
            <a:spLocks noChangeArrowheads="1"/>
          </p:cNvSpPr>
          <p:nvPr/>
        </p:nvSpPr>
        <p:spPr bwMode="auto">
          <a:xfrm>
            <a:off x="5873179" y="414553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116" name="Text Box 160"/>
          <p:cNvSpPr txBox="1">
            <a:spLocks noChangeArrowheads="1"/>
          </p:cNvSpPr>
          <p:nvPr/>
        </p:nvSpPr>
        <p:spPr bwMode="auto">
          <a:xfrm>
            <a:off x="6765974" y="4145533"/>
            <a:ext cx="4635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 smtClean="0">
                <a:solidFill>
                  <a:srgbClr val="000000"/>
                </a:solidFill>
                <a:latin typeface="Arial" charset="0"/>
              </a:rPr>
              <a:t>null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7" name="Text Box 161"/>
          <p:cNvSpPr txBox="1">
            <a:spLocks noChangeArrowheads="1"/>
          </p:cNvSpPr>
          <p:nvPr/>
        </p:nvSpPr>
        <p:spPr bwMode="auto">
          <a:xfrm>
            <a:off x="5727129" y="4145533"/>
            <a:ext cx="979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1.500.000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8" name="Line 162"/>
          <p:cNvSpPr>
            <a:spLocks noChangeShapeType="1"/>
          </p:cNvSpPr>
          <p:nvPr/>
        </p:nvSpPr>
        <p:spPr bwMode="auto">
          <a:xfrm>
            <a:off x="1736030" y="3586733"/>
            <a:ext cx="59009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9" name="Line 163"/>
          <p:cNvSpPr>
            <a:spLocks noChangeShapeType="1"/>
          </p:cNvSpPr>
          <p:nvPr/>
        </p:nvSpPr>
        <p:spPr bwMode="auto">
          <a:xfrm>
            <a:off x="1736030" y="3874070"/>
            <a:ext cx="5900911" cy="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0" name="Line 164"/>
          <p:cNvSpPr>
            <a:spLocks noChangeShapeType="1"/>
          </p:cNvSpPr>
          <p:nvPr/>
        </p:nvSpPr>
        <p:spPr bwMode="auto">
          <a:xfrm>
            <a:off x="1736030" y="4161407"/>
            <a:ext cx="5900911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1" name="Line 165"/>
          <p:cNvSpPr>
            <a:spLocks noChangeShapeType="1"/>
          </p:cNvSpPr>
          <p:nvPr/>
        </p:nvSpPr>
        <p:spPr bwMode="auto">
          <a:xfrm flipH="1">
            <a:off x="2381423" y="273742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2" name="Line 166"/>
          <p:cNvSpPr>
            <a:spLocks noChangeShapeType="1"/>
          </p:cNvSpPr>
          <p:nvPr/>
        </p:nvSpPr>
        <p:spPr bwMode="auto">
          <a:xfrm>
            <a:off x="2373486" y="32978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3" name="Line 167"/>
          <p:cNvSpPr>
            <a:spLocks noChangeShapeType="1"/>
          </p:cNvSpPr>
          <p:nvPr/>
        </p:nvSpPr>
        <p:spPr bwMode="auto">
          <a:xfrm>
            <a:off x="4322465" y="32978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4" name="Line 168"/>
          <p:cNvSpPr>
            <a:spLocks noChangeShapeType="1"/>
          </p:cNvSpPr>
          <p:nvPr/>
        </p:nvSpPr>
        <p:spPr bwMode="auto">
          <a:xfrm>
            <a:off x="5016847" y="32978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5" name="Line 169"/>
          <p:cNvSpPr>
            <a:spLocks noChangeShapeType="1"/>
          </p:cNvSpPr>
          <p:nvPr/>
        </p:nvSpPr>
        <p:spPr bwMode="auto">
          <a:xfrm>
            <a:off x="5757862" y="32978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6" name="Line 170"/>
          <p:cNvSpPr>
            <a:spLocks noChangeShapeType="1"/>
          </p:cNvSpPr>
          <p:nvPr/>
        </p:nvSpPr>
        <p:spPr bwMode="auto">
          <a:xfrm>
            <a:off x="6765974" y="32978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7" name="Line 221"/>
          <p:cNvSpPr>
            <a:spLocks noChangeShapeType="1"/>
          </p:cNvSpPr>
          <p:nvPr/>
        </p:nvSpPr>
        <p:spPr bwMode="auto">
          <a:xfrm flipH="1">
            <a:off x="4322465" y="2735833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8" name="Line 222"/>
          <p:cNvSpPr>
            <a:spLocks noChangeShapeType="1"/>
          </p:cNvSpPr>
          <p:nvPr/>
        </p:nvSpPr>
        <p:spPr bwMode="auto">
          <a:xfrm flipH="1">
            <a:off x="5016847" y="273742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9" name="Line 223"/>
          <p:cNvSpPr>
            <a:spLocks noChangeShapeType="1"/>
          </p:cNvSpPr>
          <p:nvPr/>
        </p:nvSpPr>
        <p:spPr bwMode="auto">
          <a:xfrm flipH="1">
            <a:off x="5757862" y="2739008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0" name="Line 224"/>
          <p:cNvSpPr>
            <a:spLocks noChangeShapeType="1"/>
          </p:cNvSpPr>
          <p:nvPr/>
        </p:nvSpPr>
        <p:spPr bwMode="auto">
          <a:xfrm flipH="1">
            <a:off x="6765974" y="2734246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0" name="Right Brace 199"/>
          <p:cNvSpPr/>
          <p:nvPr/>
        </p:nvSpPr>
        <p:spPr>
          <a:xfrm rot="16200000">
            <a:off x="1952218" y="1882342"/>
            <a:ext cx="270669" cy="693521"/>
          </a:xfrm>
          <a:prstGeom prst="rightBrace">
            <a:avLst/>
          </a:prstGeom>
          <a:ln w="3810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TextBox 201"/>
          <p:cNvSpPr txBox="1"/>
          <p:nvPr/>
        </p:nvSpPr>
        <p:spPr>
          <a:xfrm>
            <a:off x="1717156" y="1781507"/>
            <a:ext cx="42832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PK</a:t>
            </a:r>
            <a:endParaRPr lang="nl-BE" dirty="0">
              <a:solidFill>
                <a:schemeClr val="tx2"/>
              </a:solidFill>
            </a:endParaRPr>
          </a:p>
        </p:txBody>
      </p:sp>
      <p:pic>
        <p:nvPicPr>
          <p:cNvPr id="4098" name="Picture 2" descr="http://preparing4battle.files.wordpress.com/2013/03/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36" y="1592192"/>
            <a:ext cx="849213" cy="6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Right Brace 208"/>
          <p:cNvSpPr/>
          <p:nvPr/>
        </p:nvSpPr>
        <p:spPr>
          <a:xfrm rot="16200000">
            <a:off x="4543018" y="1882342"/>
            <a:ext cx="270669" cy="693521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0" name="TextBox 209"/>
          <p:cNvSpPr txBox="1"/>
          <p:nvPr/>
        </p:nvSpPr>
        <p:spPr>
          <a:xfrm>
            <a:off x="4307956" y="1781507"/>
            <a:ext cx="410690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FK</a:t>
            </a:r>
            <a:endParaRPr lang="nl-BE" dirty="0">
              <a:solidFill>
                <a:schemeClr val="tx2"/>
              </a:solidFill>
            </a:endParaRPr>
          </a:p>
        </p:txBody>
      </p:sp>
      <p:pic>
        <p:nvPicPr>
          <p:cNvPr id="211" name="Picture 2" descr="http://preparing4battle.files.wordpress.com/2013/03/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536" y="1582667"/>
            <a:ext cx="849213" cy="6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Right Brace 211"/>
          <p:cNvSpPr/>
          <p:nvPr/>
        </p:nvSpPr>
        <p:spPr>
          <a:xfrm rot="16200000">
            <a:off x="7059618" y="1795361"/>
            <a:ext cx="276940" cy="854702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3" name="TextBox 212"/>
          <p:cNvSpPr txBox="1"/>
          <p:nvPr/>
        </p:nvSpPr>
        <p:spPr>
          <a:xfrm>
            <a:off x="6784456" y="1771982"/>
            <a:ext cx="410690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FK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Sleutels</a:t>
            </a:r>
          </a:p>
          <a:p>
            <a:r>
              <a:rPr lang="nl-BE" sz="1400" dirty="0" smtClean="0"/>
              <a:t>Vreemde sleutel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76819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31" y="1136902"/>
            <a:ext cx="540941" cy="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30" y="3802835"/>
            <a:ext cx="540941" cy="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654" y="4079602"/>
            <a:ext cx="540941" cy="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78" name="Rectangle 121"/>
          <p:cNvSpPr>
            <a:spLocks noChangeArrowheads="1"/>
          </p:cNvSpPr>
          <p:nvPr/>
        </p:nvSpPr>
        <p:spPr bwMode="auto">
          <a:xfrm>
            <a:off x="2439318" y="1802383"/>
            <a:ext cx="5900911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9" name="Rectangle 122"/>
          <p:cNvSpPr>
            <a:spLocks noChangeArrowheads="1"/>
          </p:cNvSpPr>
          <p:nvPr/>
        </p:nvSpPr>
        <p:spPr bwMode="auto">
          <a:xfrm>
            <a:off x="692076" y="4487193"/>
            <a:ext cx="4137149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0" name="Text Box 123"/>
          <p:cNvSpPr txBox="1">
            <a:spLocks noChangeArrowheads="1"/>
          </p:cNvSpPr>
          <p:nvPr/>
        </p:nvSpPr>
        <p:spPr bwMode="auto">
          <a:xfrm>
            <a:off x="2410743" y="1786508"/>
            <a:ext cx="1464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>
                <a:solidFill>
                  <a:srgbClr val="000000"/>
                </a:solidFill>
                <a:latin typeface="Arial" charset="0"/>
              </a:rPr>
              <a:t>Schilderij </a:t>
            </a:r>
            <a:endParaRPr lang="nl-NL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" name="Text Box 124"/>
          <p:cNvSpPr txBox="1">
            <a:spLocks noChangeArrowheads="1"/>
          </p:cNvSpPr>
          <p:nvPr/>
        </p:nvSpPr>
        <p:spPr bwMode="auto">
          <a:xfrm>
            <a:off x="650801" y="4449093"/>
            <a:ext cx="124221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>
                <a:solidFill>
                  <a:srgbClr val="000000"/>
                </a:solidFill>
                <a:latin typeface="Arial" charset="0"/>
              </a:rPr>
              <a:t>Artiest  </a:t>
            </a:r>
            <a:endParaRPr lang="nl-NL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Rectangle 126"/>
          <p:cNvSpPr>
            <a:spLocks noChangeArrowheads="1"/>
          </p:cNvSpPr>
          <p:nvPr/>
        </p:nvSpPr>
        <p:spPr bwMode="auto">
          <a:xfrm>
            <a:off x="2439318" y="2175446"/>
            <a:ext cx="5900911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83" name="Text Box 127"/>
          <p:cNvSpPr txBox="1">
            <a:spLocks noChangeArrowheads="1"/>
          </p:cNvSpPr>
          <p:nvPr/>
        </p:nvSpPr>
        <p:spPr bwMode="auto">
          <a:xfrm>
            <a:off x="2412331" y="2146871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S_ID: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Text Box 128"/>
          <p:cNvSpPr txBox="1">
            <a:spLocks noChangeArrowheads="1"/>
          </p:cNvSpPr>
          <p:nvPr/>
        </p:nvSpPr>
        <p:spPr bwMode="auto">
          <a:xfrm>
            <a:off x="3077890" y="2146871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Text Box 129"/>
          <p:cNvSpPr txBox="1">
            <a:spLocks noChangeArrowheads="1"/>
          </p:cNvSpPr>
          <p:nvPr/>
        </p:nvSpPr>
        <p:spPr bwMode="auto">
          <a:xfrm>
            <a:off x="5000675" y="2146871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Artiest: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" name="Text Box 130"/>
          <p:cNvSpPr txBox="1">
            <a:spLocks noChangeArrowheads="1"/>
          </p:cNvSpPr>
          <p:nvPr/>
        </p:nvSpPr>
        <p:spPr bwMode="auto">
          <a:xfrm>
            <a:off x="5669062" y="2146871"/>
            <a:ext cx="844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Periode: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6389142" y="2156396"/>
            <a:ext cx="854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Waarde: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real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7397254" y="2146871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Eigenaar: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9" name="Rectangle 133"/>
          <p:cNvSpPr>
            <a:spLocks noChangeArrowheads="1"/>
          </p:cNvSpPr>
          <p:nvPr/>
        </p:nvSpPr>
        <p:spPr bwMode="auto">
          <a:xfrm>
            <a:off x="2439318" y="2740596"/>
            <a:ext cx="5900911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0" name="Text Box 134"/>
          <p:cNvSpPr txBox="1">
            <a:spLocks noChangeArrowheads="1"/>
          </p:cNvSpPr>
          <p:nvPr/>
        </p:nvSpPr>
        <p:spPr bwMode="auto">
          <a:xfrm>
            <a:off x="2444081" y="2740596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" name="Text Box 135"/>
          <p:cNvSpPr txBox="1">
            <a:spLocks noChangeArrowheads="1"/>
          </p:cNvSpPr>
          <p:nvPr/>
        </p:nvSpPr>
        <p:spPr bwMode="auto">
          <a:xfrm>
            <a:off x="3069952" y="2740596"/>
            <a:ext cx="109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Vissershuis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Text Box 136"/>
          <p:cNvSpPr txBox="1">
            <a:spLocks noChangeArrowheads="1"/>
          </p:cNvSpPr>
          <p:nvPr/>
        </p:nvSpPr>
        <p:spPr bwMode="auto">
          <a:xfrm>
            <a:off x="5000675" y="2740596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" name="Text Box 137"/>
          <p:cNvSpPr txBox="1">
            <a:spLocks noChangeArrowheads="1"/>
          </p:cNvSpPr>
          <p:nvPr/>
        </p:nvSpPr>
        <p:spPr bwMode="auto">
          <a:xfrm>
            <a:off x="5726212" y="2740596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1882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" name="Text Box 138"/>
          <p:cNvSpPr txBox="1">
            <a:spLocks noChangeArrowheads="1"/>
          </p:cNvSpPr>
          <p:nvPr/>
        </p:nvSpPr>
        <p:spPr bwMode="auto">
          <a:xfrm>
            <a:off x="6581229" y="274059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95" name="Text Box 139"/>
          <p:cNvSpPr txBox="1">
            <a:spLocks noChangeArrowheads="1"/>
          </p:cNvSpPr>
          <p:nvPr/>
        </p:nvSpPr>
        <p:spPr bwMode="auto">
          <a:xfrm>
            <a:off x="7474024" y="2740596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Text Box 140"/>
          <p:cNvSpPr txBox="1">
            <a:spLocks noChangeArrowheads="1"/>
          </p:cNvSpPr>
          <p:nvPr/>
        </p:nvSpPr>
        <p:spPr bwMode="auto">
          <a:xfrm>
            <a:off x="6435179" y="2740596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16.000.000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" name="Text Box 141"/>
          <p:cNvSpPr txBox="1">
            <a:spLocks noChangeArrowheads="1"/>
          </p:cNvSpPr>
          <p:nvPr/>
        </p:nvSpPr>
        <p:spPr bwMode="auto">
          <a:xfrm>
            <a:off x="2439318" y="302793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" name="Text Box 142"/>
          <p:cNvSpPr txBox="1">
            <a:spLocks noChangeArrowheads="1"/>
          </p:cNvSpPr>
          <p:nvPr/>
        </p:nvSpPr>
        <p:spPr bwMode="auto">
          <a:xfrm>
            <a:off x="3065190" y="3027933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De balletles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" name="Text Box 143"/>
          <p:cNvSpPr txBox="1">
            <a:spLocks noChangeArrowheads="1"/>
          </p:cNvSpPr>
          <p:nvPr/>
        </p:nvSpPr>
        <p:spPr bwMode="auto">
          <a:xfrm>
            <a:off x="4995912" y="302793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0" name="Text Box 144"/>
          <p:cNvSpPr txBox="1">
            <a:spLocks noChangeArrowheads="1"/>
          </p:cNvSpPr>
          <p:nvPr/>
        </p:nvSpPr>
        <p:spPr bwMode="auto">
          <a:xfrm>
            <a:off x="5721450" y="302793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1872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1" name="Text Box 145"/>
          <p:cNvSpPr txBox="1">
            <a:spLocks noChangeArrowheads="1"/>
          </p:cNvSpPr>
          <p:nvPr/>
        </p:nvSpPr>
        <p:spPr bwMode="auto">
          <a:xfrm>
            <a:off x="6576467" y="302793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102" name="Text Box 146"/>
          <p:cNvSpPr txBox="1">
            <a:spLocks noChangeArrowheads="1"/>
          </p:cNvSpPr>
          <p:nvPr/>
        </p:nvSpPr>
        <p:spPr bwMode="auto">
          <a:xfrm>
            <a:off x="7469262" y="3027933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" name="Text Box 147"/>
          <p:cNvSpPr txBox="1">
            <a:spLocks noChangeArrowheads="1"/>
          </p:cNvSpPr>
          <p:nvPr/>
        </p:nvSpPr>
        <p:spPr bwMode="auto">
          <a:xfrm>
            <a:off x="6430417" y="3027933"/>
            <a:ext cx="97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8.500.000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4" name="Text Box 148"/>
          <p:cNvSpPr txBox="1">
            <a:spLocks noChangeArrowheads="1"/>
          </p:cNvSpPr>
          <p:nvPr/>
        </p:nvSpPr>
        <p:spPr bwMode="auto">
          <a:xfrm>
            <a:off x="2439318" y="3299396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5" name="Text Box 149"/>
          <p:cNvSpPr txBox="1">
            <a:spLocks noChangeArrowheads="1"/>
          </p:cNvSpPr>
          <p:nvPr/>
        </p:nvSpPr>
        <p:spPr bwMode="auto">
          <a:xfrm>
            <a:off x="3065190" y="3299396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Mona Lisa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6" name="Text Box 150"/>
          <p:cNvSpPr txBox="1">
            <a:spLocks noChangeArrowheads="1"/>
          </p:cNvSpPr>
          <p:nvPr/>
        </p:nvSpPr>
        <p:spPr bwMode="auto">
          <a:xfrm>
            <a:off x="4995912" y="3299396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" name="Text Box 151"/>
          <p:cNvSpPr txBox="1">
            <a:spLocks noChangeArrowheads="1"/>
          </p:cNvSpPr>
          <p:nvPr/>
        </p:nvSpPr>
        <p:spPr bwMode="auto">
          <a:xfrm>
            <a:off x="5721450" y="3299396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1499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Text Box 152"/>
          <p:cNvSpPr txBox="1">
            <a:spLocks noChangeArrowheads="1"/>
          </p:cNvSpPr>
          <p:nvPr/>
        </p:nvSpPr>
        <p:spPr bwMode="auto">
          <a:xfrm>
            <a:off x="6576467" y="3299396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109" name="Text Box 153"/>
          <p:cNvSpPr txBox="1">
            <a:spLocks noChangeArrowheads="1"/>
          </p:cNvSpPr>
          <p:nvPr/>
        </p:nvSpPr>
        <p:spPr bwMode="auto">
          <a:xfrm>
            <a:off x="7469262" y="3299396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0" name="Text Box 154"/>
          <p:cNvSpPr txBox="1">
            <a:spLocks noChangeArrowheads="1"/>
          </p:cNvSpPr>
          <p:nvPr/>
        </p:nvSpPr>
        <p:spPr bwMode="auto">
          <a:xfrm>
            <a:off x="6430417" y="3299396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75.000.000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Text Box 155"/>
          <p:cNvSpPr txBox="1">
            <a:spLocks noChangeArrowheads="1"/>
          </p:cNvSpPr>
          <p:nvPr/>
        </p:nvSpPr>
        <p:spPr bwMode="auto">
          <a:xfrm>
            <a:off x="2439318" y="358673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 Box 156"/>
          <p:cNvSpPr txBox="1">
            <a:spLocks noChangeArrowheads="1"/>
          </p:cNvSpPr>
          <p:nvPr/>
        </p:nvSpPr>
        <p:spPr bwMode="auto">
          <a:xfrm>
            <a:off x="3065190" y="3586733"/>
            <a:ext cx="1059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Na het bad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Text Box 157"/>
          <p:cNvSpPr txBox="1">
            <a:spLocks noChangeArrowheads="1"/>
          </p:cNvSpPr>
          <p:nvPr/>
        </p:nvSpPr>
        <p:spPr bwMode="auto">
          <a:xfrm>
            <a:off x="4995912" y="3586733"/>
            <a:ext cx="5036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4" name="Text Box 158"/>
          <p:cNvSpPr txBox="1">
            <a:spLocks noChangeArrowheads="1"/>
          </p:cNvSpPr>
          <p:nvPr/>
        </p:nvSpPr>
        <p:spPr bwMode="auto">
          <a:xfrm>
            <a:off x="5721450" y="358673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1883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5" name="Text Box 159"/>
          <p:cNvSpPr txBox="1">
            <a:spLocks noChangeArrowheads="1"/>
          </p:cNvSpPr>
          <p:nvPr/>
        </p:nvSpPr>
        <p:spPr bwMode="auto">
          <a:xfrm>
            <a:off x="6576467" y="358673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116" name="Text Box 160"/>
          <p:cNvSpPr txBox="1">
            <a:spLocks noChangeArrowheads="1"/>
          </p:cNvSpPr>
          <p:nvPr/>
        </p:nvSpPr>
        <p:spPr bwMode="auto">
          <a:xfrm>
            <a:off x="7469262" y="3586733"/>
            <a:ext cx="4635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 smtClean="0">
                <a:solidFill>
                  <a:srgbClr val="000000"/>
                </a:solidFill>
                <a:latin typeface="Arial" charset="0"/>
              </a:rPr>
              <a:t>null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7" name="Text Box 161"/>
          <p:cNvSpPr txBox="1">
            <a:spLocks noChangeArrowheads="1"/>
          </p:cNvSpPr>
          <p:nvPr/>
        </p:nvSpPr>
        <p:spPr bwMode="auto">
          <a:xfrm>
            <a:off x="6430417" y="3586733"/>
            <a:ext cx="9797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1.500.000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8" name="Line 162"/>
          <p:cNvSpPr>
            <a:spLocks noChangeShapeType="1"/>
          </p:cNvSpPr>
          <p:nvPr/>
        </p:nvSpPr>
        <p:spPr bwMode="auto">
          <a:xfrm>
            <a:off x="2439318" y="3027933"/>
            <a:ext cx="59009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9" name="Line 163"/>
          <p:cNvSpPr>
            <a:spLocks noChangeShapeType="1"/>
          </p:cNvSpPr>
          <p:nvPr/>
        </p:nvSpPr>
        <p:spPr bwMode="auto">
          <a:xfrm>
            <a:off x="2439318" y="3315270"/>
            <a:ext cx="5900911" cy="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0" name="Line 164"/>
          <p:cNvSpPr>
            <a:spLocks noChangeShapeType="1"/>
          </p:cNvSpPr>
          <p:nvPr/>
        </p:nvSpPr>
        <p:spPr bwMode="auto">
          <a:xfrm>
            <a:off x="2439318" y="3602607"/>
            <a:ext cx="5900911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1" name="Line 165"/>
          <p:cNvSpPr>
            <a:spLocks noChangeShapeType="1"/>
          </p:cNvSpPr>
          <p:nvPr/>
        </p:nvSpPr>
        <p:spPr bwMode="auto">
          <a:xfrm flipH="1">
            <a:off x="3084711" y="217862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2" name="Line 166"/>
          <p:cNvSpPr>
            <a:spLocks noChangeShapeType="1"/>
          </p:cNvSpPr>
          <p:nvPr/>
        </p:nvSpPr>
        <p:spPr bwMode="auto">
          <a:xfrm>
            <a:off x="3076774" y="27390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3" name="Line 167"/>
          <p:cNvSpPr>
            <a:spLocks noChangeShapeType="1"/>
          </p:cNvSpPr>
          <p:nvPr/>
        </p:nvSpPr>
        <p:spPr bwMode="auto">
          <a:xfrm>
            <a:off x="5025753" y="27390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4" name="Line 168"/>
          <p:cNvSpPr>
            <a:spLocks noChangeShapeType="1"/>
          </p:cNvSpPr>
          <p:nvPr/>
        </p:nvSpPr>
        <p:spPr bwMode="auto">
          <a:xfrm>
            <a:off x="5720135" y="27390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5" name="Line 169"/>
          <p:cNvSpPr>
            <a:spLocks noChangeShapeType="1"/>
          </p:cNvSpPr>
          <p:nvPr/>
        </p:nvSpPr>
        <p:spPr bwMode="auto">
          <a:xfrm>
            <a:off x="6461150" y="27390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6" name="Line 170"/>
          <p:cNvSpPr>
            <a:spLocks noChangeShapeType="1"/>
          </p:cNvSpPr>
          <p:nvPr/>
        </p:nvSpPr>
        <p:spPr bwMode="auto">
          <a:xfrm>
            <a:off x="7469262" y="2739008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7" name="Rectangle 171"/>
          <p:cNvSpPr>
            <a:spLocks noChangeArrowheads="1"/>
          </p:cNvSpPr>
          <p:nvPr/>
        </p:nvSpPr>
        <p:spPr bwMode="auto">
          <a:xfrm>
            <a:off x="692076" y="4817393"/>
            <a:ext cx="4137149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28" name="Text Box 172"/>
          <p:cNvSpPr txBox="1">
            <a:spLocks noChangeArrowheads="1"/>
          </p:cNvSpPr>
          <p:nvPr/>
        </p:nvSpPr>
        <p:spPr bwMode="auto">
          <a:xfrm>
            <a:off x="1285652" y="4801518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9" name="Text Box 173"/>
          <p:cNvSpPr txBox="1">
            <a:spLocks noChangeArrowheads="1"/>
          </p:cNvSpPr>
          <p:nvPr/>
        </p:nvSpPr>
        <p:spPr bwMode="auto">
          <a:xfrm>
            <a:off x="2054374" y="4801518"/>
            <a:ext cx="1050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Voornaam: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0" name="Text Box 174"/>
          <p:cNvSpPr txBox="1">
            <a:spLocks noChangeArrowheads="1"/>
          </p:cNvSpPr>
          <p:nvPr/>
        </p:nvSpPr>
        <p:spPr bwMode="auto">
          <a:xfrm>
            <a:off x="2990479" y="4801518"/>
            <a:ext cx="9223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Geboren: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1" name="Rectangle 175"/>
          <p:cNvSpPr>
            <a:spLocks noChangeArrowheads="1"/>
          </p:cNvSpPr>
          <p:nvPr/>
        </p:nvSpPr>
        <p:spPr bwMode="auto">
          <a:xfrm>
            <a:off x="682551" y="5388893"/>
            <a:ext cx="4146674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32" name="Text Box 176"/>
          <p:cNvSpPr txBox="1">
            <a:spLocks noChangeArrowheads="1"/>
          </p:cNvSpPr>
          <p:nvPr/>
        </p:nvSpPr>
        <p:spPr bwMode="auto">
          <a:xfrm>
            <a:off x="1299940" y="5388893"/>
            <a:ext cx="846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Da Vinci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" name="Text Box 177"/>
          <p:cNvSpPr txBox="1">
            <a:spLocks noChangeArrowheads="1"/>
          </p:cNvSpPr>
          <p:nvPr/>
        </p:nvSpPr>
        <p:spPr bwMode="auto">
          <a:xfrm>
            <a:off x="2054374" y="5388893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Leonardo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4" name="Text Box 178"/>
          <p:cNvSpPr txBox="1">
            <a:spLocks noChangeArrowheads="1"/>
          </p:cNvSpPr>
          <p:nvPr/>
        </p:nvSpPr>
        <p:spPr bwMode="auto">
          <a:xfrm>
            <a:off x="2990479" y="538889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1452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5" name="Text Box 179"/>
          <p:cNvSpPr txBox="1">
            <a:spLocks noChangeArrowheads="1"/>
          </p:cNvSpPr>
          <p:nvPr/>
        </p:nvSpPr>
        <p:spPr bwMode="auto">
          <a:xfrm>
            <a:off x="1295177" y="5676230"/>
            <a:ext cx="696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Degas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6" name="Text Box 180"/>
          <p:cNvSpPr txBox="1">
            <a:spLocks noChangeArrowheads="1"/>
          </p:cNvSpPr>
          <p:nvPr/>
        </p:nvSpPr>
        <p:spPr bwMode="auto">
          <a:xfrm>
            <a:off x="2049612" y="5676230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Edgar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7" name="Text Box 181"/>
          <p:cNvSpPr txBox="1">
            <a:spLocks noChangeArrowheads="1"/>
          </p:cNvSpPr>
          <p:nvPr/>
        </p:nvSpPr>
        <p:spPr bwMode="auto">
          <a:xfrm>
            <a:off x="2985716" y="567623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1834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8" name="Text Box 182"/>
          <p:cNvSpPr txBox="1">
            <a:spLocks noChangeArrowheads="1"/>
          </p:cNvSpPr>
          <p:nvPr/>
        </p:nvSpPr>
        <p:spPr bwMode="auto">
          <a:xfrm>
            <a:off x="1295177" y="5947693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Ensor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9" name="Text Box 183"/>
          <p:cNvSpPr txBox="1">
            <a:spLocks noChangeArrowheads="1"/>
          </p:cNvSpPr>
          <p:nvPr/>
        </p:nvSpPr>
        <p:spPr bwMode="auto">
          <a:xfrm>
            <a:off x="2049612" y="5947693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James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0" name="Text Box 184"/>
          <p:cNvSpPr txBox="1">
            <a:spLocks noChangeArrowheads="1"/>
          </p:cNvSpPr>
          <p:nvPr/>
        </p:nvSpPr>
        <p:spPr bwMode="auto">
          <a:xfrm>
            <a:off x="2985716" y="594769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1860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1" name="Text Box 185"/>
          <p:cNvSpPr txBox="1">
            <a:spLocks noChangeArrowheads="1"/>
          </p:cNvSpPr>
          <p:nvPr/>
        </p:nvSpPr>
        <p:spPr bwMode="auto">
          <a:xfrm>
            <a:off x="1295177" y="6235030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Monet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" name="Text Box 186"/>
          <p:cNvSpPr txBox="1">
            <a:spLocks noChangeArrowheads="1"/>
          </p:cNvSpPr>
          <p:nvPr/>
        </p:nvSpPr>
        <p:spPr bwMode="auto">
          <a:xfrm>
            <a:off x="2049612" y="623503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Claude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3" name="Text Box 187"/>
          <p:cNvSpPr txBox="1">
            <a:spLocks noChangeArrowheads="1"/>
          </p:cNvSpPr>
          <p:nvPr/>
        </p:nvSpPr>
        <p:spPr bwMode="auto">
          <a:xfrm>
            <a:off x="2985716" y="623503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1840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4" name="Line 188"/>
          <p:cNvSpPr>
            <a:spLocks noChangeShapeType="1"/>
          </p:cNvSpPr>
          <p:nvPr/>
        </p:nvSpPr>
        <p:spPr bwMode="auto">
          <a:xfrm>
            <a:off x="684139" y="5963567"/>
            <a:ext cx="4145086" cy="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5" name="Line 189"/>
          <p:cNvSpPr>
            <a:spLocks noChangeShapeType="1"/>
          </p:cNvSpPr>
          <p:nvPr/>
        </p:nvSpPr>
        <p:spPr bwMode="auto">
          <a:xfrm>
            <a:off x="2121620" y="4817393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6" name="Line 190"/>
          <p:cNvSpPr>
            <a:spLocks noChangeShapeType="1"/>
          </p:cNvSpPr>
          <p:nvPr/>
        </p:nvSpPr>
        <p:spPr bwMode="auto">
          <a:xfrm>
            <a:off x="3057724" y="4817393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7" name="Line 191"/>
          <p:cNvSpPr>
            <a:spLocks noChangeShapeType="1"/>
          </p:cNvSpPr>
          <p:nvPr/>
        </p:nvSpPr>
        <p:spPr bwMode="auto">
          <a:xfrm>
            <a:off x="2121620" y="538730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8" name="Line 192"/>
          <p:cNvSpPr>
            <a:spLocks noChangeShapeType="1"/>
          </p:cNvSpPr>
          <p:nvPr/>
        </p:nvSpPr>
        <p:spPr bwMode="auto">
          <a:xfrm>
            <a:off x="3057724" y="538730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9" name="Text Box 193"/>
          <p:cNvSpPr txBox="1">
            <a:spLocks noChangeArrowheads="1"/>
          </p:cNvSpPr>
          <p:nvPr/>
        </p:nvSpPr>
        <p:spPr bwMode="auto">
          <a:xfrm>
            <a:off x="3806999" y="4801518"/>
            <a:ext cx="1050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Gestorven: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0" name="Text Box 194"/>
          <p:cNvSpPr txBox="1">
            <a:spLocks noChangeArrowheads="1"/>
          </p:cNvSpPr>
          <p:nvPr/>
        </p:nvSpPr>
        <p:spPr bwMode="auto">
          <a:xfrm>
            <a:off x="3806999" y="538889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1519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1" name="Text Box 195"/>
          <p:cNvSpPr txBox="1">
            <a:spLocks noChangeArrowheads="1"/>
          </p:cNvSpPr>
          <p:nvPr/>
        </p:nvSpPr>
        <p:spPr bwMode="auto">
          <a:xfrm>
            <a:off x="3802237" y="567623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1917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2" name="Text Box 196"/>
          <p:cNvSpPr txBox="1">
            <a:spLocks noChangeArrowheads="1"/>
          </p:cNvSpPr>
          <p:nvPr/>
        </p:nvSpPr>
        <p:spPr bwMode="auto">
          <a:xfrm>
            <a:off x="3802237" y="594769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1949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" name="Text Box 197"/>
          <p:cNvSpPr txBox="1">
            <a:spLocks noChangeArrowheads="1"/>
          </p:cNvSpPr>
          <p:nvPr/>
        </p:nvSpPr>
        <p:spPr bwMode="auto">
          <a:xfrm>
            <a:off x="3802237" y="623503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1926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4" name="Line 198"/>
          <p:cNvSpPr>
            <a:spLocks noChangeShapeType="1"/>
          </p:cNvSpPr>
          <p:nvPr/>
        </p:nvSpPr>
        <p:spPr bwMode="auto">
          <a:xfrm>
            <a:off x="3849812" y="4817393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5" name="Line 199"/>
          <p:cNvSpPr>
            <a:spLocks noChangeShapeType="1"/>
          </p:cNvSpPr>
          <p:nvPr/>
        </p:nvSpPr>
        <p:spPr bwMode="auto">
          <a:xfrm>
            <a:off x="3849812" y="538730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6" name="Line 200"/>
          <p:cNvSpPr>
            <a:spLocks noChangeShapeType="1"/>
          </p:cNvSpPr>
          <p:nvPr/>
        </p:nvSpPr>
        <p:spPr bwMode="auto">
          <a:xfrm>
            <a:off x="679376" y="6250905"/>
            <a:ext cx="4149849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7" name="Line 221"/>
          <p:cNvSpPr>
            <a:spLocks noChangeShapeType="1"/>
          </p:cNvSpPr>
          <p:nvPr/>
        </p:nvSpPr>
        <p:spPr bwMode="auto">
          <a:xfrm flipH="1">
            <a:off x="5025753" y="2177033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8" name="Line 222"/>
          <p:cNvSpPr>
            <a:spLocks noChangeShapeType="1"/>
          </p:cNvSpPr>
          <p:nvPr/>
        </p:nvSpPr>
        <p:spPr bwMode="auto">
          <a:xfrm flipH="1">
            <a:off x="5720135" y="217862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9" name="Line 223"/>
          <p:cNvSpPr>
            <a:spLocks noChangeShapeType="1"/>
          </p:cNvSpPr>
          <p:nvPr/>
        </p:nvSpPr>
        <p:spPr bwMode="auto">
          <a:xfrm flipH="1">
            <a:off x="6461150" y="2180208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0" name="Line 224"/>
          <p:cNvSpPr>
            <a:spLocks noChangeShapeType="1"/>
          </p:cNvSpPr>
          <p:nvPr/>
        </p:nvSpPr>
        <p:spPr bwMode="auto">
          <a:xfrm flipH="1">
            <a:off x="7469262" y="2175446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1" name="Line 225"/>
          <p:cNvSpPr>
            <a:spLocks noChangeShapeType="1"/>
          </p:cNvSpPr>
          <p:nvPr/>
        </p:nvSpPr>
        <p:spPr bwMode="auto">
          <a:xfrm>
            <a:off x="1331120" y="4822155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2" name="Text Box 226"/>
          <p:cNvSpPr txBox="1">
            <a:spLocks noChangeArrowheads="1"/>
          </p:cNvSpPr>
          <p:nvPr/>
        </p:nvSpPr>
        <p:spPr bwMode="auto">
          <a:xfrm>
            <a:off x="641276" y="4801518"/>
            <a:ext cx="744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A_ID: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" name="Line 227"/>
          <p:cNvSpPr>
            <a:spLocks noChangeShapeType="1"/>
          </p:cNvSpPr>
          <p:nvPr/>
        </p:nvSpPr>
        <p:spPr bwMode="auto">
          <a:xfrm>
            <a:off x="1329532" y="538730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4" name="Text Box 228"/>
          <p:cNvSpPr txBox="1">
            <a:spLocks noChangeArrowheads="1"/>
          </p:cNvSpPr>
          <p:nvPr/>
        </p:nvSpPr>
        <p:spPr bwMode="auto">
          <a:xfrm>
            <a:off x="668264" y="538889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5" name="Text Box 229"/>
          <p:cNvSpPr txBox="1">
            <a:spLocks noChangeArrowheads="1"/>
          </p:cNvSpPr>
          <p:nvPr/>
        </p:nvSpPr>
        <p:spPr bwMode="auto">
          <a:xfrm>
            <a:off x="668264" y="567464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6" name="Text Box 230"/>
          <p:cNvSpPr txBox="1">
            <a:spLocks noChangeArrowheads="1"/>
          </p:cNvSpPr>
          <p:nvPr/>
        </p:nvSpPr>
        <p:spPr bwMode="auto">
          <a:xfrm>
            <a:off x="671439" y="594769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7" name="Text Box 231"/>
          <p:cNvSpPr txBox="1">
            <a:spLocks noChangeArrowheads="1"/>
          </p:cNvSpPr>
          <p:nvPr/>
        </p:nvSpPr>
        <p:spPr bwMode="auto">
          <a:xfrm>
            <a:off x="680964" y="6244555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8" name="Line 232"/>
          <p:cNvSpPr>
            <a:spLocks noChangeShapeType="1"/>
          </p:cNvSpPr>
          <p:nvPr/>
        </p:nvSpPr>
        <p:spPr bwMode="auto">
          <a:xfrm>
            <a:off x="680964" y="5684167"/>
            <a:ext cx="4148261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5867598" y="4807545"/>
            <a:ext cx="2696544" cy="273050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70" name="Text Box 9"/>
          <p:cNvSpPr txBox="1">
            <a:spLocks noChangeArrowheads="1"/>
          </p:cNvSpPr>
          <p:nvPr/>
        </p:nvSpPr>
        <p:spPr bwMode="auto">
          <a:xfrm>
            <a:off x="5826322" y="4778970"/>
            <a:ext cx="14040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Eigenaar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1" name="Rectangle 85"/>
          <p:cNvSpPr>
            <a:spLocks noChangeArrowheads="1"/>
          </p:cNvSpPr>
          <p:nvPr/>
        </p:nvSpPr>
        <p:spPr bwMode="auto">
          <a:xfrm>
            <a:off x="5869185" y="5150445"/>
            <a:ext cx="2688085" cy="4587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72" name="Text Box 86"/>
          <p:cNvSpPr txBox="1">
            <a:spLocks noChangeArrowheads="1"/>
          </p:cNvSpPr>
          <p:nvPr/>
        </p:nvSpPr>
        <p:spPr bwMode="auto">
          <a:xfrm>
            <a:off x="5796136" y="5115520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3" name="Text Box 87"/>
          <p:cNvSpPr txBox="1">
            <a:spLocks noChangeArrowheads="1"/>
          </p:cNvSpPr>
          <p:nvPr/>
        </p:nvSpPr>
        <p:spPr bwMode="auto">
          <a:xfrm>
            <a:off x="6588224" y="5115520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Plaats: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" name="Text Box 88"/>
          <p:cNvSpPr txBox="1">
            <a:spLocks noChangeArrowheads="1"/>
          </p:cNvSpPr>
          <p:nvPr/>
        </p:nvSpPr>
        <p:spPr bwMode="auto">
          <a:xfrm>
            <a:off x="7524328" y="5115520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Land: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5" name="Rectangle 89"/>
          <p:cNvSpPr>
            <a:spLocks noChangeArrowheads="1"/>
          </p:cNvSpPr>
          <p:nvPr/>
        </p:nvSpPr>
        <p:spPr bwMode="auto">
          <a:xfrm>
            <a:off x="5869185" y="5693370"/>
            <a:ext cx="2688085" cy="8620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76" name="Text Box 90"/>
          <p:cNvSpPr txBox="1">
            <a:spLocks noChangeArrowheads="1"/>
          </p:cNvSpPr>
          <p:nvPr/>
        </p:nvSpPr>
        <p:spPr bwMode="auto">
          <a:xfrm>
            <a:off x="5826299" y="569337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" name="Text Box 91"/>
          <p:cNvSpPr txBox="1">
            <a:spLocks noChangeArrowheads="1"/>
          </p:cNvSpPr>
          <p:nvPr/>
        </p:nvSpPr>
        <p:spPr bwMode="auto">
          <a:xfrm>
            <a:off x="6626324" y="5693370"/>
            <a:ext cx="1011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Rotterdam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8" name="Text Box 92"/>
          <p:cNvSpPr txBox="1">
            <a:spLocks noChangeArrowheads="1"/>
          </p:cNvSpPr>
          <p:nvPr/>
        </p:nvSpPr>
        <p:spPr bwMode="auto">
          <a:xfrm>
            <a:off x="7562428" y="5693370"/>
            <a:ext cx="1001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Nederland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" name="Text Box 93"/>
          <p:cNvSpPr txBox="1">
            <a:spLocks noChangeArrowheads="1"/>
          </p:cNvSpPr>
          <p:nvPr/>
        </p:nvSpPr>
        <p:spPr bwMode="auto">
          <a:xfrm>
            <a:off x="5821536" y="5980708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0" name="Text Box 94"/>
          <p:cNvSpPr txBox="1">
            <a:spLocks noChangeArrowheads="1"/>
          </p:cNvSpPr>
          <p:nvPr/>
        </p:nvSpPr>
        <p:spPr bwMode="auto">
          <a:xfrm>
            <a:off x="6621562" y="5980708"/>
            <a:ext cx="628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Parijs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1" name="Text Box 95"/>
          <p:cNvSpPr txBox="1">
            <a:spLocks noChangeArrowheads="1"/>
          </p:cNvSpPr>
          <p:nvPr/>
        </p:nvSpPr>
        <p:spPr bwMode="auto">
          <a:xfrm>
            <a:off x="7557666" y="598070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Frankrijk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" name="Text Box 96"/>
          <p:cNvSpPr txBox="1">
            <a:spLocks noChangeArrowheads="1"/>
          </p:cNvSpPr>
          <p:nvPr/>
        </p:nvSpPr>
        <p:spPr bwMode="auto">
          <a:xfrm>
            <a:off x="5821536" y="625217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KMSK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" name="Text Box 97"/>
          <p:cNvSpPr txBox="1">
            <a:spLocks noChangeArrowheads="1"/>
          </p:cNvSpPr>
          <p:nvPr/>
        </p:nvSpPr>
        <p:spPr bwMode="auto">
          <a:xfrm>
            <a:off x="6621562" y="625217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Antwerpen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" name="Text Box 98"/>
          <p:cNvSpPr txBox="1">
            <a:spLocks noChangeArrowheads="1"/>
          </p:cNvSpPr>
          <p:nvPr/>
        </p:nvSpPr>
        <p:spPr bwMode="auto">
          <a:xfrm>
            <a:off x="7557666" y="6252170"/>
            <a:ext cx="677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België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5" name="Line 99"/>
          <p:cNvSpPr>
            <a:spLocks noChangeShapeType="1"/>
          </p:cNvSpPr>
          <p:nvPr/>
        </p:nvSpPr>
        <p:spPr bwMode="auto">
          <a:xfrm>
            <a:off x="5869185" y="5980708"/>
            <a:ext cx="26880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6" name="Line 100"/>
          <p:cNvSpPr>
            <a:spLocks noChangeShapeType="1"/>
          </p:cNvSpPr>
          <p:nvPr/>
        </p:nvSpPr>
        <p:spPr bwMode="auto">
          <a:xfrm>
            <a:off x="5869185" y="6268045"/>
            <a:ext cx="269495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7" name="Line 101"/>
          <p:cNvSpPr>
            <a:spLocks noChangeShapeType="1"/>
          </p:cNvSpPr>
          <p:nvPr/>
        </p:nvSpPr>
        <p:spPr bwMode="auto">
          <a:xfrm flipH="1">
            <a:off x="6660232" y="5140920"/>
            <a:ext cx="1587" cy="468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8" name="Line 102"/>
          <p:cNvSpPr>
            <a:spLocks noChangeShapeType="1"/>
          </p:cNvSpPr>
          <p:nvPr/>
        </p:nvSpPr>
        <p:spPr bwMode="auto">
          <a:xfrm>
            <a:off x="7596336" y="5140920"/>
            <a:ext cx="1587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9" name="Line 103"/>
          <p:cNvSpPr>
            <a:spLocks noChangeShapeType="1"/>
          </p:cNvSpPr>
          <p:nvPr/>
        </p:nvSpPr>
        <p:spPr bwMode="auto">
          <a:xfrm>
            <a:off x="7596336" y="569178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0" name="Line 104"/>
          <p:cNvSpPr>
            <a:spLocks noChangeShapeType="1"/>
          </p:cNvSpPr>
          <p:nvPr/>
        </p:nvSpPr>
        <p:spPr bwMode="auto">
          <a:xfrm>
            <a:off x="6674520" y="569178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0" name="Right Brace 199"/>
          <p:cNvSpPr/>
          <p:nvPr/>
        </p:nvSpPr>
        <p:spPr>
          <a:xfrm rot="16200000">
            <a:off x="2655506" y="1323542"/>
            <a:ext cx="270669" cy="693521"/>
          </a:xfrm>
          <a:prstGeom prst="rightBrace">
            <a:avLst/>
          </a:prstGeom>
          <a:ln w="3810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TextBox 201"/>
          <p:cNvSpPr txBox="1"/>
          <p:nvPr/>
        </p:nvSpPr>
        <p:spPr>
          <a:xfrm>
            <a:off x="2420444" y="1222707"/>
            <a:ext cx="42832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PK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203" name="Right Brace 202"/>
          <p:cNvSpPr/>
          <p:nvPr/>
        </p:nvSpPr>
        <p:spPr>
          <a:xfrm rot="16200000">
            <a:off x="879003" y="4013973"/>
            <a:ext cx="270669" cy="644524"/>
          </a:xfrm>
          <a:prstGeom prst="rightBrace">
            <a:avLst/>
          </a:prstGeom>
          <a:ln w="3810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5" name="TextBox 204"/>
          <p:cNvSpPr txBox="1"/>
          <p:nvPr/>
        </p:nvSpPr>
        <p:spPr>
          <a:xfrm>
            <a:off x="619443" y="3888640"/>
            <a:ext cx="42832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PK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206" name="Right Brace 205"/>
          <p:cNvSpPr/>
          <p:nvPr/>
        </p:nvSpPr>
        <p:spPr>
          <a:xfrm rot="16200000">
            <a:off x="6106129" y="4275767"/>
            <a:ext cx="270669" cy="693521"/>
          </a:xfrm>
          <a:prstGeom prst="rightBrace">
            <a:avLst/>
          </a:prstGeom>
          <a:ln w="3810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8" name="TextBox 207"/>
          <p:cNvSpPr txBox="1"/>
          <p:nvPr/>
        </p:nvSpPr>
        <p:spPr>
          <a:xfrm>
            <a:off x="5871067" y="4165407"/>
            <a:ext cx="42832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PK</a:t>
            </a:r>
            <a:endParaRPr lang="nl-BE" dirty="0">
              <a:solidFill>
                <a:schemeClr val="tx2"/>
              </a:solidFill>
            </a:endParaRPr>
          </a:p>
        </p:txBody>
      </p:sp>
      <p:pic>
        <p:nvPicPr>
          <p:cNvPr id="4098" name="Picture 2" descr="http://preparing4battle.files.wordpress.com/2013/03/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24" y="1033392"/>
            <a:ext cx="849213" cy="6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3" name="Straight Arrow Connector 192"/>
          <p:cNvCxnSpPr/>
          <p:nvPr/>
        </p:nvCxnSpPr>
        <p:spPr>
          <a:xfrm flipH="1">
            <a:off x="1271910" y="2921198"/>
            <a:ext cx="3813376" cy="346623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ight Brace 208"/>
          <p:cNvSpPr/>
          <p:nvPr/>
        </p:nvSpPr>
        <p:spPr>
          <a:xfrm rot="16200000">
            <a:off x="5246306" y="1323542"/>
            <a:ext cx="270669" cy="693521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0" name="TextBox 209"/>
          <p:cNvSpPr txBox="1"/>
          <p:nvPr/>
        </p:nvSpPr>
        <p:spPr>
          <a:xfrm>
            <a:off x="5011244" y="1222707"/>
            <a:ext cx="410690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FK</a:t>
            </a:r>
            <a:endParaRPr lang="nl-BE" dirty="0">
              <a:solidFill>
                <a:schemeClr val="tx2"/>
              </a:solidFill>
            </a:endParaRPr>
          </a:p>
        </p:txBody>
      </p:sp>
      <p:pic>
        <p:nvPicPr>
          <p:cNvPr id="211" name="Picture 2" descr="http://preparing4battle.files.wordpress.com/2013/03/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24" y="1023867"/>
            <a:ext cx="849213" cy="6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Right Brace 211"/>
          <p:cNvSpPr/>
          <p:nvPr/>
        </p:nvSpPr>
        <p:spPr>
          <a:xfrm rot="16200000">
            <a:off x="7762906" y="1236561"/>
            <a:ext cx="276940" cy="854702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3" name="TextBox 212"/>
          <p:cNvSpPr txBox="1"/>
          <p:nvPr/>
        </p:nvSpPr>
        <p:spPr>
          <a:xfrm>
            <a:off x="7487744" y="1213182"/>
            <a:ext cx="410690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FK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Sleutels</a:t>
            </a:r>
          </a:p>
          <a:p>
            <a:r>
              <a:rPr lang="nl-BE" sz="1400" dirty="0" err="1" smtClean="0"/>
              <a:t>Referentiële</a:t>
            </a:r>
            <a:r>
              <a:rPr lang="nl-BE" sz="1400" dirty="0" smtClean="0"/>
              <a:t> integriteit</a:t>
            </a:r>
            <a:endParaRPr lang="nl-BE" dirty="0"/>
          </a:p>
        </p:txBody>
      </p:sp>
      <p:cxnSp>
        <p:nvCxnSpPr>
          <p:cNvPr id="191" name="Straight Arrow Connector 190"/>
          <p:cNvCxnSpPr/>
          <p:nvPr/>
        </p:nvCxnSpPr>
        <p:spPr>
          <a:xfrm flipH="1">
            <a:off x="1215924" y="3252341"/>
            <a:ext cx="3869362" cy="25934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>
            <a:off x="1271910" y="3473648"/>
            <a:ext cx="3813376" cy="206764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1253442" y="3749576"/>
            <a:ext cx="3813376" cy="20961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H="1">
            <a:off x="6626324" y="2954858"/>
            <a:ext cx="898004" cy="287218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H="1">
            <a:off x="6632178" y="3251398"/>
            <a:ext cx="898004" cy="287218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H="1">
            <a:off x="6632178" y="3489303"/>
            <a:ext cx="892150" cy="26342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2" y="1940396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976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 descr="http://www.thewritingnut.com/wp-content/uploads/2011/04/key-73797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01" y="1955616"/>
            <a:ext cx="540941" cy="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Integriteitaspecten</a:t>
            </a:r>
            <a:endParaRPr lang="nl-BE" sz="1000" dirty="0"/>
          </a:p>
        </p:txBody>
      </p:sp>
      <p:sp>
        <p:nvSpPr>
          <p:cNvPr id="200" name="Right Brace 199"/>
          <p:cNvSpPr/>
          <p:nvPr/>
        </p:nvSpPr>
        <p:spPr>
          <a:xfrm rot="16200000">
            <a:off x="1213676" y="2142256"/>
            <a:ext cx="270669" cy="693521"/>
          </a:xfrm>
          <a:prstGeom prst="rightBrace">
            <a:avLst/>
          </a:prstGeom>
          <a:ln w="3810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TextBox 201"/>
          <p:cNvSpPr txBox="1"/>
          <p:nvPr/>
        </p:nvSpPr>
        <p:spPr>
          <a:xfrm>
            <a:off x="978614" y="2041421"/>
            <a:ext cx="428322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PK</a:t>
            </a:r>
            <a:endParaRPr lang="nl-BE" dirty="0">
              <a:solidFill>
                <a:schemeClr val="tx2"/>
              </a:solidFill>
            </a:endParaRPr>
          </a:p>
        </p:txBody>
      </p:sp>
      <p:pic>
        <p:nvPicPr>
          <p:cNvPr id="4098" name="Picture 2" descr="http://preparing4battle.files.wordpress.com/2013/03/ke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21" y="1852106"/>
            <a:ext cx="849213" cy="6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Right Brace 208"/>
          <p:cNvSpPr/>
          <p:nvPr/>
        </p:nvSpPr>
        <p:spPr>
          <a:xfrm rot="16200000">
            <a:off x="7132681" y="1684232"/>
            <a:ext cx="290300" cy="1629197"/>
          </a:xfrm>
          <a:prstGeom prst="rightBrac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0" name="TextBox 209"/>
          <p:cNvSpPr txBox="1"/>
          <p:nvPr/>
        </p:nvSpPr>
        <p:spPr>
          <a:xfrm>
            <a:off x="6869141" y="2041421"/>
            <a:ext cx="410690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/>
                </a:solidFill>
              </a:rPr>
              <a:t>FK</a:t>
            </a:r>
            <a:endParaRPr lang="nl-BE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Sleutels</a:t>
            </a:r>
          </a:p>
          <a:p>
            <a:r>
              <a:rPr lang="nl-BE" sz="1400" dirty="0" smtClean="0"/>
              <a:t>Zelfreferentie</a:t>
            </a:r>
            <a:endParaRPr lang="nl-BE" dirty="0"/>
          </a:p>
        </p:txBody>
      </p:sp>
      <p:cxnSp>
        <p:nvCxnSpPr>
          <p:cNvPr id="196" name="Straight Arrow Connector 195"/>
          <p:cNvCxnSpPr>
            <a:endCxn id="201" idx="3"/>
          </p:cNvCxnSpPr>
          <p:nvPr/>
        </p:nvCxnSpPr>
        <p:spPr>
          <a:xfrm flipH="1" flipV="1">
            <a:off x="1801142" y="2226087"/>
            <a:ext cx="5059485" cy="232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endCxn id="257" idx="3"/>
          </p:cNvCxnSpPr>
          <p:nvPr/>
        </p:nvCxnSpPr>
        <p:spPr>
          <a:xfrm flipH="1">
            <a:off x="1510233" y="3966369"/>
            <a:ext cx="5110162" cy="5746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endCxn id="255" idx="3"/>
          </p:cNvCxnSpPr>
          <p:nvPr/>
        </p:nvCxnSpPr>
        <p:spPr>
          <a:xfrm flipH="1" flipV="1">
            <a:off x="1497533" y="3971132"/>
            <a:ext cx="5122862" cy="25258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161"/>
          <p:cNvSpPr>
            <a:spLocks noChangeArrowheads="1"/>
          </p:cNvSpPr>
          <p:nvPr/>
        </p:nvSpPr>
        <p:spPr bwMode="auto">
          <a:xfrm>
            <a:off x="1021282" y="2643982"/>
            <a:ext cx="7142163" cy="2381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17" name="Text Box 162"/>
          <p:cNvSpPr txBox="1">
            <a:spLocks noChangeArrowheads="1"/>
          </p:cNvSpPr>
          <p:nvPr/>
        </p:nvSpPr>
        <p:spPr bwMode="auto">
          <a:xfrm>
            <a:off x="991120" y="2627314"/>
            <a:ext cx="728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 dirty="0">
                <a:solidFill>
                  <a:srgbClr val="000000"/>
                </a:solidFill>
              </a:rPr>
              <a:t>Tabel </a:t>
            </a:r>
            <a:r>
              <a:rPr lang="nl-BE" sz="1400" dirty="0" smtClean="0">
                <a:solidFill>
                  <a:srgbClr val="000000"/>
                </a:solidFill>
              </a:rPr>
              <a:t>Artiest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218" name="Text Box 163"/>
          <p:cNvSpPr txBox="1">
            <a:spLocks noChangeArrowheads="1"/>
          </p:cNvSpPr>
          <p:nvPr/>
        </p:nvSpPr>
        <p:spPr bwMode="auto">
          <a:xfrm>
            <a:off x="6620395" y="3526632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null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9" name="Text Box 164"/>
          <p:cNvSpPr txBox="1">
            <a:spLocks noChangeArrowheads="1"/>
          </p:cNvSpPr>
          <p:nvPr/>
        </p:nvSpPr>
        <p:spPr bwMode="auto">
          <a:xfrm>
            <a:off x="6615632" y="381396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0" name="Text Box 165"/>
          <p:cNvSpPr txBox="1">
            <a:spLocks noChangeArrowheads="1"/>
          </p:cNvSpPr>
          <p:nvPr/>
        </p:nvSpPr>
        <p:spPr bwMode="auto">
          <a:xfrm>
            <a:off x="6615632" y="4085432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1" name="Rectangle 166"/>
          <p:cNvSpPr>
            <a:spLocks noChangeArrowheads="1"/>
          </p:cNvSpPr>
          <p:nvPr/>
        </p:nvSpPr>
        <p:spPr bwMode="auto">
          <a:xfrm>
            <a:off x="1021282" y="2961482"/>
            <a:ext cx="7123113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222" name="Text Box 167"/>
          <p:cNvSpPr txBox="1">
            <a:spLocks noChangeArrowheads="1"/>
          </p:cNvSpPr>
          <p:nvPr/>
        </p:nvSpPr>
        <p:spPr bwMode="auto">
          <a:xfrm>
            <a:off x="1672157" y="2945607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3" name="Text Box 168"/>
          <p:cNvSpPr txBox="1">
            <a:spLocks noChangeArrowheads="1"/>
          </p:cNvSpPr>
          <p:nvPr/>
        </p:nvSpPr>
        <p:spPr bwMode="auto">
          <a:xfrm>
            <a:off x="2856432" y="2945607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4" name="Text Box 169"/>
          <p:cNvSpPr txBox="1">
            <a:spLocks noChangeArrowheads="1"/>
          </p:cNvSpPr>
          <p:nvPr/>
        </p:nvSpPr>
        <p:spPr bwMode="auto">
          <a:xfrm>
            <a:off x="4270895" y="2945607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5" name="Rectangle 170"/>
          <p:cNvSpPr>
            <a:spLocks noChangeArrowheads="1"/>
          </p:cNvSpPr>
          <p:nvPr/>
        </p:nvSpPr>
        <p:spPr bwMode="auto">
          <a:xfrm>
            <a:off x="1011757" y="3532982"/>
            <a:ext cx="7132638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6" name="Text Box 171"/>
          <p:cNvSpPr txBox="1">
            <a:spLocks noChangeArrowheads="1"/>
          </p:cNvSpPr>
          <p:nvPr/>
        </p:nvSpPr>
        <p:spPr bwMode="auto">
          <a:xfrm>
            <a:off x="1686445" y="3532982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7" name="Text Box 172"/>
          <p:cNvSpPr txBox="1">
            <a:spLocks noChangeArrowheads="1"/>
          </p:cNvSpPr>
          <p:nvPr/>
        </p:nvSpPr>
        <p:spPr bwMode="auto">
          <a:xfrm>
            <a:off x="2856432" y="3532982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8" name="Text Box 173"/>
          <p:cNvSpPr txBox="1">
            <a:spLocks noChangeArrowheads="1"/>
          </p:cNvSpPr>
          <p:nvPr/>
        </p:nvSpPr>
        <p:spPr bwMode="auto">
          <a:xfrm>
            <a:off x="4270895" y="353298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9" name="Text Box 174"/>
          <p:cNvSpPr txBox="1">
            <a:spLocks noChangeArrowheads="1"/>
          </p:cNvSpPr>
          <p:nvPr/>
        </p:nvSpPr>
        <p:spPr bwMode="auto">
          <a:xfrm>
            <a:off x="1681682" y="3820319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0" name="Text Box 175"/>
          <p:cNvSpPr txBox="1">
            <a:spLocks noChangeArrowheads="1"/>
          </p:cNvSpPr>
          <p:nvPr/>
        </p:nvSpPr>
        <p:spPr bwMode="auto">
          <a:xfrm>
            <a:off x="2851670" y="3820319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1" name="Text Box 176"/>
          <p:cNvSpPr txBox="1">
            <a:spLocks noChangeArrowheads="1"/>
          </p:cNvSpPr>
          <p:nvPr/>
        </p:nvSpPr>
        <p:spPr bwMode="auto">
          <a:xfrm>
            <a:off x="4266132" y="38203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2" name="Text Box 177"/>
          <p:cNvSpPr txBox="1">
            <a:spLocks noChangeArrowheads="1"/>
          </p:cNvSpPr>
          <p:nvPr/>
        </p:nvSpPr>
        <p:spPr bwMode="auto">
          <a:xfrm>
            <a:off x="1681682" y="4091782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Ensor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3" name="Text Box 178"/>
          <p:cNvSpPr txBox="1">
            <a:spLocks noChangeArrowheads="1"/>
          </p:cNvSpPr>
          <p:nvPr/>
        </p:nvSpPr>
        <p:spPr bwMode="auto">
          <a:xfrm>
            <a:off x="2851670" y="4091782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James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4" name="Text Box 179"/>
          <p:cNvSpPr txBox="1">
            <a:spLocks noChangeArrowheads="1"/>
          </p:cNvSpPr>
          <p:nvPr/>
        </p:nvSpPr>
        <p:spPr bwMode="auto">
          <a:xfrm>
            <a:off x="4266132" y="409178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1860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5" name="Text Box 180"/>
          <p:cNvSpPr txBox="1">
            <a:spLocks noChangeArrowheads="1"/>
          </p:cNvSpPr>
          <p:nvPr/>
        </p:nvSpPr>
        <p:spPr bwMode="auto">
          <a:xfrm>
            <a:off x="1681682" y="4379119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6" name="Text Box 181"/>
          <p:cNvSpPr txBox="1">
            <a:spLocks noChangeArrowheads="1"/>
          </p:cNvSpPr>
          <p:nvPr/>
        </p:nvSpPr>
        <p:spPr bwMode="auto">
          <a:xfrm>
            <a:off x="2851670" y="4379119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7" name="Text Box 182"/>
          <p:cNvSpPr txBox="1">
            <a:spLocks noChangeArrowheads="1"/>
          </p:cNvSpPr>
          <p:nvPr/>
        </p:nvSpPr>
        <p:spPr bwMode="auto">
          <a:xfrm>
            <a:off x="4266132" y="43791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8" name="Line 183"/>
          <p:cNvSpPr>
            <a:spLocks noChangeShapeType="1"/>
          </p:cNvSpPr>
          <p:nvPr/>
        </p:nvSpPr>
        <p:spPr bwMode="auto">
          <a:xfrm>
            <a:off x="1013345" y="4107657"/>
            <a:ext cx="7118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9" name="Line 184"/>
          <p:cNvSpPr>
            <a:spLocks noChangeShapeType="1"/>
          </p:cNvSpPr>
          <p:nvPr/>
        </p:nvSpPr>
        <p:spPr bwMode="auto">
          <a:xfrm>
            <a:off x="2856432" y="2961482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0" name="Line 185"/>
          <p:cNvSpPr>
            <a:spLocks noChangeShapeType="1"/>
          </p:cNvSpPr>
          <p:nvPr/>
        </p:nvSpPr>
        <p:spPr bwMode="auto">
          <a:xfrm>
            <a:off x="4202632" y="2961482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1" name="Line 186"/>
          <p:cNvSpPr>
            <a:spLocks noChangeShapeType="1"/>
          </p:cNvSpPr>
          <p:nvPr/>
        </p:nvSpPr>
        <p:spPr bwMode="auto">
          <a:xfrm>
            <a:off x="2856432" y="3531394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2" name="Line 187"/>
          <p:cNvSpPr>
            <a:spLocks noChangeShapeType="1"/>
          </p:cNvSpPr>
          <p:nvPr/>
        </p:nvSpPr>
        <p:spPr bwMode="auto">
          <a:xfrm>
            <a:off x="4202632" y="3531394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3" name="Text Box 188"/>
          <p:cNvSpPr txBox="1">
            <a:spLocks noChangeArrowheads="1"/>
          </p:cNvSpPr>
          <p:nvPr/>
        </p:nvSpPr>
        <p:spPr bwMode="auto">
          <a:xfrm>
            <a:off x="5345632" y="2945607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4" name="Text Box 189"/>
          <p:cNvSpPr txBox="1">
            <a:spLocks noChangeArrowheads="1"/>
          </p:cNvSpPr>
          <p:nvPr/>
        </p:nvSpPr>
        <p:spPr bwMode="auto">
          <a:xfrm>
            <a:off x="5345632" y="353298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1519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5" name="Text Box 190"/>
          <p:cNvSpPr txBox="1">
            <a:spLocks noChangeArrowheads="1"/>
          </p:cNvSpPr>
          <p:nvPr/>
        </p:nvSpPr>
        <p:spPr bwMode="auto">
          <a:xfrm>
            <a:off x="5340870" y="38203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6" name="Text Box 191"/>
          <p:cNvSpPr txBox="1">
            <a:spLocks noChangeArrowheads="1"/>
          </p:cNvSpPr>
          <p:nvPr/>
        </p:nvSpPr>
        <p:spPr bwMode="auto">
          <a:xfrm>
            <a:off x="5340870" y="409178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1949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7" name="Text Box 192"/>
          <p:cNvSpPr txBox="1">
            <a:spLocks noChangeArrowheads="1"/>
          </p:cNvSpPr>
          <p:nvPr/>
        </p:nvSpPr>
        <p:spPr bwMode="auto">
          <a:xfrm>
            <a:off x="5340870" y="43791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8" name="Line 193"/>
          <p:cNvSpPr>
            <a:spLocks noChangeShapeType="1"/>
          </p:cNvSpPr>
          <p:nvPr/>
        </p:nvSpPr>
        <p:spPr bwMode="auto">
          <a:xfrm>
            <a:off x="5277370" y="2961482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9" name="Line 194"/>
          <p:cNvSpPr>
            <a:spLocks noChangeShapeType="1"/>
          </p:cNvSpPr>
          <p:nvPr/>
        </p:nvSpPr>
        <p:spPr bwMode="auto">
          <a:xfrm>
            <a:off x="5277370" y="3531394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0" name="Line 195"/>
          <p:cNvSpPr>
            <a:spLocks noChangeShapeType="1"/>
          </p:cNvSpPr>
          <p:nvPr/>
        </p:nvSpPr>
        <p:spPr bwMode="auto">
          <a:xfrm>
            <a:off x="1008582" y="4394994"/>
            <a:ext cx="71215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1" name="Line 196"/>
          <p:cNvSpPr>
            <a:spLocks noChangeShapeType="1"/>
          </p:cNvSpPr>
          <p:nvPr/>
        </p:nvSpPr>
        <p:spPr bwMode="auto">
          <a:xfrm>
            <a:off x="1676920" y="2966244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2" name="Text Box 197"/>
          <p:cNvSpPr txBox="1">
            <a:spLocks noChangeArrowheads="1"/>
          </p:cNvSpPr>
          <p:nvPr/>
        </p:nvSpPr>
        <p:spPr bwMode="auto">
          <a:xfrm>
            <a:off x="970482" y="2945607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3" name="Line 198"/>
          <p:cNvSpPr>
            <a:spLocks noChangeShapeType="1"/>
          </p:cNvSpPr>
          <p:nvPr/>
        </p:nvSpPr>
        <p:spPr bwMode="auto">
          <a:xfrm>
            <a:off x="1675332" y="3531394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4" name="Text Box 199"/>
          <p:cNvSpPr txBox="1">
            <a:spLocks noChangeArrowheads="1"/>
          </p:cNvSpPr>
          <p:nvPr/>
        </p:nvSpPr>
        <p:spPr bwMode="auto">
          <a:xfrm>
            <a:off x="997470" y="3532982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5" name="Text Box 200"/>
          <p:cNvSpPr txBox="1">
            <a:spLocks noChangeArrowheads="1"/>
          </p:cNvSpPr>
          <p:nvPr/>
        </p:nvSpPr>
        <p:spPr bwMode="auto">
          <a:xfrm>
            <a:off x="997470" y="3818732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6" name="Text Box 201"/>
          <p:cNvSpPr txBox="1">
            <a:spLocks noChangeArrowheads="1"/>
          </p:cNvSpPr>
          <p:nvPr/>
        </p:nvSpPr>
        <p:spPr bwMode="auto">
          <a:xfrm>
            <a:off x="1000645" y="4091782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7" name="Text Box 202"/>
          <p:cNvSpPr txBox="1">
            <a:spLocks noChangeArrowheads="1"/>
          </p:cNvSpPr>
          <p:nvPr/>
        </p:nvSpPr>
        <p:spPr bwMode="auto">
          <a:xfrm>
            <a:off x="1010170" y="4388644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8" name="Line 203"/>
          <p:cNvSpPr>
            <a:spLocks noChangeShapeType="1"/>
          </p:cNvSpPr>
          <p:nvPr/>
        </p:nvSpPr>
        <p:spPr bwMode="auto">
          <a:xfrm>
            <a:off x="1010170" y="3828257"/>
            <a:ext cx="7118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1" name="Text Box 206"/>
          <p:cNvSpPr txBox="1">
            <a:spLocks noChangeArrowheads="1"/>
          </p:cNvSpPr>
          <p:nvPr/>
        </p:nvSpPr>
        <p:spPr bwMode="auto">
          <a:xfrm>
            <a:off x="6615632" y="4364832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3" name="Line 208"/>
          <p:cNvSpPr>
            <a:spLocks noChangeShapeType="1"/>
          </p:cNvSpPr>
          <p:nvPr/>
        </p:nvSpPr>
        <p:spPr bwMode="auto">
          <a:xfrm>
            <a:off x="6458470" y="2961482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4" name="Line 209"/>
          <p:cNvSpPr>
            <a:spLocks noChangeShapeType="1"/>
          </p:cNvSpPr>
          <p:nvPr/>
        </p:nvSpPr>
        <p:spPr bwMode="auto">
          <a:xfrm>
            <a:off x="6458470" y="3531394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5" name="Text Box 210"/>
          <p:cNvSpPr txBox="1">
            <a:spLocks noChangeArrowheads="1"/>
          </p:cNvSpPr>
          <p:nvPr/>
        </p:nvSpPr>
        <p:spPr bwMode="auto">
          <a:xfrm>
            <a:off x="6463232" y="2945607"/>
            <a:ext cx="17097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Geïnspireerd_door: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cxnSp>
        <p:nvCxnSpPr>
          <p:cNvPr id="269" name="Straight Arrow Connector 268"/>
          <p:cNvCxnSpPr>
            <a:stCxn id="261" idx="1"/>
            <a:endCxn id="255" idx="3"/>
          </p:cNvCxnSpPr>
          <p:nvPr/>
        </p:nvCxnSpPr>
        <p:spPr>
          <a:xfrm flipH="1" flipV="1">
            <a:off x="1497533" y="3971132"/>
            <a:ext cx="5118099" cy="5461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5154065" y="5704923"/>
            <a:ext cx="3613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Null</a:t>
            </a:r>
            <a:r>
              <a:rPr lang="nl-BE" sz="2400" dirty="0" smtClean="0"/>
              <a:t>-waarden toegestaan</a:t>
            </a:r>
          </a:p>
        </p:txBody>
      </p:sp>
    </p:spTree>
    <p:extLst>
      <p:ext uri="{BB962C8B-B14F-4D97-AF65-F5344CB8AC3E}">
        <p14:creationId xmlns:p14="http://schemas.microsoft.com/office/powerpoint/2010/main" val="1651400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8688</TotalTime>
  <Words>466</Words>
  <Application>Microsoft Office PowerPoint</Application>
  <PresentationFormat>On-screen Show (4:3)</PresentationFormat>
  <Paragraphs>355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Integriteitaspecten</vt:lpstr>
      <vt:lpstr>Integriteitaspecten</vt:lpstr>
      <vt:lpstr>Integriteitaspecten</vt:lpstr>
      <vt:lpstr>Integriteitaspecten</vt:lpstr>
      <vt:lpstr>Integriteitaspecten</vt:lpstr>
      <vt:lpstr>Integriteitaspecten</vt:lpstr>
      <vt:lpstr>Integriteitaspecten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660</cp:revision>
  <dcterms:created xsi:type="dcterms:W3CDTF">2010-12-03T08:14:05Z</dcterms:created>
  <dcterms:modified xsi:type="dcterms:W3CDTF">2020-08-29T15:56:27Z</dcterms:modified>
</cp:coreProperties>
</file>