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511" r:id="rId2"/>
    <p:sldId id="464" r:id="rId3"/>
    <p:sldId id="465" r:id="rId4"/>
    <p:sldId id="466" r:id="rId5"/>
    <p:sldId id="467" r:id="rId6"/>
    <p:sldId id="512" r:id="rId7"/>
    <p:sldId id="468" r:id="rId8"/>
    <p:sldId id="469" r:id="rId9"/>
    <p:sldId id="513" r:id="rId10"/>
    <p:sldId id="470" r:id="rId11"/>
    <p:sldId id="471" r:id="rId12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9D9D"/>
    <a:srgbClr val="14486B"/>
    <a:srgbClr val="1687AF"/>
    <a:srgbClr val="009242"/>
    <a:srgbClr val="3333B2"/>
    <a:srgbClr val="FCFCFC"/>
    <a:srgbClr val="999999"/>
    <a:srgbClr val="FAFAFA"/>
    <a:srgbClr val="F5F5F5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45" autoAdjust="0"/>
    <p:restoredTop sz="88249" autoAdjust="0"/>
  </p:normalViewPr>
  <p:slideViewPr>
    <p:cSldViewPr snapToGrid="0">
      <p:cViewPr varScale="1">
        <p:scale>
          <a:sx n="53" d="100"/>
          <a:sy n="53" d="100"/>
        </p:scale>
        <p:origin x="56" y="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9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AEF91-B44C-4D7D-B80A-22D7DB92C901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3EB2C-6A4E-4C05-AB62-9F7CB1065850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556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16833"/>
            <a:ext cx="7772400" cy="2376264"/>
          </a:xfrm>
          <a:solidFill>
            <a:srgbClr val="1687AF"/>
          </a:solidFill>
          <a:ln>
            <a:noFill/>
          </a:ln>
          <a:effectLst>
            <a:outerShdw blurRad="114300" dist="63500" dir="5640000" sx="101000" sy="101000" algn="tl" rotWithShape="0">
              <a:prstClr val="black">
                <a:alpha val="38000"/>
              </a:prstClr>
            </a:outerShdw>
          </a:effectLst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572000" cy="980728"/>
          </a:xfrm>
          <a:solidFill>
            <a:srgbClr val="14486B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Universiteit Gent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981075"/>
          </a:xfrm>
          <a:solidFill>
            <a:srgbClr val="DADADA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>
            <a:normAutofit/>
          </a:bodyPr>
          <a:lstStyle>
            <a:lvl1pPr>
              <a:buNone/>
              <a:defRPr sz="18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nl-BE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899746" y="2861440"/>
            <a:ext cx="5696590" cy="867105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 smtClean="0"/>
              <a:t>Integriteitsrestricties</a:t>
            </a:r>
          </a:p>
        </p:txBody>
      </p:sp>
    </p:spTree>
    <p:extLst>
      <p:ext uri="{BB962C8B-B14F-4D97-AF65-F5344CB8AC3E}">
        <p14:creationId xmlns:p14="http://schemas.microsoft.com/office/powerpoint/2010/main" val="136017802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www.personalbrandingblog.com/wp-content/uploads/2010/06/trigg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2" y="2257422"/>
            <a:ext cx="4222750" cy="3066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08" y="1195385"/>
            <a:ext cx="3106765" cy="2124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Integriteitaspecten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Triggers</a:t>
            </a:r>
          </a:p>
          <a:p>
            <a:r>
              <a:rPr lang="nl-BE" sz="1400" dirty="0" smtClean="0"/>
              <a:t>Specificatie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8175" y="4299376"/>
            <a:ext cx="41806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l-BE" sz="2400" dirty="0" smtClean="0"/>
              <a:t>Naam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BE" sz="2400" dirty="0" smtClean="0"/>
              <a:t>Trigger event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BE" sz="2400" dirty="0" smtClean="0"/>
              <a:t>Optionele trigger voorwaarde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BE" sz="2400" dirty="0" smtClean="0"/>
              <a:t>Getriggerde actie</a:t>
            </a:r>
            <a:endParaRPr lang="nl-BE" sz="2400" dirty="0"/>
          </a:p>
        </p:txBody>
      </p:sp>
      <p:pic>
        <p:nvPicPr>
          <p:cNvPr id="11" name="Picture 4" descr="http://www.redrivercrossfit.com/wp-content/uploads/2012/05/1-300x25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511" y="5550475"/>
            <a:ext cx="1302127" cy="108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667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  <a:ln>
            <a:solidFill>
              <a:srgbClr val="7D9D9D"/>
            </a:solidFill>
          </a:ln>
        </p:spPr>
        <p:txBody>
          <a:bodyPr/>
          <a:lstStyle/>
          <a:p>
            <a:r>
              <a:rPr lang="nl-BE" sz="2000" b="1" dirty="0" smtClean="0"/>
              <a:t>Integriteitaspecten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Triggers</a:t>
            </a:r>
          </a:p>
          <a:p>
            <a:r>
              <a:rPr lang="nl-BE" sz="1400" dirty="0" smtClean="0"/>
              <a:t>Voorbeeld</a:t>
            </a:r>
          </a:p>
        </p:txBody>
      </p:sp>
      <p:pic>
        <p:nvPicPr>
          <p:cNvPr id="2050" name="Picture 2" descr="http://www.arcabase.net/DocumentLibrary/48f2055c-f052-4c73-b5bc-8cc79ec89e83/voorraadbeheer-softwa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2152651"/>
            <a:ext cx="3827619" cy="183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818094" y="1732985"/>
            <a:ext cx="5355762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b="1" dirty="0"/>
              <a:t>CREATE TRIGGER</a:t>
            </a:r>
            <a:r>
              <a:rPr lang="en-GB" dirty="0"/>
              <a:t> </a:t>
            </a:r>
            <a:r>
              <a:rPr lang="en-GB" i="1" dirty="0" err="1"/>
              <a:t>Automatische_Controle_Voorraad</a:t>
            </a:r>
            <a:r>
              <a:rPr lang="en-GB" i="1" dirty="0"/>
              <a:t> </a:t>
            </a:r>
            <a:endParaRPr lang="en-GB" b="1" dirty="0"/>
          </a:p>
          <a:p>
            <a:pPr eaLnBrk="1" hangingPunct="1"/>
            <a:r>
              <a:rPr lang="en-GB" b="1" dirty="0"/>
              <a:t>AFTER UPDATE OF </a:t>
            </a:r>
            <a:r>
              <a:rPr lang="en-GB" i="1" dirty="0" err="1"/>
              <a:t>Aantal</a:t>
            </a:r>
            <a:r>
              <a:rPr lang="en-GB" b="1" dirty="0"/>
              <a:t> ON </a:t>
            </a:r>
            <a:r>
              <a:rPr lang="en-GB" i="1" dirty="0" err="1"/>
              <a:t>Voorraad</a:t>
            </a:r>
            <a:endParaRPr lang="en-GB" b="1" dirty="0"/>
          </a:p>
          <a:p>
            <a:pPr eaLnBrk="1" hangingPunct="1"/>
            <a:r>
              <a:rPr lang="en-GB" b="1" dirty="0"/>
              <a:t>REFERENCING NEW AS </a:t>
            </a:r>
            <a:r>
              <a:rPr lang="en-GB" i="1" dirty="0" err="1"/>
              <a:t>Nieuw_Tuple</a:t>
            </a:r>
            <a:endParaRPr lang="en-GB" b="1" dirty="0"/>
          </a:p>
          <a:p>
            <a:pPr eaLnBrk="1" hangingPunct="1"/>
            <a:r>
              <a:rPr lang="en-GB" b="1" dirty="0"/>
              <a:t>FOR EACH ROW </a:t>
            </a:r>
          </a:p>
          <a:p>
            <a:pPr eaLnBrk="1" hangingPunct="1"/>
            <a:r>
              <a:rPr lang="en-GB" b="1" dirty="0"/>
              <a:t>BEGIN</a:t>
            </a:r>
          </a:p>
          <a:p>
            <a:pPr eaLnBrk="1" hangingPunct="1"/>
            <a:r>
              <a:rPr lang="en-GB" b="1" dirty="0"/>
              <a:t> IF </a:t>
            </a:r>
            <a:r>
              <a:rPr lang="en-GB" i="1" dirty="0" err="1"/>
              <a:t>Nieuw_Tuple.Aantal</a:t>
            </a:r>
            <a:r>
              <a:rPr lang="en-GB" i="1" dirty="0"/>
              <a:t> </a:t>
            </a:r>
            <a:r>
              <a:rPr lang="en-GB" b="1" dirty="0"/>
              <a:t>IS NULL THEN </a:t>
            </a:r>
          </a:p>
          <a:p>
            <a:pPr eaLnBrk="1" hangingPunct="1"/>
            <a:r>
              <a:rPr lang="en-GB" b="1" dirty="0"/>
              <a:t> </a:t>
            </a:r>
            <a:r>
              <a:rPr lang="nl-NL" b="1" dirty="0"/>
              <a:t>     </a:t>
            </a:r>
            <a:r>
              <a:rPr lang="nl-NL" i="1" dirty="0" err="1"/>
              <a:t>InformeerGebruiker</a:t>
            </a:r>
            <a:r>
              <a:rPr lang="nl-NL" i="1" dirty="0"/>
              <a:t>(</a:t>
            </a:r>
            <a:r>
              <a:rPr lang="en-GB" i="1" dirty="0" err="1"/>
              <a:t>Nieuw_Tuple</a:t>
            </a:r>
            <a:r>
              <a:rPr lang="en-GB" i="1" dirty="0"/>
              <a:t>.</a:t>
            </a:r>
            <a:r>
              <a:rPr lang="nl-NL" i="1" dirty="0"/>
              <a:t>Code, ‘Geen informatie beschikbaar!’)</a:t>
            </a:r>
            <a:endParaRPr lang="nl-NL" b="1" dirty="0"/>
          </a:p>
          <a:p>
            <a:pPr eaLnBrk="1" hangingPunct="1"/>
            <a:r>
              <a:rPr lang="nl-NL" b="1" dirty="0"/>
              <a:t>  ELSEIF </a:t>
            </a:r>
            <a:r>
              <a:rPr lang="en-GB" i="1" dirty="0" err="1"/>
              <a:t>Nieuw_Tuple</a:t>
            </a:r>
            <a:r>
              <a:rPr lang="en-GB" i="1" dirty="0"/>
              <a:t>.</a:t>
            </a:r>
            <a:r>
              <a:rPr lang="nl-NL" i="1" dirty="0"/>
              <a:t>Aantal</a:t>
            </a:r>
            <a:r>
              <a:rPr lang="nl-NL" dirty="0"/>
              <a:t>&lt;5</a:t>
            </a:r>
            <a:r>
              <a:rPr lang="nl-NL" b="1" dirty="0"/>
              <a:t> THEN </a:t>
            </a:r>
          </a:p>
          <a:p>
            <a:pPr eaLnBrk="1" hangingPunct="1"/>
            <a:r>
              <a:rPr lang="nl-NL" b="1" dirty="0"/>
              <a:t>                  </a:t>
            </a:r>
            <a:r>
              <a:rPr lang="nl-NL" i="1" dirty="0" err="1"/>
              <a:t>InformeerGebruiker</a:t>
            </a:r>
            <a:r>
              <a:rPr lang="nl-NL" i="1" dirty="0"/>
              <a:t>(</a:t>
            </a:r>
            <a:r>
              <a:rPr lang="en-GB" i="1" dirty="0" err="1"/>
              <a:t>Nieuw_Tuple</a:t>
            </a:r>
            <a:r>
              <a:rPr lang="en-GB" i="1" dirty="0"/>
              <a:t>.</a:t>
            </a:r>
            <a:r>
              <a:rPr lang="nl-NL" i="1" dirty="0"/>
              <a:t>Code, ‘Dringend</a:t>
            </a:r>
            <a:r>
              <a:rPr lang="nl-NL" b="1" dirty="0"/>
              <a:t> </a:t>
            </a:r>
            <a:r>
              <a:rPr lang="nl-NL" i="1" dirty="0"/>
              <a:t>bijbestellen!’)</a:t>
            </a:r>
            <a:r>
              <a:rPr lang="nl-NL" b="1" dirty="0"/>
              <a:t> </a:t>
            </a:r>
          </a:p>
          <a:p>
            <a:pPr eaLnBrk="1" hangingPunct="1"/>
            <a:r>
              <a:rPr lang="nl-NL" b="1" dirty="0"/>
              <a:t>  ELSEIF </a:t>
            </a:r>
            <a:r>
              <a:rPr lang="en-GB" i="1" dirty="0" err="1"/>
              <a:t>Nieuw_Tuple</a:t>
            </a:r>
            <a:r>
              <a:rPr lang="en-GB" i="1" dirty="0"/>
              <a:t>.</a:t>
            </a:r>
            <a:r>
              <a:rPr lang="nl-NL" i="1" dirty="0"/>
              <a:t>Aantal</a:t>
            </a:r>
            <a:r>
              <a:rPr lang="nl-NL" dirty="0"/>
              <a:t>&lt;10</a:t>
            </a:r>
            <a:r>
              <a:rPr lang="nl-NL" b="1" dirty="0"/>
              <a:t> THEN </a:t>
            </a:r>
            <a:br>
              <a:rPr lang="nl-NL" b="1" dirty="0"/>
            </a:br>
            <a:r>
              <a:rPr lang="nl-NL" b="1" dirty="0"/>
              <a:t>                                     </a:t>
            </a:r>
            <a:r>
              <a:rPr lang="nl-NL" i="1" dirty="0" err="1"/>
              <a:t>InformeerGebruiker</a:t>
            </a:r>
            <a:r>
              <a:rPr lang="nl-NL" i="1" dirty="0"/>
              <a:t>(</a:t>
            </a:r>
            <a:r>
              <a:rPr lang="en-GB" i="1" dirty="0" err="1"/>
              <a:t>Nieuw_Tuple</a:t>
            </a:r>
            <a:r>
              <a:rPr lang="en-GB" i="1" dirty="0"/>
              <a:t>.</a:t>
            </a:r>
            <a:r>
              <a:rPr lang="nl-NL" i="1" dirty="0"/>
              <a:t>Code, ‘Aandacht’)</a:t>
            </a:r>
            <a:endParaRPr lang="nl-NL" b="1" dirty="0"/>
          </a:p>
          <a:p>
            <a:pPr eaLnBrk="1" hangingPunct="1"/>
            <a:r>
              <a:rPr lang="nl-NL" b="1" dirty="0"/>
              <a:t>  ELSE </a:t>
            </a:r>
            <a:r>
              <a:rPr lang="nl-NL" i="1" dirty="0" err="1"/>
              <a:t>InformeerGebruiker</a:t>
            </a:r>
            <a:r>
              <a:rPr lang="nl-NL" i="1" dirty="0"/>
              <a:t>(</a:t>
            </a:r>
            <a:r>
              <a:rPr lang="en-GB" i="1" dirty="0" err="1"/>
              <a:t>Nieuw_Tuple</a:t>
            </a:r>
            <a:r>
              <a:rPr lang="en-GB" i="1" dirty="0"/>
              <a:t>.</a:t>
            </a:r>
            <a:r>
              <a:rPr lang="nl-NL" i="1" dirty="0"/>
              <a:t>Code, ‘Voldoende voorraad’)</a:t>
            </a:r>
            <a:r>
              <a:rPr lang="nl-NL" b="1" dirty="0"/>
              <a:t>;</a:t>
            </a:r>
          </a:p>
          <a:p>
            <a:pPr eaLnBrk="1" hangingPunct="1"/>
            <a:r>
              <a:rPr lang="nl-NL" b="1" dirty="0"/>
              <a:t> ENDIF; </a:t>
            </a:r>
          </a:p>
          <a:p>
            <a:pPr eaLnBrk="1" hangingPunct="1"/>
            <a:r>
              <a:rPr lang="nl-NL" b="1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30660172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Integriteitaspecten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Integriteitsrestricties</a:t>
            </a:r>
            <a:endParaRPr lang="nl-BE" dirty="0"/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692525" y="4278593"/>
            <a:ext cx="534139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 sz="1600" b="1" dirty="0">
                <a:solidFill>
                  <a:srgbClr val="000000"/>
                </a:solidFill>
                <a:ea typeface="Times New Roman" pitchFamily="18" charset="0"/>
                <a:cs typeface="Courier" pitchFamily="49" charset="0"/>
              </a:rPr>
              <a:t>CREATE ASSERTION </a:t>
            </a:r>
            <a:r>
              <a:rPr lang="nl-NL" sz="1600" i="1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sterftejaarrestrictie</a:t>
            </a:r>
            <a:endParaRPr lang="nl-NL" sz="1600" b="1" dirty="0">
              <a:solidFill>
                <a:srgbClr val="000000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eaLnBrk="1" hangingPunct="1"/>
            <a:r>
              <a:rPr lang="nl-NL" sz="1600" b="1" dirty="0">
                <a:solidFill>
                  <a:srgbClr val="000000"/>
                </a:solidFill>
                <a:ea typeface="Times New Roman" pitchFamily="18" charset="0"/>
                <a:cs typeface="Courier" pitchFamily="49" charset="0"/>
              </a:rPr>
              <a:t>    </a:t>
            </a:r>
            <a:r>
              <a:rPr lang="nl-NL" sz="1600" b="1" dirty="0" smtClean="0">
                <a:solidFill>
                  <a:srgbClr val="000000"/>
                </a:solidFill>
                <a:ea typeface="Times New Roman" pitchFamily="18" charset="0"/>
                <a:cs typeface="Courier" pitchFamily="49" charset="0"/>
              </a:rPr>
              <a:t>     </a:t>
            </a:r>
            <a:r>
              <a:rPr lang="nl-NL" sz="1600" b="1" dirty="0">
                <a:solidFill>
                  <a:srgbClr val="000000"/>
                </a:solidFill>
                <a:ea typeface="Times New Roman" pitchFamily="18" charset="0"/>
                <a:cs typeface="Courier" pitchFamily="49" charset="0"/>
              </a:rPr>
              <a:t>CHECK ( </a:t>
            </a:r>
            <a:r>
              <a:rPr lang="nl-NL" sz="1600" dirty="0" err="1">
                <a:solidFill>
                  <a:srgbClr val="000000"/>
                </a:solidFill>
                <a:ea typeface="Times New Roman" pitchFamily="18" charset="0"/>
                <a:cs typeface="Courier" pitchFamily="49" charset="0"/>
              </a:rPr>
              <a:t>Artiest.Gestorven</a:t>
            </a:r>
            <a:r>
              <a:rPr lang="nl-NL" sz="1600" dirty="0">
                <a:solidFill>
                  <a:srgbClr val="000000"/>
                </a:solidFill>
                <a:ea typeface="Times New Roman" pitchFamily="18" charset="0"/>
                <a:cs typeface="Courier" pitchFamily="49" charset="0"/>
              </a:rPr>
              <a:t> &gt;= </a:t>
            </a:r>
            <a:r>
              <a:rPr lang="nl-NL" sz="1600" dirty="0" err="1">
                <a:solidFill>
                  <a:srgbClr val="000000"/>
                </a:solidFill>
                <a:ea typeface="Times New Roman" pitchFamily="18" charset="0"/>
                <a:cs typeface="Courier" pitchFamily="49" charset="0"/>
              </a:rPr>
              <a:t>Artiest.Geboren</a:t>
            </a:r>
            <a:r>
              <a:rPr lang="nl-NL" sz="1600" b="1" dirty="0">
                <a:solidFill>
                  <a:srgbClr val="000000"/>
                </a:solidFill>
                <a:ea typeface="Times New Roman" pitchFamily="18" charset="0"/>
                <a:cs typeface="Courier" pitchFamily="49" charset="0"/>
              </a:rPr>
              <a:t> )</a:t>
            </a:r>
            <a:r>
              <a:rPr lang="nl-NL" sz="1600" dirty="0">
                <a:solidFill>
                  <a:srgbClr val="000000"/>
                </a:solidFill>
                <a:ea typeface="Times New Roman" pitchFamily="18" charset="0"/>
                <a:cs typeface="Courier" pitchFamily="49" charset="0"/>
              </a:rPr>
              <a:t>;</a:t>
            </a:r>
            <a:endParaRPr lang="en-US" sz="1600" dirty="0">
              <a:solidFill>
                <a:srgbClr val="000000"/>
              </a:solidFill>
              <a:ea typeface="Times New Roman" pitchFamily="18" charset="0"/>
              <a:cs typeface="Courier" pitchFamily="49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3743325" y="5215146"/>
            <a:ext cx="3740150" cy="284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 sz="1600" b="1" dirty="0"/>
              <a:t>DROP ASSERTION </a:t>
            </a:r>
            <a:r>
              <a:rPr lang="nl-NL" sz="1600" i="1" dirty="0"/>
              <a:t>sterftejaarrestrictie</a:t>
            </a:r>
            <a:endParaRPr lang="en-US" sz="1600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02" y="1259169"/>
            <a:ext cx="1901795" cy="395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6569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Integriteitaspecten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Integriteitsrestricties</a:t>
            </a:r>
          </a:p>
          <a:p>
            <a:r>
              <a:rPr lang="nl-BE" sz="1400" dirty="0" smtClean="0"/>
              <a:t>Toestands- vs. transitierestricties</a:t>
            </a:r>
            <a:endParaRPr lang="nl-BE" sz="1400" dirty="0"/>
          </a:p>
        </p:txBody>
      </p:sp>
      <p:pic>
        <p:nvPicPr>
          <p:cNvPr id="1026" name="Picture 2" descr="http://www.careerealism.com/home/jtodonnell/careerealism.com/wp-content/uploads/2012/03/career-transition-tip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575" y="4134221"/>
            <a:ext cx="4067174" cy="271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664497" y="3611001"/>
            <a:ext cx="2853730" cy="52322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nl-BE" sz="2800" dirty="0" smtClean="0"/>
              <a:t>Transitierestricties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1" y="1224212"/>
            <a:ext cx="2262145" cy="24248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61222" y="3611001"/>
            <a:ext cx="3182859" cy="52322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nl-BE" sz="2800" dirty="0" smtClean="0"/>
              <a:t>Toestandsrestricties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22420" y="3611001"/>
            <a:ext cx="659155" cy="52322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nl-BE" sz="2800" dirty="0" smtClean="0"/>
              <a:t>vs.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14725" y="1370080"/>
            <a:ext cx="5524500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i="1" dirty="0">
                <a:solidFill>
                  <a:schemeClr val="tx2"/>
                </a:solidFill>
                <a:cs typeface="Times New Roman" pitchFamily="18" charset="0"/>
              </a:rPr>
              <a:t>De waarde van een schilderij moet een positief getal </a:t>
            </a:r>
            <a:r>
              <a:rPr lang="nl-NL" i="1" dirty="0" smtClean="0">
                <a:solidFill>
                  <a:schemeClr val="tx2"/>
                </a:solidFill>
                <a:cs typeface="Times New Roman" pitchFamily="18" charset="0"/>
              </a:rPr>
              <a:t>zijn: </a:t>
            </a:r>
            <a:endParaRPr lang="en-GB" b="1" dirty="0">
              <a:solidFill>
                <a:schemeClr val="tx2"/>
              </a:solidFill>
              <a:ea typeface="Times New Roman" pitchFamily="18" charset="0"/>
              <a:cs typeface="Courier" pitchFamily="49" charset="0"/>
            </a:endParaRPr>
          </a:p>
          <a:p>
            <a:pPr>
              <a:spcBef>
                <a:spcPts val="600"/>
              </a:spcBef>
            </a:pPr>
            <a:r>
              <a:rPr lang="en-GB" b="1" dirty="0" smtClean="0">
                <a:solidFill>
                  <a:schemeClr val="tx2"/>
                </a:solidFill>
                <a:ea typeface="Times New Roman" pitchFamily="18" charset="0"/>
                <a:cs typeface="Courier" pitchFamily="49" charset="0"/>
              </a:rPr>
              <a:t>CREATE </a:t>
            </a:r>
            <a:r>
              <a:rPr lang="en-GB" b="1" dirty="0">
                <a:solidFill>
                  <a:schemeClr val="tx2"/>
                </a:solidFill>
                <a:ea typeface="Times New Roman" pitchFamily="18" charset="0"/>
                <a:cs typeface="Courier" pitchFamily="49" charset="0"/>
              </a:rPr>
              <a:t>ASSERTION </a:t>
            </a:r>
            <a:r>
              <a:rPr lang="en-GB" i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waarderestrictie</a:t>
            </a:r>
            <a:r>
              <a:rPr lang="en-GB" i="1" dirty="0">
                <a:solidFill>
                  <a:schemeClr val="tx2"/>
                </a:solidFill>
                <a:latin typeface="Courier" pitchFamily="49" charset="0"/>
                <a:cs typeface="Times New Roman" pitchFamily="18" charset="0"/>
              </a:rPr>
              <a:t> </a:t>
            </a:r>
            <a:endParaRPr lang="en-GB" b="1" dirty="0">
              <a:solidFill>
                <a:schemeClr val="tx2"/>
              </a:solidFill>
              <a:cs typeface="Times New Roman" pitchFamily="18" charset="0"/>
            </a:endParaRPr>
          </a:p>
          <a:p>
            <a:r>
              <a:rPr lang="en-GB" b="1" dirty="0" smtClean="0">
                <a:solidFill>
                  <a:schemeClr val="tx2"/>
                </a:solidFill>
                <a:cs typeface="Times New Roman" pitchFamily="18" charset="0"/>
              </a:rPr>
              <a:t>                                          </a:t>
            </a:r>
            <a:r>
              <a:rPr lang="en-GB" b="1" dirty="0">
                <a:solidFill>
                  <a:schemeClr val="tx2"/>
                </a:solidFill>
                <a:cs typeface="Times New Roman" pitchFamily="18" charset="0"/>
              </a:rPr>
              <a:t>CHECK (</a:t>
            </a:r>
            <a:r>
              <a:rPr lang="en-GB" dirty="0">
                <a:solidFill>
                  <a:schemeClr val="tx2"/>
                </a:solidFill>
                <a:cs typeface="Times New Roman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cs typeface="Times New Roman" pitchFamily="18" charset="0"/>
              </a:rPr>
              <a:t>Schilderij.Waarde</a:t>
            </a:r>
            <a:r>
              <a:rPr lang="en-GB" dirty="0">
                <a:solidFill>
                  <a:schemeClr val="tx2"/>
                </a:solidFill>
                <a:cs typeface="Times New Roman" pitchFamily="18" charset="0"/>
              </a:rPr>
              <a:t> &gt; 0 </a:t>
            </a:r>
            <a:r>
              <a:rPr lang="en-GB" b="1" dirty="0">
                <a:solidFill>
                  <a:schemeClr val="tx2"/>
                </a:solidFill>
                <a:cs typeface="Times New Roman" pitchFamily="18" charset="0"/>
              </a:rPr>
              <a:t>)</a:t>
            </a:r>
            <a:r>
              <a:rPr lang="en-GB" dirty="0">
                <a:solidFill>
                  <a:schemeClr val="tx2"/>
                </a:solidFill>
                <a:cs typeface="Times New Roman" pitchFamily="18" charset="0"/>
              </a:rPr>
              <a:t>;</a:t>
            </a:r>
            <a:endParaRPr lang="nl-NL" i="1" dirty="0">
              <a:solidFill>
                <a:schemeClr val="tx2"/>
              </a:solidFill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1449" y="5557298"/>
            <a:ext cx="5867401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i="1" dirty="0" smtClean="0">
                <a:solidFill>
                  <a:schemeClr val="tx2"/>
                </a:solidFill>
                <a:cs typeface="Times New Roman" pitchFamily="18" charset="0"/>
              </a:rPr>
              <a:t>Het loon van een werknemer mag niet afnemen:</a:t>
            </a:r>
            <a:endParaRPr lang="en-GB" b="1" dirty="0">
              <a:solidFill>
                <a:schemeClr val="tx2"/>
              </a:solidFill>
              <a:ea typeface="Times New Roman" pitchFamily="18" charset="0"/>
              <a:cs typeface="Courier" pitchFamily="49" charset="0"/>
            </a:endParaRPr>
          </a:p>
          <a:p>
            <a:pPr>
              <a:spcBef>
                <a:spcPts val="600"/>
              </a:spcBef>
            </a:pPr>
            <a:r>
              <a:rPr lang="en-GB" b="1" dirty="0" smtClean="0">
                <a:solidFill>
                  <a:schemeClr val="tx2"/>
                </a:solidFill>
                <a:ea typeface="Times New Roman" pitchFamily="18" charset="0"/>
                <a:cs typeface="Courier" pitchFamily="49" charset="0"/>
              </a:rPr>
              <a:t>CREATE </a:t>
            </a:r>
            <a:r>
              <a:rPr lang="en-GB" b="1" dirty="0">
                <a:solidFill>
                  <a:schemeClr val="tx2"/>
                </a:solidFill>
                <a:ea typeface="Times New Roman" pitchFamily="18" charset="0"/>
                <a:cs typeface="Courier" pitchFamily="49" charset="0"/>
              </a:rPr>
              <a:t>ASSERTION </a:t>
            </a:r>
            <a:r>
              <a:rPr lang="en-GB" i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loonrestrictie</a:t>
            </a:r>
            <a:r>
              <a:rPr lang="en-GB" i="1" dirty="0">
                <a:solidFill>
                  <a:schemeClr val="tx2"/>
                </a:solidFill>
                <a:latin typeface="Courier" pitchFamily="49" charset="0"/>
                <a:cs typeface="Times New Roman" pitchFamily="18" charset="0"/>
              </a:rPr>
              <a:t> </a:t>
            </a:r>
            <a:endParaRPr lang="en-GB" b="1" dirty="0">
              <a:solidFill>
                <a:schemeClr val="tx2"/>
              </a:solidFill>
              <a:cs typeface="Times New Roman" pitchFamily="18" charset="0"/>
            </a:endParaRPr>
          </a:p>
          <a:p>
            <a:r>
              <a:rPr lang="en-GB" b="1" dirty="0">
                <a:solidFill>
                  <a:schemeClr val="tx2"/>
                </a:solidFill>
                <a:cs typeface="Times New Roman" pitchFamily="18" charset="0"/>
              </a:rPr>
              <a:t>  </a:t>
            </a:r>
            <a:r>
              <a:rPr lang="en-GB" b="1" dirty="0" smtClean="0">
                <a:solidFill>
                  <a:schemeClr val="tx2"/>
                </a:solidFill>
                <a:cs typeface="Times New Roman" pitchFamily="18" charset="0"/>
              </a:rPr>
              <a:t>CHECK </a:t>
            </a:r>
            <a:r>
              <a:rPr lang="en-GB" b="1" dirty="0">
                <a:solidFill>
                  <a:schemeClr val="tx2"/>
                </a:solidFill>
                <a:cs typeface="Times New Roman" pitchFamily="18" charset="0"/>
              </a:rPr>
              <a:t>(</a:t>
            </a:r>
            <a:r>
              <a:rPr lang="en-GB" dirty="0">
                <a:solidFill>
                  <a:schemeClr val="tx2"/>
                </a:solidFill>
                <a:cs typeface="Times New Roman" pitchFamily="18" charset="0"/>
              </a:rPr>
              <a:t> </a:t>
            </a:r>
            <a:r>
              <a:rPr lang="en-GB" b="1" dirty="0" err="1">
                <a:solidFill>
                  <a:schemeClr val="tx2"/>
                </a:solidFill>
                <a:cs typeface="Times New Roman" pitchFamily="18" charset="0"/>
              </a:rPr>
              <a:t>Old.</a:t>
            </a:r>
            <a:r>
              <a:rPr lang="en-GB" dirty="0" err="1">
                <a:solidFill>
                  <a:schemeClr val="tx2"/>
                </a:solidFill>
                <a:cs typeface="Times New Roman" pitchFamily="18" charset="0"/>
              </a:rPr>
              <a:t>Werknemer.Loon</a:t>
            </a:r>
            <a:r>
              <a:rPr lang="en-GB" dirty="0">
                <a:solidFill>
                  <a:schemeClr val="tx2"/>
                </a:solidFill>
                <a:cs typeface="Times New Roman" pitchFamily="18" charset="0"/>
              </a:rPr>
              <a:t> &lt;= </a:t>
            </a:r>
            <a:r>
              <a:rPr lang="en-GB" b="1" dirty="0" err="1">
                <a:solidFill>
                  <a:schemeClr val="tx2"/>
                </a:solidFill>
                <a:cs typeface="Times New Roman" pitchFamily="18" charset="0"/>
              </a:rPr>
              <a:t>New.</a:t>
            </a:r>
            <a:r>
              <a:rPr lang="en-GB" dirty="0" err="1">
                <a:solidFill>
                  <a:schemeClr val="tx2"/>
                </a:solidFill>
                <a:cs typeface="Times New Roman" pitchFamily="18" charset="0"/>
              </a:rPr>
              <a:t>Werknemer.Loon</a:t>
            </a:r>
            <a:r>
              <a:rPr lang="en-GB" dirty="0">
                <a:solidFill>
                  <a:schemeClr val="tx2"/>
                </a:solidFill>
                <a:cs typeface="Times New Roman" pitchFamily="18" charset="0"/>
              </a:rPr>
              <a:t> </a:t>
            </a:r>
            <a:r>
              <a:rPr lang="en-GB" b="1" dirty="0" smtClean="0">
                <a:solidFill>
                  <a:schemeClr val="tx2"/>
                </a:solidFill>
                <a:cs typeface="Times New Roman" pitchFamily="18" charset="0"/>
              </a:rPr>
              <a:t>)</a:t>
            </a:r>
            <a:r>
              <a:rPr lang="en-GB" dirty="0" smtClean="0">
                <a:solidFill>
                  <a:schemeClr val="tx2"/>
                </a:solidFill>
                <a:cs typeface="Times New Roman" pitchFamily="18" charset="0"/>
              </a:rPr>
              <a:t>;</a:t>
            </a:r>
            <a:endParaRPr lang="nl-NL" i="1" dirty="0">
              <a:solidFill>
                <a:schemeClr val="tx2"/>
              </a:solidFill>
              <a:cs typeface="Times New Roman" pitchFamily="18" charset="0"/>
            </a:endParaRPr>
          </a:p>
        </p:txBody>
      </p:sp>
      <p:pic>
        <p:nvPicPr>
          <p:cNvPr id="11" name="Picture 4" descr="http://www.redrivercrossfit.com/wp-content/uploads/2012/05/1-300x25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933" y="2563995"/>
            <a:ext cx="1302127" cy="108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9049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Integriteitaspecten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Integriteitsrestricties</a:t>
            </a:r>
          </a:p>
          <a:p>
            <a:r>
              <a:rPr lang="nl-BE" sz="1400" dirty="0" smtClean="0"/>
              <a:t>Relatie- vs. databankrestricties</a:t>
            </a:r>
            <a:endParaRPr lang="nl-BE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664497" y="3611001"/>
            <a:ext cx="3010311" cy="52322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nl-BE" sz="2800" dirty="0" smtClean="0"/>
              <a:t>Databankrestricties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1" y="1224212"/>
            <a:ext cx="2262145" cy="24248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61222" y="3611001"/>
            <a:ext cx="2617255" cy="52322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nl-BE" sz="2800" dirty="0" smtClean="0"/>
              <a:t>Relatierestricties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22420" y="3611001"/>
            <a:ext cx="659155" cy="52322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nl-BE" sz="2800" dirty="0" smtClean="0"/>
              <a:t>vs.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554" y="5040019"/>
            <a:ext cx="1361706" cy="14596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937" y="4134221"/>
            <a:ext cx="1312947" cy="14074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740" y="4305299"/>
            <a:ext cx="1535091" cy="164552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6200" y="4562475"/>
            <a:ext cx="5476875" cy="2108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i="1" dirty="0">
                <a:solidFill>
                  <a:schemeClr val="tx2"/>
                </a:solidFill>
                <a:cs typeface="Times New Roman" pitchFamily="18" charset="0"/>
              </a:rPr>
              <a:t>De </a:t>
            </a:r>
            <a:r>
              <a:rPr lang="nl-NL" i="1" dirty="0" smtClean="0">
                <a:solidFill>
                  <a:schemeClr val="tx2"/>
                </a:solidFill>
                <a:cs typeface="Times New Roman" pitchFamily="18" charset="0"/>
              </a:rPr>
              <a:t>schilderijperiode </a:t>
            </a:r>
            <a:r>
              <a:rPr lang="nl-NL" i="1" dirty="0">
                <a:solidFill>
                  <a:schemeClr val="tx2"/>
                </a:solidFill>
                <a:cs typeface="Times New Roman" pitchFamily="18" charset="0"/>
              </a:rPr>
              <a:t>moet binnen de </a:t>
            </a:r>
            <a:r>
              <a:rPr lang="nl-NL" i="1" dirty="0" err="1" smtClean="0">
                <a:solidFill>
                  <a:schemeClr val="tx2"/>
                </a:solidFill>
                <a:cs typeface="Times New Roman" pitchFamily="18" charset="0"/>
              </a:rPr>
              <a:t>leefperiode</a:t>
            </a:r>
            <a:r>
              <a:rPr lang="nl-NL" i="1" dirty="0" smtClean="0">
                <a:solidFill>
                  <a:schemeClr val="tx2"/>
                </a:solidFill>
                <a:cs typeface="Times New Roman" pitchFamily="18" charset="0"/>
              </a:rPr>
              <a:t> van </a:t>
            </a:r>
            <a:br>
              <a:rPr lang="nl-NL" i="1" dirty="0" smtClean="0">
                <a:solidFill>
                  <a:schemeClr val="tx2"/>
                </a:solidFill>
                <a:cs typeface="Times New Roman" pitchFamily="18" charset="0"/>
              </a:rPr>
            </a:br>
            <a:r>
              <a:rPr lang="nl-NL" i="1" dirty="0" smtClean="0">
                <a:solidFill>
                  <a:schemeClr val="tx2"/>
                </a:solidFill>
                <a:cs typeface="Times New Roman" pitchFamily="18" charset="0"/>
              </a:rPr>
              <a:t>de artiest vallen:</a:t>
            </a:r>
            <a:endParaRPr lang="en-GB" b="1" dirty="0">
              <a:solidFill>
                <a:schemeClr val="tx2"/>
              </a:solidFill>
              <a:cs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lang="en-GB" b="1" dirty="0" smtClean="0">
                <a:solidFill>
                  <a:schemeClr val="tx2"/>
                </a:solidFill>
                <a:cs typeface="Times New Roman" pitchFamily="18" charset="0"/>
              </a:rPr>
              <a:t>CREATE </a:t>
            </a:r>
            <a:r>
              <a:rPr lang="en-GB" b="1" dirty="0">
                <a:solidFill>
                  <a:schemeClr val="tx2"/>
                </a:solidFill>
                <a:cs typeface="Times New Roman" pitchFamily="18" charset="0"/>
              </a:rPr>
              <a:t>ASSERTION </a:t>
            </a:r>
            <a:r>
              <a:rPr lang="en-GB" i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perioderestrictie</a:t>
            </a:r>
            <a:r>
              <a:rPr lang="en-GB" i="1" dirty="0">
                <a:solidFill>
                  <a:schemeClr val="tx2"/>
                </a:solidFill>
                <a:latin typeface="Courier" pitchFamily="49" charset="0"/>
                <a:cs typeface="Times New Roman" pitchFamily="18" charset="0"/>
              </a:rPr>
              <a:t> </a:t>
            </a:r>
            <a:endParaRPr lang="en-GB" b="1" dirty="0">
              <a:solidFill>
                <a:schemeClr val="tx2"/>
              </a:solidFill>
              <a:cs typeface="Times New Roman" pitchFamily="18" charset="0"/>
            </a:endParaRPr>
          </a:p>
          <a:p>
            <a:r>
              <a:rPr lang="en-GB" b="1" dirty="0" smtClean="0">
                <a:solidFill>
                  <a:schemeClr val="tx2"/>
                </a:solidFill>
                <a:cs typeface="Times New Roman" pitchFamily="18" charset="0"/>
              </a:rPr>
              <a:t>  CHECK </a:t>
            </a:r>
            <a:r>
              <a:rPr lang="en-GB" b="1" dirty="0">
                <a:solidFill>
                  <a:schemeClr val="tx2"/>
                </a:solidFill>
                <a:cs typeface="Times New Roman" pitchFamily="18" charset="0"/>
              </a:rPr>
              <a:t>( NOT EXISTS ( SELECT </a:t>
            </a:r>
            <a:r>
              <a:rPr lang="en-GB" dirty="0">
                <a:solidFill>
                  <a:schemeClr val="tx2"/>
                </a:solidFill>
                <a:cs typeface="Times New Roman" pitchFamily="18" charset="0"/>
              </a:rPr>
              <a:t>*</a:t>
            </a:r>
            <a:r>
              <a:rPr lang="en-GB" b="1" dirty="0">
                <a:solidFill>
                  <a:schemeClr val="tx2"/>
                </a:solidFill>
                <a:cs typeface="Times New Roman" pitchFamily="18" charset="0"/>
              </a:rPr>
              <a:t> FROM </a:t>
            </a:r>
            <a:r>
              <a:rPr lang="en-GB" dirty="0" err="1">
                <a:solidFill>
                  <a:schemeClr val="tx2"/>
                </a:solidFill>
                <a:cs typeface="Times New Roman" pitchFamily="18" charset="0"/>
              </a:rPr>
              <a:t>Schilderij</a:t>
            </a:r>
            <a:r>
              <a:rPr lang="en-GB" dirty="0">
                <a:solidFill>
                  <a:schemeClr val="tx2"/>
                </a:solidFill>
                <a:cs typeface="Times New Roman" pitchFamily="18" charset="0"/>
              </a:rPr>
              <a:t>, Artiest</a:t>
            </a:r>
            <a:endParaRPr lang="nl-NL" dirty="0">
              <a:solidFill>
                <a:schemeClr val="tx2"/>
              </a:solidFill>
              <a:cs typeface="Times New Roman" pitchFamily="18" charset="0"/>
            </a:endParaRPr>
          </a:p>
          <a:p>
            <a:r>
              <a:rPr lang="nl-NL" dirty="0">
                <a:solidFill>
                  <a:schemeClr val="tx2"/>
                </a:solidFill>
                <a:cs typeface="Times New Roman" pitchFamily="18" charset="0"/>
              </a:rPr>
              <a:t>  </a:t>
            </a:r>
            <a:r>
              <a:rPr lang="nl-NL" b="1" dirty="0" smtClean="0">
                <a:solidFill>
                  <a:schemeClr val="tx2"/>
                </a:solidFill>
                <a:cs typeface="Times New Roman" pitchFamily="18" charset="0"/>
              </a:rPr>
              <a:t>WHERE </a:t>
            </a:r>
            <a:r>
              <a:rPr lang="nl-NL" dirty="0" err="1">
                <a:solidFill>
                  <a:schemeClr val="tx2"/>
                </a:solidFill>
                <a:cs typeface="Times New Roman" pitchFamily="18" charset="0"/>
              </a:rPr>
              <a:t>Schilderij.Artiest</a:t>
            </a:r>
            <a:r>
              <a:rPr lang="nl-NL" dirty="0">
                <a:solidFill>
                  <a:schemeClr val="tx2"/>
                </a:solidFill>
                <a:cs typeface="Times New Roman" pitchFamily="18" charset="0"/>
              </a:rPr>
              <a:t> = </a:t>
            </a:r>
            <a:r>
              <a:rPr lang="nl-NL" dirty="0" err="1">
                <a:solidFill>
                  <a:schemeClr val="tx2"/>
                </a:solidFill>
                <a:cs typeface="Times New Roman" pitchFamily="18" charset="0"/>
              </a:rPr>
              <a:t>Artiest.A_ID</a:t>
            </a:r>
            <a:r>
              <a:rPr lang="nl-NL" dirty="0">
                <a:solidFill>
                  <a:schemeClr val="tx2"/>
                </a:solidFill>
                <a:cs typeface="Times New Roman" pitchFamily="18" charset="0"/>
              </a:rPr>
              <a:t> </a:t>
            </a:r>
            <a:r>
              <a:rPr lang="nl-NL" b="1" dirty="0">
                <a:solidFill>
                  <a:schemeClr val="tx2"/>
                </a:solidFill>
                <a:cs typeface="Times New Roman" pitchFamily="18" charset="0"/>
              </a:rPr>
              <a:t>AND</a:t>
            </a:r>
            <a:endParaRPr lang="nl-NL" dirty="0">
              <a:solidFill>
                <a:schemeClr val="tx2"/>
              </a:solidFill>
              <a:cs typeface="Times New Roman" pitchFamily="18" charset="0"/>
            </a:endParaRPr>
          </a:p>
          <a:p>
            <a:r>
              <a:rPr lang="nl-NL" dirty="0">
                <a:solidFill>
                  <a:schemeClr val="tx2"/>
                </a:solidFill>
                <a:cs typeface="Times New Roman" pitchFamily="18" charset="0"/>
              </a:rPr>
              <a:t>  </a:t>
            </a:r>
            <a:r>
              <a:rPr lang="nl-NL" b="1" dirty="0" smtClean="0">
                <a:solidFill>
                  <a:schemeClr val="tx2"/>
                </a:solidFill>
                <a:cs typeface="Times New Roman" pitchFamily="18" charset="0"/>
              </a:rPr>
              <a:t>( </a:t>
            </a:r>
            <a:r>
              <a:rPr lang="nl-NL" dirty="0" err="1">
                <a:solidFill>
                  <a:schemeClr val="tx2"/>
                </a:solidFill>
                <a:cs typeface="Times New Roman" pitchFamily="18" charset="0"/>
              </a:rPr>
              <a:t>Schilderij.Periode</a:t>
            </a:r>
            <a:r>
              <a:rPr lang="nl-NL" dirty="0">
                <a:solidFill>
                  <a:schemeClr val="tx2"/>
                </a:solidFill>
                <a:cs typeface="Times New Roman" pitchFamily="18" charset="0"/>
              </a:rPr>
              <a:t> &lt; </a:t>
            </a:r>
            <a:r>
              <a:rPr lang="nl-NL" dirty="0" err="1">
                <a:solidFill>
                  <a:schemeClr val="tx2"/>
                </a:solidFill>
                <a:cs typeface="Times New Roman" pitchFamily="18" charset="0"/>
              </a:rPr>
              <a:t>Artiest.Geboren</a:t>
            </a:r>
            <a:r>
              <a:rPr lang="nl-NL" dirty="0">
                <a:solidFill>
                  <a:schemeClr val="tx2"/>
                </a:solidFill>
                <a:cs typeface="Times New Roman" pitchFamily="18" charset="0"/>
              </a:rPr>
              <a:t> </a:t>
            </a:r>
            <a:r>
              <a:rPr lang="nl-NL" b="1" dirty="0">
                <a:solidFill>
                  <a:schemeClr val="tx2"/>
                </a:solidFill>
                <a:cs typeface="Times New Roman" pitchFamily="18" charset="0"/>
              </a:rPr>
              <a:t>OR</a:t>
            </a:r>
            <a:r>
              <a:rPr lang="nl-NL" dirty="0">
                <a:solidFill>
                  <a:schemeClr val="tx2"/>
                </a:solidFill>
                <a:cs typeface="Times New Roman" pitchFamily="18" charset="0"/>
              </a:rPr>
              <a:t> </a:t>
            </a:r>
          </a:p>
          <a:p>
            <a:r>
              <a:rPr lang="nl-NL" dirty="0">
                <a:solidFill>
                  <a:schemeClr val="tx2"/>
                </a:solidFill>
                <a:cs typeface="Times New Roman" pitchFamily="18" charset="0"/>
              </a:rPr>
              <a:t>  </a:t>
            </a:r>
            <a:r>
              <a:rPr lang="nl-NL" dirty="0" smtClean="0">
                <a:solidFill>
                  <a:schemeClr val="tx2"/>
                </a:solidFill>
                <a:cs typeface="Times New Roman" pitchFamily="18" charset="0"/>
              </a:rPr>
              <a:t>                       </a:t>
            </a:r>
            <a:r>
              <a:rPr lang="nl-NL" dirty="0" err="1">
                <a:solidFill>
                  <a:schemeClr val="tx2"/>
                </a:solidFill>
                <a:cs typeface="Times New Roman" pitchFamily="18" charset="0"/>
              </a:rPr>
              <a:t>Schilderij.Periode</a:t>
            </a:r>
            <a:r>
              <a:rPr lang="nl-NL" dirty="0">
                <a:solidFill>
                  <a:schemeClr val="tx2"/>
                </a:solidFill>
                <a:cs typeface="Times New Roman" pitchFamily="18" charset="0"/>
              </a:rPr>
              <a:t> &gt; </a:t>
            </a:r>
            <a:r>
              <a:rPr lang="nl-NL" dirty="0" err="1">
                <a:solidFill>
                  <a:schemeClr val="tx2"/>
                </a:solidFill>
                <a:cs typeface="Times New Roman" pitchFamily="18" charset="0"/>
              </a:rPr>
              <a:t>Artiest.Gestorven</a:t>
            </a:r>
            <a:r>
              <a:rPr lang="nl-NL" dirty="0">
                <a:solidFill>
                  <a:schemeClr val="tx2"/>
                </a:solidFill>
                <a:cs typeface="Times New Roman" pitchFamily="18" charset="0"/>
              </a:rPr>
              <a:t> </a:t>
            </a:r>
            <a:r>
              <a:rPr lang="nl-NL" b="1" dirty="0">
                <a:solidFill>
                  <a:schemeClr val="tx2"/>
                </a:solidFill>
                <a:cs typeface="Times New Roman" pitchFamily="18" charset="0"/>
              </a:rPr>
              <a:t>) ) )</a:t>
            </a:r>
            <a:r>
              <a:rPr lang="nl-NL" dirty="0">
                <a:solidFill>
                  <a:schemeClr val="tx2"/>
                </a:solidFill>
                <a:cs typeface="Times New Roman" pitchFamily="18" charset="0"/>
              </a:rPr>
              <a:t>;</a:t>
            </a:r>
            <a:endParaRPr lang="nl-NL" sz="2400" i="1" dirty="0">
              <a:solidFill>
                <a:schemeClr val="tx2"/>
              </a:solidFill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14725" y="1370080"/>
            <a:ext cx="5524500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i="1" dirty="0">
                <a:solidFill>
                  <a:schemeClr val="tx2"/>
                </a:solidFill>
                <a:cs typeface="Times New Roman" pitchFamily="18" charset="0"/>
              </a:rPr>
              <a:t>De waarde van een schilderij moet een positief getal </a:t>
            </a:r>
            <a:r>
              <a:rPr lang="nl-NL" i="1" dirty="0" smtClean="0">
                <a:solidFill>
                  <a:schemeClr val="tx2"/>
                </a:solidFill>
                <a:cs typeface="Times New Roman" pitchFamily="18" charset="0"/>
              </a:rPr>
              <a:t>zijn: </a:t>
            </a:r>
            <a:endParaRPr lang="en-GB" b="1" dirty="0">
              <a:solidFill>
                <a:schemeClr val="tx2"/>
              </a:solidFill>
              <a:ea typeface="Times New Roman" pitchFamily="18" charset="0"/>
              <a:cs typeface="Courier" pitchFamily="49" charset="0"/>
            </a:endParaRPr>
          </a:p>
          <a:p>
            <a:pPr>
              <a:spcBef>
                <a:spcPts val="600"/>
              </a:spcBef>
            </a:pPr>
            <a:r>
              <a:rPr lang="en-GB" b="1" dirty="0" smtClean="0">
                <a:solidFill>
                  <a:schemeClr val="tx2"/>
                </a:solidFill>
                <a:ea typeface="Times New Roman" pitchFamily="18" charset="0"/>
                <a:cs typeface="Courier" pitchFamily="49" charset="0"/>
              </a:rPr>
              <a:t>CREATE </a:t>
            </a:r>
            <a:r>
              <a:rPr lang="en-GB" b="1" dirty="0">
                <a:solidFill>
                  <a:schemeClr val="tx2"/>
                </a:solidFill>
                <a:ea typeface="Times New Roman" pitchFamily="18" charset="0"/>
                <a:cs typeface="Courier" pitchFamily="49" charset="0"/>
              </a:rPr>
              <a:t>ASSERTION </a:t>
            </a:r>
            <a:r>
              <a:rPr lang="en-GB" i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waarderestrictie</a:t>
            </a:r>
            <a:r>
              <a:rPr lang="en-GB" i="1" dirty="0">
                <a:solidFill>
                  <a:schemeClr val="tx2"/>
                </a:solidFill>
                <a:latin typeface="Courier" pitchFamily="49" charset="0"/>
                <a:cs typeface="Times New Roman" pitchFamily="18" charset="0"/>
              </a:rPr>
              <a:t> </a:t>
            </a:r>
            <a:endParaRPr lang="en-GB" b="1" dirty="0">
              <a:solidFill>
                <a:schemeClr val="tx2"/>
              </a:solidFill>
              <a:cs typeface="Times New Roman" pitchFamily="18" charset="0"/>
            </a:endParaRPr>
          </a:p>
          <a:p>
            <a:r>
              <a:rPr lang="en-GB" b="1" dirty="0" smtClean="0">
                <a:solidFill>
                  <a:schemeClr val="tx2"/>
                </a:solidFill>
                <a:cs typeface="Times New Roman" pitchFamily="18" charset="0"/>
              </a:rPr>
              <a:t>                                          </a:t>
            </a:r>
            <a:r>
              <a:rPr lang="en-GB" b="1" dirty="0">
                <a:solidFill>
                  <a:schemeClr val="tx2"/>
                </a:solidFill>
                <a:cs typeface="Times New Roman" pitchFamily="18" charset="0"/>
              </a:rPr>
              <a:t>CHECK (</a:t>
            </a:r>
            <a:r>
              <a:rPr lang="en-GB" dirty="0">
                <a:solidFill>
                  <a:schemeClr val="tx2"/>
                </a:solidFill>
                <a:cs typeface="Times New Roman" pitchFamily="18" charset="0"/>
              </a:rPr>
              <a:t> </a:t>
            </a:r>
            <a:r>
              <a:rPr lang="en-GB" dirty="0" err="1">
                <a:solidFill>
                  <a:schemeClr val="tx2"/>
                </a:solidFill>
                <a:cs typeface="Times New Roman" pitchFamily="18" charset="0"/>
              </a:rPr>
              <a:t>Schilderij.Waarde</a:t>
            </a:r>
            <a:r>
              <a:rPr lang="en-GB" dirty="0">
                <a:solidFill>
                  <a:schemeClr val="tx2"/>
                </a:solidFill>
                <a:cs typeface="Times New Roman" pitchFamily="18" charset="0"/>
              </a:rPr>
              <a:t> &gt; 0 </a:t>
            </a:r>
            <a:r>
              <a:rPr lang="en-GB" b="1" dirty="0">
                <a:solidFill>
                  <a:schemeClr val="tx2"/>
                </a:solidFill>
                <a:cs typeface="Times New Roman" pitchFamily="18" charset="0"/>
              </a:rPr>
              <a:t>)</a:t>
            </a:r>
            <a:r>
              <a:rPr lang="en-GB" dirty="0">
                <a:solidFill>
                  <a:schemeClr val="tx2"/>
                </a:solidFill>
                <a:cs typeface="Times New Roman" pitchFamily="18" charset="0"/>
              </a:rPr>
              <a:t>;</a:t>
            </a:r>
            <a:endParaRPr lang="nl-NL" i="1" dirty="0">
              <a:solidFill>
                <a:schemeClr val="tx2"/>
              </a:solidFill>
              <a:cs typeface="Times New Roman" pitchFamily="18" charset="0"/>
            </a:endParaRPr>
          </a:p>
        </p:txBody>
      </p:sp>
      <p:pic>
        <p:nvPicPr>
          <p:cNvPr id="16" name="Picture 4" descr="http://www.redrivercrossfit.com/wp-content/uploads/2012/05/1-300x25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933" y="2563995"/>
            <a:ext cx="1302127" cy="108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8084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Integriteitaspecten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Integriteitsrestricties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85296" y="6155202"/>
            <a:ext cx="4464877" cy="52322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nl-BE" sz="2800" dirty="0" smtClean="0"/>
              <a:t>(Type- en attribuutrestricties)</a:t>
            </a:r>
          </a:p>
        </p:txBody>
      </p:sp>
      <p:pic>
        <p:nvPicPr>
          <p:cNvPr id="2050" name="Picture 2" descr="http://www.webeden.co.uk/blog/wp-content/uploads/2013/04/100426-Guy-in-Bo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49" y="1094963"/>
            <a:ext cx="7609829" cy="506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2147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899746" y="2861440"/>
            <a:ext cx="5696590" cy="867105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 err="1" smtClean="0"/>
              <a:t>Stored</a:t>
            </a:r>
            <a:r>
              <a:rPr lang="nl-BE" sz="3600" b="1" dirty="0" smtClean="0"/>
              <a:t> procedures</a:t>
            </a:r>
          </a:p>
        </p:txBody>
      </p:sp>
    </p:spTree>
    <p:extLst>
      <p:ext uri="{BB962C8B-B14F-4D97-AF65-F5344CB8AC3E}">
        <p14:creationId xmlns:p14="http://schemas.microsoft.com/office/powerpoint/2010/main" val="307504510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3" y="1123949"/>
            <a:ext cx="3106765" cy="2124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Integriteitaspecten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nl-BE" dirty="0" err="1" smtClean="0"/>
              <a:t>Stored</a:t>
            </a:r>
            <a:r>
              <a:rPr lang="nl-BE" dirty="0" smtClean="0"/>
              <a:t> procedures</a:t>
            </a:r>
          </a:p>
          <a:p>
            <a:r>
              <a:rPr lang="nl-BE" sz="1400" dirty="0" smtClean="0"/>
              <a:t>Specificatie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884754" y="2644175"/>
            <a:ext cx="5678221" cy="52322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nl-BE" sz="2800" dirty="0" smtClean="0">
                <a:solidFill>
                  <a:schemeClr val="tx2"/>
                </a:solidFill>
              </a:rPr>
              <a:t>SQL/PSM (Persistent Storage Module)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2754685" y="3415045"/>
            <a:ext cx="593835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800" b="1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CREATE PROCEDURE </a:t>
            </a:r>
            <a:r>
              <a:rPr lang="en-GB" sz="1800" dirty="0" err="1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procedurenaam</a:t>
            </a:r>
            <a:r>
              <a:rPr lang="en-GB" sz="1800" b="1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(</a:t>
            </a:r>
            <a:r>
              <a:rPr lang="en-GB" sz="1800" dirty="0" err="1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parameterlijst</a:t>
            </a:r>
            <a:r>
              <a:rPr lang="en-GB" sz="1800" b="1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)</a:t>
            </a:r>
            <a:endParaRPr lang="nl-NL" sz="1800" dirty="0">
              <a:solidFill>
                <a:srgbClr val="000000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eaLnBrk="1" hangingPunct="1"/>
            <a:r>
              <a:rPr lang="nl-NL" sz="1800" dirty="0" err="1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lokale_declaraties</a:t>
            </a:r>
            <a:endParaRPr lang="nl-NL" sz="1800" dirty="0">
              <a:solidFill>
                <a:srgbClr val="000000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eaLnBrk="1" hangingPunct="1"/>
            <a:r>
              <a:rPr lang="nl-NL" sz="1800" dirty="0" err="1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procedure_corpus</a:t>
            </a:r>
            <a:r>
              <a:rPr lang="nl-NL" sz="18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lang="en-US" sz="1800" dirty="0"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2575" y="4533900"/>
            <a:ext cx="45774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l-BE" sz="2400" dirty="0" smtClean="0"/>
              <a:t>Declaraties: ‘</a:t>
            </a:r>
            <a:r>
              <a:rPr lang="nl-BE" sz="2400" b="1" dirty="0" smtClean="0"/>
              <a:t>DECLARE</a:t>
            </a:r>
            <a:r>
              <a:rPr lang="nl-BE" sz="2400" dirty="0" smtClean="0"/>
              <a:t>’-instructie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BE" sz="2400" dirty="0" smtClean="0"/>
              <a:t>Belangrijkste controlestructuren:</a:t>
            </a:r>
            <a:endParaRPr lang="nl-BE" sz="2400" dirty="0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578099" y="5488722"/>
            <a:ext cx="512505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 sz="1600" dirty="0"/>
              <a:t>‘CALL/RETURN’, ‘BEGIN/END’, ‘FOR/ENDFOR’, </a:t>
            </a:r>
            <a:br>
              <a:rPr lang="nl-NL" sz="1600" dirty="0"/>
            </a:br>
            <a:r>
              <a:rPr lang="nl-NL" sz="1600" dirty="0"/>
              <a:t>‘REPEAT/UNTIL/ENDREPEAT’, ‘WHILE/ENDWHILE’, </a:t>
            </a:r>
            <a:br>
              <a:rPr lang="nl-NL" sz="1600" dirty="0"/>
            </a:br>
            <a:r>
              <a:rPr lang="nl-NL" sz="1600" dirty="0"/>
              <a:t>‘LOOP/ENDLOOP’, ‘IF/THEN/ELSE/ELSEIF/ENDIF’, </a:t>
            </a:r>
            <a:br>
              <a:rPr lang="nl-NL" sz="1600" dirty="0"/>
            </a:br>
            <a:r>
              <a:rPr lang="nl-NL" sz="1600" dirty="0"/>
              <a:t>‘LEAVE’ en ‘CASE/ENDCASE’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21565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Integriteitaspecten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nl-BE" dirty="0" err="1" smtClean="0"/>
              <a:t>Stored</a:t>
            </a:r>
            <a:r>
              <a:rPr lang="nl-BE" dirty="0" smtClean="0"/>
              <a:t> procedures</a:t>
            </a:r>
          </a:p>
          <a:p>
            <a:r>
              <a:rPr lang="nl-BE" sz="1400" dirty="0" smtClean="0"/>
              <a:t>Voorbeeld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3987800" y="1165225"/>
            <a:ext cx="5014771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 b="1" dirty="0"/>
              <a:t>CREATE PROCEDURE</a:t>
            </a:r>
            <a:r>
              <a:rPr lang="nl-NL" dirty="0"/>
              <a:t> </a:t>
            </a:r>
            <a:r>
              <a:rPr lang="nl-NL" i="1" dirty="0" err="1"/>
              <a:t>Controle_Voorraad</a:t>
            </a:r>
            <a:r>
              <a:rPr lang="nl-NL" i="1" dirty="0"/>
              <a:t> </a:t>
            </a:r>
            <a:r>
              <a:rPr lang="nl-NL" b="1" dirty="0"/>
              <a:t>(</a:t>
            </a:r>
            <a:r>
              <a:rPr lang="nl-NL" i="1" dirty="0" err="1"/>
              <a:t>CodeIn</a:t>
            </a:r>
            <a:r>
              <a:rPr lang="nl-NL" dirty="0"/>
              <a:t> </a:t>
            </a:r>
            <a:r>
              <a:rPr lang="nl-NL" b="1" dirty="0"/>
              <a:t>IN</a:t>
            </a:r>
            <a:r>
              <a:rPr lang="nl-NL" dirty="0"/>
              <a:t> </a:t>
            </a:r>
            <a:r>
              <a:rPr lang="nl-NL" dirty="0" err="1"/>
              <a:t>varchar</a:t>
            </a:r>
            <a:r>
              <a:rPr lang="nl-NL" dirty="0"/>
              <a:t>,</a:t>
            </a:r>
          </a:p>
          <a:p>
            <a:pPr eaLnBrk="1" hangingPunct="1"/>
            <a:r>
              <a:rPr lang="nl-NL" dirty="0"/>
              <a:t>                     </a:t>
            </a:r>
            <a:r>
              <a:rPr lang="en-GB" i="1" dirty="0" err="1"/>
              <a:t>Aantal</a:t>
            </a:r>
            <a:r>
              <a:rPr lang="en-US" i="1" dirty="0">
                <a:solidFill>
                  <a:srgbClr val="000000"/>
                </a:solidFill>
                <a:cs typeface="Times New Roman" pitchFamily="18" charset="0"/>
              </a:rPr>
              <a:t>_</a:t>
            </a:r>
            <a:r>
              <a:rPr lang="en-US" i="1" dirty="0" err="1">
                <a:solidFill>
                  <a:srgbClr val="000000"/>
                </a:solidFill>
                <a:cs typeface="Times New Roman" pitchFamily="18" charset="0"/>
              </a:rPr>
              <a:t>in_Voorraad</a:t>
            </a:r>
            <a:r>
              <a:rPr lang="en-US" dirty="0"/>
              <a:t> </a:t>
            </a:r>
            <a:r>
              <a:rPr lang="en-GB" b="1" dirty="0"/>
              <a:t>OUT</a:t>
            </a:r>
            <a:r>
              <a:rPr lang="en-GB" dirty="0"/>
              <a:t> integer, </a:t>
            </a:r>
            <a:r>
              <a:rPr lang="en-GB" i="1" dirty="0" err="1"/>
              <a:t>Actie</a:t>
            </a:r>
            <a:r>
              <a:rPr lang="en-GB" dirty="0"/>
              <a:t> </a:t>
            </a:r>
            <a:r>
              <a:rPr lang="en-GB" b="1" dirty="0"/>
              <a:t>OUT</a:t>
            </a:r>
            <a:r>
              <a:rPr lang="en-GB" dirty="0"/>
              <a:t> </a:t>
            </a:r>
            <a:r>
              <a:rPr lang="en-GB" dirty="0" err="1"/>
              <a:t>varchar</a:t>
            </a:r>
            <a:r>
              <a:rPr lang="en-GB" b="1" dirty="0"/>
              <a:t>)</a:t>
            </a:r>
            <a:r>
              <a:rPr lang="en-GB" dirty="0"/>
              <a:t> </a:t>
            </a:r>
            <a:r>
              <a:rPr lang="en-GB" b="1" dirty="0"/>
              <a:t>AS </a:t>
            </a:r>
          </a:p>
          <a:p>
            <a:pPr eaLnBrk="1" hangingPunct="1"/>
            <a:r>
              <a:rPr lang="en-GB" b="1" dirty="0"/>
              <a:t>BEGIN</a:t>
            </a:r>
          </a:p>
          <a:p>
            <a:pPr eaLnBrk="1" hangingPunct="1"/>
            <a:r>
              <a:rPr lang="en-GB" b="1" dirty="0"/>
              <a:t> </a:t>
            </a:r>
            <a:r>
              <a:rPr lang="nl-NL" b="1" dirty="0"/>
              <a:t>DECLARE </a:t>
            </a:r>
            <a:r>
              <a:rPr lang="nl-NL" i="1" dirty="0" err="1"/>
              <a:t>Geldige_code</a:t>
            </a:r>
            <a:r>
              <a:rPr lang="nl-NL" i="1" dirty="0"/>
              <a:t> </a:t>
            </a:r>
            <a:r>
              <a:rPr lang="nl-NL" dirty="0"/>
              <a:t>integer</a:t>
            </a:r>
            <a:r>
              <a:rPr lang="nl-NL" i="1" dirty="0"/>
              <a:t>;</a:t>
            </a:r>
            <a:endParaRPr lang="nl-NL" b="1" dirty="0"/>
          </a:p>
          <a:p>
            <a:pPr eaLnBrk="1" hangingPunct="1"/>
            <a:r>
              <a:rPr lang="nl-NL" b="1" dirty="0"/>
              <a:t> DECLARE </a:t>
            </a:r>
            <a:r>
              <a:rPr lang="nl-NL" i="1" dirty="0" err="1"/>
              <a:t>Aantal_onbekend</a:t>
            </a:r>
            <a:r>
              <a:rPr lang="nl-NL" i="1" dirty="0"/>
              <a:t> </a:t>
            </a:r>
            <a:r>
              <a:rPr lang="nl-NL" dirty="0"/>
              <a:t>integer</a:t>
            </a:r>
            <a:r>
              <a:rPr lang="nl-NL" i="1" dirty="0"/>
              <a:t>;</a:t>
            </a:r>
          </a:p>
          <a:p>
            <a:pPr eaLnBrk="1" hangingPunct="1"/>
            <a:r>
              <a:rPr lang="nl-NL" i="1" dirty="0"/>
              <a:t> </a:t>
            </a:r>
            <a:r>
              <a:rPr lang="nl-NL" b="1" dirty="0"/>
              <a:t>SET </a:t>
            </a:r>
            <a:r>
              <a:rPr lang="nl-NL" i="1" dirty="0"/>
              <a:t>Aantal</a:t>
            </a:r>
            <a:r>
              <a:rPr lang="en-US" i="1" dirty="0">
                <a:solidFill>
                  <a:srgbClr val="000000"/>
                </a:solidFill>
                <a:cs typeface="Times New Roman" pitchFamily="18" charset="0"/>
              </a:rPr>
              <a:t>_</a:t>
            </a:r>
            <a:r>
              <a:rPr lang="en-US" i="1" dirty="0" err="1">
                <a:solidFill>
                  <a:srgbClr val="000000"/>
                </a:solidFill>
                <a:cs typeface="Times New Roman" pitchFamily="18" charset="0"/>
              </a:rPr>
              <a:t>in_Voorraad</a:t>
            </a:r>
            <a:r>
              <a:rPr lang="en-US" i="1" dirty="0">
                <a:solidFill>
                  <a:srgbClr val="000000"/>
                </a:solidFill>
                <a:cs typeface="Times New Roman" pitchFamily="18" charset="0"/>
              </a:rPr>
              <a:t>=-1;</a:t>
            </a:r>
            <a:endParaRPr lang="nl-NL" b="1" dirty="0"/>
          </a:p>
          <a:p>
            <a:pPr eaLnBrk="1" hangingPunct="1"/>
            <a:r>
              <a:rPr lang="nl-NL" b="1" dirty="0"/>
              <a:t> SELECT COUNT(*) INTO </a:t>
            </a:r>
            <a:r>
              <a:rPr lang="nl-NL" i="1" dirty="0" err="1"/>
              <a:t>Geldige_code</a:t>
            </a:r>
            <a:r>
              <a:rPr lang="nl-NL" b="1" dirty="0"/>
              <a:t> FROM </a:t>
            </a:r>
            <a:r>
              <a:rPr lang="nl-NL" i="1" dirty="0"/>
              <a:t>Voorraad </a:t>
            </a:r>
          </a:p>
          <a:p>
            <a:pPr eaLnBrk="1" hangingPunct="1"/>
            <a:r>
              <a:rPr lang="nl-NL" i="1" dirty="0"/>
              <a:t>    </a:t>
            </a:r>
            <a:r>
              <a:rPr lang="nl-NL" b="1" dirty="0"/>
              <a:t>                                                                     WHERE </a:t>
            </a:r>
            <a:r>
              <a:rPr lang="nl-NL" i="1" dirty="0"/>
              <a:t>Code=</a:t>
            </a:r>
            <a:r>
              <a:rPr lang="nl-NL" i="1" dirty="0" err="1"/>
              <a:t>CodeIn</a:t>
            </a:r>
            <a:r>
              <a:rPr lang="nl-NL" i="1" dirty="0"/>
              <a:t>;</a:t>
            </a:r>
            <a:endParaRPr lang="nl-NL" b="1" dirty="0"/>
          </a:p>
          <a:p>
            <a:pPr eaLnBrk="1" hangingPunct="1"/>
            <a:r>
              <a:rPr lang="nl-NL" b="1" dirty="0"/>
              <a:t> IF </a:t>
            </a:r>
            <a:r>
              <a:rPr lang="nl-NL" i="1" dirty="0" err="1"/>
              <a:t>Geldige_code</a:t>
            </a:r>
            <a:r>
              <a:rPr lang="nl-NL" i="1" dirty="0"/>
              <a:t>=0</a:t>
            </a:r>
            <a:r>
              <a:rPr lang="nl-NL" b="1" dirty="0"/>
              <a:t> THEN </a:t>
            </a:r>
            <a:r>
              <a:rPr lang="nl-NL" i="1" dirty="0"/>
              <a:t>Actie=‘Onbestaande code!’</a:t>
            </a:r>
            <a:endParaRPr lang="nl-NL" b="1" dirty="0"/>
          </a:p>
          <a:p>
            <a:pPr eaLnBrk="1" hangingPunct="1"/>
            <a:r>
              <a:rPr lang="nl-NL" b="1" dirty="0"/>
              <a:t> ELSE</a:t>
            </a:r>
          </a:p>
          <a:p>
            <a:pPr eaLnBrk="1" hangingPunct="1"/>
            <a:r>
              <a:rPr lang="nl-NL" b="1" dirty="0"/>
              <a:t>  SELECT COUNT(*) INTO </a:t>
            </a:r>
            <a:r>
              <a:rPr lang="nl-NL" i="1" dirty="0" err="1"/>
              <a:t>Aantal_onbekend</a:t>
            </a:r>
            <a:r>
              <a:rPr lang="nl-NL" i="1" dirty="0"/>
              <a:t> </a:t>
            </a:r>
            <a:r>
              <a:rPr lang="nl-NL" b="1" dirty="0"/>
              <a:t>FROM</a:t>
            </a:r>
            <a:r>
              <a:rPr lang="nl-NL" dirty="0"/>
              <a:t> </a:t>
            </a:r>
            <a:r>
              <a:rPr lang="nl-NL" i="1" dirty="0"/>
              <a:t>Voorraad</a:t>
            </a:r>
            <a:endParaRPr lang="nl-NL" b="1" dirty="0"/>
          </a:p>
          <a:p>
            <a:pPr eaLnBrk="1" hangingPunct="1"/>
            <a:r>
              <a:rPr lang="nl-NL" b="1" dirty="0"/>
              <a:t>                                       WHERE </a:t>
            </a:r>
            <a:r>
              <a:rPr lang="nl-NL" i="1" dirty="0"/>
              <a:t>Code=</a:t>
            </a:r>
            <a:r>
              <a:rPr lang="nl-NL" i="1" dirty="0" err="1"/>
              <a:t>CodeIn</a:t>
            </a:r>
            <a:r>
              <a:rPr lang="nl-NL" b="1" dirty="0"/>
              <a:t> AND </a:t>
            </a:r>
            <a:r>
              <a:rPr lang="nl-NL" i="1" dirty="0"/>
              <a:t>Aantal </a:t>
            </a:r>
            <a:r>
              <a:rPr lang="nl-NL" b="1" dirty="0"/>
              <a:t>IS NULL</a:t>
            </a:r>
            <a:r>
              <a:rPr lang="nl-NL" i="1" dirty="0"/>
              <a:t>;</a:t>
            </a:r>
            <a:endParaRPr lang="nl-NL" dirty="0"/>
          </a:p>
          <a:p>
            <a:pPr eaLnBrk="1" hangingPunct="1"/>
            <a:r>
              <a:rPr lang="nl-NL" dirty="0"/>
              <a:t>  </a:t>
            </a:r>
            <a:r>
              <a:rPr lang="nl-NL" b="1" dirty="0"/>
              <a:t>IF</a:t>
            </a:r>
            <a:r>
              <a:rPr lang="nl-NL" i="1" dirty="0"/>
              <a:t> </a:t>
            </a:r>
            <a:r>
              <a:rPr lang="nl-NL" i="1" dirty="0" err="1"/>
              <a:t>Aantal_onbekend</a:t>
            </a:r>
            <a:r>
              <a:rPr lang="nl-NL" i="1" dirty="0"/>
              <a:t>=1</a:t>
            </a:r>
            <a:r>
              <a:rPr lang="nl-NL" dirty="0"/>
              <a:t> </a:t>
            </a:r>
            <a:r>
              <a:rPr lang="nl-NL" b="1" dirty="0"/>
              <a:t>THEN</a:t>
            </a:r>
            <a:r>
              <a:rPr lang="nl-NL" dirty="0"/>
              <a:t> Actie</a:t>
            </a:r>
            <a:r>
              <a:rPr lang="nl-NL" i="1" dirty="0"/>
              <a:t>=‘Manuele telling nodig!’</a:t>
            </a:r>
            <a:endParaRPr lang="nl-NL" b="1" dirty="0"/>
          </a:p>
          <a:p>
            <a:pPr eaLnBrk="1" hangingPunct="1"/>
            <a:r>
              <a:rPr lang="nl-NL" b="1" dirty="0"/>
              <a:t>  ELSE</a:t>
            </a:r>
          </a:p>
          <a:p>
            <a:pPr eaLnBrk="1" hangingPunct="1"/>
            <a:r>
              <a:rPr lang="nl-NL" b="1" dirty="0"/>
              <a:t>   SELECT </a:t>
            </a:r>
            <a:r>
              <a:rPr lang="nl-NL" i="1" dirty="0"/>
              <a:t>Aantal</a:t>
            </a:r>
            <a:r>
              <a:rPr lang="nl-NL" b="1" dirty="0"/>
              <a:t> INTO </a:t>
            </a:r>
            <a:r>
              <a:rPr lang="nl-NL" i="1" dirty="0"/>
              <a:t>Aantal</a:t>
            </a:r>
            <a:r>
              <a:rPr lang="en-US" i="1" dirty="0">
                <a:solidFill>
                  <a:srgbClr val="000000"/>
                </a:solidFill>
                <a:cs typeface="Times New Roman" pitchFamily="18" charset="0"/>
              </a:rPr>
              <a:t>_</a:t>
            </a:r>
            <a:r>
              <a:rPr lang="en-US" i="1" dirty="0" err="1">
                <a:solidFill>
                  <a:srgbClr val="000000"/>
                </a:solidFill>
                <a:cs typeface="Times New Roman" pitchFamily="18" charset="0"/>
              </a:rPr>
              <a:t>in_Voorraad</a:t>
            </a:r>
            <a:r>
              <a:rPr lang="en-US" i="1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nl-NL" b="1" dirty="0"/>
              <a:t>FROM </a:t>
            </a:r>
            <a:r>
              <a:rPr lang="nl-NL" i="1" dirty="0"/>
              <a:t>Voorraad</a:t>
            </a:r>
            <a:r>
              <a:rPr lang="nl-NL" b="1" dirty="0"/>
              <a:t> </a:t>
            </a:r>
            <a:br>
              <a:rPr lang="nl-NL" b="1" dirty="0"/>
            </a:br>
            <a:r>
              <a:rPr lang="nl-NL" b="1" dirty="0"/>
              <a:t>                                                                         WHERE </a:t>
            </a:r>
            <a:r>
              <a:rPr lang="nl-NL" i="1" dirty="0"/>
              <a:t>Code</a:t>
            </a:r>
            <a:r>
              <a:rPr lang="nl-NL" dirty="0"/>
              <a:t>=</a:t>
            </a:r>
            <a:r>
              <a:rPr lang="nl-NL" i="1" dirty="0" err="1"/>
              <a:t>CodeIn</a:t>
            </a:r>
            <a:r>
              <a:rPr lang="nl-NL" b="1" dirty="0"/>
              <a:t>;</a:t>
            </a:r>
          </a:p>
          <a:p>
            <a:pPr eaLnBrk="1" hangingPunct="1"/>
            <a:r>
              <a:rPr lang="nl-NL" b="1" dirty="0"/>
              <a:t>   IF </a:t>
            </a:r>
            <a:r>
              <a:rPr lang="nl-NL" i="1" dirty="0"/>
              <a:t>Aantal</a:t>
            </a:r>
            <a:r>
              <a:rPr lang="en-US" i="1" dirty="0">
                <a:solidFill>
                  <a:srgbClr val="000000"/>
                </a:solidFill>
                <a:cs typeface="Times New Roman" pitchFamily="18" charset="0"/>
              </a:rPr>
              <a:t>_</a:t>
            </a:r>
            <a:r>
              <a:rPr lang="en-US" i="1" dirty="0" err="1">
                <a:solidFill>
                  <a:srgbClr val="000000"/>
                </a:solidFill>
                <a:cs typeface="Times New Roman" pitchFamily="18" charset="0"/>
              </a:rPr>
              <a:t>in_Voorraad</a:t>
            </a:r>
            <a:r>
              <a:rPr lang="nl-NL" dirty="0"/>
              <a:t>&lt;5</a:t>
            </a:r>
            <a:r>
              <a:rPr lang="nl-NL" b="1" dirty="0"/>
              <a:t> THEN </a:t>
            </a:r>
            <a:r>
              <a:rPr lang="nl-NL" i="1" dirty="0"/>
              <a:t>Actie</a:t>
            </a:r>
            <a:r>
              <a:rPr lang="nl-NL" dirty="0"/>
              <a:t>=‘</a:t>
            </a:r>
            <a:r>
              <a:rPr lang="nl-NL" i="1" dirty="0"/>
              <a:t>Dringend bijbestellen!’</a:t>
            </a:r>
            <a:endParaRPr lang="nl-NL" b="1" dirty="0"/>
          </a:p>
          <a:p>
            <a:pPr eaLnBrk="1" hangingPunct="1"/>
            <a:r>
              <a:rPr lang="nl-NL" b="1" dirty="0"/>
              <a:t>    ELSEIF </a:t>
            </a:r>
            <a:r>
              <a:rPr lang="nl-NL" i="1" dirty="0"/>
              <a:t>Aantal</a:t>
            </a:r>
            <a:r>
              <a:rPr lang="en-US" i="1" dirty="0">
                <a:solidFill>
                  <a:srgbClr val="000000"/>
                </a:solidFill>
                <a:cs typeface="Times New Roman" pitchFamily="18" charset="0"/>
              </a:rPr>
              <a:t>_</a:t>
            </a:r>
            <a:r>
              <a:rPr lang="en-US" i="1" dirty="0" err="1">
                <a:solidFill>
                  <a:srgbClr val="000000"/>
                </a:solidFill>
                <a:cs typeface="Times New Roman" pitchFamily="18" charset="0"/>
              </a:rPr>
              <a:t>in_Voorraad</a:t>
            </a:r>
            <a:r>
              <a:rPr lang="nl-NL" dirty="0"/>
              <a:t>&lt;10</a:t>
            </a:r>
            <a:r>
              <a:rPr lang="nl-NL" b="1" dirty="0"/>
              <a:t> THEN </a:t>
            </a:r>
            <a:r>
              <a:rPr lang="nl-NL" i="1" dirty="0"/>
              <a:t>Actie</a:t>
            </a:r>
            <a:r>
              <a:rPr lang="nl-NL" dirty="0"/>
              <a:t> = </a:t>
            </a:r>
            <a:r>
              <a:rPr lang="nl-NL" i="1" dirty="0"/>
              <a:t>‘Aandacht!’</a:t>
            </a:r>
            <a:endParaRPr lang="nl-NL" b="1" dirty="0"/>
          </a:p>
          <a:p>
            <a:pPr eaLnBrk="1" hangingPunct="1"/>
            <a:r>
              <a:rPr lang="nl-NL" b="1" dirty="0"/>
              <a:t>    ELSE </a:t>
            </a:r>
            <a:r>
              <a:rPr lang="nl-NL" i="1" dirty="0"/>
              <a:t>Actie</a:t>
            </a:r>
            <a:r>
              <a:rPr lang="nl-NL" dirty="0"/>
              <a:t>=</a:t>
            </a:r>
            <a:r>
              <a:rPr lang="nl-NL" i="1" dirty="0"/>
              <a:t>‘Voldoende voorraad’</a:t>
            </a:r>
            <a:r>
              <a:rPr lang="nl-NL" b="1" dirty="0"/>
              <a:t>;</a:t>
            </a:r>
          </a:p>
          <a:p>
            <a:pPr eaLnBrk="1" hangingPunct="1"/>
            <a:r>
              <a:rPr lang="nl-NL" b="1" dirty="0"/>
              <a:t>   ENDIF; </a:t>
            </a:r>
          </a:p>
          <a:p>
            <a:pPr eaLnBrk="1" hangingPunct="1"/>
            <a:r>
              <a:rPr lang="nl-NL" b="1" dirty="0"/>
              <a:t>  ENDIF; </a:t>
            </a:r>
          </a:p>
          <a:p>
            <a:pPr eaLnBrk="1" hangingPunct="1"/>
            <a:r>
              <a:rPr lang="nl-NL" b="1" dirty="0"/>
              <a:t> ENDIF;</a:t>
            </a:r>
          </a:p>
          <a:p>
            <a:pPr eaLnBrk="1" hangingPunct="1"/>
            <a:r>
              <a:rPr lang="nl-NL" b="1" dirty="0"/>
              <a:t>END;</a:t>
            </a:r>
          </a:p>
        </p:txBody>
      </p:sp>
      <p:pic>
        <p:nvPicPr>
          <p:cNvPr id="2050" name="Picture 2" descr="http://www.arcabase.net/DocumentLibrary/48f2055c-f052-4c73-b5bc-8cc79ec89e83/voorraadbeheer-softwa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2476501"/>
            <a:ext cx="3827619" cy="183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704975" y="5553341"/>
            <a:ext cx="6953250" cy="100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GB" sz="2400" dirty="0" err="1" smtClean="0"/>
              <a:t>Oproepen</a:t>
            </a:r>
            <a:r>
              <a:rPr lang="en-GB" sz="2400" dirty="0" smtClean="0"/>
              <a:t> van </a:t>
            </a:r>
            <a:r>
              <a:rPr lang="en-GB" sz="2400" dirty="0" err="1" smtClean="0"/>
              <a:t>een</a:t>
            </a:r>
            <a:r>
              <a:rPr lang="en-GB" sz="2400" dirty="0" smtClean="0"/>
              <a:t> stored procedure</a:t>
            </a:r>
            <a:br>
              <a:rPr lang="en-GB" sz="2400" dirty="0" smtClean="0"/>
            </a:br>
            <a:r>
              <a:rPr lang="en-GB" b="1" dirty="0" smtClean="0">
                <a:latin typeface="Arial" pitchFamily="34" charset="0"/>
                <a:cs typeface="Arial" pitchFamily="34" charset="0"/>
              </a:rPr>
              <a:t>CALL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i="1" dirty="0" err="1" smtClean="0">
                <a:latin typeface="Arial" pitchFamily="34" charset="0"/>
                <a:cs typeface="Arial" pitchFamily="34" charset="0"/>
              </a:rPr>
              <a:t>Controle_Voorraad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‘</a:t>
            </a:r>
            <a:r>
              <a:rPr lang="en-GB" i="1" dirty="0" err="1" smtClean="0">
                <a:latin typeface="Arial" pitchFamily="34" charset="0"/>
                <a:cs typeface="Arial" pitchFamily="34" charset="0"/>
              </a:rPr>
              <a:t>onderdeelcode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’, </a:t>
            </a:r>
            <a:r>
              <a:rPr lang="en-GB" i="1" dirty="0" err="1" smtClean="0">
                <a:latin typeface="Arial" pitchFamily="34" charset="0"/>
                <a:cs typeface="Arial" pitchFamily="34" charset="0"/>
              </a:rPr>
              <a:t>Aantal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GB" i="1" dirty="0" err="1" smtClean="0">
                <a:latin typeface="Arial" pitchFamily="34" charset="0"/>
                <a:cs typeface="Arial" pitchFamily="34" charset="0"/>
              </a:rPr>
              <a:t>Actie</a:t>
            </a:r>
            <a:r>
              <a:rPr lang="en-GB" b="1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 marL="800100" lvl="1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GB" sz="2400" dirty="0" err="1" smtClean="0"/>
              <a:t>Praktijk</a:t>
            </a:r>
            <a:r>
              <a:rPr lang="en-GB" sz="2400" dirty="0" smtClean="0"/>
              <a:t>: </a:t>
            </a:r>
            <a:r>
              <a:rPr lang="en-GB" b="1" dirty="0" smtClean="0">
                <a:latin typeface="Arial" pitchFamily="34" charset="0"/>
                <a:cs typeface="Arial" pitchFamily="34" charset="0"/>
              </a:rPr>
              <a:t>EXECUTE </a:t>
            </a:r>
            <a:r>
              <a:rPr lang="en-GB" b="1" dirty="0">
                <a:latin typeface="Arial" pitchFamily="34" charset="0"/>
                <a:cs typeface="Arial" pitchFamily="34" charset="0"/>
              </a:rPr>
              <a:t>PROCEDURE</a:t>
            </a:r>
          </a:p>
        </p:txBody>
      </p:sp>
    </p:spTree>
    <p:extLst>
      <p:ext uri="{BB962C8B-B14F-4D97-AF65-F5344CB8AC3E}">
        <p14:creationId xmlns:p14="http://schemas.microsoft.com/office/powerpoint/2010/main" val="29355859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899746" y="2861440"/>
            <a:ext cx="5696590" cy="867105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 smtClean="0"/>
              <a:t>Triggers</a:t>
            </a:r>
          </a:p>
        </p:txBody>
      </p:sp>
    </p:spTree>
    <p:extLst>
      <p:ext uri="{BB962C8B-B14F-4D97-AF65-F5344CB8AC3E}">
        <p14:creationId xmlns:p14="http://schemas.microsoft.com/office/powerpoint/2010/main" val="41542658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8688</TotalTime>
  <Words>321</Words>
  <Application>Microsoft Office PowerPoint</Application>
  <PresentationFormat>On-screen Show (4:3)</PresentationFormat>
  <Paragraphs>98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Courier</vt:lpstr>
      <vt:lpstr>Times New Roman</vt:lpstr>
      <vt:lpstr>Office Theme</vt:lpstr>
      <vt:lpstr>PowerPoint Presentation</vt:lpstr>
      <vt:lpstr>Integriteitaspecten</vt:lpstr>
      <vt:lpstr>Integriteitaspecten</vt:lpstr>
      <vt:lpstr>Integriteitaspecten</vt:lpstr>
      <vt:lpstr>Integriteitaspecten</vt:lpstr>
      <vt:lpstr>PowerPoint Presentation</vt:lpstr>
      <vt:lpstr>Integriteitaspecten</vt:lpstr>
      <vt:lpstr>Integriteitaspecten</vt:lpstr>
      <vt:lpstr>PowerPoint Presentation</vt:lpstr>
      <vt:lpstr>Integriteitaspecten</vt:lpstr>
      <vt:lpstr>Integriteitaspecten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antoon</dc:creator>
  <cp:lastModifiedBy>Guy De Tré</cp:lastModifiedBy>
  <cp:revision>660</cp:revision>
  <dcterms:created xsi:type="dcterms:W3CDTF">2010-12-03T08:14:05Z</dcterms:created>
  <dcterms:modified xsi:type="dcterms:W3CDTF">2020-08-29T15:56:42Z</dcterms:modified>
</cp:coreProperties>
</file>