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72" r:id="rId2"/>
    <p:sldId id="474" r:id="rId3"/>
    <p:sldId id="476" r:id="rId4"/>
    <p:sldId id="477" r:id="rId5"/>
    <p:sldId id="478" r:id="rId6"/>
    <p:sldId id="510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87" r:id="rId16"/>
    <p:sldId id="511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495" r:id="rId25"/>
    <p:sldId id="500" r:id="rId26"/>
    <p:sldId id="498" r:id="rId27"/>
    <p:sldId id="499" r:id="rId2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4486B"/>
    <a:srgbClr val="1687AF"/>
    <a:srgbClr val="009242"/>
    <a:srgbClr val="3333B2"/>
    <a:srgbClr val="FCFCFC"/>
    <a:srgbClr val="999999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5" autoAdjust="0"/>
    <p:restoredTop sz="88249" autoAdjust="0"/>
  </p:normalViewPr>
  <p:slideViewPr>
    <p:cSldViewPr snapToGrid="0">
      <p:cViewPr varScale="1">
        <p:scale>
          <a:sx n="53" d="100"/>
          <a:sy n="53" d="100"/>
        </p:scale>
        <p:origin x="48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Gedragsaspecten</a:t>
            </a:r>
          </a:p>
        </p:txBody>
      </p:sp>
    </p:spTree>
    <p:extLst>
      <p:ext uri="{BB962C8B-B14F-4D97-AF65-F5344CB8AC3E}">
        <p14:creationId xmlns:p14="http://schemas.microsoft.com/office/powerpoint/2010/main" val="32690983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Gedragsaspecten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Relationele algebra</a:t>
            </a:r>
          </a:p>
          <a:p>
            <a:r>
              <a:rPr lang="nl-BE" sz="1400" dirty="0" smtClean="0"/>
              <a:t>Operatoren – Doorsnede </a:t>
            </a:r>
          </a:p>
        </p:txBody>
      </p:sp>
      <p:sp>
        <p:nvSpPr>
          <p:cNvPr id="6" name="AutoShape 2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26" name="Picture 2" descr="http://christinabaglivitinglof.com/sparky/wp-content/uploads/2012/08/Twin-baby-boys-Ten-months-old-cropp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205" y="1090880"/>
            <a:ext cx="1961794" cy="147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621008" y="1570612"/>
            <a:ext cx="48794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b="1" dirty="0" smtClean="0"/>
              <a:t>Doorsnede-operatie</a:t>
            </a:r>
            <a:endParaRPr lang="nl-BE" sz="4400" b="1" i="1" baseline="30000" dirty="0"/>
          </a:p>
        </p:txBody>
      </p:sp>
      <p:sp>
        <p:nvSpPr>
          <p:cNvPr id="15" name="Rectangle 124"/>
          <p:cNvSpPr>
            <a:spLocks noChangeArrowheads="1"/>
          </p:cNvSpPr>
          <p:nvPr/>
        </p:nvSpPr>
        <p:spPr bwMode="auto">
          <a:xfrm>
            <a:off x="355601" y="2664619"/>
            <a:ext cx="4043362" cy="2508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6" name="Text Box 125"/>
          <p:cNvSpPr txBox="1">
            <a:spLocks noChangeArrowheads="1"/>
          </p:cNvSpPr>
          <p:nvPr/>
        </p:nvSpPr>
        <p:spPr bwMode="auto">
          <a:xfrm>
            <a:off x="323851" y="2626519"/>
            <a:ext cx="146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Tabel </a:t>
            </a:r>
            <a:r>
              <a:rPr lang="nl-BE" sz="1400">
                <a:solidFill>
                  <a:srgbClr val="000000"/>
                </a:solidFill>
              </a:rPr>
              <a:t>Artiest_A</a:t>
            </a:r>
            <a:endParaRPr lang="nl-NL" sz="1400" b="1">
              <a:solidFill>
                <a:srgbClr val="000000"/>
              </a:solidFill>
            </a:endParaRPr>
          </a:p>
        </p:txBody>
      </p:sp>
      <p:sp>
        <p:nvSpPr>
          <p:cNvPr id="17" name="Rectangle 126"/>
          <p:cNvSpPr>
            <a:spLocks noChangeArrowheads="1"/>
          </p:cNvSpPr>
          <p:nvPr/>
        </p:nvSpPr>
        <p:spPr bwMode="auto">
          <a:xfrm>
            <a:off x="365126" y="2994819"/>
            <a:ext cx="4049712" cy="496887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8" name="Text Box 127"/>
          <p:cNvSpPr txBox="1">
            <a:spLocks noChangeArrowheads="1"/>
          </p:cNvSpPr>
          <p:nvPr/>
        </p:nvSpPr>
        <p:spPr bwMode="auto">
          <a:xfrm>
            <a:off x="1054101" y="2978944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9" name="Text Box 128"/>
          <p:cNvSpPr txBox="1">
            <a:spLocks noChangeArrowheads="1"/>
          </p:cNvSpPr>
          <p:nvPr/>
        </p:nvSpPr>
        <p:spPr bwMode="auto">
          <a:xfrm>
            <a:off x="2238376" y="2978944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Voornaam: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0" name="Text Box 129"/>
          <p:cNvSpPr txBox="1">
            <a:spLocks noChangeArrowheads="1"/>
          </p:cNvSpPr>
          <p:nvPr/>
        </p:nvSpPr>
        <p:spPr bwMode="auto">
          <a:xfrm>
            <a:off x="3449638" y="2978944"/>
            <a:ext cx="9223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Geboren: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1" name="Rectangle 130"/>
          <p:cNvSpPr>
            <a:spLocks noChangeArrowheads="1"/>
          </p:cNvSpPr>
          <p:nvPr/>
        </p:nvSpPr>
        <p:spPr bwMode="auto">
          <a:xfrm>
            <a:off x="355601" y="3566319"/>
            <a:ext cx="4046537" cy="5667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2" name="Text Box 131"/>
          <p:cNvSpPr txBox="1">
            <a:spLocks noChangeArrowheads="1"/>
          </p:cNvSpPr>
          <p:nvPr/>
        </p:nvSpPr>
        <p:spPr bwMode="auto">
          <a:xfrm>
            <a:off x="1068388" y="3566319"/>
            <a:ext cx="846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Da Vinci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3" name="Text Box 132"/>
          <p:cNvSpPr txBox="1">
            <a:spLocks noChangeArrowheads="1"/>
          </p:cNvSpPr>
          <p:nvPr/>
        </p:nvSpPr>
        <p:spPr bwMode="auto">
          <a:xfrm>
            <a:off x="2238376" y="3566319"/>
            <a:ext cx="931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Leonardo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4" name="Text Box 133"/>
          <p:cNvSpPr txBox="1">
            <a:spLocks noChangeArrowheads="1"/>
          </p:cNvSpPr>
          <p:nvPr/>
        </p:nvSpPr>
        <p:spPr bwMode="auto">
          <a:xfrm>
            <a:off x="3525838" y="3566319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1452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5" name="Text Box 134"/>
          <p:cNvSpPr txBox="1">
            <a:spLocks noChangeArrowheads="1"/>
          </p:cNvSpPr>
          <p:nvPr/>
        </p:nvSpPr>
        <p:spPr bwMode="auto">
          <a:xfrm>
            <a:off x="1063626" y="3853656"/>
            <a:ext cx="696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Degas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6" name="Text Box 135"/>
          <p:cNvSpPr txBox="1">
            <a:spLocks noChangeArrowheads="1"/>
          </p:cNvSpPr>
          <p:nvPr/>
        </p:nvSpPr>
        <p:spPr bwMode="auto">
          <a:xfrm>
            <a:off x="2233613" y="3853656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Edgar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7" name="Text Box 136"/>
          <p:cNvSpPr txBox="1">
            <a:spLocks noChangeArrowheads="1"/>
          </p:cNvSpPr>
          <p:nvPr/>
        </p:nvSpPr>
        <p:spPr bwMode="auto">
          <a:xfrm>
            <a:off x="3521076" y="3853656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1834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8" name="Line 137"/>
          <p:cNvSpPr>
            <a:spLocks noChangeShapeType="1"/>
          </p:cNvSpPr>
          <p:nvPr/>
        </p:nvSpPr>
        <p:spPr bwMode="auto">
          <a:xfrm>
            <a:off x="2238376" y="2994819"/>
            <a:ext cx="0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" name="Line 138"/>
          <p:cNvSpPr>
            <a:spLocks noChangeShapeType="1"/>
          </p:cNvSpPr>
          <p:nvPr/>
        </p:nvSpPr>
        <p:spPr bwMode="auto">
          <a:xfrm>
            <a:off x="3457576" y="2994819"/>
            <a:ext cx="0" cy="493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0" name="Line 139"/>
          <p:cNvSpPr>
            <a:spLocks noChangeShapeType="1"/>
          </p:cNvSpPr>
          <p:nvPr/>
        </p:nvSpPr>
        <p:spPr bwMode="auto">
          <a:xfrm flipH="1">
            <a:off x="2235201" y="3564731"/>
            <a:ext cx="3175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1" name="Line 140"/>
          <p:cNvSpPr>
            <a:spLocks noChangeShapeType="1"/>
          </p:cNvSpPr>
          <p:nvPr/>
        </p:nvSpPr>
        <p:spPr bwMode="auto">
          <a:xfrm flipH="1">
            <a:off x="3454401" y="3564731"/>
            <a:ext cx="3175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2" name="Line 141"/>
          <p:cNvSpPr>
            <a:spLocks noChangeShapeType="1"/>
          </p:cNvSpPr>
          <p:nvPr/>
        </p:nvSpPr>
        <p:spPr bwMode="auto">
          <a:xfrm>
            <a:off x="1058863" y="2999581"/>
            <a:ext cx="0" cy="498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3" name="Text Box 142"/>
          <p:cNvSpPr txBox="1">
            <a:spLocks noChangeArrowheads="1"/>
          </p:cNvSpPr>
          <p:nvPr/>
        </p:nvSpPr>
        <p:spPr bwMode="auto">
          <a:xfrm>
            <a:off x="314326" y="2978944"/>
            <a:ext cx="7445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>
                <a:solidFill>
                  <a:srgbClr val="000000"/>
                </a:solidFill>
              </a:rPr>
              <a:t>A_ID: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 err="1">
                <a:solidFill>
                  <a:srgbClr val="000000"/>
                </a:solidFill>
              </a:rPr>
              <a:t>char</a:t>
            </a:r>
            <a:r>
              <a:rPr lang="nl-BE" sz="1400" dirty="0">
                <a:solidFill>
                  <a:srgbClr val="000000"/>
                </a:solidFill>
              </a:rPr>
              <a:t>(3)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34" name="Line 143"/>
          <p:cNvSpPr>
            <a:spLocks noChangeShapeType="1"/>
          </p:cNvSpPr>
          <p:nvPr/>
        </p:nvSpPr>
        <p:spPr bwMode="auto">
          <a:xfrm>
            <a:off x="1057276" y="3564731"/>
            <a:ext cx="0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5" name="Text Box 144"/>
          <p:cNvSpPr txBox="1">
            <a:spLocks noChangeArrowheads="1"/>
          </p:cNvSpPr>
          <p:nvPr/>
        </p:nvSpPr>
        <p:spPr bwMode="auto">
          <a:xfrm>
            <a:off x="341313" y="3566319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A01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6" name="Text Box 145"/>
          <p:cNvSpPr txBox="1">
            <a:spLocks noChangeArrowheads="1"/>
          </p:cNvSpPr>
          <p:nvPr/>
        </p:nvSpPr>
        <p:spPr bwMode="auto">
          <a:xfrm>
            <a:off x="341313" y="3852069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7" name="Line 146"/>
          <p:cNvSpPr>
            <a:spLocks noChangeShapeType="1"/>
          </p:cNvSpPr>
          <p:nvPr/>
        </p:nvSpPr>
        <p:spPr bwMode="auto">
          <a:xfrm>
            <a:off x="354013" y="3861594"/>
            <a:ext cx="4032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8" name="Rectangle 147"/>
          <p:cNvSpPr>
            <a:spLocks noChangeArrowheads="1"/>
          </p:cNvSpPr>
          <p:nvPr/>
        </p:nvSpPr>
        <p:spPr bwMode="auto">
          <a:xfrm>
            <a:off x="4775201" y="2664619"/>
            <a:ext cx="4043362" cy="2508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9" name="Text Box 148"/>
          <p:cNvSpPr txBox="1">
            <a:spLocks noChangeArrowheads="1"/>
          </p:cNvSpPr>
          <p:nvPr/>
        </p:nvSpPr>
        <p:spPr bwMode="auto">
          <a:xfrm>
            <a:off x="4743451" y="2626519"/>
            <a:ext cx="146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Tabel </a:t>
            </a:r>
            <a:r>
              <a:rPr lang="nl-BE" sz="1400">
                <a:solidFill>
                  <a:srgbClr val="000000"/>
                </a:solidFill>
              </a:rPr>
              <a:t>Artiest_B</a:t>
            </a:r>
            <a:endParaRPr lang="nl-NL" sz="1400" b="1">
              <a:solidFill>
                <a:srgbClr val="000000"/>
              </a:solidFill>
            </a:endParaRPr>
          </a:p>
        </p:txBody>
      </p:sp>
      <p:sp>
        <p:nvSpPr>
          <p:cNvPr id="40" name="Rectangle 149"/>
          <p:cNvSpPr>
            <a:spLocks noChangeArrowheads="1"/>
          </p:cNvSpPr>
          <p:nvPr/>
        </p:nvSpPr>
        <p:spPr bwMode="auto">
          <a:xfrm>
            <a:off x="4784726" y="2994819"/>
            <a:ext cx="4049712" cy="496887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41" name="Text Box 150"/>
          <p:cNvSpPr txBox="1">
            <a:spLocks noChangeArrowheads="1"/>
          </p:cNvSpPr>
          <p:nvPr/>
        </p:nvSpPr>
        <p:spPr bwMode="auto">
          <a:xfrm>
            <a:off x="5461001" y="2978944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2" name="Text Box 151"/>
          <p:cNvSpPr txBox="1">
            <a:spLocks noChangeArrowheads="1"/>
          </p:cNvSpPr>
          <p:nvPr/>
        </p:nvSpPr>
        <p:spPr bwMode="auto">
          <a:xfrm>
            <a:off x="6645276" y="2978944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Voornaam: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3" name="Text Box 152"/>
          <p:cNvSpPr txBox="1">
            <a:spLocks noChangeArrowheads="1"/>
          </p:cNvSpPr>
          <p:nvPr/>
        </p:nvSpPr>
        <p:spPr bwMode="auto">
          <a:xfrm>
            <a:off x="7869238" y="2978944"/>
            <a:ext cx="9223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Geboren: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4" name="Rectangle 153"/>
          <p:cNvSpPr>
            <a:spLocks noChangeArrowheads="1"/>
          </p:cNvSpPr>
          <p:nvPr/>
        </p:nvSpPr>
        <p:spPr bwMode="auto">
          <a:xfrm>
            <a:off x="4775201" y="3566319"/>
            <a:ext cx="4046537" cy="5667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45" name="Text Box 154"/>
          <p:cNvSpPr txBox="1">
            <a:spLocks noChangeArrowheads="1"/>
          </p:cNvSpPr>
          <p:nvPr/>
        </p:nvSpPr>
        <p:spPr bwMode="auto">
          <a:xfrm>
            <a:off x="5475288" y="3566319"/>
            <a:ext cx="846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Da Vinci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6" name="Text Box 155"/>
          <p:cNvSpPr txBox="1">
            <a:spLocks noChangeArrowheads="1"/>
          </p:cNvSpPr>
          <p:nvPr/>
        </p:nvSpPr>
        <p:spPr bwMode="auto">
          <a:xfrm>
            <a:off x="6645276" y="3566319"/>
            <a:ext cx="931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Leonardo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7" name="Text Box 156"/>
          <p:cNvSpPr txBox="1">
            <a:spLocks noChangeArrowheads="1"/>
          </p:cNvSpPr>
          <p:nvPr/>
        </p:nvSpPr>
        <p:spPr bwMode="auto">
          <a:xfrm>
            <a:off x="7945438" y="3566319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1452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8" name="Line 157"/>
          <p:cNvSpPr>
            <a:spLocks noChangeShapeType="1"/>
          </p:cNvSpPr>
          <p:nvPr/>
        </p:nvSpPr>
        <p:spPr bwMode="auto">
          <a:xfrm>
            <a:off x="6645276" y="2994819"/>
            <a:ext cx="0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9" name="Line 158"/>
          <p:cNvSpPr>
            <a:spLocks noChangeShapeType="1"/>
          </p:cNvSpPr>
          <p:nvPr/>
        </p:nvSpPr>
        <p:spPr bwMode="auto">
          <a:xfrm>
            <a:off x="7877176" y="2994819"/>
            <a:ext cx="0" cy="493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0" name="Line 159"/>
          <p:cNvSpPr>
            <a:spLocks noChangeShapeType="1"/>
          </p:cNvSpPr>
          <p:nvPr/>
        </p:nvSpPr>
        <p:spPr bwMode="auto">
          <a:xfrm flipH="1">
            <a:off x="6642101" y="3564731"/>
            <a:ext cx="3175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1" name="Line 160"/>
          <p:cNvSpPr>
            <a:spLocks noChangeShapeType="1"/>
          </p:cNvSpPr>
          <p:nvPr/>
        </p:nvSpPr>
        <p:spPr bwMode="auto">
          <a:xfrm flipH="1">
            <a:off x="7874001" y="3564731"/>
            <a:ext cx="3175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" name="Line 161"/>
          <p:cNvSpPr>
            <a:spLocks noChangeShapeType="1"/>
          </p:cNvSpPr>
          <p:nvPr/>
        </p:nvSpPr>
        <p:spPr bwMode="auto">
          <a:xfrm>
            <a:off x="5465763" y="2999581"/>
            <a:ext cx="0" cy="498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3" name="Text Box 162"/>
          <p:cNvSpPr txBox="1">
            <a:spLocks noChangeArrowheads="1"/>
          </p:cNvSpPr>
          <p:nvPr/>
        </p:nvSpPr>
        <p:spPr bwMode="auto">
          <a:xfrm>
            <a:off x="4733926" y="2978944"/>
            <a:ext cx="7445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4" name="Line 163"/>
          <p:cNvSpPr>
            <a:spLocks noChangeShapeType="1"/>
          </p:cNvSpPr>
          <p:nvPr/>
        </p:nvSpPr>
        <p:spPr bwMode="auto">
          <a:xfrm>
            <a:off x="5464176" y="3564731"/>
            <a:ext cx="0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5" name="Text Box 164"/>
          <p:cNvSpPr txBox="1">
            <a:spLocks noChangeArrowheads="1"/>
          </p:cNvSpPr>
          <p:nvPr/>
        </p:nvSpPr>
        <p:spPr bwMode="auto">
          <a:xfrm>
            <a:off x="4760913" y="3566319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A01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7" name="Line 165"/>
          <p:cNvSpPr>
            <a:spLocks noChangeShapeType="1"/>
          </p:cNvSpPr>
          <p:nvPr/>
        </p:nvSpPr>
        <p:spPr bwMode="auto">
          <a:xfrm>
            <a:off x="4773613" y="3861594"/>
            <a:ext cx="4032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8" name="Text Box 166"/>
          <p:cNvSpPr txBox="1">
            <a:spLocks noChangeArrowheads="1"/>
          </p:cNvSpPr>
          <p:nvPr/>
        </p:nvSpPr>
        <p:spPr bwMode="auto">
          <a:xfrm>
            <a:off x="5470526" y="3840956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Monet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9" name="Text Box 167"/>
          <p:cNvSpPr txBox="1">
            <a:spLocks noChangeArrowheads="1"/>
          </p:cNvSpPr>
          <p:nvPr/>
        </p:nvSpPr>
        <p:spPr bwMode="auto">
          <a:xfrm>
            <a:off x="6640513" y="3840956"/>
            <a:ext cx="746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Claude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0" name="Text Box 168"/>
          <p:cNvSpPr txBox="1">
            <a:spLocks noChangeArrowheads="1"/>
          </p:cNvSpPr>
          <p:nvPr/>
        </p:nvSpPr>
        <p:spPr bwMode="auto">
          <a:xfrm>
            <a:off x="7940676" y="3840956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1840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1" name="Text Box 169"/>
          <p:cNvSpPr txBox="1">
            <a:spLocks noChangeArrowheads="1"/>
          </p:cNvSpPr>
          <p:nvPr/>
        </p:nvSpPr>
        <p:spPr bwMode="auto">
          <a:xfrm>
            <a:off x="4773613" y="3850481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2" name="Rectangle 188"/>
          <p:cNvSpPr>
            <a:spLocks noChangeArrowheads="1"/>
          </p:cNvSpPr>
          <p:nvPr/>
        </p:nvSpPr>
        <p:spPr bwMode="auto">
          <a:xfrm>
            <a:off x="2654300" y="4722019"/>
            <a:ext cx="4059237" cy="2508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63" name="Text Box 189"/>
          <p:cNvSpPr txBox="1">
            <a:spLocks noChangeArrowheads="1"/>
          </p:cNvSpPr>
          <p:nvPr/>
        </p:nvSpPr>
        <p:spPr bwMode="auto">
          <a:xfrm>
            <a:off x="2622551" y="4683919"/>
            <a:ext cx="387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 dirty="0">
                <a:solidFill>
                  <a:srgbClr val="000000"/>
                </a:solidFill>
              </a:rPr>
              <a:t>Tabel </a:t>
            </a:r>
            <a:r>
              <a:rPr lang="nl-BE" sz="1400" dirty="0">
                <a:solidFill>
                  <a:srgbClr val="000000"/>
                </a:solidFill>
              </a:rPr>
              <a:t>(</a:t>
            </a:r>
            <a:r>
              <a:rPr lang="nl-BE" sz="1400" dirty="0" err="1">
                <a:solidFill>
                  <a:srgbClr val="000000"/>
                </a:solidFill>
              </a:rPr>
              <a:t>Artiest_A</a:t>
            </a:r>
            <a:r>
              <a:rPr lang="nl-BE" sz="1400" dirty="0">
                <a:solidFill>
                  <a:srgbClr val="000000"/>
                </a:solidFill>
              </a:rPr>
              <a:t> </a:t>
            </a:r>
            <a:r>
              <a:rPr lang="nl-BE" sz="1400" dirty="0" smtClean="0">
                <a:solidFill>
                  <a:srgbClr val="000000"/>
                </a:solidFill>
              </a:rPr>
              <a:t>INTERSECT </a:t>
            </a:r>
            <a:r>
              <a:rPr lang="nl-BE" sz="1400" dirty="0" err="1">
                <a:solidFill>
                  <a:srgbClr val="000000"/>
                </a:solidFill>
              </a:rPr>
              <a:t>Artiest_B</a:t>
            </a:r>
            <a:r>
              <a:rPr lang="nl-BE" sz="1400" dirty="0">
                <a:solidFill>
                  <a:srgbClr val="000000"/>
                </a:solidFill>
              </a:rPr>
              <a:t>)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65" name="Rectangle 190"/>
          <p:cNvSpPr>
            <a:spLocks noChangeArrowheads="1"/>
          </p:cNvSpPr>
          <p:nvPr/>
        </p:nvSpPr>
        <p:spPr bwMode="auto">
          <a:xfrm>
            <a:off x="2663826" y="5052219"/>
            <a:ext cx="4049712" cy="496887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66" name="Text Box 191"/>
          <p:cNvSpPr txBox="1">
            <a:spLocks noChangeArrowheads="1"/>
          </p:cNvSpPr>
          <p:nvPr/>
        </p:nvSpPr>
        <p:spPr bwMode="auto">
          <a:xfrm>
            <a:off x="3327401" y="5036344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7" name="Text Box 192"/>
          <p:cNvSpPr txBox="1">
            <a:spLocks noChangeArrowheads="1"/>
          </p:cNvSpPr>
          <p:nvPr/>
        </p:nvSpPr>
        <p:spPr bwMode="auto">
          <a:xfrm>
            <a:off x="4511676" y="5036344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Voornaam: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8" name="Text Box 193"/>
          <p:cNvSpPr txBox="1">
            <a:spLocks noChangeArrowheads="1"/>
          </p:cNvSpPr>
          <p:nvPr/>
        </p:nvSpPr>
        <p:spPr bwMode="auto">
          <a:xfrm>
            <a:off x="5748338" y="5036344"/>
            <a:ext cx="9223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Geboren: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73" name="Line 198"/>
          <p:cNvSpPr>
            <a:spLocks noChangeShapeType="1"/>
          </p:cNvSpPr>
          <p:nvPr/>
        </p:nvSpPr>
        <p:spPr bwMode="auto">
          <a:xfrm>
            <a:off x="4511676" y="5052219"/>
            <a:ext cx="0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4" name="Line 199"/>
          <p:cNvSpPr>
            <a:spLocks noChangeShapeType="1"/>
          </p:cNvSpPr>
          <p:nvPr/>
        </p:nvSpPr>
        <p:spPr bwMode="auto">
          <a:xfrm>
            <a:off x="5756276" y="5052219"/>
            <a:ext cx="0" cy="493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7" name="Line 202"/>
          <p:cNvSpPr>
            <a:spLocks noChangeShapeType="1"/>
          </p:cNvSpPr>
          <p:nvPr/>
        </p:nvSpPr>
        <p:spPr bwMode="auto">
          <a:xfrm>
            <a:off x="3332163" y="5056981"/>
            <a:ext cx="0" cy="498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8" name="Text Box 203"/>
          <p:cNvSpPr txBox="1">
            <a:spLocks noChangeArrowheads="1"/>
          </p:cNvSpPr>
          <p:nvPr/>
        </p:nvSpPr>
        <p:spPr bwMode="auto">
          <a:xfrm>
            <a:off x="2631564" y="5037343"/>
            <a:ext cx="7445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>
                <a:solidFill>
                  <a:srgbClr val="000000"/>
                </a:solidFill>
              </a:rPr>
              <a:t>A_ID: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 err="1">
                <a:solidFill>
                  <a:srgbClr val="000000"/>
                </a:solidFill>
              </a:rPr>
              <a:t>char</a:t>
            </a:r>
            <a:r>
              <a:rPr lang="nl-BE" sz="1400" dirty="0">
                <a:solidFill>
                  <a:srgbClr val="000000"/>
                </a:solidFill>
              </a:rPr>
              <a:t>(3)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91" name="Line 234"/>
          <p:cNvSpPr>
            <a:spLocks noChangeShapeType="1"/>
          </p:cNvSpPr>
          <p:nvPr/>
        </p:nvSpPr>
        <p:spPr bwMode="auto">
          <a:xfrm>
            <a:off x="3148013" y="4199731"/>
            <a:ext cx="685800" cy="4318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235"/>
          <p:cNvSpPr>
            <a:spLocks noChangeShapeType="1"/>
          </p:cNvSpPr>
          <p:nvPr/>
        </p:nvSpPr>
        <p:spPr bwMode="auto">
          <a:xfrm flipH="1">
            <a:off x="5319713" y="4199731"/>
            <a:ext cx="558800" cy="4572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Text Box 236"/>
          <p:cNvSpPr txBox="1">
            <a:spLocks noChangeArrowheads="1"/>
          </p:cNvSpPr>
          <p:nvPr/>
        </p:nvSpPr>
        <p:spPr bwMode="auto">
          <a:xfrm>
            <a:off x="595080" y="5137944"/>
            <a:ext cx="13644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800" b="1" dirty="0" smtClean="0">
                <a:solidFill>
                  <a:schemeClr val="tx2"/>
                </a:solidFill>
              </a:rPr>
              <a:t>doorsnede</a:t>
            </a:r>
            <a:endParaRPr lang="nl-NL" sz="1800" b="1" dirty="0">
              <a:solidFill>
                <a:schemeClr val="tx2"/>
              </a:solidFill>
            </a:endParaRPr>
          </a:p>
        </p:txBody>
      </p:sp>
      <p:sp>
        <p:nvSpPr>
          <p:cNvPr id="100" name="Rectangle 249"/>
          <p:cNvSpPr>
            <a:spLocks noChangeArrowheads="1"/>
          </p:cNvSpPr>
          <p:nvPr/>
        </p:nvSpPr>
        <p:spPr bwMode="auto">
          <a:xfrm>
            <a:off x="2657476" y="5630863"/>
            <a:ext cx="4046537" cy="3000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01" name="Text Box 250"/>
          <p:cNvSpPr txBox="1">
            <a:spLocks noChangeArrowheads="1"/>
          </p:cNvSpPr>
          <p:nvPr/>
        </p:nvSpPr>
        <p:spPr bwMode="auto">
          <a:xfrm>
            <a:off x="3332163" y="5630863"/>
            <a:ext cx="846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Da Vinci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2" name="Text Box 251"/>
          <p:cNvSpPr txBox="1">
            <a:spLocks noChangeArrowheads="1"/>
          </p:cNvSpPr>
          <p:nvPr/>
        </p:nvSpPr>
        <p:spPr bwMode="auto">
          <a:xfrm>
            <a:off x="4502151" y="5630863"/>
            <a:ext cx="931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Leonardo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3" name="Text Box 252"/>
          <p:cNvSpPr txBox="1">
            <a:spLocks noChangeArrowheads="1"/>
          </p:cNvSpPr>
          <p:nvPr/>
        </p:nvSpPr>
        <p:spPr bwMode="auto">
          <a:xfrm>
            <a:off x="5827713" y="5630863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1452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6" name="Line 255"/>
          <p:cNvSpPr>
            <a:spLocks noChangeShapeType="1"/>
          </p:cNvSpPr>
          <p:nvPr/>
        </p:nvSpPr>
        <p:spPr bwMode="auto">
          <a:xfrm flipH="1">
            <a:off x="4498976" y="5629275"/>
            <a:ext cx="317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7" name="Line 256"/>
          <p:cNvSpPr>
            <a:spLocks noChangeShapeType="1"/>
          </p:cNvSpPr>
          <p:nvPr/>
        </p:nvSpPr>
        <p:spPr bwMode="auto">
          <a:xfrm flipH="1">
            <a:off x="5756276" y="5629275"/>
            <a:ext cx="317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0" name="Line 259"/>
          <p:cNvSpPr>
            <a:spLocks noChangeShapeType="1"/>
          </p:cNvSpPr>
          <p:nvPr/>
        </p:nvSpPr>
        <p:spPr bwMode="auto">
          <a:xfrm flipH="1">
            <a:off x="3317876" y="5629275"/>
            <a:ext cx="317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1" name="Text Box 260"/>
          <p:cNvSpPr txBox="1">
            <a:spLocks noChangeArrowheads="1"/>
          </p:cNvSpPr>
          <p:nvPr/>
        </p:nvSpPr>
        <p:spPr bwMode="auto">
          <a:xfrm>
            <a:off x="2643188" y="5630863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A01</a:t>
            </a:r>
            <a:endParaRPr lang="nl-NL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84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Gedragsaspecten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Relationele algebra</a:t>
            </a:r>
          </a:p>
          <a:p>
            <a:r>
              <a:rPr lang="nl-BE" sz="1400" dirty="0" smtClean="0"/>
              <a:t>Operatoren – Verschil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1860" y="2145967"/>
            <a:ext cx="7026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Relatieschema’s moeten van hetzelfde type zijn</a:t>
            </a:r>
          </a:p>
        </p:txBody>
      </p:sp>
      <p:sp>
        <p:nvSpPr>
          <p:cNvPr id="6" name="AutoShape 2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6" name="TextBox 55"/>
          <p:cNvSpPr txBox="1"/>
          <p:nvPr/>
        </p:nvSpPr>
        <p:spPr>
          <a:xfrm>
            <a:off x="3546619" y="2803936"/>
            <a:ext cx="2090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i="1" dirty="0" smtClean="0"/>
              <a:t>R</a:t>
            </a:r>
            <a:r>
              <a:rPr lang="nl-BE" sz="2800" i="1" baseline="-25000" dirty="0" smtClean="0"/>
              <a:t>1</a:t>
            </a:r>
            <a:r>
              <a:rPr lang="nl-BE" sz="2800" dirty="0" smtClean="0"/>
              <a:t>  MINUS </a:t>
            </a:r>
            <a:r>
              <a:rPr lang="nl-BE" sz="2800" i="1" dirty="0" smtClean="0"/>
              <a:t>R</a:t>
            </a:r>
            <a:r>
              <a:rPr lang="nl-BE" sz="2800" i="1" baseline="-25000" dirty="0" smtClean="0"/>
              <a:t>2</a:t>
            </a:r>
            <a:endParaRPr lang="nl-BE" sz="2800" i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2296335" y="3416230"/>
            <a:ext cx="496321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Schema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smtClean="0"/>
              <a:t>blijft hetzelfde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err="1" smtClean="0"/>
              <a:t>Extentie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smtClean="0"/>
              <a:t>is het verschil van de </a:t>
            </a:r>
            <a:r>
              <a:rPr lang="nl-BE" sz="2000" dirty="0" err="1" smtClean="0"/>
              <a:t>extenties</a:t>
            </a:r>
            <a:r>
              <a:rPr lang="nl-BE" sz="2000" dirty="0" smtClean="0"/>
              <a:t> van </a:t>
            </a:r>
            <a:r>
              <a:rPr lang="nl-BE" sz="2000" i="1" dirty="0" smtClean="0"/>
              <a:t>R</a:t>
            </a:r>
            <a:r>
              <a:rPr lang="nl-BE" sz="2000" i="1" baseline="-25000" dirty="0" smtClean="0"/>
              <a:t>1</a:t>
            </a:r>
            <a:r>
              <a:rPr lang="nl-BE" sz="2000" dirty="0" smtClean="0"/>
              <a:t> en </a:t>
            </a:r>
            <a:r>
              <a:rPr lang="nl-BE" sz="2000" i="1" dirty="0" smtClean="0"/>
              <a:t>R</a:t>
            </a:r>
            <a:r>
              <a:rPr lang="nl-BE" sz="2000" i="1" baseline="-25000" dirty="0" smtClean="0"/>
              <a:t>2</a:t>
            </a:r>
          </a:p>
        </p:txBody>
      </p:sp>
      <p:pic>
        <p:nvPicPr>
          <p:cNvPr id="13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11" y="5550475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579552" y="1265812"/>
            <a:ext cx="3973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400" b="1" dirty="0" smtClean="0"/>
              <a:t>Verschiloperatie</a:t>
            </a:r>
            <a:endParaRPr lang="nl-BE" sz="4400" b="1" i="1" baseline="30000" dirty="0"/>
          </a:p>
        </p:txBody>
      </p:sp>
      <p:pic>
        <p:nvPicPr>
          <p:cNvPr id="3074" name="Picture 2" descr="http://4.bp.blogspot.com/-5yxNHCeJWA0/UAychQxDQXI/AAAAAAAAAU0/Q0wYYxs2etI/s1600/DIFFEREN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016331"/>
            <a:ext cx="304384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89794" y="2803936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(of </a:t>
            </a:r>
            <a:r>
              <a:rPr lang="nl-BE" sz="2800" i="1" dirty="0" smtClean="0"/>
              <a:t>R</a:t>
            </a:r>
            <a:r>
              <a:rPr lang="nl-BE" sz="2800" i="1" baseline="-25000" dirty="0" smtClean="0"/>
              <a:t>1</a:t>
            </a:r>
            <a:r>
              <a:rPr lang="nl-BE" sz="2800" dirty="0" smtClean="0"/>
              <a:t> </a:t>
            </a:r>
            <a:r>
              <a:rPr lang="nl-BE" sz="2800" dirty="0" smtClean="0">
                <a:sym typeface="Symbol"/>
              </a:rPr>
              <a:t>\</a:t>
            </a:r>
            <a:r>
              <a:rPr lang="nl-BE" sz="2800" dirty="0" smtClean="0"/>
              <a:t> </a:t>
            </a:r>
            <a:r>
              <a:rPr lang="nl-BE" sz="2800" i="1" dirty="0" smtClean="0"/>
              <a:t>R</a:t>
            </a:r>
            <a:r>
              <a:rPr lang="nl-BE" sz="2800" i="1" baseline="-25000" dirty="0" smtClean="0"/>
              <a:t>2</a:t>
            </a:r>
            <a:r>
              <a:rPr lang="nl-BE" sz="2800" dirty="0" smtClean="0"/>
              <a:t>)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881882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Gedragsaspecten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Relationele algebra</a:t>
            </a:r>
          </a:p>
          <a:p>
            <a:r>
              <a:rPr lang="nl-BE" sz="1400" dirty="0" smtClean="0"/>
              <a:t>Operatoren – Verschil </a:t>
            </a:r>
          </a:p>
        </p:txBody>
      </p:sp>
      <p:sp>
        <p:nvSpPr>
          <p:cNvPr id="6" name="AutoShape 2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26" name="Picture 2" descr="http://christinabaglivitinglof.com/sparky/wp-content/uploads/2012/08/Twin-baby-boys-Ten-months-old-cropp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205" y="1090880"/>
            <a:ext cx="1961794" cy="147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073891" y="1570612"/>
            <a:ext cx="3973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b="1" dirty="0" smtClean="0"/>
              <a:t>Verschiloperatie</a:t>
            </a:r>
            <a:endParaRPr lang="nl-BE" sz="4400" b="1" i="1" baseline="30000" dirty="0"/>
          </a:p>
        </p:txBody>
      </p:sp>
      <p:sp>
        <p:nvSpPr>
          <p:cNvPr id="15" name="Rectangle 124"/>
          <p:cNvSpPr>
            <a:spLocks noChangeArrowheads="1"/>
          </p:cNvSpPr>
          <p:nvPr/>
        </p:nvSpPr>
        <p:spPr bwMode="auto">
          <a:xfrm>
            <a:off x="355601" y="2664619"/>
            <a:ext cx="4043362" cy="2508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6" name="Text Box 125"/>
          <p:cNvSpPr txBox="1">
            <a:spLocks noChangeArrowheads="1"/>
          </p:cNvSpPr>
          <p:nvPr/>
        </p:nvSpPr>
        <p:spPr bwMode="auto">
          <a:xfrm>
            <a:off x="323851" y="2626519"/>
            <a:ext cx="146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Tabel </a:t>
            </a:r>
            <a:r>
              <a:rPr lang="nl-BE" sz="1400">
                <a:solidFill>
                  <a:srgbClr val="000000"/>
                </a:solidFill>
              </a:rPr>
              <a:t>Artiest_A</a:t>
            </a:r>
            <a:endParaRPr lang="nl-NL" sz="1400" b="1">
              <a:solidFill>
                <a:srgbClr val="000000"/>
              </a:solidFill>
            </a:endParaRPr>
          </a:p>
        </p:txBody>
      </p:sp>
      <p:sp>
        <p:nvSpPr>
          <p:cNvPr id="17" name="Rectangle 126"/>
          <p:cNvSpPr>
            <a:spLocks noChangeArrowheads="1"/>
          </p:cNvSpPr>
          <p:nvPr/>
        </p:nvSpPr>
        <p:spPr bwMode="auto">
          <a:xfrm>
            <a:off x="365126" y="2994819"/>
            <a:ext cx="4049712" cy="496887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8" name="Text Box 127"/>
          <p:cNvSpPr txBox="1">
            <a:spLocks noChangeArrowheads="1"/>
          </p:cNvSpPr>
          <p:nvPr/>
        </p:nvSpPr>
        <p:spPr bwMode="auto">
          <a:xfrm>
            <a:off x="1054101" y="2978944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9" name="Text Box 128"/>
          <p:cNvSpPr txBox="1">
            <a:spLocks noChangeArrowheads="1"/>
          </p:cNvSpPr>
          <p:nvPr/>
        </p:nvSpPr>
        <p:spPr bwMode="auto">
          <a:xfrm>
            <a:off x="2238376" y="2978944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Voornaam: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0" name="Text Box 129"/>
          <p:cNvSpPr txBox="1">
            <a:spLocks noChangeArrowheads="1"/>
          </p:cNvSpPr>
          <p:nvPr/>
        </p:nvSpPr>
        <p:spPr bwMode="auto">
          <a:xfrm>
            <a:off x="3449638" y="2978944"/>
            <a:ext cx="9223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Geboren: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1" name="Rectangle 130"/>
          <p:cNvSpPr>
            <a:spLocks noChangeArrowheads="1"/>
          </p:cNvSpPr>
          <p:nvPr/>
        </p:nvSpPr>
        <p:spPr bwMode="auto">
          <a:xfrm>
            <a:off x="355601" y="3566319"/>
            <a:ext cx="4046537" cy="5667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2" name="Text Box 131"/>
          <p:cNvSpPr txBox="1">
            <a:spLocks noChangeArrowheads="1"/>
          </p:cNvSpPr>
          <p:nvPr/>
        </p:nvSpPr>
        <p:spPr bwMode="auto">
          <a:xfrm>
            <a:off x="1068388" y="3566319"/>
            <a:ext cx="846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Da Vinci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3" name="Text Box 132"/>
          <p:cNvSpPr txBox="1">
            <a:spLocks noChangeArrowheads="1"/>
          </p:cNvSpPr>
          <p:nvPr/>
        </p:nvSpPr>
        <p:spPr bwMode="auto">
          <a:xfrm>
            <a:off x="2238376" y="3566319"/>
            <a:ext cx="931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Leonardo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4" name="Text Box 133"/>
          <p:cNvSpPr txBox="1">
            <a:spLocks noChangeArrowheads="1"/>
          </p:cNvSpPr>
          <p:nvPr/>
        </p:nvSpPr>
        <p:spPr bwMode="auto">
          <a:xfrm>
            <a:off x="3525838" y="3566319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1452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5" name="Text Box 134"/>
          <p:cNvSpPr txBox="1">
            <a:spLocks noChangeArrowheads="1"/>
          </p:cNvSpPr>
          <p:nvPr/>
        </p:nvSpPr>
        <p:spPr bwMode="auto">
          <a:xfrm>
            <a:off x="1063626" y="3853656"/>
            <a:ext cx="696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Degas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6" name="Text Box 135"/>
          <p:cNvSpPr txBox="1">
            <a:spLocks noChangeArrowheads="1"/>
          </p:cNvSpPr>
          <p:nvPr/>
        </p:nvSpPr>
        <p:spPr bwMode="auto">
          <a:xfrm>
            <a:off x="2233613" y="3853656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Edgar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7" name="Text Box 136"/>
          <p:cNvSpPr txBox="1">
            <a:spLocks noChangeArrowheads="1"/>
          </p:cNvSpPr>
          <p:nvPr/>
        </p:nvSpPr>
        <p:spPr bwMode="auto">
          <a:xfrm>
            <a:off x="3521076" y="3853656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1834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8" name="Line 137"/>
          <p:cNvSpPr>
            <a:spLocks noChangeShapeType="1"/>
          </p:cNvSpPr>
          <p:nvPr/>
        </p:nvSpPr>
        <p:spPr bwMode="auto">
          <a:xfrm>
            <a:off x="2238376" y="2994819"/>
            <a:ext cx="0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" name="Line 138"/>
          <p:cNvSpPr>
            <a:spLocks noChangeShapeType="1"/>
          </p:cNvSpPr>
          <p:nvPr/>
        </p:nvSpPr>
        <p:spPr bwMode="auto">
          <a:xfrm>
            <a:off x="3457576" y="2994819"/>
            <a:ext cx="0" cy="493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0" name="Line 139"/>
          <p:cNvSpPr>
            <a:spLocks noChangeShapeType="1"/>
          </p:cNvSpPr>
          <p:nvPr/>
        </p:nvSpPr>
        <p:spPr bwMode="auto">
          <a:xfrm flipH="1">
            <a:off x="2235201" y="3564731"/>
            <a:ext cx="3175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1" name="Line 140"/>
          <p:cNvSpPr>
            <a:spLocks noChangeShapeType="1"/>
          </p:cNvSpPr>
          <p:nvPr/>
        </p:nvSpPr>
        <p:spPr bwMode="auto">
          <a:xfrm flipH="1">
            <a:off x="3454401" y="3564731"/>
            <a:ext cx="3175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2" name="Line 141"/>
          <p:cNvSpPr>
            <a:spLocks noChangeShapeType="1"/>
          </p:cNvSpPr>
          <p:nvPr/>
        </p:nvSpPr>
        <p:spPr bwMode="auto">
          <a:xfrm>
            <a:off x="1058863" y="2999581"/>
            <a:ext cx="0" cy="498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3" name="Text Box 142"/>
          <p:cNvSpPr txBox="1">
            <a:spLocks noChangeArrowheads="1"/>
          </p:cNvSpPr>
          <p:nvPr/>
        </p:nvSpPr>
        <p:spPr bwMode="auto">
          <a:xfrm>
            <a:off x="314326" y="2978944"/>
            <a:ext cx="7445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>
                <a:solidFill>
                  <a:srgbClr val="000000"/>
                </a:solidFill>
              </a:rPr>
              <a:t>A_ID: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 err="1">
                <a:solidFill>
                  <a:srgbClr val="000000"/>
                </a:solidFill>
              </a:rPr>
              <a:t>char</a:t>
            </a:r>
            <a:r>
              <a:rPr lang="nl-BE" sz="1400" dirty="0">
                <a:solidFill>
                  <a:srgbClr val="000000"/>
                </a:solidFill>
              </a:rPr>
              <a:t>(3)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34" name="Line 143"/>
          <p:cNvSpPr>
            <a:spLocks noChangeShapeType="1"/>
          </p:cNvSpPr>
          <p:nvPr/>
        </p:nvSpPr>
        <p:spPr bwMode="auto">
          <a:xfrm>
            <a:off x="1057276" y="3564731"/>
            <a:ext cx="0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5" name="Text Box 144"/>
          <p:cNvSpPr txBox="1">
            <a:spLocks noChangeArrowheads="1"/>
          </p:cNvSpPr>
          <p:nvPr/>
        </p:nvSpPr>
        <p:spPr bwMode="auto">
          <a:xfrm>
            <a:off x="341313" y="3566319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A01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6" name="Text Box 145"/>
          <p:cNvSpPr txBox="1">
            <a:spLocks noChangeArrowheads="1"/>
          </p:cNvSpPr>
          <p:nvPr/>
        </p:nvSpPr>
        <p:spPr bwMode="auto">
          <a:xfrm>
            <a:off x="341313" y="3852069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7" name="Line 146"/>
          <p:cNvSpPr>
            <a:spLocks noChangeShapeType="1"/>
          </p:cNvSpPr>
          <p:nvPr/>
        </p:nvSpPr>
        <p:spPr bwMode="auto">
          <a:xfrm>
            <a:off x="354013" y="3861594"/>
            <a:ext cx="4032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8" name="Rectangle 147"/>
          <p:cNvSpPr>
            <a:spLocks noChangeArrowheads="1"/>
          </p:cNvSpPr>
          <p:nvPr/>
        </p:nvSpPr>
        <p:spPr bwMode="auto">
          <a:xfrm>
            <a:off x="4775201" y="2664619"/>
            <a:ext cx="4043362" cy="2508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9" name="Text Box 148"/>
          <p:cNvSpPr txBox="1">
            <a:spLocks noChangeArrowheads="1"/>
          </p:cNvSpPr>
          <p:nvPr/>
        </p:nvSpPr>
        <p:spPr bwMode="auto">
          <a:xfrm>
            <a:off x="4743451" y="2626519"/>
            <a:ext cx="146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Tabel </a:t>
            </a:r>
            <a:r>
              <a:rPr lang="nl-BE" sz="1400">
                <a:solidFill>
                  <a:srgbClr val="000000"/>
                </a:solidFill>
              </a:rPr>
              <a:t>Artiest_B</a:t>
            </a:r>
            <a:endParaRPr lang="nl-NL" sz="1400" b="1">
              <a:solidFill>
                <a:srgbClr val="000000"/>
              </a:solidFill>
            </a:endParaRPr>
          </a:p>
        </p:txBody>
      </p:sp>
      <p:sp>
        <p:nvSpPr>
          <p:cNvPr id="40" name="Rectangle 149"/>
          <p:cNvSpPr>
            <a:spLocks noChangeArrowheads="1"/>
          </p:cNvSpPr>
          <p:nvPr/>
        </p:nvSpPr>
        <p:spPr bwMode="auto">
          <a:xfrm>
            <a:off x="4784726" y="2994819"/>
            <a:ext cx="4049712" cy="496887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41" name="Text Box 150"/>
          <p:cNvSpPr txBox="1">
            <a:spLocks noChangeArrowheads="1"/>
          </p:cNvSpPr>
          <p:nvPr/>
        </p:nvSpPr>
        <p:spPr bwMode="auto">
          <a:xfrm>
            <a:off x="5461001" y="2978944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2" name="Text Box 151"/>
          <p:cNvSpPr txBox="1">
            <a:spLocks noChangeArrowheads="1"/>
          </p:cNvSpPr>
          <p:nvPr/>
        </p:nvSpPr>
        <p:spPr bwMode="auto">
          <a:xfrm>
            <a:off x="6645276" y="2978944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Voornaam: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3" name="Text Box 152"/>
          <p:cNvSpPr txBox="1">
            <a:spLocks noChangeArrowheads="1"/>
          </p:cNvSpPr>
          <p:nvPr/>
        </p:nvSpPr>
        <p:spPr bwMode="auto">
          <a:xfrm>
            <a:off x="7869238" y="2978944"/>
            <a:ext cx="9223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Geboren: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4" name="Rectangle 153"/>
          <p:cNvSpPr>
            <a:spLocks noChangeArrowheads="1"/>
          </p:cNvSpPr>
          <p:nvPr/>
        </p:nvSpPr>
        <p:spPr bwMode="auto">
          <a:xfrm>
            <a:off x="4775201" y="3566319"/>
            <a:ext cx="4046537" cy="5667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45" name="Text Box 154"/>
          <p:cNvSpPr txBox="1">
            <a:spLocks noChangeArrowheads="1"/>
          </p:cNvSpPr>
          <p:nvPr/>
        </p:nvSpPr>
        <p:spPr bwMode="auto">
          <a:xfrm>
            <a:off x="5475288" y="3566319"/>
            <a:ext cx="846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Da Vinci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6" name="Text Box 155"/>
          <p:cNvSpPr txBox="1">
            <a:spLocks noChangeArrowheads="1"/>
          </p:cNvSpPr>
          <p:nvPr/>
        </p:nvSpPr>
        <p:spPr bwMode="auto">
          <a:xfrm>
            <a:off x="6645276" y="3566319"/>
            <a:ext cx="931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Leonardo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7" name="Text Box 156"/>
          <p:cNvSpPr txBox="1">
            <a:spLocks noChangeArrowheads="1"/>
          </p:cNvSpPr>
          <p:nvPr/>
        </p:nvSpPr>
        <p:spPr bwMode="auto">
          <a:xfrm>
            <a:off x="7945438" y="3566319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1452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8" name="Line 157"/>
          <p:cNvSpPr>
            <a:spLocks noChangeShapeType="1"/>
          </p:cNvSpPr>
          <p:nvPr/>
        </p:nvSpPr>
        <p:spPr bwMode="auto">
          <a:xfrm>
            <a:off x="6645276" y="2994819"/>
            <a:ext cx="0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9" name="Line 158"/>
          <p:cNvSpPr>
            <a:spLocks noChangeShapeType="1"/>
          </p:cNvSpPr>
          <p:nvPr/>
        </p:nvSpPr>
        <p:spPr bwMode="auto">
          <a:xfrm>
            <a:off x="7877176" y="2994819"/>
            <a:ext cx="0" cy="493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0" name="Line 159"/>
          <p:cNvSpPr>
            <a:spLocks noChangeShapeType="1"/>
          </p:cNvSpPr>
          <p:nvPr/>
        </p:nvSpPr>
        <p:spPr bwMode="auto">
          <a:xfrm flipH="1">
            <a:off x="6642101" y="3564731"/>
            <a:ext cx="3175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1" name="Line 160"/>
          <p:cNvSpPr>
            <a:spLocks noChangeShapeType="1"/>
          </p:cNvSpPr>
          <p:nvPr/>
        </p:nvSpPr>
        <p:spPr bwMode="auto">
          <a:xfrm flipH="1">
            <a:off x="7874001" y="3564731"/>
            <a:ext cx="3175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" name="Line 161"/>
          <p:cNvSpPr>
            <a:spLocks noChangeShapeType="1"/>
          </p:cNvSpPr>
          <p:nvPr/>
        </p:nvSpPr>
        <p:spPr bwMode="auto">
          <a:xfrm>
            <a:off x="5465763" y="2999581"/>
            <a:ext cx="0" cy="498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3" name="Text Box 162"/>
          <p:cNvSpPr txBox="1">
            <a:spLocks noChangeArrowheads="1"/>
          </p:cNvSpPr>
          <p:nvPr/>
        </p:nvSpPr>
        <p:spPr bwMode="auto">
          <a:xfrm>
            <a:off x="4733926" y="2978944"/>
            <a:ext cx="7445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4" name="Line 163"/>
          <p:cNvSpPr>
            <a:spLocks noChangeShapeType="1"/>
          </p:cNvSpPr>
          <p:nvPr/>
        </p:nvSpPr>
        <p:spPr bwMode="auto">
          <a:xfrm>
            <a:off x="5464176" y="3564731"/>
            <a:ext cx="0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5" name="Text Box 164"/>
          <p:cNvSpPr txBox="1">
            <a:spLocks noChangeArrowheads="1"/>
          </p:cNvSpPr>
          <p:nvPr/>
        </p:nvSpPr>
        <p:spPr bwMode="auto">
          <a:xfrm>
            <a:off x="4760913" y="3566319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A01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7" name="Line 165"/>
          <p:cNvSpPr>
            <a:spLocks noChangeShapeType="1"/>
          </p:cNvSpPr>
          <p:nvPr/>
        </p:nvSpPr>
        <p:spPr bwMode="auto">
          <a:xfrm>
            <a:off x="4773613" y="3861594"/>
            <a:ext cx="4032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8" name="Text Box 166"/>
          <p:cNvSpPr txBox="1">
            <a:spLocks noChangeArrowheads="1"/>
          </p:cNvSpPr>
          <p:nvPr/>
        </p:nvSpPr>
        <p:spPr bwMode="auto">
          <a:xfrm>
            <a:off x="5470526" y="3840956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Monet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9" name="Text Box 167"/>
          <p:cNvSpPr txBox="1">
            <a:spLocks noChangeArrowheads="1"/>
          </p:cNvSpPr>
          <p:nvPr/>
        </p:nvSpPr>
        <p:spPr bwMode="auto">
          <a:xfrm>
            <a:off x="6640513" y="3840956"/>
            <a:ext cx="746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Claude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0" name="Text Box 168"/>
          <p:cNvSpPr txBox="1">
            <a:spLocks noChangeArrowheads="1"/>
          </p:cNvSpPr>
          <p:nvPr/>
        </p:nvSpPr>
        <p:spPr bwMode="auto">
          <a:xfrm>
            <a:off x="7940676" y="3840956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1840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1" name="Text Box 169"/>
          <p:cNvSpPr txBox="1">
            <a:spLocks noChangeArrowheads="1"/>
          </p:cNvSpPr>
          <p:nvPr/>
        </p:nvSpPr>
        <p:spPr bwMode="auto">
          <a:xfrm>
            <a:off x="4773613" y="3850481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2" name="Rectangle 188"/>
          <p:cNvSpPr>
            <a:spLocks noChangeArrowheads="1"/>
          </p:cNvSpPr>
          <p:nvPr/>
        </p:nvSpPr>
        <p:spPr bwMode="auto">
          <a:xfrm>
            <a:off x="2654301" y="4722019"/>
            <a:ext cx="4043362" cy="2508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63" name="Text Box 189"/>
          <p:cNvSpPr txBox="1">
            <a:spLocks noChangeArrowheads="1"/>
          </p:cNvSpPr>
          <p:nvPr/>
        </p:nvSpPr>
        <p:spPr bwMode="auto">
          <a:xfrm>
            <a:off x="2622551" y="4683919"/>
            <a:ext cx="387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 dirty="0">
                <a:solidFill>
                  <a:srgbClr val="000000"/>
                </a:solidFill>
              </a:rPr>
              <a:t>Tabel </a:t>
            </a:r>
            <a:r>
              <a:rPr lang="nl-BE" sz="1400" dirty="0">
                <a:solidFill>
                  <a:srgbClr val="000000"/>
                </a:solidFill>
              </a:rPr>
              <a:t>(</a:t>
            </a:r>
            <a:r>
              <a:rPr lang="nl-BE" sz="1400" dirty="0" err="1">
                <a:solidFill>
                  <a:srgbClr val="000000"/>
                </a:solidFill>
              </a:rPr>
              <a:t>Artiest_A</a:t>
            </a:r>
            <a:r>
              <a:rPr lang="nl-BE" sz="1400" dirty="0">
                <a:solidFill>
                  <a:srgbClr val="000000"/>
                </a:solidFill>
              </a:rPr>
              <a:t> </a:t>
            </a:r>
            <a:r>
              <a:rPr lang="nl-BE" sz="1400" dirty="0" smtClean="0">
                <a:solidFill>
                  <a:srgbClr val="000000"/>
                </a:solidFill>
              </a:rPr>
              <a:t>MINUS </a:t>
            </a:r>
            <a:r>
              <a:rPr lang="nl-BE" sz="1400" dirty="0" err="1">
                <a:solidFill>
                  <a:srgbClr val="000000"/>
                </a:solidFill>
              </a:rPr>
              <a:t>Artiest_B</a:t>
            </a:r>
            <a:r>
              <a:rPr lang="nl-BE" sz="1400" dirty="0">
                <a:solidFill>
                  <a:srgbClr val="000000"/>
                </a:solidFill>
              </a:rPr>
              <a:t>)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65" name="Rectangle 190"/>
          <p:cNvSpPr>
            <a:spLocks noChangeArrowheads="1"/>
          </p:cNvSpPr>
          <p:nvPr/>
        </p:nvSpPr>
        <p:spPr bwMode="auto">
          <a:xfrm>
            <a:off x="2663826" y="5052219"/>
            <a:ext cx="4049712" cy="496887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66" name="Text Box 191"/>
          <p:cNvSpPr txBox="1">
            <a:spLocks noChangeArrowheads="1"/>
          </p:cNvSpPr>
          <p:nvPr/>
        </p:nvSpPr>
        <p:spPr bwMode="auto">
          <a:xfrm>
            <a:off x="3327401" y="5036344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7" name="Text Box 192"/>
          <p:cNvSpPr txBox="1">
            <a:spLocks noChangeArrowheads="1"/>
          </p:cNvSpPr>
          <p:nvPr/>
        </p:nvSpPr>
        <p:spPr bwMode="auto">
          <a:xfrm>
            <a:off x="4511676" y="5036344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Voornaam: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8" name="Text Box 193"/>
          <p:cNvSpPr txBox="1">
            <a:spLocks noChangeArrowheads="1"/>
          </p:cNvSpPr>
          <p:nvPr/>
        </p:nvSpPr>
        <p:spPr bwMode="auto">
          <a:xfrm>
            <a:off x="5748338" y="5036344"/>
            <a:ext cx="9223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Geboren: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73" name="Line 198"/>
          <p:cNvSpPr>
            <a:spLocks noChangeShapeType="1"/>
          </p:cNvSpPr>
          <p:nvPr/>
        </p:nvSpPr>
        <p:spPr bwMode="auto">
          <a:xfrm>
            <a:off x="4511676" y="5052219"/>
            <a:ext cx="0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4" name="Line 199"/>
          <p:cNvSpPr>
            <a:spLocks noChangeShapeType="1"/>
          </p:cNvSpPr>
          <p:nvPr/>
        </p:nvSpPr>
        <p:spPr bwMode="auto">
          <a:xfrm>
            <a:off x="5756276" y="5052219"/>
            <a:ext cx="0" cy="493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7" name="Line 202"/>
          <p:cNvSpPr>
            <a:spLocks noChangeShapeType="1"/>
          </p:cNvSpPr>
          <p:nvPr/>
        </p:nvSpPr>
        <p:spPr bwMode="auto">
          <a:xfrm>
            <a:off x="3332163" y="5056981"/>
            <a:ext cx="0" cy="498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8" name="Text Box 203"/>
          <p:cNvSpPr txBox="1">
            <a:spLocks noChangeArrowheads="1"/>
          </p:cNvSpPr>
          <p:nvPr/>
        </p:nvSpPr>
        <p:spPr bwMode="auto">
          <a:xfrm>
            <a:off x="2613026" y="5036344"/>
            <a:ext cx="7445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1" name="Line 234"/>
          <p:cNvSpPr>
            <a:spLocks noChangeShapeType="1"/>
          </p:cNvSpPr>
          <p:nvPr/>
        </p:nvSpPr>
        <p:spPr bwMode="auto">
          <a:xfrm>
            <a:off x="3148013" y="4199731"/>
            <a:ext cx="685800" cy="4318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235"/>
          <p:cNvSpPr>
            <a:spLocks noChangeShapeType="1"/>
          </p:cNvSpPr>
          <p:nvPr/>
        </p:nvSpPr>
        <p:spPr bwMode="auto">
          <a:xfrm flipH="1">
            <a:off x="5319713" y="4199731"/>
            <a:ext cx="558800" cy="4572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Text Box 236"/>
          <p:cNvSpPr txBox="1">
            <a:spLocks noChangeArrowheads="1"/>
          </p:cNvSpPr>
          <p:nvPr/>
        </p:nvSpPr>
        <p:spPr bwMode="auto">
          <a:xfrm>
            <a:off x="947738" y="5137944"/>
            <a:ext cx="1056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800" b="1" dirty="0" smtClean="0">
                <a:solidFill>
                  <a:schemeClr val="tx2"/>
                </a:solidFill>
              </a:rPr>
              <a:t>verschil</a:t>
            </a:r>
            <a:endParaRPr lang="nl-NL" sz="1800" b="1" dirty="0">
              <a:solidFill>
                <a:schemeClr val="tx2"/>
              </a:solidFill>
            </a:endParaRPr>
          </a:p>
        </p:txBody>
      </p:sp>
      <p:sp>
        <p:nvSpPr>
          <p:cNvPr id="94" name="Rectangle 285"/>
          <p:cNvSpPr>
            <a:spLocks noChangeArrowheads="1"/>
          </p:cNvSpPr>
          <p:nvPr/>
        </p:nvSpPr>
        <p:spPr bwMode="auto">
          <a:xfrm>
            <a:off x="2652713" y="5618163"/>
            <a:ext cx="4046537" cy="3000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95" name="Text Box 286"/>
          <p:cNvSpPr txBox="1">
            <a:spLocks noChangeArrowheads="1"/>
          </p:cNvSpPr>
          <p:nvPr/>
        </p:nvSpPr>
        <p:spPr bwMode="auto">
          <a:xfrm>
            <a:off x="3327400" y="5618163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Degas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6" name="Text Box 287"/>
          <p:cNvSpPr txBox="1">
            <a:spLocks noChangeArrowheads="1"/>
          </p:cNvSpPr>
          <p:nvPr/>
        </p:nvSpPr>
        <p:spPr bwMode="auto">
          <a:xfrm>
            <a:off x="4497388" y="5618163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Edgar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7" name="Text Box 288"/>
          <p:cNvSpPr txBox="1">
            <a:spLocks noChangeArrowheads="1"/>
          </p:cNvSpPr>
          <p:nvPr/>
        </p:nvSpPr>
        <p:spPr bwMode="auto">
          <a:xfrm>
            <a:off x="5822950" y="5618163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1834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8" name="Line 291"/>
          <p:cNvSpPr>
            <a:spLocks noChangeShapeType="1"/>
          </p:cNvSpPr>
          <p:nvPr/>
        </p:nvSpPr>
        <p:spPr bwMode="auto">
          <a:xfrm flipH="1">
            <a:off x="4494213" y="5616576"/>
            <a:ext cx="317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292"/>
          <p:cNvSpPr>
            <a:spLocks noChangeShapeType="1"/>
          </p:cNvSpPr>
          <p:nvPr/>
        </p:nvSpPr>
        <p:spPr bwMode="auto">
          <a:xfrm flipH="1">
            <a:off x="5751513" y="5616576"/>
            <a:ext cx="317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295"/>
          <p:cNvSpPr>
            <a:spLocks noChangeShapeType="1"/>
          </p:cNvSpPr>
          <p:nvPr/>
        </p:nvSpPr>
        <p:spPr bwMode="auto">
          <a:xfrm flipH="1">
            <a:off x="3313113" y="5616576"/>
            <a:ext cx="317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296"/>
          <p:cNvSpPr txBox="1">
            <a:spLocks noChangeArrowheads="1"/>
          </p:cNvSpPr>
          <p:nvPr/>
        </p:nvSpPr>
        <p:spPr bwMode="auto">
          <a:xfrm>
            <a:off x="2638425" y="5618163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A02</a:t>
            </a:r>
            <a:endParaRPr lang="nl-NL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849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Gedragsaspecten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Relationele algebra</a:t>
            </a:r>
          </a:p>
          <a:p>
            <a:r>
              <a:rPr lang="nl-BE" sz="1400" dirty="0" smtClean="0"/>
              <a:t>Operatoren – Cartesisch 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34" y="2145967"/>
            <a:ext cx="8911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Relatieschema’s mogen geen gemeenschappelijke attributen hebben</a:t>
            </a:r>
          </a:p>
        </p:txBody>
      </p:sp>
      <p:sp>
        <p:nvSpPr>
          <p:cNvPr id="6" name="AutoShape 2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6" name="TextBox 55"/>
          <p:cNvSpPr txBox="1"/>
          <p:nvPr/>
        </p:nvSpPr>
        <p:spPr>
          <a:xfrm>
            <a:off x="3829164" y="2838464"/>
            <a:ext cx="1891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i="1" dirty="0" smtClean="0"/>
              <a:t>R</a:t>
            </a:r>
            <a:r>
              <a:rPr lang="nl-BE" sz="2800" i="1" baseline="-25000" dirty="0" smtClean="0"/>
              <a:t>1</a:t>
            </a:r>
            <a:r>
              <a:rPr lang="nl-BE" sz="2800" dirty="0" smtClean="0"/>
              <a:t> TIMES </a:t>
            </a:r>
            <a:r>
              <a:rPr lang="nl-BE" sz="2800" i="1" dirty="0" smtClean="0"/>
              <a:t>R</a:t>
            </a:r>
            <a:r>
              <a:rPr lang="nl-BE" sz="2800" i="1" baseline="-25000" dirty="0" smtClean="0"/>
              <a:t>2</a:t>
            </a:r>
            <a:endParaRPr lang="nl-BE" sz="2800" i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1867710" y="3416230"/>
            <a:ext cx="57438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Schema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smtClean="0"/>
              <a:t>unie van de attributen van </a:t>
            </a:r>
            <a:r>
              <a:rPr lang="nl-BE" sz="2000" i="1" dirty="0"/>
              <a:t>R</a:t>
            </a:r>
            <a:r>
              <a:rPr lang="nl-BE" sz="2000" i="1" baseline="-25000" dirty="0"/>
              <a:t>1</a:t>
            </a:r>
            <a:r>
              <a:rPr lang="nl-BE" sz="2000" dirty="0"/>
              <a:t> en </a:t>
            </a:r>
            <a:r>
              <a:rPr lang="nl-BE" sz="2000" i="1" dirty="0" smtClean="0"/>
              <a:t>R</a:t>
            </a:r>
            <a:r>
              <a:rPr lang="nl-BE" sz="2000" i="1" baseline="-25000" dirty="0" smtClean="0"/>
              <a:t>2</a:t>
            </a:r>
            <a:endParaRPr lang="nl-BE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err="1" smtClean="0"/>
              <a:t>Extentie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smtClean="0"/>
              <a:t>elk </a:t>
            </a:r>
            <a:r>
              <a:rPr lang="nl-BE" sz="2000" dirty="0" err="1" smtClean="0"/>
              <a:t>tuple</a:t>
            </a:r>
            <a:r>
              <a:rPr lang="nl-BE" sz="2000" dirty="0" smtClean="0"/>
              <a:t> van </a:t>
            </a:r>
            <a:r>
              <a:rPr lang="nl-BE" sz="2000" i="1" dirty="0" smtClean="0"/>
              <a:t>R</a:t>
            </a:r>
            <a:r>
              <a:rPr lang="nl-BE" sz="2000" i="1" baseline="-25000" dirty="0" smtClean="0"/>
              <a:t>1</a:t>
            </a:r>
            <a:r>
              <a:rPr lang="nl-BE" sz="2000" dirty="0" smtClean="0"/>
              <a:t> samenvoegen met elk </a:t>
            </a:r>
            <a:r>
              <a:rPr lang="nl-BE" sz="2000" dirty="0" err="1" smtClean="0"/>
              <a:t>tuple</a:t>
            </a:r>
            <a:r>
              <a:rPr lang="nl-BE" sz="2000" dirty="0" smtClean="0"/>
              <a:t> van </a:t>
            </a:r>
            <a:r>
              <a:rPr lang="nl-BE" sz="2000" i="1" dirty="0" smtClean="0"/>
              <a:t>R</a:t>
            </a:r>
            <a:r>
              <a:rPr lang="nl-BE" sz="2000" i="1" baseline="-25000" dirty="0" smtClean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41327" y="1265812"/>
            <a:ext cx="6666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400" b="1" dirty="0" smtClean="0"/>
              <a:t>Cartesisch productoperatie</a:t>
            </a:r>
            <a:endParaRPr lang="nl-BE" sz="4400" b="1" i="1" baseline="30000" dirty="0"/>
          </a:p>
        </p:txBody>
      </p:sp>
      <p:pic>
        <p:nvPicPr>
          <p:cNvPr id="5" name="Picture 2" descr="http://www.learner.org/courses/learningmath/number/images/session4/4a_mult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942013"/>
            <a:ext cx="1962150" cy="169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089794" y="2838464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(of </a:t>
            </a:r>
            <a:r>
              <a:rPr lang="nl-BE" sz="2800" i="1" dirty="0" smtClean="0"/>
              <a:t>R</a:t>
            </a:r>
            <a:r>
              <a:rPr lang="nl-BE" sz="2800" i="1" baseline="-25000" dirty="0" smtClean="0"/>
              <a:t>1</a:t>
            </a:r>
            <a:r>
              <a:rPr lang="nl-BE" sz="2800" dirty="0" smtClean="0"/>
              <a:t> </a:t>
            </a:r>
            <a:r>
              <a:rPr lang="nl-BE" sz="2800" dirty="0" smtClean="0">
                <a:sym typeface="Symbol"/>
              </a:rPr>
              <a:t>x</a:t>
            </a:r>
            <a:r>
              <a:rPr lang="nl-BE" sz="2800" dirty="0" smtClean="0"/>
              <a:t> </a:t>
            </a:r>
            <a:r>
              <a:rPr lang="nl-BE" sz="2800" i="1" dirty="0" smtClean="0"/>
              <a:t>R</a:t>
            </a:r>
            <a:r>
              <a:rPr lang="nl-BE" sz="2800" i="1" baseline="-25000" dirty="0" smtClean="0"/>
              <a:t>2</a:t>
            </a:r>
            <a:r>
              <a:rPr lang="nl-BE" sz="2800" dirty="0" smtClean="0"/>
              <a:t>)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941624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Gedragsaspecten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Relationele algebra</a:t>
            </a:r>
          </a:p>
          <a:p>
            <a:r>
              <a:rPr lang="nl-BE" sz="1400" dirty="0" smtClean="0"/>
              <a:t>Operatoren – Cartesisch product</a:t>
            </a:r>
          </a:p>
        </p:txBody>
      </p:sp>
      <p:sp>
        <p:nvSpPr>
          <p:cNvPr id="6" name="AutoShape 2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264135" y="1122937"/>
            <a:ext cx="6666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b="1" dirty="0" smtClean="0"/>
              <a:t>Cartesisch productoperatie</a:t>
            </a:r>
            <a:endParaRPr lang="nl-BE" sz="4400" b="1" i="1" baseline="30000" dirty="0"/>
          </a:p>
        </p:txBody>
      </p:sp>
      <p:sp>
        <p:nvSpPr>
          <p:cNvPr id="93" name="Text Box 236"/>
          <p:cNvSpPr txBox="1">
            <a:spLocks noChangeArrowheads="1"/>
          </p:cNvSpPr>
          <p:nvPr/>
        </p:nvSpPr>
        <p:spPr bwMode="auto">
          <a:xfrm>
            <a:off x="147638" y="5137944"/>
            <a:ext cx="13644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800" b="1" dirty="0" smtClean="0">
                <a:solidFill>
                  <a:schemeClr val="tx2"/>
                </a:solidFill>
              </a:rPr>
              <a:t>Cartesisch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800" b="1" dirty="0" smtClean="0">
                <a:solidFill>
                  <a:schemeClr val="tx2"/>
                </a:solidFill>
              </a:rPr>
              <a:t>product</a:t>
            </a:r>
            <a:endParaRPr lang="nl-NL" sz="1800" b="1" dirty="0">
              <a:solidFill>
                <a:schemeClr val="tx2"/>
              </a:solidFill>
            </a:endParaRPr>
          </a:p>
        </p:txBody>
      </p:sp>
      <p:sp>
        <p:nvSpPr>
          <p:cNvPr id="80" name="Rectangle 197"/>
          <p:cNvSpPr>
            <a:spLocks noChangeArrowheads="1"/>
          </p:cNvSpPr>
          <p:nvPr/>
        </p:nvSpPr>
        <p:spPr bwMode="auto">
          <a:xfrm>
            <a:off x="1019969" y="1859756"/>
            <a:ext cx="3640138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81" name="Rectangle 198"/>
          <p:cNvSpPr>
            <a:spLocks noChangeArrowheads="1"/>
          </p:cNvSpPr>
          <p:nvPr/>
        </p:nvSpPr>
        <p:spPr bwMode="auto">
          <a:xfrm>
            <a:off x="5807869" y="1902619"/>
            <a:ext cx="2754313" cy="2635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82" name="Text Box 199"/>
          <p:cNvSpPr txBox="1">
            <a:spLocks noChangeArrowheads="1"/>
          </p:cNvSpPr>
          <p:nvPr/>
        </p:nvSpPr>
        <p:spPr bwMode="auto">
          <a:xfrm>
            <a:off x="991394" y="1843881"/>
            <a:ext cx="1908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Tabel </a:t>
            </a:r>
            <a:r>
              <a:rPr lang="nl-BE" sz="1400">
                <a:solidFill>
                  <a:srgbClr val="000000"/>
                </a:solidFill>
              </a:rPr>
              <a:t>Schilderij          </a:t>
            </a:r>
            <a:endParaRPr lang="nl-NL" sz="1400" b="1">
              <a:solidFill>
                <a:srgbClr val="000000"/>
              </a:solidFill>
            </a:endParaRPr>
          </a:p>
        </p:txBody>
      </p:sp>
      <p:sp>
        <p:nvSpPr>
          <p:cNvPr id="83" name="Text Box 200"/>
          <p:cNvSpPr txBox="1">
            <a:spLocks noChangeArrowheads="1"/>
          </p:cNvSpPr>
          <p:nvPr/>
        </p:nvSpPr>
        <p:spPr bwMode="auto">
          <a:xfrm>
            <a:off x="5766594" y="1864519"/>
            <a:ext cx="1406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Tabel </a:t>
            </a:r>
            <a:r>
              <a:rPr lang="nl-BE" sz="1400">
                <a:solidFill>
                  <a:srgbClr val="000000"/>
                </a:solidFill>
              </a:rPr>
              <a:t>Artiest</a:t>
            </a:r>
            <a:endParaRPr lang="nl-NL" sz="1400" b="1">
              <a:solidFill>
                <a:srgbClr val="000000"/>
              </a:solidFill>
            </a:endParaRPr>
          </a:p>
        </p:txBody>
      </p:sp>
      <p:sp>
        <p:nvSpPr>
          <p:cNvPr id="84" name="Rectangle 201"/>
          <p:cNvSpPr>
            <a:spLocks noChangeArrowheads="1"/>
          </p:cNvSpPr>
          <p:nvPr/>
        </p:nvSpPr>
        <p:spPr bwMode="auto">
          <a:xfrm>
            <a:off x="1019969" y="2232819"/>
            <a:ext cx="3636963" cy="49053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85" name="Text Box 202"/>
          <p:cNvSpPr txBox="1">
            <a:spLocks noChangeArrowheads="1"/>
          </p:cNvSpPr>
          <p:nvPr/>
        </p:nvSpPr>
        <p:spPr bwMode="auto">
          <a:xfrm>
            <a:off x="992981" y="2204244"/>
            <a:ext cx="744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86" name="Text Box 203"/>
          <p:cNvSpPr txBox="1">
            <a:spLocks noChangeArrowheads="1"/>
          </p:cNvSpPr>
          <p:nvPr/>
        </p:nvSpPr>
        <p:spPr bwMode="auto">
          <a:xfrm>
            <a:off x="1758156" y="2204244"/>
            <a:ext cx="825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87" name="Text Box 204"/>
          <p:cNvSpPr txBox="1">
            <a:spLocks noChangeArrowheads="1"/>
          </p:cNvSpPr>
          <p:nvPr/>
        </p:nvSpPr>
        <p:spPr bwMode="auto">
          <a:xfrm>
            <a:off x="2872581" y="2204244"/>
            <a:ext cx="744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Artiest: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88" name="Text Box 205"/>
          <p:cNvSpPr txBox="1">
            <a:spLocks noChangeArrowheads="1"/>
          </p:cNvSpPr>
          <p:nvPr/>
        </p:nvSpPr>
        <p:spPr bwMode="auto">
          <a:xfrm>
            <a:off x="3823494" y="2204244"/>
            <a:ext cx="8445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Periode: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89" name="Rectangle 206"/>
          <p:cNvSpPr>
            <a:spLocks noChangeArrowheads="1"/>
          </p:cNvSpPr>
          <p:nvPr/>
        </p:nvSpPr>
        <p:spPr bwMode="auto">
          <a:xfrm>
            <a:off x="1019969" y="2797969"/>
            <a:ext cx="3636963" cy="8334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90" name="Text Box 207"/>
          <p:cNvSpPr txBox="1">
            <a:spLocks noChangeArrowheads="1"/>
          </p:cNvSpPr>
          <p:nvPr/>
        </p:nvSpPr>
        <p:spPr bwMode="auto">
          <a:xfrm>
            <a:off x="1024731" y="2797969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>
                <a:solidFill>
                  <a:srgbClr val="000000"/>
                </a:solidFill>
              </a:rPr>
              <a:t>S01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102" name="Text Box 208"/>
          <p:cNvSpPr txBox="1">
            <a:spLocks noChangeArrowheads="1"/>
          </p:cNvSpPr>
          <p:nvPr/>
        </p:nvSpPr>
        <p:spPr bwMode="auto">
          <a:xfrm>
            <a:off x="1750219" y="2797969"/>
            <a:ext cx="109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Vissershuis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3" name="Text Box 209"/>
          <p:cNvSpPr txBox="1">
            <a:spLocks noChangeArrowheads="1"/>
          </p:cNvSpPr>
          <p:nvPr/>
        </p:nvSpPr>
        <p:spPr bwMode="auto">
          <a:xfrm>
            <a:off x="2872581" y="2797969"/>
            <a:ext cx="460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null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4" name="Text Box 210"/>
          <p:cNvSpPr txBox="1">
            <a:spLocks noChangeArrowheads="1"/>
          </p:cNvSpPr>
          <p:nvPr/>
        </p:nvSpPr>
        <p:spPr bwMode="auto">
          <a:xfrm>
            <a:off x="3880644" y="2797969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1882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5" name="Text Box 211"/>
          <p:cNvSpPr txBox="1">
            <a:spLocks noChangeArrowheads="1"/>
          </p:cNvSpPr>
          <p:nvPr/>
        </p:nvSpPr>
        <p:spPr bwMode="auto">
          <a:xfrm>
            <a:off x="1019969" y="3085306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6" name="Text Box 212"/>
          <p:cNvSpPr txBox="1">
            <a:spLocks noChangeArrowheads="1"/>
          </p:cNvSpPr>
          <p:nvPr/>
        </p:nvSpPr>
        <p:spPr bwMode="auto">
          <a:xfrm>
            <a:off x="1745456" y="3085306"/>
            <a:ext cx="1111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 balletles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7" name="Text Box 213"/>
          <p:cNvSpPr txBox="1">
            <a:spLocks noChangeArrowheads="1"/>
          </p:cNvSpPr>
          <p:nvPr/>
        </p:nvSpPr>
        <p:spPr bwMode="auto">
          <a:xfrm>
            <a:off x="2867819" y="3085306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8" name="Text Box 214"/>
          <p:cNvSpPr txBox="1">
            <a:spLocks noChangeArrowheads="1"/>
          </p:cNvSpPr>
          <p:nvPr/>
        </p:nvSpPr>
        <p:spPr bwMode="auto">
          <a:xfrm>
            <a:off x="3875881" y="3085306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1872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9" name="Text Box 215"/>
          <p:cNvSpPr txBox="1">
            <a:spLocks noChangeArrowheads="1"/>
          </p:cNvSpPr>
          <p:nvPr/>
        </p:nvSpPr>
        <p:spPr bwMode="auto">
          <a:xfrm>
            <a:off x="1019969" y="3356769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S03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10" name="Text Box 216"/>
          <p:cNvSpPr txBox="1">
            <a:spLocks noChangeArrowheads="1"/>
          </p:cNvSpPr>
          <p:nvPr/>
        </p:nvSpPr>
        <p:spPr bwMode="auto">
          <a:xfrm>
            <a:off x="1745456" y="3356769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Mona Lisa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11" name="Text Box 217"/>
          <p:cNvSpPr txBox="1">
            <a:spLocks noChangeArrowheads="1"/>
          </p:cNvSpPr>
          <p:nvPr/>
        </p:nvSpPr>
        <p:spPr bwMode="auto">
          <a:xfrm>
            <a:off x="2867819" y="3356769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A01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12" name="Text Box 218"/>
          <p:cNvSpPr txBox="1">
            <a:spLocks noChangeArrowheads="1"/>
          </p:cNvSpPr>
          <p:nvPr/>
        </p:nvSpPr>
        <p:spPr bwMode="auto">
          <a:xfrm>
            <a:off x="3875881" y="3356769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1499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13" name="Line 219"/>
          <p:cNvSpPr>
            <a:spLocks noChangeShapeType="1"/>
          </p:cNvSpPr>
          <p:nvPr/>
        </p:nvSpPr>
        <p:spPr bwMode="auto">
          <a:xfrm>
            <a:off x="1023144" y="3085306"/>
            <a:ext cx="36369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4" name="Line 220"/>
          <p:cNvSpPr>
            <a:spLocks noChangeShapeType="1"/>
          </p:cNvSpPr>
          <p:nvPr/>
        </p:nvSpPr>
        <p:spPr bwMode="auto">
          <a:xfrm flipV="1">
            <a:off x="1019969" y="3372644"/>
            <a:ext cx="36337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5" name="Line 221"/>
          <p:cNvSpPr>
            <a:spLocks noChangeShapeType="1"/>
          </p:cNvSpPr>
          <p:nvPr/>
        </p:nvSpPr>
        <p:spPr bwMode="auto">
          <a:xfrm flipH="1">
            <a:off x="1743869" y="2235994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6" name="Line 222"/>
          <p:cNvSpPr>
            <a:spLocks noChangeShapeType="1"/>
          </p:cNvSpPr>
          <p:nvPr/>
        </p:nvSpPr>
        <p:spPr bwMode="auto">
          <a:xfrm flipH="1">
            <a:off x="1732756" y="2796381"/>
            <a:ext cx="3175" cy="828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7" name="Line 223"/>
          <p:cNvSpPr>
            <a:spLocks noChangeShapeType="1"/>
          </p:cNvSpPr>
          <p:nvPr/>
        </p:nvSpPr>
        <p:spPr bwMode="auto">
          <a:xfrm flipH="1">
            <a:off x="2869406" y="2796381"/>
            <a:ext cx="3175" cy="83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8" name="Line 224"/>
          <p:cNvSpPr>
            <a:spLocks noChangeShapeType="1"/>
          </p:cNvSpPr>
          <p:nvPr/>
        </p:nvSpPr>
        <p:spPr bwMode="auto">
          <a:xfrm>
            <a:off x="3812381" y="2796381"/>
            <a:ext cx="0" cy="825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9" name="Rectangle 225"/>
          <p:cNvSpPr>
            <a:spLocks noChangeArrowheads="1"/>
          </p:cNvSpPr>
          <p:nvPr/>
        </p:nvSpPr>
        <p:spPr bwMode="auto">
          <a:xfrm>
            <a:off x="5807869" y="2232819"/>
            <a:ext cx="2757488" cy="49688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120" name="Text Box 226"/>
          <p:cNvSpPr txBox="1">
            <a:spLocks noChangeArrowheads="1"/>
          </p:cNvSpPr>
          <p:nvPr/>
        </p:nvSpPr>
        <p:spPr bwMode="auto">
          <a:xfrm>
            <a:off x="6471444" y="2216944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1" name="Text Box 227"/>
          <p:cNvSpPr txBox="1">
            <a:spLocks noChangeArrowheads="1"/>
          </p:cNvSpPr>
          <p:nvPr/>
        </p:nvSpPr>
        <p:spPr bwMode="auto">
          <a:xfrm>
            <a:off x="7516019" y="2216944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Voornaam: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2" name="Rectangle 228"/>
          <p:cNvSpPr>
            <a:spLocks noChangeArrowheads="1"/>
          </p:cNvSpPr>
          <p:nvPr/>
        </p:nvSpPr>
        <p:spPr bwMode="auto">
          <a:xfrm>
            <a:off x="5798344" y="2804319"/>
            <a:ext cx="2763838" cy="5889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3" name="Text Box 229"/>
          <p:cNvSpPr txBox="1">
            <a:spLocks noChangeArrowheads="1"/>
          </p:cNvSpPr>
          <p:nvPr/>
        </p:nvSpPr>
        <p:spPr bwMode="auto">
          <a:xfrm>
            <a:off x="6485731" y="2804319"/>
            <a:ext cx="846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Da Vinci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4" name="Text Box 230"/>
          <p:cNvSpPr txBox="1">
            <a:spLocks noChangeArrowheads="1"/>
          </p:cNvSpPr>
          <p:nvPr/>
        </p:nvSpPr>
        <p:spPr bwMode="auto">
          <a:xfrm>
            <a:off x="7528719" y="2804319"/>
            <a:ext cx="931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Leonardo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5" name="Text Box 231"/>
          <p:cNvSpPr txBox="1">
            <a:spLocks noChangeArrowheads="1"/>
          </p:cNvSpPr>
          <p:nvPr/>
        </p:nvSpPr>
        <p:spPr bwMode="auto">
          <a:xfrm>
            <a:off x="6480969" y="3091656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Degas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6" name="Text Box 232"/>
          <p:cNvSpPr txBox="1">
            <a:spLocks noChangeArrowheads="1"/>
          </p:cNvSpPr>
          <p:nvPr/>
        </p:nvSpPr>
        <p:spPr bwMode="auto">
          <a:xfrm>
            <a:off x="7523956" y="3091656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Edgar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7" name="Line 233"/>
          <p:cNvSpPr>
            <a:spLocks noChangeShapeType="1"/>
          </p:cNvSpPr>
          <p:nvPr/>
        </p:nvSpPr>
        <p:spPr bwMode="auto">
          <a:xfrm>
            <a:off x="7528719" y="2232819"/>
            <a:ext cx="0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8" name="Line 234"/>
          <p:cNvSpPr>
            <a:spLocks noChangeShapeType="1"/>
          </p:cNvSpPr>
          <p:nvPr/>
        </p:nvSpPr>
        <p:spPr bwMode="auto">
          <a:xfrm flipH="1">
            <a:off x="7525544" y="2802731"/>
            <a:ext cx="3175" cy="590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9" name="Line 235"/>
          <p:cNvSpPr>
            <a:spLocks noChangeShapeType="1"/>
          </p:cNvSpPr>
          <p:nvPr/>
        </p:nvSpPr>
        <p:spPr bwMode="auto">
          <a:xfrm flipH="1">
            <a:off x="2872581" y="2234406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0" name="Line 236"/>
          <p:cNvSpPr>
            <a:spLocks noChangeShapeType="1"/>
          </p:cNvSpPr>
          <p:nvPr/>
        </p:nvSpPr>
        <p:spPr bwMode="auto">
          <a:xfrm flipH="1">
            <a:off x="3812381" y="2235994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1" name="Line 237"/>
          <p:cNvSpPr>
            <a:spLocks noChangeShapeType="1"/>
          </p:cNvSpPr>
          <p:nvPr/>
        </p:nvSpPr>
        <p:spPr bwMode="auto">
          <a:xfrm>
            <a:off x="6476206" y="2237581"/>
            <a:ext cx="0" cy="498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2" name="Text Box 238"/>
          <p:cNvSpPr txBox="1">
            <a:spLocks noChangeArrowheads="1"/>
          </p:cNvSpPr>
          <p:nvPr/>
        </p:nvSpPr>
        <p:spPr bwMode="auto">
          <a:xfrm>
            <a:off x="5757069" y="2216944"/>
            <a:ext cx="744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33" name="Line 239"/>
          <p:cNvSpPr>
            <a:spLocks noChangeShapeType="1"/>
          </p:cNvSpPr>
          <p:nvPr/>
        </p:nvSpPr>
        <p:spPr bwMode="auto">
          <a:xfrm flipH="1">
            <a:off x="6471444" y="2802731"/>
            <a:ext cx="3175" cy="58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4" name="Text Box 240"/>
          <p:cNvSpPr txBox="1">
            <a:spLocks noChangeArrowheads="1"/>
          </p:cNvSpPr>
          <p:nvPr/>
        </p:nvSpPr>
        <p:spPr bwMode="auto">
          <a:xfrm>
            <a:off x="5784056" y="2804319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A01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35" name="Text Box 241"/>
          <p:cNvSpPr txBox="1">
            <a:spLocks noChangeArrowheads="1"/>
          </p:cNvSpPr>
          <p:nvPr/>
        </p:nvSpPr>
        <p:spPr bwMode="auto">
          <a:xfrm>
            <a:off x="5784056" y="3090069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36" name="Line 242"/>
          <p:cNvSpPr>
            <a:spLocks noChangeShapeType="1"/>
          </p:cNvSpPr>
          <p:nvPr/>
        </p:nvSpPr>
        <p:spPr bwMode="auto">
          <a:xfrm>
            <a:off x="5796756" y="3099594"/>
            <a:ext cx="2759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3" name="Rectangle 249"/>
          <p:cNvSpPr>
            <a:spLocks noChangeArrowheads="1"/>
          </p:cNvSpPr>
          <p:nvPr/>
        </p:nvSpPr>
        <p:spPr bwMode="auto">
          <a:xfrm>
            <a:off x="1562894" y="4104481"/>
            <a:ext cx="6761163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44" name="Text Box 250"/>
          <p:cNvSpPr txBox="1">
            <a:spLocks noChangeArrowheads="1"/>
          </p:cNvSpPr>
          <p:nvPr/>
        </p:nvSpPr>
        <p:spPr bwMode="auto">
          <a:xfrm>
            <a:off x="1534319" y="4088606"/>
            <a:ext cx="3121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Tabel </a:t>
            </a:r>
            <a:r>
              <a:rPr lang="nl-BE" sz="1400">
                <a:solidFill>
                  <a:srgbClr val="000000"/>
                </a:solidFill>
              </a:rPr>
              <a:t>(Schilderij TIMES Artiest)         </a:t>
            </a:r>
            <a:endParaRPr lang="nl-NL" sz="1400" b="1">
              <a:solidFill>
                <a:srgbClr val="000000"/>
              </a:solidFill>
            </a:endParaRPr>
          </a:p>
        </p:txBody>
      </p:sp>
      <p:sp>
        <p:nvSpPr>
          <p:cNvPr id="145" name="Rectangle 251"/>
          <p:cNvSpPr>
            <a:spLocks noChangeArrowheads="1"/>
          </p:cNvSpPr>
          <p:nvPr/>
        </p:nvSpPr>
        <p:spPr bwMode="auto">
          <a:xfrm>
            <a:off x="1562894" y="4477544"/>
            <a:ext cx="6767513" cy="49053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146" name="Text Box 252"/>
          <p:cNvSpPr txBox="1">
            <a:spLocks noChangeArrowheads="1"/>
          </p:cNvSpPr>
          <p:nvPr/>
        </p:nvSpPr>
        <p:spPr bwMode="auto">
          <a:xfrm>
            <a:off x="1535906" y="4448969"/>
            <a:ext cx="744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47" name="Text Box 253"/>
          <p:cNvSpPr txBox="1">
            <a:spLocks noChangeArrowheads="1"/>
          </p:cNvSpPr>
          <p:nvPr/>
        </p:nvSpPr>
        <p:spPr bwMode="auto">
          <a:xfrm>
            <a:off x="2301081" y="4448969"/>
            <a:ext cx="825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48" name="Text Box 254"/>
          <p:cNvSpPr txBox="1">
            <a:spLocks noChangeArrowheads="1"/>
          </p:cNvSpPr>
          <p:nvPr/>
        </p:nvSpPr>
        <p:spPr bwMode="auto">
          <a:xfrm>
            <a:off x="3580606" y="4448969"/>
            <a:ext cx="744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Artiest: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49" name="Text Box 255"/>
          <p:cNvSpPr txBox="1">
            <a:spLocks noChangeArrowheads="1"/>
          </p:cNvSpPr>
          <p:nvPr/>
        </p:nvSpPr>
        <p:spPr bwMode="auto">
          <a:xfrm>
            <a:off x="4480719" y="4448969"/>
            <a:ext cx="863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Periode: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50" name="Rectangle 256"/>
          <p:cNvSpPr>
            <a:spLocks noChangeArrowheads="1"/>
          </p:cNvSpPr>
          <p:nvPr/>
        </p:nvSpPr>
        <p:spPr bwMode="auto">
          <a:xfrm>
            <a:off x="1562894" y="5042694"/>
            <a:ext cx="6767513" cy="16621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63" name="Line 269"/>
          <p:cNvSpPr>
            <a:spLocks noChangeShapeType="1"/>
          </p:cNvSpPr>
          <p:nvPr/>
        </p:nvSpPr>
        <p:spPr bwMode="auto">
          <a:xfrm flipV="1">
            <a:off x="1566069" y="5326856"/>
            <a:ext cx="6764338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4" name="Line 270"/>
          <p:cNvSpPr>
            <a:spLocks noChangeShapeType="1"/>
          </p:cNvSpPr>
          <p:nvPr/>
        </p:nvSpPr>
        <p:spPr bwMode="auto">
          <a:xfrm flipV="1">
            <a:off x="1562894" y="5611019"/>
            <a:ext cx="6761163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5" name="Line 271"/>
          <p:cNvSpPr>
            <a:spLocks noChangeShapeType="1"/>
          </p:cNvSpPr>
          <p:nvPr/>
        </p:nvSpPr>
        <p:spPr bwMode="auto">
          <a:xfrm flipH="1">
            <a:off x="2286794" y="4480719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6" name="Line 272"/>
          <p:cNvSpPr>
            <a:spLocks noChangeShapeType="1"/>
          </p:cNvSpPr>
          <p:nvPr/>
        </p:nvSpPr>
        <p:spPr bwMode="auto">
          <a:xfrm flipH="1">
            <a:off x="2266156" y="5041106"/>
            <a:ext cx="12700" cy="166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7" name="Line 273"/>
          <p:cNvSpPr>
            <a:spLocks noChangeShapeType="1"/>
          </p:cNvSpPr>
          <p:nvPr/>
        </p:nvSpPr>
        <p:spPr bwMode="auto">
          <a:xfrm flipH="1">
            <a:off x="3580606" y="5041106"/>
            <a:ext cx="0" cy="166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8" name="Line 274"/>
          <p:cNvSpPr>
            <a:spLocks noChangeShapeType="1"/>
          </p:cNvSpPr>
          <p:nvPr/>
        </p:nvSpPr>
        <p:spPr bwMode="auto">
          <a:xfrm>
            <a:off x="4469606" y="5041106"/>
            <a:ext cx="0" cy="166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9" name="Text Box 275"/>
          <p:cNvSpPr txBox="1">
            <a:spLocks noChangeArrowheads="1"/>
          </p:cNvSpPr>
          <p:nvPr/>
        </p:nvSpPr>
        <p:spPr bwMode="auto">
          <a:xfrm>
            <a:off x="6055519" y="4461669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70" name="Text Box 276"/>
          <p:cNvSpPr txBox="1">
            <a:spLocks noChangeArrowheads="1"/>
          </p:cNvSpPr>
          <p:nvPr/>
        </p:nvSpPr>
        <p:spPr bwMode="auto">
          <a:xfrm>
            <a:off x="7239794" y="4461669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Voornaam: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71" name="Line 277"/>
          <p:cNvSpPr>
            <a:spLocks noChangeShapeType="1"/>
          </p:cNvSpPr>
          <p:nvPr/>
        </p:nvSpPr>
        <p:spPr bwMode="auto">
          <a:xfrm>
            <a:off x="7239794" y="4477544"/>
            <a:ext cx="0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72" name="Line 278"/>
          <p:cNvSpPr>
            <a:spLocks noChangeShapeType="1"/>
          </p:cNvSpPr>
          <p:nvPr/>
        </p:nvSpPr>
        <p:spPr bwMode="auto">
          <a:xfrm flipH="1">
            <a:off x="3580606" y="4479131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73" name="Line 279"/>
          <p:cNvSpPr>
            <a:spLocks noChangeShapeType="1"/>
          </p:cNvSpPr>
          <p:nvPr/>
        </p:nvSpPr>
        <p:spPr bwMode="auto">
          <a:xfrm flipH="1">
            <a:off x="4469606" y="4480719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74" name="Line 280"/>
          <p:cNvSpPr>
            <a:spLocks noChangeShapeType="1"/>
          </p:cNvSpPr>
          <p:nvPr/>
        </p:nvSpPr>
        <p:spPr bwMode="auto">
          <a:xfrm>
            <a:off x="6047581" y="4482306"/>
            <a:ext cx="0" cy="482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75" name="Text Box 281"/>
          <p:cNvSpPr txBox="1">
            <a:spLocks noChangeArrowheads="1"/>
          </p:cNvSpPr>
          <p:nvPr/>
        </p:nvSpPr>
        <p:spPr bwMode="auto">
          <a:xfrm>
            <a:off x="5328444" y="4461669"/>
            <a:ext cx="744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76" name="Line 282"/>
          <p:cNvSpPr>
            <a:spLocks noChangeShapeType="1"/>
          </p:cNvSpPr>
          <p:nvPr/>
        </p:nvSpPr>
        <p:spPr bwMode="auto">
          <a:xfrm flipH="1">
            <a:off x="5314156" y="4477544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89" name="Line 295"/>
          <p:cNvSpPr>
            <a:spLocks noChangeShapeType="1"/>
          </p:cNvSpPr>
          <p:nvPr/>
        </p:nvSpPr>
        <p:spPr bwMode="auto">
          <a:xfrm>
            <a:off x="1562894" y="6155531"/>
            <a:ext cx="67643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90" name="Line 296"/>
          <p:cNvSpPr>
            <a:spLocks noChangeShapeType="1"/>
          </p:cNvSpPr>
          <p:nvPr/>
        </p:nvSpPr>
        <p:spPr bwMode="auto">
          <a:xfrm flipV="1">
            <a:off x="1559719" y="6439694"/>
            <a:ext cx="6770688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91" name="Line 297"/>
          <p:cNvSpPr>
            <a:spLocks noChangeShapeType="1"/>
          </p:cNvSpPr>
          <p:nvPr/>
        </p:nvSpPr>
        <p:spPr bwMode="auto">
          <a:xfrm flipV="1">
            <a:off x="1550194" y="5880894"/>
            <a:ext cx="67802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92" name="Line 298"/>
          <p:cNvSpPr>
            <a:spLocks noChangeShapeType="1"/>
          </p:cNvSpPr>
          <p:nvPr/>
        </p:nvSpPr>
        <p:spPr bwMode="auto">
          <a:xfrm>
            <a:off x="5314156" y="5044281"/>
            <a:ext cx="0" cy="166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93" name="Line 299"/>
          <p:cNvSpPr>
            <a:spLocks noChangeShapeType="1"/>
          </p:cNvSpPr>
          <p:nvPr/>
        </p:nvSpPr>
        <p:spPr bwMode="auto">
          <a:xfrm>
            <a:off x="6044406" y="5044281"/>
            <a:ext cx="0" cy="166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94" name="Line 300"/>
          <p:cNvSpPr>
            <a:spLocks noChangeShapeType="1"/>
          </p:cNvSpPr>
          <p:nvPr/>
        </p:nvSpPr>
        <p:spPr bwMode="auto">
          <a:xfrm>
            <a:off x="7241381" y="5041106"/>
            <a:ext cx="0" cy="166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4" name="Group 63"/>
          <p:cNvGrpSpPr/>
          <p:nvPr/>
        </p:nvGrpSpPr>
        <p:grpSpPr>
          <a:xfrm>
            <a:off x="1593056" y="2872581"/>
            <a:ext cx="6572251" cy="2767013"/>
            <a:chOff x="1593056" y="2872581"/>
            <a:chExt cx="6572251" cy="2767013"/>
          </a:xfrm>
        </p:grpSpPr>
        <p:grpSp>
          <p:nvGrpSpPr>
            <p:cNvPr id="3" name="Group 2"/>
            <p:cNvGrpSpPr/>
            <p:nvPr/>
          </p:nvGrpSpPr>
          <p:grpSpPr>
            <a:xfrm>
              <a:off x="4526756" y="2872581"/>
              <a:ext cx="1285875" cy="282575"/>
              <a:chOff x="4526756" y="2872581"/>
              <a:chExt cx="1285875" cy="282575"/>
            </a:xfrm>
          </p:grpSpPr>
          <p:sp>
            <p:nvSpPr>
              <p:cNvPr id="137" name="Line 243"/>
              <p:cNvSpPr>
                <a:spLocks noChangeShapeType="1"/>
              </p:cNvSpPr>
              <p:nvPr/>
            </p:nvSpPr>
            <p:spPr bwMode="auto">
              <a:xfrm flipV="1">
                <a:off x="4526756" y="2872581"/>
                <a:ext cx="1285875" cy="79375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40" name="Line 246"/>
              <p:cNvSpPr>
                <a:spLocks noChangeShapeType="1"/>
              </p:cNvSpPr>
              <p:nvPr/>
            </p:nvSpPr>
            <p:spPr bwMode="auto">
              <a:xfrm>
                <a:off x="4526756" y="2961481"/>
                <a:ext cx="1266825" cy="193675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151" name="Text Box 257"/>
            <p:cNvSpPr txBox="1">
              <a:spLocks noChangeArrowheads="1"/>
            </p:cNvSpPr>
            <p:nvPr/>
          </p:nvSpPr>
          <p:spPr bwMode="auto">
            <a:xfrm>
              <a:off x="1596231" y="5042694"/>
              <a:ext cx="5000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 dirty="0">
                  <a:solidFill>
                    <a:srgbClr val="000000"/>
                  </a:solidFill>
                </a:rPr>
                <a:t>S01</a:t>
              </a:r>
              <a:endParaRPr lang="nl-NL" sz="1400" dirty="0">
                <a:solidFill>
                  <a:srgbClr val="000000"/>
                </a:solidFill>
              </a:endParaRPr>
            </a:p>
          </p:txBody>
        </p:sp>
        <p:sp>
          <p:nvSpPr>
            <p:cNvPr id="152" name="Text Box 258"/>
            <p:cNvSpPr txBox="1">
              <a:spLocks noChangeArrowheads="1"/>
            </p:cNvSpPr>
            <p:nvPr/>
          </p:nvSpPr>
          <p:spPr bwMode="auto">
            <a:xfrm>
              <a:off x="2321719" y="5042694"/>
              <a:ext cx="10922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Vissershuis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153" name="Text Box 259"/>
            <p:cNvSpPr txBox="1">
              <a:spLocks noChangeArrowheads="1"/>
            </p:cNvSpPr>
            <p:nvPr/>
          </p:nvSpPr>
          <p:spPr bwMode="auto">
            <a:xfrm>
              <a:off x="3609181" y="5042694"/>
              <a:ext cx="4603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null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154" name="Text Box 260"/>
            <p:cNvSpPr txBox="1">
              <a:spLocks noChangeArrowheads="1"/>
            </p:cNvSpPr>
            <p:nvPr/>
          </p:nvSpPr>
          <p:spPr bwMode="auto">
            <a:xfrm>
              <a:off x="4566444" y="5042694"/>
              <a:ext cx="577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1882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177" name="Text Box 283"/>
            <p:cNvSpPr txBox="1">
              <a:spLocks noChangeArrowheads="1"/>
            </p:cNvSpPr>
            <p:nvPr/>
          </p:nvSpPr>
          <p:spPr bwMode="auto">
            <a:xfrm>
              <a:off x="1593056" y="5334794"/>
              <a:ext cx="5000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 dirty="0">
                  <a:solidFill>
                    <a:srgbClr val="000000"/>
                  </a:solidFill>
                </a:rPr>
                <a:t>S01</a:t>
              </a:r>
              <a:endParaRPr lang="nl-NL" sz="1400" dirty="0">
                <a:solidFill>
                  <a:srgbClr val="000000"/>
                </a:solidFill>
              </a:endParaRPr>
            </a:p>
          </p:txBody>
        </p:sp>
        <p:sp>
          <p:nvSpPr>
            <p:cNvPr id="178" name="Text Box 284"/>
            <p:cNvSpPr txBox="1">
              <a:spLocks noChangeArrowheads="1"/>
            </p:cNvSpPr>
            <p:nvPr/>
          </p:nvSpPr>
          <p:spPr bwMode="auto">
            <a:xfrm>
              <a:off x="2318544" y="5334794"/>
              <a:ext cx="10922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Vissershuis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179" name="Text Box 285"/>
            <p:cNvSpPr txBox="1">
              <a:spLocks noChangeArrowheads="1"/>
            </p:cNvSpPr>
            <p:nvPr/>
          </p:nvSpPr>
          <p:spPr bwMode="auto">
            <a:xfrm>
              <a:off x="3606006" y="5334794"/>
              <a:ext cx="4603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null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180" name="Text Box 286"/>
            <p:cNvSpPr txBox="1">
              <a:spLocks noChangeArrowheads="1"/>
            </p:cNvSpPr>
            <p:nvPr/>
          </p:nvSpPr>
          <p:spPr bwMode="auto">
            <a:xfrm>
              <a:off x="4563269" y="5334794"/>
              <a:ext cx="577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1882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195" name="Text Box 301"/>
            <p:cNvSpPr txBox="1">
              <a:spLocks noChangeArrowheads="1"/>
            </p:cNvSpPr>
            <p:nvPr/>
          </p:nvSpPr>
          <p:spPr bwMode="auto">
            <a:xfrm>
              <a:off x="6063456" y="5045869"/>
              <a:ext cx="8461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Da Vinci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196" name="Text Box 302"/>
            <p:cNvSpPr txBox="1">
              <a:spLocks noChangeArrowheads="1"/>
            </p:cNvSpPr>
            <p:nvPr/>
          </p:nvSpPr>
          <p:spPr bwMode="auto">
            <a:xfrm>
              <a:off x="7233444" y="5045869"/>
              <a:ext cx="9318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Leonardo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197" name="Text Box 303"/>
            <p:cNvSpPr txBox="1">
              <a:spLocks noChangeArrowheads="1"/>
            </p:cNvSpPr>
            <p:nvPr/>
          </p:nvSpPr>
          <p:spPr bwMode="auto">
            <a:xfrm>
              <a:off x="5349081" y="5045869"/>
              <a:ext cx="5000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A01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204" name="Text Box 310"/>
            <p:cNvSpPr txBox="1">
              <a:spLocks noChangeArrowheads="1"/>
            </p:cNvSpPr>
            <p:nvPr/>
          </p:nvSpPr>
          <p:spPr bwMode="auto">
            <a:xfrm>
              <a:off x="6058694" y="5323681"/>
              <a:ext cx="6969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Degas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205" name="Text Box 311"/>
            <p:cNvSpPr txBox="1">
              <a:spLocks noChangeArrowheads="1"/>
            </p:cNvSpPr>
            <p:nvPr/>
          </p:nvSpPr>
          <p:spPr bwMode="auto">
            <a:xfrm>
              <a:off x="7228681" y="5323681"/>
              <a:ext cx="6572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Edgar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206" name="Text Box 312"/>
            <p:cNvSpPr txBox="1">
              <a:spLocks noChangeArrowheads="1"/>
            </p:cNvSpPr>
            <p:nvPr/>
          </p:nvSpPr>
          <p:spPr bwMode="auto">
            <a:xfrm>
              <a:off x="5349081" y="5322094"/>
              <a:ext cx="5000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A02</a:t>
              </a:r>
              <a:endParaRPr lang="nl-NL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581944" y="3034506"/>
            <a:ext cx="6577013" cy="3697288"/>
            <a:chOff x="1581944" y="3034506"/>
            <a:chExt cx="6577013" cy="3697288"/>
          </a:xfrm>
        </p:grpSpPr>
        <p:grpSp>
          <p:nvGrpSpPr>
            <p:cNvPr id="9" name="Group 8"/>
            <p:cNvGrpSpPr/>
            <p:nvPr/>
          </p:nvGrpSpPr>
          <p:grpSpPr>
            <a:xfrm>
              <a:off x="4545806" y="3034506"/>
              <a:ext cx="1254125" cy="444500"/>
              <a:chOff x="4545806" y="3034506"/>
              <a:chExt cx="1254125" cy="444500"/>
            </a:xfrm>
          </p:grpSpPr>
          <p:sp>
            <p:nvSpPr>
              <p:cNvPr id="139" name="Line 245"/>
              <p:cNvSpPr>
                <a:spLocks noChangeShapeType="1"/>
              </p:cNvSpPr>
              <p:nvPr/>
            </p:nvSpPr>
            <p:spPr bwMode="auto">
              <a:xfrm flipV="1">
                <a:off x="4545806" y="3034506"/>
                <a:ext cx="1254125" cy="43815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42" name="Line 248"/>
              <p:cNvSpPr>
                <a:spLocks noChangeShapeType="1"/>
              </p:cNvSpPr>
              <p:nvPr/>
            </p:nvSpPr>
            <p:spPr bwMode="auto">
              <a:xfrm flipV="1">
                <a:off x="4552156" y="3323431"/>
                <a:ext cx="1247775" cy="155575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159" name="Text Box 265"/>
            <p:cNvSpPr txBox="1">
              <a:spLocks noChangeArrowheads="1"/>
            </p:cNvSpPr>
            <p:nvPr/>
          </p:nvSpPr>
          <p:spPr bwMode="auto">
            <a:xfrm>
              <a:off x="1581944" y="6153944"/>
              <a:ext cx="5000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 dirty="0">
                  <a:solidFill>
                    <a:srgbClr val="000000"/>
                  </a:solidFill>
                </a:rPr>
                <a:t>S03</a:t>
              </a:r>
              <a:endParaRPr lang="nl-NL" sz="1400" dirty="0">
                <a:solidFill>
                  <a:srgbClr val="000000"/>
                </a:solidFill>
              </a:endParaRPr>
            </a:p>
          </p:txBody>
        </p:sp>
        <p:sp>
          <p:nvSpPr>
            <p:cNvPr id="160" name="Text Box 266"/>
            <p:cNvSpPr txBox="1">
              <a:spLocks noChangeArrowheads="1"/>
            </p:cNvSpPr>
            <p:nvPr/>
          </p:nvSpPr>
          <p:spPr bwMode="auto">
            <a:xfrm>
              <a:off x="2307431" y="6153944"/>
              <a:ext cx="10017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Mona Lisa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161" name="Text Box 267"/>
            <p:cNvSpPr txBox="1">
              <a:spLocks noChangeArrowheads="1"/>
            </p:cNvSpPr>
            <p:nvPr/>
          </p:nvSpPr>
          <p:spPr bwMode="auto">
            <a:xfrm>
              <a:off x="3594894" y="6153944"/>
              <a:ext cx="5000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A01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162" name="Text Box 268"/>
            <p:cNvSpPr txBox="1">
              <a:spLocks noChangeArrowheads="1"/>
            </p:cNvSpPr>
            <p:nvPr/>
          </p:nvSpPr>
          <p:spPr bwMode="auto">
            <a:xfrm>
              <a:off x="4552156" y="6153944"/>
              <a:ext cx="577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1499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185" name="Text Box 291"/>
            <p:cNvSpPr txBox="1">
              <a:spLocks noChangeArrowheads="1"/>
            </p:cNvSpPr>
            <p:nvPr/>
          </p:nvSpPr>
          <p:spPr bwMode="auto">
            <a:xfrm>
              <a:off x="1588294" y="6426994"/>
              <a:ext cx="5000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S03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186" name="Text Box 292"/>
            <p:cNvSpPr txBox="1">
              <a:spLocks noChangeArrowheads="1"/>
            </p:cNvSpPr>
            <p:nvPr/>
          </p:nvSpPr>
          <p:spPr bwMode="auto">
            <a:xfrm>
              <a:off x="2313781" y="6426994"/>
              <a:ext cx="10017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Mona Lisa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187" name="Text Box 293"/>
            <p:cNvSpPr txBox="1">
              <a:spLocks noChangeArrowheads="1"/>
            </p:cNvSpPr>
            <p:nvPr/>
          </p:nvSpPr>
          <p:spPr bwMode="auto">
            <a:xfrm>
              <a:off x="3601244" y="6426994"/>
              <a:ext cx="5000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A01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188" name="Text Box 294"/>
            <p:cNvSpPr txBox="1">
              <a:spLocks noChangeArrowheads="1"/>
            </p:cNvSpPr>
            <p:nvPr/>
          </p:nvSpPr>
          <p:spPr bwMode="auto">
            <a:xfrm>
              <a:off x="4558506" y="6426994"/>
              <a:ext cx="577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1499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201" name="Text Box 307"/>
            <p:cNvSpPr txBox="1">
              <a:spLocks noChangeArrowheads="1"/>
            </p:cNvSpPr>
            <p:nvPr/>
          </p:nvSpPr>
          <p:spPr bwMode="auto">
            <a:xfrm>
              <a:off x="6057106" y="6144419"/>
              <a:ext cx="8461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Da Vinci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202" name="Text Box 308"/>
            <p:cNvSpPr txBox="1">
              <a:spLocks noChangeArrowheads="1"/>
            </p:cNvSpPr>
            <p:nvPr/>
          </p:nvSpPr>
          <p:spPr bwMode="auto">
            <a:xfrm>
              <a:off x="7227094" y="6144419"/>
              <a:ext cx="9318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Leonardo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203" name="Text Box 309"/>
            <p:cNvSpPr txBox="1">
              <a:spLocks noChangeArrowheads="1"/>
            </p:cNvSpPr>
            <p:nvPr/>
          </p:nvSpPr>
          <p:spPr bwMode="auto">
            <a:xfrm>
              <a:off x="5342731" y="6144419"/>
              <a:ext cx="5000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A01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210" name="Text Box 316"/>
            <p:cNvSpPr txBox="1">
              <a:spLocks noChangeArrowheads="1"/>
            </p:cNvSpPr>
            <p:nvPr/>
          </p:nvSpPr>
          <p:spPr bwMode="auto">
            <a:xfrm>
              <a:off x="6055519" y="6415881"/>
              <a:ext cx="6969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Degas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211" name="Text Box 317"/>
            <p:cNvSpPr txBox="1">
              <a:spLocks noChangeArrowheads="1"/>
            </p:cNvSpPr>
            <p:nvPr/>
          </p:nvSpPr>
          <p:spPr bwMode="auto">
            <a:xfrm>
              <a:off x="7225506" y="6415881"/>
              <a:ext cx="6572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Edgar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212" name="Text Box 318"/>
            <p:cNvSpPr txBox="1">
              <a:spLocks noChangeArrowheads="1"/>
            </p:cNvSpPr>
            <p:nvPr/>
          </p:nvSpPr>
          <p:spPr bwMode="auto">
            <a:xfrm>
              <a:off x="5345906" y="6414294"/>
              <a:ext cx="5000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A02</a:t>
              </a:r>
              <a:endParaRPr lang="nl-NL" sz="1400">
                <a:solidFill>
                  <a:srgbClr val="000000"/>
                </a:solidFill>
              </a:endParaRPr>
            </a:p>
          </p:txBody>
        </p:sp>
      </p:grpSp>
      <p:sp>
        <p:nvSpPr>
          <p:cNvPr id="214" name="Line 320"/>
          <p:cNvSpPr>
            <a:spLocks noChangeShapeType="1"/>
          </p:cNvSpPr>
          <p:nvPr/>
        </p:nvSpPr>
        <p:spPr bwMode="auto">
          <a:xfrm>
            <a:off x="3552031" y="3685381"/>
            <a:ext cx="663576" cy="38735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15" name="Line 321"/>
          <p:cNvSpPr>
            <a:spLocks noChangeShapeType="1"/>
          </p:cNvSpPr>
          <p:nvPr/>
        </p:nvSpPr>
        <p:spPr bwMode="auto">
          <a:xfrm flipH="1">
            <a:off x="4710906" y="3463131"/>
            <a:ext cx="1657350" cy="6096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16" name="Text Box 236"/>
          <p:cNvSpPr txBox="1">
            <a:spLocks noChangeArrowheads="1"/>
          </p:cNvSpPr>
          <p:nvPr/>
        </p:nvSpPr>
        <p:spPr bwMode="auto">
          <a:xfrm>
            <a:off x="527725" y="2924453"/>
            <a:ext cx="389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800" b="1" dirty="0" smtClean="0">
                <a:solidFill>
                  <a:schemeClr val="tx2"/>
                </a:solidFill>
              </a:rPr>
              <a:t>m</a:t>
            </a:r>
            <a:endParaRPr lang="nl-NL" sz="1800" b="1" dirty="0">
              <a:solidFill>
                <a:schemeClr val="tx2"/>
              </a:solidFill>
            </a:endParaRPr>
          </a:p>
        </p:txBody>
      </p:sp>
      <p:sp>
        <p:nvSpPr>
          <p:cNvPr id="217" name="Text Box 236"/>
          <p:cNvSpPr txBox="1">
            <a:spLocks noChangeArrowheads="1"/>
          </p:cNvSpPr>
          <p:nvPr/>
        </p:nvSpPr>
        <p:spPr bwMode="auto">
          <a:xfrm>
            <a:off x="8671600" y="2892187"/>
            <a:ext cx="325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800" b="1" dirty="0" smtClean="0">
                <a:solidFill>
                  <a:schemeClr val="tx2"/>
                </a:solidFill>
              </a:rPr>
              <a:t>n</a:t>
            </a:r>
            <a:endParaRPr lang="nl-NL" sz="1800" b="1" dirty="0">
              <a:solidFill>
                <a:schemeClr val="tx2"/>
              </a:solidFill>
            </a:endParaRPr>
          </a:p>
        </p:txBody>
      </p:sp>
      <p:sp>
        <p:nvSpPr>
          <p:cNvPr id="218" name="Text Box 236"/>
          <p:cNvSpPr txBox="1">
            <a:spLocks noChangeArrowheads="1"/>
          </p:cNvSpPr>
          <p:nvPr/>
        </p:nvSpPr>
        <p:spPr bwMode="auto">
          <a:xfrm>
            <a:off x="8330407" y="5526643"/>
            <a:ext cx="7873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800" b="1" dirty="0" smtClean="0">
                <a:solidFill>
                  <a:schemeClr val="tx2"/>
                </a:solidFill>
              </a:rPr>
              <a:t>m x n</a:t>
            </a:r>
            <a:endParaRPr lang="nl-NL" sz="1800" b="1" dirty="0">
              <a:solidFill>
                <a:schemeClr val="tx2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583532" y="2958306"/>
            <a:ext cx="6570663" cy="3225800"/>
            <a:chOff x="1583532" y="2958306"/>
            <a:chExt cx="6570663" cy="3225800"/>
          </a:xfrm>
        </p:grpSpPr>
        <p:grpSp>
          <p:nvGrpSpPr>
            <p:cNvPr id="5" name="Group 4"/>
            <p:cNvGrpSpPr/>
            <p:nvPr/>
          </p:nvGrpSpPr>
          <p:grpSpPr>
            <a:xfrm>
              <a:off x="4558506" y="2958306"/>
              <a:ext cx="1238250" cy="279400"/>
              <a:chOff x="4558506" y="2958306"/>
              <a:chExt cx="1238250" cy="279400"/>
            </a:xfrm>
          </p:grpSpPr>
          <p:sp>
            <p:nvSpPr>
              <p:cNvPr id="138" name="Line 244"/>
              <p:cNvSpPr>
                <a:spLocks noChangeShapeType="1"/>
              </p:cNvSpPr>
              <p:nvPr/>
            </p:nvSpPr>
            <p:spPr bwMode="auto">
              <a:xfrm flipV="1">
                <a:off x="4558506" y="2958306"/>
                <a:ext cx="1238250" cy="25400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141" name="Line 247"/>
              <p:cNvSpPr>
                <a:spLocks noChangeShapeType="1"/>
              </p:cNvSpPr>
              <p:nvPr/>
            </p:nvSpPr>
            <p:spPr bwMode="auto">
              <a:xfrm>
                <a:off x="4561681" y="3215481"/>
                <a:ext cx="1235075" cy="22225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155" name="Text Box 261"/>
            <p:cNvSpPr txBox="1">
              <a:spLocks noChangeArrowheads="1"/>
            </p:cNvSpPr>
            <p:nvPr/>
          </p:nvSpPr>
          <p:spPr bwMode="auto">
            <a:xfrm>
              <a:off x="1583532" y="5625584"/>
              <a:ext cx="5000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 dirty="0">
                  <a:solidFill>
                    <a:srgbClr val="000000"/>
                  </a:solidFill>
                </a:rPr>
                <a:t>S02</a:t>
              </a:r>
              <a:endParaRPr lang="nl-NL" sz="1400" dirty="0">
                <a:solidFill>
                  <a:srgbClr val="000000"/>
                </a:solidFill>
              </a:endParaRPr>
            </a:p>
          </p:txBody>
        </p:sp>
        <p:sp>
          <p:nvSpPr>
            <p:cNvPr id="156" name="Text Box 262"/>
            <p:cNvSpPr txBox="1">
              <a:spLocks noChangeArrowheads="1"/>
            </p:cNvSpPr>
            <p:nvPr/>
          </p:nvSpPr>
          <p:spPr bwMode="auto">
            <a:xfrm>
              <a:off x="2309019" y="5625584"/>
              <a:ext cx="11112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De balletles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157" name="Text Box 263"/>
            <p:cNvSpPr txBox="1">
              <a:spLocks noChangeArrowheads="1"/>
            </p:cNvSpPr>
            <p:nvPr/>
          </p:nvSpPr>
          <p:spPr bwMode="auto">
            <a:xfrm>
              <a:off x="3596482" y="5625584"/>
              <a:ext cx="5000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A02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158" name="Text Box 264"/>
            <p:cNvSpPr txBox="1">
              <a:spLocks noChangeArrowheads="1"/>
            </p:cNvSpPr>
            <p:nvPr/>
          </p:nvSpPr>
          <p:spPr bwMode="auto">
            <a:xfrm>
              <a:off x="4553744" y="5625584"/>
              <a:ext cx="577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1872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181" name="Text Box 287"/>
            <p:cNvSpPr txBox="1">
              <a:spLocks noChangeArrowheads="1"/>
            </p:cNvSpPr>
            <p:nvPr/>
          </p:nvSpPr>
          <p:spPr bwMode="auto">
            <a:xfrm>
              <a:off x="1588294" y="5879306"/>
              <a:ext cx="5000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 dirty="0">
                  <a:solidFill>
                    <a:srgbClr val="000000"/>
                  </a:solidFill>
                </a:rPr>
                <a:t>S02</a:t>
              </a:r>
              <a:endParaRPr lang="nl-NL" sz="1400" dirty="0">
                <a:solidFill>
                  <a:srgbClr val="000000"/>
                </a:solidFill>
              </a:endParaRPr>
            </a:p>
          </p:txBody>
        </p:sp>
        <p:sp>
          <p:nvSpPr>
            <p:cNvPr id="182" name="Text Box 288"/>
            <p:cNvSpPr txBox="1">
              <a:spLocks noChangeArrowheads="1"/>
            </p:cNvSpPr>
            <p:nvPr/>
          </p:nvSpPr>
          <p:spPr bwMode="auto">
            <a:xfrm>
              <a:off x="2313781" y="5879306"/>
              <a:ext cx="11112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De balletles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183" name="Text Box 289"/>
            <p:cNvSpPr txBox="1">
              <a:spLocks noChangeArrowheads="1"/>
            </p:cNvSpPr>
            <p:nvPr/>
          </p:nvSpPr>
          <p:spPr bwMode="auto">
            <a:xfrm>
              <a:off x="3601244" y="5879306"/>
              <a:ext cx="5000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A02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184" name="Text Box 290"/>
            <p:cNvSpPr txBox="1">
              <a:spLocks noChangeArrowheads="1"/>
            </p:cNvSpPr>
            <p:nvPr/>
          </p:nvSpPr>
          <p:spPr bwMode="auto">
            <a:xfrm>
              <a:off x="4558506" y="5879306"/>
              <a:ext cx="577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1872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198" name="Text Box 304"/>
            <p:cNvSpPr txBox="1">
              <a:spLocks noChangeArrowheads="1"/>
            </p:cNvSpPr>
            <p:nvPr/>
          </p:nvSpPr>
          <p:spPr bwMode="auto">
            <a:xfrm>
              <a:off x="6052344" y="5614472"/>
              <a:ext cx="8461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Da Vinci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199" name="Text Box 305"/>
            <p:cNvSpPr txBox="1">
              <a:spLocks noChangeArrowheads="1"/>
            </p:cNvSpPr>
            <p:nvPr/>
          </p:nvSpPr>
          <p:spPr bwMode="auto">
            <a:xfrm>
              <a:off x="7222332" y="5614472"/>
              <a:ext cx="9318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Leonardo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200" name="Text Box 306"/>
            <p:cNvSpPr txBox="1">
              <a:spLocks noChangeArrowheads="1"/>
            </p:cNvSpPr>
            <p:nvPr/>
          </p:nvSpPr>
          <p:spPr bwMode="auto">
            <a:xfrm>
              <a:off x="5337969" y="5614472"/>
              <a:ext cx="5000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A01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207" name="Text Box 313"/>
            <p:cNvSpPr txBox="1">
              <a:spLocks noChangeArrowheads="1"/>
            </p:cNvSpPr>
            <p:nvPr/>
          </p:nvSpPr>
          <p:spPr bwMode="auto">
            <a:xfrm>
              <a:off x="6055519" y="5872956"/>
              <a:ext cx="6969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Degas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208" name="Text Box 314"/>
            <p:cNvSpPr txBox="1">
              <a:spLocks noChangeArrowheads="1"/>
            </p:cNvSpPr>
            <p:nvPr/>
          </p:nvSpPr>
          <p:spPr bwMode="auto">
            <a:xfrm>
              <a:off x="7225506" y="5872956"/>
              <a:ext cx="6572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Edgar</a:t>
              </a:r>
              <a:endParaRPr lang="nl-NL" sz="1400">
                <a:solidFill>
                  <a:srgbClr val="000000"/>
                </a:solidFill>
              </a:endParaRPr>
            </a:p>
          </p:txBody>
        </p:sp>
        <p:sp>
          <p:nvSpPr>
            <p:cNvPr id="209" name="Text Box 315"/>
            <p:cNvSpPr txBox="1">
              <a:spLocks noChangeArrowheads="1"/>
            </p:cNvSpPr>
            <p:nvPr/>
          </p:nvSpPr>
          <p:spPr bwMode="auto">
            <a:xfrm>
              <a:off x="5345906" y="5871369"/>
              <a:ext cx="50006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A02</a:t>
              </a:r>
              <a:endParaRPr lang="nl-NL" sz="1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002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growhack.com/wp-content/uploads/2013/01/bottlene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6474"/>
            <a:ext cx="9144000" cy="585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Gedragsaspecten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Relationele algebra</a:t>
            </a:r>
          </a:p>
          <a:p>
            <a:r>
              <a:rPr lang="nl-BE" sz="1400" dirty="0" smtClean="0"/>
              <a:t>Operatoren – Cartesisch product</a:t>
            </a:r>
          </a:p>
        </p:txBody>
      </p:sp>
      <p:sp>
        <p:nvSpPr>
          <p:cNvPr id="6" name="AutoShape 2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5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11" y="5550475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374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23850" y="2317530"/>
            <a:ext cx="6038192" cy="172632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Operatoren gebaseerd op tabelstructuur</a:t>
            </a:r>
          </a:p>
        </p:txBody>
      </p:sp>
    </p:spTree>
    <p:extLst>
      <p:ext uri="{BB962C8B-B14F-4D97-AF65-F5344CB8AC3E}">
        <p14:creationId xmlns:p14="http://schemas.microsoft.com/office/powerpoint/2010/main" val="3162107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71956" y="5428410"/>
            <a:ext cx="3030938" cy="111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8" name="Rectangle 67"/>
          <p:cNvSpPr/>
          <p:nvPr/>
        </p:nvSpPr>
        <p:spPr>
          <a:xfrm>
            <a:off x="371972" y="5766528"/>
            <a:ext cx="3030938" cy="111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Rectangle 68"/>
          <p:cNvSpPr/>
          <p:nvPr/>
        </p:nvSpPr>
        <p:spPr>
          <a:xfrm>
            <a:off x="369591" y="5880816"/>
            <a:ext cx="3030938" cy="111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0" name="Rectangle 69"/>
          <p:cNvSpPr/>
          <p:nvPr/>
        </p:nvSpPr>
        <p:spPr>
          <a:xfrm>
            <a:off x="367210" y="6107011"/>
            <a:ext cx="3030938" cy="111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Rectangle 70"/>
          <p:cNvSpPr/>
          <p:nvPr/>
        </p:nvSpPr>
        <p:spPr>
          <a:xfrm>
            <a:off x="369591" y="6440420"/>
            <a:ext cx="3030938" cy="111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Rectangle 71"/>
          <p:cNvSpPr/>
          <p:nvPr/>
        </p:nvSpPr>
        <p:spPr>
          <a:xfrm>
            <a:off x="371972" y="6331335"/>
            <a:ext cx="3030938" cy="1111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Gedragsaspecten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Relationele algebra</a:t>
            </a:r>
          </a:p>
          <a:p>
            <a:r>
              <a:rPr lang="nl-BE" sz="1400" dirty="0" smtClean="0"/>
              <a:t>Operatoren – Selectie</a:t>
            </a:r>
          </a:p>
        </p:txBody>
      </p:sp>
      <p:sp>
        <p:nvSpPr>
          <p:cNvPr id="6" name="AutoShape 2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6" name="TextBox 55"/>
          <p:cNvSpPr txBox="1"/>
          <p:nvPr/>
        </p:nvSpPr>
        <p:spPr>
          <a:xfrm>
            <a:off x="3667239" y="2364214"/>
            <a:ext cx="181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i="1" dirty="0" smtClean="0"/>
              <a:t>R</a:t>
            </a:r>
            <a:r>
              <a:rPr lang="nl-BE" sz="2800" dirty="0" smtClean="0"/>
              <a:t> WHERE </a:t>
            </a:r>
            <a:r>
              <a:rPr lang="nl-BE" sz="2800" i="1" dirty="0" smtClean="0"/>
              <a:t>e</a:t>
            </a:r>
            <a:endParaRPr lang="nl-BE" sz="2800" i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2105835" y="2980080"/>
            <a:ext cx="40657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Schema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smtClean="0"/>
              <a:t>hetzelfde als </a:t>
            </a:r>
            <a:r>
              <a:rPr lang="nl-BE" sz="2000" i="1" dirty="0" smtClean="0"/>
              <a:t>R</a:t>
            </a:r>
            <a:endParaRPr lang="nl-BE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err="1" smtClean="0"/>
              <a:t>Extentie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smtClean="0"/>
              <a:t>alle </a:t>
            </a:r>
            <a:r>
              <a:rPr lang="nl-BE" sz="2000" dirty="0" err="1" smtClean="0"/>
              <a:t>tuples</a:t>
            </a:r>
            <a:r>
              <a:rPr lang="nl-BE" sz="2000" dirty="0" smtClean="0"/>
              <a:t> van </a:t>
            </a:r>
            <a:r>
              <a:rPr lang="nl-BE" sz="2000" i="1" dirty="0" smtClean="0"/>
              <a:t>R</a:t>
            </a:r>
            <a:r>
              <a:rPr lang="nl-BE" sz="2000" dirty="0" smtClean="0"/>
              <a:t> die voldoen aan </a:t>
            </a:r>
            <a:r>
              <a:rPr lang="nl-BE" sz="2000" i="1" dirty="0" smtClean="0"/>
              <a:t>e</a:t>
            </a:r>
            <a:endParaRPr lang="nl-BE" sz="2000" i="1" baseline="-25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589077" y="1458312"/>
            <a:ext cx="39773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b="1" dirty="0" smtClean="0"/>
              <a:t>Selectieoperatie</a:t>
            </a:r>
            <a:endParaRPr lang="nl-BE" sz="4400" b="1" i="1" baseline="30000" dirty="0"/>
          </a:p>
        </p:txBody>
      </p:sp>
      <p:sp>
        <p:nvSpPr>
          <p:cNvPr id="16" name="TextBox 15"/>
          <p:cNvSpPr txBox="1"/>
          <p:nvPr/>
        </p:nvSpPr>
        <p:spPr>
          <a:xfrm>
            <a:off x="5927869" y="2323747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(of </a:t>
            </a:r>
            <a:r>
              <a:rPr lang="nl-BE" sz="2800" dirty="0" smtClean="0">
                <a:sym typeface="Symbol"/>
              </a:rPr>
              <a:t></a:t>
            </a:r>
            <a:r>
              <a:rPr lang="nl-BE" sz="2800" i="1" baseline="-25000" dirty="0" smtClean="0">
                <a:sym typeface="Symbol"/>
              </a:rPr>
              <a:t>e</a:t>
            </a:r>
            <a:r>
              <a:rPr lang="nl-BE" sz="2800" dirty="0" smtClean="0">
                <a:sym typeface="Symbol"/>
              </a:rPr>
              <a:t>(</a:t>
            </a:r>
            <a:r>
              <a:rPr lang="nl-BE" sz="2800" i="1" dirty="0" smtClean="0"/>
              <a:t>R</a:t>
            </a:r>
            <a:r>
              <a:rPr lang="nl-BE" sz="2800" dirty="0" smtClean="0">
                <a:sym typeface="Symbol"/>
              </a:rPr>
              <a:t>) </a:t>
            </a:r>
            <a:r>
              <a:rPr lang="nl-BE" sz="2800" dirty="0" smtClean="0"/>
              <a:t>)</a:t>
            </a:r>
            <a:endParaRPr lang="nl-BE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582323" y="5312142"/>
            <a:ext cx="34277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nl-BE" sz="2000" dirty="0" smtClean="0">
                <a:solidFill>
                  <a:schemeClr val="tx2"/>
                </a:solidFill>
              </a:rPr>
              <a:t>Behoudt het schema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nl-BE" sz="2000" dirty="0" smtClean="0">
                <a:solidFill>
                  <a:schemeClr val="tx2"/>
                </a:solidFill>
              </a:rPr>
              <a:t>De </a:t>
            </a:r>
            <a:r>
              <a:rPr lang="nl-BE" sz="2000" dirty="0" err="1" smtClean="0">
                <a:solidFill>
                  <a:schemeClr val="tx2"/>
                </a:solidFill>
              </a:rPr>
              <a:t>kardinaliteit</a:t>
            </a:r>
            <a:r>
              <a:rPr lang="nl-BE" sz="2000" dirty="0" smtClean="0">
                <a:solidFill>
                  <a:schemeClr val="tx2"/>
                </a:solidFill>
              </a:rPr>
              <a:t> stijgt niet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nl-BE" sz="2000" dirty="0" smtClean="0">
                <a:solidFill>
                  <a:schemeClr val="tx2"/>
                </a:solidFill>
              </a:rPr>
              <a:t>Samenstelling van selecties </a:t>
            </a:r>
            <a:br>
              <a:rPr lang="nl-BE" sz="2000" dirty="0" smtClean="0">
                <a:solidFill>
                  <a:schemeClr val="tx2"/>
                </a:solidFill>
              </a:rPr>
            </a:br>
            <a:r>
              <a:rPr lang="nl-BE" sz="2000" dirty="0" smtClean="0">
                <a:solidFill>
                  <a:schemeClr val="tx2"/>
                </a:solidFill>
              </a:rPr>
              <a:t>is commutatief</a:t>
            </a:r>
          </a:p>
        </p:txBody>
      </p:sp>
      <p:sp>
        <p:nvSpPr>
          <p:cNvPr id="17" name="Rectangle 47"/>
          <p:cNvSpPr>
            <a:spLocks noChangeArrowheads="1"/>
          </p:cNvSpPr>
          <p:nvPr/>
        </p:nvSpPr>
        <p:spPr bwMode="auto">
          <a:xfrm>
            <a:off x="367972" y="4964054"/>
            <a:ext cx="3034923" cy="1254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 sz="1050"/>
          </a:p>
        </p:txBody>
      </p:sp>
      <p:sp>
        <p:nvSpPr>
          <p:cNvPr id="19" name="Rectangle 49"/>
          <p:cNvSpPr>
            <a:spLocks noChangeArrowheads="1"/>
          </p:cNvSpPr>
          <p:nvPr/>
        </p:nvSpPr>
        <p:spPr bwMode="auto">
          <a:xfrm>
            <a:off x="377497" y="5160904"/>
            <a:ext cx="3025397" cy="17910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 sz="1050"/>
          </a:p>
        </p:txBody>
      </p:sp>
      <p:sp>
        <p:nvSpPr>
          <p:cNvPr id="23" name="Rectangle 53"/>
          <p:cNvSpPr>
            <a:spLocks noChangeArrowheads="1"/>
          </p:cNvSpPr>
          <p:nvPr/>
        </p:nvSpPr>
        <p:spPr bwMode="auto">
          <a:xfrm>
            <a:off x="367972" y="5426030"/>
            <a:ext cx="3034923" cy="11239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 sz="1050"/>
          </a:p>
        </p:txBody>
      </p:sp>
      <p:sp>
        <p:nvSpPr>
          <p:cNvPr id="36" name="Line 66"/>
          <p:cNvSpPr>
            <a:spLocks noChangeShapeType="1"/>
          </p:cNvSpPr>
          <p:nvPr/>
        </p:nvSpPr>
        <p:spPr bwMode="auto">
          <a:xfrm flipV="1">
            <a:off x="369559" y="5652271"/>
            <a:ext cx="3033336" cy="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37" name="Line 67"/>
          <p:cNvSpPr>
            <a:spLocks noChangeShapeType="1"/>
          </p:cNvSpPr>
          <p:nvPr/>
        </p:nvSpPr>
        <p:spPr bwMode="auto">
          <a:xfrm>
            <a:off x="1364922" y="5160904"/>
            <a:ext cx="0" cy="17910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38" name="Line 68"/>
          <p:cNvSpPr>
            <a:spLocks noChangeShapeType="1"/>
          </p:cNvSpPr>
          <p:nvPr/>
        </p:nvSpPr>
        <p:spPr bwMode="auto">
          <a:xfrm>
            <a:off x="2091997" y="5160905"/>
            <a:ext cx="0" cy="17672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39" name="Line 69"/>
          <p:cNvSpPr>
            <a:spLocks noChangeShapeType="1"/>
          </p:cNvSpPr>
          <p:nvPr/>
        </p:nvSpPr>
        <p:spPr bwMode="auto">
          <a:xfrm>
            <a:off x="1364922" y="5423634"/>
            <a:ext cx="4110" cy="11263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40" name="Line 70"/>
          <p:cNvSpPr>
            <a:spLocks noChangeShapeType="1"/>
          </p:cNvSpPr>
          <p:nvPr/>
        </p:nvSpPr>
        <p:spPr bwMode="auto">
          <a:xfrm>
            <a:off x="2091997" y="5423634"/>
            <a:ext cx="0" cy="112634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46" name="Line 76"/>
          <p:cNvSpPr>
            <a:spLocks noChangeShapeType="1"/>
          </p:cNvSpPr>
          <p:nvPr/>
        </p:nvSpPr>
        <p:spPr bwMode="auto">
          <a:xfrm>
            <a:off x="2690484" y="5160905"/>
            <a:ext cx="0" cy="17672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47" name="Line 77"/>
          <p:cNvSpPr>
            <a:spLocks noChangeShapeType="1"/>
          </p:cNvSpPr>
          <p:nvPr/>
        </p:nvSpPr>
        <p:spPr bwMode="auto">
          <a:xfrm>
            <a:off x="2690484" y="5423634"/>
            <a:ext cx="0" cy="11263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48" name="Line 78"/>
          <p:cNvSpPr>
            <a:spLocks noChangeShapeType="1"/>
          </p:cNvSpPr>
          <p:nvPr/>
        </p:nvSpPr>
        <p:spPr bwMode="auto">
          <a:xfrm>
            <a:off x="364798" y="5765788"/>
            <a:ext cx="303809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49" name="Line 79"/>
          <p:cNvSpPr>
            <a:spLocks noChangeShapeType="1"/>
          </p:cNvSpPr>
          <p:nvPr/>
        </p:nvSpPr>
        <p:spPr bwMode="auto">
          <a:xfrm>
            <a:off x="833109" y="5165667"/>
            <a:ext cx="0" cy="17196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51" name="Line 81"/>
          <p:cNvSpPr>
            <a:spLocks noChangeShapeType="1"/>
          </p:cNvSpPr>
          <p:nvPr/>
        </p:nvSpPr>
        <p:spPr bwMode="auto">
          <a:xfrm>
            <a:off x="821997" y="5423634"/>
            <a:ext cx="11112" cy="112634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57" name="Line 86"/>
          <p:cNvSpPr>
            <a:spLocks noChangeShapeType="1"/>
          </p:cNvSpPr>
          <p:nvPr/>
        </p:nvSpPr>
        <p:spPr bwMode="auto">
          <a:xfrm>
            <a:off x="366384" y="5539548"/>
            <a:ext cx="303651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58" name="Line 66"/>
          <p:cNvSpPr>
            <a:spLocks noChangeShapeType="1"/>
          </p:cNvSpPr>
          <p:nvPr/>
        </p:nvSpPr>
        <p:spPr bwMode="auto">
          <a:xfrm flipV="1">
            <a:off x="371956" y="5992770"/>
            <a:ext cx="3033336" cy="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59" name="Line 78"/>
          <p:cNvSpPr>
            <a:spLocks noChangeShapeType="1"/>
          </p:cNvSpPr>
          <p:nvPr/>
        </p:nvSpPr>
        <p:spPr bwMode="auto">
          <a:xfrm>
            <a:off x="367195" y="6106287"/>
            <a:ext cx="303809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60" name="Line 86"/>
          <p:cNvSpPr>
            <a:spLocks noChangeShapeType="1"/>
          </p:cNvSpPr>
          <p:nvPr/>
        </p:nvSpPr>
        <p:spPr bwMode="auto">
          <a:xfrm>
            <a:off x="368781" y="5880047"/>
            <a:ext cx="303651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61" name="Line 66"/>
          <p:cNvSpPr>
            <a:spLocks noChangeShapeType="1"/>
          </p:cNvSpPr>
          <p:nvPr/>
        </p:nvSpPr>
        <p:spPr bwMode="auto">
          <a:xfrm flipV="1">
            <a:off x="371956" y="6326110"/>
            <a:ext cx="3033336" cy="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62" name="Line 78"/>
          <p:cNvSpPr>
            <a:spLocks noChangeShapeType="1"/>
          </p:cNvSpPr>
          <p:nvPr/>
        </p:nvSpPr>
        <p:spPr bwMode="auto">
          <a:xfrm>
            <a:off x="367195" y="6439627"/>
            <a:ext cx="303809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63" name="Line 86"/>
          <p:cNvSpPr>
            <a:spLocks noChangeShapeType="1"/>
          </p:cNvSpPr>
          <p:nvPr/>
        </p:nvSpPr>
        <p:spPr bwMode="auto">
          <a:xfrm>
            <a:off x="368781" y="6213387"/>
            <a:ext cx="303651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</p:spTree>
    <p:extLst>
      <p:ext uri="{BB962C8B-B14F-4D97-AF65-F5344CB8AC3E}">
        <p14:creationId xmlns:p14="http://schemas.microsoft.com/office/powerpoint/2010/main" val="4255134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Gedragsaspecten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Relationele algebra</a:t>
            </a:r>
          </a:p>
          <a:p>
            <a:r>
              <a:rPr lang="nl-BE" sz="1400" dirty="0" smtClean="0"/>
              <a:t>Operatoren – Selectie</a:t>
            </a:r>
          </a:p>
        </p:txBody>
      </p:sp>
      <p:sp>
        <p:nvSpPr>
          <p:cNvPr id="6" name="AutoShape 2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2608607" y="1122937"/>
            <a:ext cx="3977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b="1" dirty="0" smtClean="0"/>
              <a:t>Selectieoperatie</a:t>
            </a:r>
            <a:endParaRPr lang="nl-BE" sz="4400" b="1" i="1" baseline="30000" dirty="0"/>
          </a:p>
        </p:txBody>
      </p:sp>
      <p:sp>
        <p:nvSpPr>
          <p:cNvPr id="93" name="Text Box 236"/>
          <p:cNvSpPr txBox="1">
            <a:spLocks noChangeArrowheads="1"/>
          </p:cNvSpPr>
          <p:nvPr/>
        </p:nvSpPr>
        <p:spPr bwMode="auto">
          <a:xfrm>
            <a:off x="663163" y="4912281"/>
            <a:ext cx="1031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800" b="1" dirty="0" smtClean="0">
                <a:solidFill>
                  <a:schemeClr val="tx2"/>
                </a:solidFill>
              </a:rPr>
              <a:t>selectie</a:t>
            </a:r>
            <a:endParaRPr lang="nl-NL" sz="1800" b="1" dirty="0">
              <a:solidFill>
                <a:schemeClr val="tx2"/>
              </a:solidFill>
            </a:endParaRPr>
          </a:p>
        </p:txBody>
      </p:sp>
      <p:sp>
        <p:nvSpPr>
          <p:cNvPr id="213" name="Rectangle 218"/>
          <p:cNvSpPr>
            <a:spLocks noChangeArrowheads="1"/>
          </p:cNvSpPr>
          <p:nvPr/>
        </p:nvSpPr>
        <p:spPr bwMode="auto">
          <a:xfrm>
            <a:off x="2023269" y="2141538"/>
            <a:ext cx="5630862" cy="2508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19" name="Text Box 219"/>
          <p:cNvSpPr txBox="1">
            <a:spLocks noChangeArrowheads="1"/>
          </p:cNvSpPr>
          <p:nvPr/>
        </p:nvSpPr>
        <p:spPr bwMode="auto">
          <a:xfrm>
            <a:off x="1991519" y="2103438"/>
            <a:ext cx="122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Tabel </a:t>
            </a:r>
            <a:r>
              <a:rPr lang="nl-BE" sz="1400">
                <a:solidFill>
                  <a:srgbClr val="000000"/>
                </a:solidFill>
              </a:rPr>
              <a:t>Artiest</a:t>
            </a:r>
            <a:endParaRPr lang="nl-NL" sz="1400" b="1">
              <a:solidFill>
                <a:srgbClr val="000000"/>
              </a:solidFill>
            </a:endParaRPr>
          </a:p>
        </p:txBody>
      </p:sp>
      <p:sp>
        <p:nvSpPr>
          <p:cNvPr id="220" name="Rectangle 220"/>
          <p:cNvSpPr>
            <a:spLocks noChangeArrowheads="1"/>
          </p:cNvSpPr>
          <p:nvPr/>
        </p:nvSpPr>
        <p:spPr bwMode="auto">
          <a:xfrm>
            <a:off x="2032794" y="2471738"/>
            <a:ext cx="5611812" cy="496887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221" name="Text Box 221"/>
          <p:cNvSpPr txBox="1">
            <a:spLocks noChangeArrowheads="1"/>
          </p:cNvSpPr>
          <p:nvPr/>
        </p:nvSpPr>
        <p:spPr bwMode="auto">
          <a:xfrm>
            <a:off x="2696369" y="2455863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22" name="Text Box 222"/>
          <p:cNvSpPr txBox="1">
            <a:spLocks noChangeArrowheads="1"/>
          </p:cNvSpPr>
          <p:nvPr/>
        </p:nvSpPr>
        <p:spPr bwMode="auto">
          <a:xfrm>
            <a:off x="3880644" y="2455863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Voornaam: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23" name="Text Box 223"/>
          <p:cNvSpPr txBox="1">
            <a:spLocks noChangeArrowheads="1"/>
          </p:cNvSpPr>
          <p:nvPr/>
        </p:nvSpPr>
        <p:spPr bwMode="auto">
          <a:xfrm>
            <a:off x="5307806" y="2455863"/>
            <a:ext cx="9223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Geboren: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24" name="Rectangle 224"/>
          <p:cNvSpPr>
            <a:spLocks noChangeArrowheads="1"/>
          </p:cNvSpPr>
          <p:nvPr/>
        </p:nvSpPr>
        <p:spPr bwMode="auto">
          <a:xfrm>
            <a:off x="2023269" y="3043238"/>
            <a:ext cx="5621337" cy="8588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25" name="Text Box 225"/>
          <p:cNvSpPr txBox="1">
            <a:spLocks noChangeArrowheads="1"/>
          </p:cNvSpPr>
          <p:nvPr/>
        </p:nvSpPr>
        <p:spPr bwMode="auto">
          <a:xfrm>
            <a:off x="2710656" y="3043238"/>
            <a:ext cx="846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Da Vinci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26" name="Text Box 226"/>
          <p:cNvSpPr txBox="1">
            <a:spLocks noChangeArrowheads="1"/>
          </p:cNvSpPr>
          <p:nvPr/>
        </p:nvSpPr>
        <p:spPr bwMode="auto">
          <a:xfrm>
            <a:off x="3880644" y="3043238"/>
            <a:ext cx="931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Leonardo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27" name="Text Box 227"/>
          <p:cNvSpPr txBox="1">
            <a:spLocks noChangeArrowheads="1"/>
          </p:cNvSpPr>
          <p:nvPr/>
        </p:nvSpPr>
        <p:spPr bwMode="auto">
          <a:xfrm>
            <a:off x="5307806" y="3043238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1452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28" name="Text Box 228"/>
          <p:cNvSpPr txBox="1">
            <a:spLocks noChangeArrowheads="1"/>
          </p:cNvSpPr>
          <p:nvPr/>
        </p:nvSpPr>
        <p:spPr bwMode="auto">
          <a:xfrm>
            <a:off x="2705894" y="3330575"/>
            <a:ext cx="696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Degas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29" name="Text Box 229"/>
          <p:cNvSpPr txBox="1">
            <a:spLocks noChangeArrowheads="1"/>
          </p:cNvSpPr>
          <p:nvPr/>
        </p:nvSpPr>
        <p:spPr bwMode="auto">
          <a:xfrm>
            <a:off x="3875881" y="3330575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Edgar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30" name="Text Box 230"/>
          <p:cNvSpPr txBox="1">
            <a:spLocks noChangeArrowheads="1"/>
          </p:cNvSpPr>
          <p:nvPr/>
        </p:nvSpPr>
        <p:spPr bwMode="auto">
          <a:xfrm>
            <a:off x="5303044" y="3330575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1834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31" name="Text Box 231"/>
          <p:cNvSpPr txBox="1">
            <a:spLocks noChangeArrowheads="1"/>
          </p:cNvSpPr>
          <p:nvPr/>
        </p:nvSpPr>
        <p:spPr bwMode="auto">
          <a:xfrm>
            <a:off x="2705894" y="3597275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Monet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32" name="Text Box 232"/>
          <p:cNvSpPr txBox="1">
            <a:spLocks noChangeArrowheads="1"/>
          </p:cNvSpPr>
          <p:nvPr/>
        </p:nvSpPr>
        <p:spPr bwMode="auto">
          <a:xfrm>
            <a:off x="3875881" y="3597275"/>
            <a:ext cx="746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Claude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33" name="Text Box 233"/>
          <p:cNvSpPr txBox="1">
            <a:spLocks noChangeArrowheads="1"/>
          </p:cNvSpPr>
          <p:nvPr/>
        </p:nvSpPr>
        <p:spPr bwMode="auto">
          <a:xfrm>
            <a:off x="5303044" y="3597275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1840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34" name="Line 234"/>
          <p:cNvSpPr>
            <a:spLocks noChangeShapeType="1"/>
          </p:cNvSpPr>
          <p:nvPr/>
        </p:nvSpPr>
        <p:spPr bwMode="auto">
          <a:xfrm>
            <a:off x="2024856" y="3617913"/>
            <a:ext cx="561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35" name="Line 235"/>
          <p:cNvSpPr>
            <a:spLocks noChangeShapeType="1"/>
          </p:cNvSpPr>
          <p:nvPr/>
        </p:nvSpPr>
        <p:spPr bwMode="auto">
          <a:xfrm>
            <a:off x="3880644" y="2471738"/>
            <a:ext cx="0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36" name="Line 236"/>
          <p:cNvSpPr>
            <a:spLocks noChangeShapeType="1"/>
          </p:cNvSpPr>
          <p:nvPr/>
        </p:nvSpPr>
        <p:spPr bwMode="auto">
          <a:xfrm>
            <a:off x="5239544" y="2471738"/>
            <a:ext cx="0" cy="493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37" name="Line 237"/>
          <p:cNvSpPr>
            <a:spLocks noChangeShapeType="1"/>
          </p:cNvSpPr>
          <p:nvPr/>
        </p:nvSpPr>
        <p:spPr bwMode="auto">
          <a:xfrm flipH="1">
            <a:off x="3874294" y="3041650"/>
            <a:ext cx="6350" cy="850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38" name="Line 238"/>
          <p:cNvSpPr>
            <a:spLocks noChangeShapeType="1"/>
          </p:cNvSpPr>
          <p:nvPr/>
        </p:nvSpPr>
        <p:spPr bwMode="auto">
          <a:xfrm flipH="1">
            <a:off x="5236369" y="3041650"/>
            <a:ext cx="3175" cy="854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39" name="Text Box 239"/>
          <p:cNvSpPr txBox="1">
            <a:spLocks noChangeArrowheads="1"/>
          </p:cNvSpPr>
          <p:nvPr/>
        </p:nvSpPr>
        <p:spPr bwMode="auto">
          <a:xfrm>
            <a:off x="6369844" y="2455863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Gestorven: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40" name="Text Box 240"/>
          <p:cNvSpPr txBox="1">
            <a:spLocks noChangeArrowheads="1"/>
          </p:cNvSpPr>
          <p:nvPr/>
        </p:nvSpPr>
        <p:spPr bwMode="auto">
          <a:xfrm>
            <a:off x="6369844" y="3043238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1519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41" name="Text Box 241"/>
          <p:cNvSpPr txBox="1">
            <a:spLocks noChangeArrowheads="1"/>
          </p:cNvSpPr>
          <p:nvPr/>
        </p:nvSpPr>
        <p:spPr bwMode="auto">
          <a:xfrm>
            <a:off x="6365081" y="3330575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1917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42" name="Text Box 242"/>
          <p:cNvSpPr txBox="1">
            <a:spLocks noChangeArrowheads="1"/>
          </p:cNvSpPr>
          <p:nvPr/>
        </p:nvSpPr>
        <p:spPr bwMode="auto">
          <a:xfrm>
            <a:off x="6365081" y="3597275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1926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43" name="Line 243"/>
          <p:cNvSpPr>
            <a:spLocks noChangeShapeType="1"/>
          </p:cNvSpPr>
          <p:nvPr/>
        </p:nvSpPr>
        <p:spPr bwMode="auto">
          <a:xfrm>
            <a:off x="6301581" y="2471738"/>
            <a:ext cx="0" cy="495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44" name="Line 244"/>
          <p:cNvSpPr>
            <a:spLocks noChangeShapeType="1"/>
          </p:cNvSpPr>
          <p:nvPr/>
        </p:nvSpPr>
        <p:spPr bwMode="auto">
          <a:xfrm flipH="1">
            <a:off x="6298406" y="3041650"/>
            <a:ext cx="3175" cy="850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45" name="Line 245"/>
          <p:cNvSpPr>
            <a:spLocks noChangeShapeType="1"/>
          </p:cNvSpPr>
          <p:nvPr/>
        </p:nvSpPr>
        <p:spPr bwMode="auto">
          <a:xfrm>
            <a:off x="2701131" y="2476500"/>
            <a:ext cx="0" cy="498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46" name="Text Box 246"/>
          <p:cNvSpPr txBox="1">
            <a:spLocks noChangeArrowheads="1"/>
          </p:cNvSpPr>
          <p:nvPr/>
        </p:nvSpPr>
        <p:spPr bwMode="auto">
          <a:xfrm>
            <a:off x="1981994" y="2455863"/>
            <a:ext cx="7445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47" name="Line 247"/>
          <p:cNvSpPr>
            <a:spLocks noChangeShapeType="1"/>
          </p:cNvSpPr>
          <p:nvPr/>
        </p:nvSpPr>
        <p:spPr bwMode="auto">
          <a:xfrm flipH="1">
            <a:off x="2696369" y="3041650"/>
            <a:ext cx="3175" cy="854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48" name="Text Box 248"/>
          <p:cNvSpPr txBox="1">
            <a:spLocks noChangeArrowheads="1"/>
          </p:cNvSpPr>
          <p:nvPr/>
        </p:nvSpPr>
        <p:spPr bwMode="auto">
          <a:xfrm>
            <a:off x="2008981" y="3043238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A01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49" name="Text Box 249"/>
          <p:cNvSpPr txBox="1">
            <a:spLocks noChangeArrowheads="1"/>
          </p:cNvSpPr>
          <p:nvPr/>
        </p:nvSpPr>
        <p:spPr bwMode="auto">
          <a:xfrm>
            <a:off x="2008981" y="3328988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50" name="Text Box 250"/>
          <p:cNvSpPr txBox="1">
            <a:spLocks noChangeArrowheads="1"/>
          </p:cNvSpPr>
          <p:nvPr/>
        </p:nvSpPr>
        <p:spPr bwMode="auto">
          <a:xfrm>
            <a:off x="2021681" y="3606800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51" name="Line 251"/>
          <p:cNvSpPr>
            <a:spLocks noChangeShapeType="1"/>
          </p:cNvSpPr>
          <p:nvPr/>
        </p:nvSpPr>
        <p:spPr bwMode="auto">
          <a:xfrm>
            <a:off x="2021681" y="3338513"/>
            <a:ext cx="561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52" name="Line 274"/>
          <p:cNvSpPr>
            <a:spLocks noChangeShapeType="1"/>
          </p:cNvSpPr>
          <p:nvPr/>
        </p:nvSpPr>
        <p:spPr bwMode="auto">
          <a:xfrm>
            <a:off x="4593431" y="3979863"/>
            <a:ext cx="0" cy="304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53" name="Rectangle 277"/>
          <p:cNvSpPr>
            <a:spLocks noChangeArrowheads="1"/>
          </p:cNvSpPr>
          <p:nvPr/>
        </p:nvSpPr>
        <p:spPr bwMode="auto">
          <a:xfrm>
            <a:off x="1996281" y="4379913"/>
            <a:ext cx="5630863" cy="2508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54" name="Text Box 278"/>
          <p:cNvSpPr txBox="1">
            <a:spLocks noChangeArrowheads="1"/>
          </p:cNvSpPr>
          <p:nvPr/>
        </p:nvSpPr>
        <p:spPr bwMode="auto">
          <a:xfrm>
            <a:off x="1964531" y="4341813"/>
            <a:ext cx="5564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Tabel </a:t>
            </a:r>
            <a:r>
              <a:rPr lang="nl-BE" sz="1400">
                <a:solidFill>
                  <a:srgbClr val="000000"/>
                </a:solidFill>
              </a:rPr>
              <a:t>(Artiest WHERE Geboren &gt; 1800)</a:t>
            </a:r>
            <a:endParaRPr lang="nl-NL" sz="1400" b="1">
              <a:solidFill>
                <a:srgbClr val="000000"/>
              </a:solidFill>
            </a:endParaRPr>
          </a:p>
        </p:txBody>
      </p:sp>
      <p:sp>
        <p:nvSpPr>
          <p:cNvPr id="255" name="Rectangle 279"/>
          <p:cNvSpPr>
            <a:spLocks noChangeArrowheads="1"/>
          </p:cNvSpPr>
          <p:nvPr/>
        </p:nvSpPr>
        <p:spPr bwMode="auto">
          <a:xfrm>
            <a:off x="2005806" y="4710113"/>
            <a:ext cx="5611813" cy="496887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256" name="Text Box 280"/>
          <p:cNvSpPr txBox="1">
            <a:spLocks noChangeArrowheads="1"/>
          </p:cNvSpPr>
          <p:nvPr/>
        </p:nvSpPr>
        <p:spPr bwMode="auto">
          <a:xfrm>
            <a:off x="2720181" y="4694238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57" name="Text Box 281"/>
          <p:cNvSpPr txBox="1">
            <a:spLocks noChangeArrowheads="1"/>
          </p:cNvSpPr>
          <p:nvPr/>
        </p:nvSpPr>
        <p:spPr bwMode="auto">
          <a:xfrm>
            <a:off x="3904456" y="4694238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Voornaam: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58" name="Text Box 282"/>
          <p:cNvSpPr txBox="1">
            <a:spLocks noChangeArrowheads="1"/>
          </p:cNvSpPr>
          <p:nvPr/>
        </p:nvSpPr>
        <p:spPr bwMode="auto">
          <a:xfrm>
            <a:off x="5318919" y="4694238"/>
            <a:ext cx="9223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Geboren: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59" name="Rectangle 283"/>
          <p:cNvSpPr>
            <a:spLocks noChangeArrowheads="1"/>
          </p:cNvSpPr>
          <p:nvPr/>
        </p:nvSpPr>
        <p:spPr bwMode="auto">
          <a:xfrm>
            <a:off x="1996281" y="5281613"/>
            <a:ext cx="5621338" cy="5683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60" name="Text Box 284"/>
          <p:cNvSpPr txBox="1">
            <a:spLocks noChangeArrowheads="1"/>
          </p:cNvSpPr>
          <p:nvPr/>
        </p:nvSpPr>
        <p:spPr bwMode="auto">
          <a:xfrm>
            <a:off x="2729706" y="5268913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Degas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61" name="Text Box 285"/>
          <p:cNvSpPr txBox="1">
            <a:spLocks noChangeArrowheads="1"/>
          </p:cNvSpPr>
          <p:nvPr/>
        </p:nvSpPr>
        <p:spPr bwMode="auto">
          <a:xfrm>
            <a:off x="3899694" y="5268913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Edgar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62" name="Text Box 286"/>
          <p:cNvSpPr txBox="1">
            <a:spLocks noChangeArrowheads="1"/>
          </p:cNvSpPr>
          <p:nvPr/>
        </p:nvSpPr>
        <p:spPr bwMode="auto">
          <a:xfrm>
            <a:off x="5314156" y="5268913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1834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63" name="Text Box 287"/>
          <p:cNvSpPr txBox="1">
            <a:spLocks noChangeArrowheads="1"/>
          </p:cNvSpPr>
          <p:nvPr/>
        </p:nvSpPr>
        <p:spPr bwMode="auto">
          <a:xfrm>
            <a:off x="2729706" y="5549900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Monet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64" name="Text Box 288"/>
          <p:cNvSpPr txBox="1">
            <a:spLocks noChangeArrowheads="1"/>
          </p:cNvSpPr>
          <p:nvPr/>
        </p:nvSpPr>
        <p:spPr bwMode="auto">
          <a:xfrm>
            <a:off x="3899694" y="5549900"/>
            <a:ext cx="746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Claude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65" name="Text Box 289"/>
          <p:cNvSpPr txBox="1">
            <a:spLocks noChangeArrowheads="1"/>
          </p:cNvSpPr>
          <p:nvPr/>
        </p:nvSpPr>
        <p:spPr bwMode="auto">
          <a:xfrm>
            <a:off x="5314156" y="55499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1840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66" name="Line 290"/>
          <p:cNvSpPr>
            <a:spLocks noChangeShapeType="1"/>
          </p:cNvSpPr>
          <p:nvPr/>
        </p:nvSpPr>
        <p:spPr bwMode="auto">
          <a:xfrm>
            <a:off x="1997869" y="5570538"/>
            <a:ext cx="561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7" name="Line 291"/>
          <p:cNvSpPr>
            <a:spLocks noChangeShapeType="1"/>
          </p:cNvSpPr>
          <p:nvPr/>
        </p:nvSpPr>
        <p:spPr bwMode="auto">
          <a:xfrm>
            <a:off x="3904456" y="4710113"/>
            <a:ext cx="0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8" name="Line 292"/>
          <p:cNvSpPr>
            <a:spLocks noChangeShapeType="1"/>
          </p:cNvSpPr>
          <p:nvPr/>
        </p:nvSpPr>
        <p:spPr bwMode="auto">
          <a:xfrm>
            <a:off x="5250656" y="4710113"/>
            <a:ext cx="0" cy="493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9" name="Line 293"/>
          <p:cNvSpPr>
            <a:spLocks noChangeShapeType="1"/>
          </p:cNvSpPr>
          <p:nvPr/>
        </p:nvSpPr>
        <p:spPr bwMode="auto">
          <a:xfrm flipH="1">
            <a:off x="3901281" y="5280025"/>
            <a:ext cx="3175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70" name="Line 294"/>
          <p:cNvSpPr>
            <a:spLocks noChangeShapeType="1"/>
          </p:cNvSpPr>
          <p:nvPr/>
        </p:nvSpPr>
        <p:spPr bwMode="auto">
          <a:xfrm flipH="1">
            <a:off x="5250656" y="5280025"/>
            <a:ext cx="0" cy="55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71" name="Text Box 295"/>
          <p:cNvSpPr txBox="1">
            <a:spLocks noChangeArrowheads="1"/>
          </p:cNvSpPr>
          <p:nvPr/>
        </p:nvSpPr>
        <p:spPr bwMode="auto">
          <a:xfrm>
            <a:off x="6393656" y="4694238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Gestorven: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72" name="Text Box 296"/>
          <p:cNvSpPr txBox="1">
            <a:spLocks noChangeArrowheads="1"/>
          </p:cNvSpPr>
          <p:nvPr/>
        </p:nvSpPr>
        <p:spPr bwMode="auto">
          <a:xfrm>
            <a:off x="6388894" y="5268913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1917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73" name="Text Box 297"/>
          <p:cNvSpPr txBox="1">
            <a:spLocks noChangeArrowheads="1"/>
          </p:cNvSpPr>
          <p:nvPr/>
        </p:nvSpPr>
        <p:spPr bwMode="auto">
          <a:xfrm>
            <a:off x="6388894" y="55499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1926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74" name="Line 298"/>
          <p:cNvSpPr>
            <a:spLocks noChangeShapeType="1"/>
          </p:cNvSpPr>
          <p:nvPr/>
        </p:nvSpPr>
        <p:spPr bwMode="auto">
          <a:xfrm>
            <a:off x="6325394" y="4710113"/>
            <a:ext cx="0" cy="495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75" name="Line 299"/>
          <p:cNvSpPr>
            <a:spLocks noChangeShapeType="1"/>
          </p:cNvSpPr>
          <p:nvPr/>
        </p:nvSpPr>
        <p:spPr bwMode="auto">
          <a:xfrm flipH="1">
            <a:off x="6322219" y="5280025"/>
            <a:ext cx="3175" cy="565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76" name="Line 300"/>
          <p:cNvSpPr>
            <a:spLocks noChangeShapeType="1"/>
          </p:cNvSpPr>
          <p:nvPr/>
        </p:nvSpPr>
        <p:spPr bwMode="auto">
          <a:xfrm>
            <a:off x="2724944" y="4714875"/>
            <a:ext cx="0" cy="498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77" name="Text Box 301"/>
          <p:cNvSpPr txBox="1">
            <a:spLocks noChangeArrowheads="1"/>
          </p:cNvSpPr>
          <p:nvPr/>
        </p:nvSpPr>
        <p:spPr bwMode="auto">
          <a:xfrm>
            <a:off x="1955006" y="4694238"/>
            <a:ext cx="744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78" name="Line 302"/>
          <p:cNvSpPr>
            <a:spLocks noChangeShapeType="1"/>
          </p:cNvSpPr>
          <p:nvPr/>
        </p:nvSpPr>
        <p:spPr bwMode="auto">
          <a:xfrm flipH="1">
            <a:off x="2723356" y="5280025"/>
            <a:ext cx="0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79" name="Text Box 303"/>
          <p:cNvSpPr txBox="1">
            <a:spLocks noChangeArrowheads="1"/>
          </p:cNvSpPr>
          <p:nvPr/>
        </p:nvSpPr>
        <p:spPr bwMode="auto">
          <a:xfrm>
            <a:off x="1981994" y="5267325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80" name="Text Box 304"/>
          <p:cNvSpPr txBox="1">
            <a:spLocks noChangeArrowheads="1"/>
          </p:cNvSpPr>
          <p:nvPr/>
        </p:nvSpPr>
        <p:spPr bwMode="auto">
          <a:xfrm>
            <a:off x="1994694" y="5559425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A04</a:t>
            </a:r>
            <a:endParaRPr lang="nl-NL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810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369032" y="5430796"/>
            <a:ext cx="1321452" cy="11239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/>
          <p:cNvSpPr/>
          <p:nvPr/>
        </p:nvSpPr>
        <p:spPr>
          <a:xfrm>
            <a:off x="364798" y="5419154"/>
            <a:ext cx="468311" cy="11239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Gedragsaspecten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Relationele algebra</a:t>
            </a:r>
          </a:p>
          <a:p>
            <a:r>
              <a:rPr lang="nl-BE" sz="1400" dirty="0" smtClean="0"/>
              <a:t>Operatoren – Projectie	</a:t>
            </a:r>
          </a:p>
        </p:txBody>
      </p:sp>
      <p:sp>
        <p:nvSpPr>
          <p:cNvPr id="6" name="AutoShape 2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6" name="TextBox 55"/>
          <p:cNvSpPr txBox="1"/>
          <p:nvPr/>
        </p:nvSpPr>
        <p:spPr>
          <a:xfrm>
            <a:off x="3667239" y="2364214"/>
            <a:ext cx="1845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i="1" dirty="0" smtClean="0"/>
              <a:t>R</a:t>
            </a:r>
            <a:r>
              <a:rPr lang="nl-BE" sz="2800" dirty="0" smtClean="0"/>
              <a:t> {</a:t>
            </a:r>
            <a:r>
              <a:rPr lang="nl-BE" sz="2800" i="1" dirty="0" smtClean="0"/>
              <a:t>A</a:t>
            </a:r>
            <a:r>
              <a:rPr lang="nl-BE" sz="2800" i="1" baseline="-25000" dirty="0" smtClean="0"/>
              <a:t>1</a:t>
            </a:r>
            <a:r>
              <a:rPr lang="nl-BE" sz="2800" dirty="0" smtClean="0"/>
              <a:t>,…,</a:t>
            </a:r>
            <a:r>
              <a:rPr lang="nl-BE" sz="2800" i="1" dirty="0" err="1" smtClean="0"/>
              <a:t>A</a:t>
            </a:r>
            <a:r>
              <a:rPr lang="nl-BE" sz="2800" i="1" baseline="-25000" dirty="0" err="1" smtClean="0"/>
              <a:t>p</a:t>
            </a:r>
            <a:r>
              <a:rPr lang="nl-BE" sz="2800" dirty="0" smtClean="0"/>
              <a:t>}</a:t>
            </a:r>
            <a:endParaRPr lang="nl-BE" sz="2800" i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2105835" y="3048830"/>
            <a:ext cx="59730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Schema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smtClean="0"/>
              <a:t>het schema van </a:t>
            </a:r>
            <a:r>
              <a:rPr lang="nl-BE" sz="2000" i="1" dirty="0" smtClean="0"/>
              <a:t>R</a:t>
            </a:r>
            <a:r>
              <a:rPr lang="nl-BE" sz="2000" dirty="0" smtClean="0"/>
              <a:t> beperkt tot </a:t>
            </a:r>
            <a:r>
              <a:rPr lang="nl-BE" sz="2000" dirty="0"/>
              <a:t>de attributen {</a:t>
            </a:r>
            <a:r>
              <a:rPr lang="nl-BE" sz="2000" i="1" dirty="0"/>
              <a:t>A</a:t>
            </a:r>
            <a:r>
              <a:rPr lang="nl-BE" sz="2000" i="1" baseline="-25000" dirty="0"/>
              <a:t>1</a:t>
            </a:r>
            <a:r>
              <a:rPr lang="nl-BE" sz="2000" dirty="0"/>
              <a:t>,…,</a:t>
            </a:r>
            <a:r>
              <a:rPr lang="nl-BE" sz="2000" i="1" dirty="0" err="1"/>
              <a:t>A</a:t>
            </a:r>
            <a:r>
              <a:rPr lang="nl-BE" sz="2000" i="1" baseline="-25000" dirty="0" err="1"/>
              <a:t>p</a:t>
            </a:r>
            <a:r>
              <a:rPr lang="nl-BE" sz="2000" dirty="0" smtClean="0"/>
              <a:t>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err="1" smtClean="0"/>
              <a:t>Extentie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smtClean="0"/>
              <a:t>alle </a:t>
            </a:r>
            <a:r>
              <a:rPr lang="nl-BE" sz="2000" dirty="0" err="1" smtClean="0"/>
              <a:t>tuples</a:t>
            </a:r>
            <a:r>
              <a:rPr lang="nl-BE" sz="2000" dirty="0" smtClean="0"/>
              <a:t> van </a:t>
            </a:r>
            <a:r>
              <a:rPr lang="nl-BE" sz="2000" i="1" dirty="0" smtClean="0"/>
              <a:t>R</a:t>
            </a:r>
            <a:r>
              <a:rPr lang="nl-BE" sz="2000" dirty="0" smtClean="0"/>
              <a:t> beperkt tot (</a:t>
            </a:r>
            <a:r>
              <a:rPr lang="nl-BE" sz="2000" i="1" dirty="0" smtClean="0"/>
              <a:t>A</a:t>
            </a:r>
            <a:r>
              <a:rPr lang="nl-BE" sz="2000" i="1" baseline="-25000" dirty="0" smtClean="0"/>
              <a:t>1</a:t>
            </a:r>
            <a:r>
              <a:rPr lang="nl-BE" sz="2000" dirty="0" smtClean="0"/>
              <a:t>:</a:t>
            </a:r>
            <a:r>
              <a:rPr lang="nl-BE" sz="2000" i="1" dirty="0" smtClean="0"/>
              <a:t>w</a:t>
            </a:r>
            <a:r>
              <a:rPr lang="nl-BE" sz="2000" i="1" baseline="-25000" dirty="0" smtClean="0"/>
              <a:t>1</a:t>
            </a:r>
            <a:r>
              <a:rPr lang="nl-BE" sz="2000" dirty="0" smtClean="0"/>
              <a:t>,…,</a:t>
            </a:r>
            <a:r>
              <a:rPr lang="nl-BE" sz="2000" i="1" dirty="0" err="1" smtClean="0"/>
              <a:t>A</a:t>
            </a:r>
            <a:r>
              <a:rPr lang="nl-BE" sz="2000" i="1" baseline="-25000" dirty="0" err="1" smtClean="0"/>
              <a:t>p</a:t>
            </a:r>
            <a:r>
              <a:rPr lang="nl-BE" sz="2000" dirty="0" err="1" smtClean="0"/>
              <a:t>:</a:t>
            </a:r>
            <a:r>
              <a:rPr lang="nl-BE" sz="2000" i="1" dirty="0" err="1" smtClean="0"/>
              <a:t>w</a:t>
            </a:r>
            <a:r>
              <a:rPr lang="nl-BE" sz="2000" i="1" baseline="-25000" dirty="0" err="1" smtClean="0"/>
              <a:t>p</a:t>
            </a:r>
            <a:r>
              <a:rPr lang="nl-BE" sz="2000" dirty="0" smtClean="0"/>
              <a:t>)</a:t>
            </a:r>
            <a:endParaRPr lang="nl-BE" sz="2000" i="1" baseline="-25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462664" y="1458312"/>
            <a:ext cx="42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b="1" dirty="0" smtClean="0"/>
              <a:t>Projectieoperatie</a:t>
            </a:r>
            <a:endParaRPr lang="nl-BE" sz="4400" b="1" i="1" baseline="30000" dirty="0"/>
          </a:p>
        </p:txBody>
      </p:sp>
      <p:sp>
        <p:nvSpPr>
          <p:cNvPr id="16" name="TextBox 15"/>
          <p:cNvSpPr txBox="1"/>
          <p:nvPr/>
        </p:nvSpPr>
        <p:spPr>
          <a:xfrm>
            <a:off x="5927868" y="2323747"/>
            <a:ext cx="2487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(of </a:t>
            </a:r>
            <a:r>
              <a:rPr lang="nl-BE" sz="2800" dirty="0" smtClean="0">
                <a:sym typeface="Symbol"/>
              </a:rPr>
              <a:t></a:t>
            </a:r>
            <a:r>
              <a:rPr lang="nl-BE" sz="2800" baseline="-25000" dirty="0"/>
              <a:t>{</a:t>
            </a:r>
            <a:r>
              <a:rPr lang="nl-BE" sz="2800" i="1" baseline="-25000" dirty="0" smtClean="0"/>
              <a:t>A </a:t>
            </a:r>
            <a:r>
              <a:rPr lang="nl-BE" sz="2800" baseline="-25000" dirty="0" smtClean="0"/>
              <a:t>,…,</a:t>
            </a:r>
            <a:r>
              <a:rPr lang="nl-BE" sz="2800" i="1" baseline="-25000" dirty="0" smtClean="0"/>
              <a:t>A </a:t>
            </a:r>
            <a:r>
              <a:rPr lang="nl-BE" sz="2800" baseline="-25000" dirty="0" smtClean="0"/>
              <a:t>}</a:t>
            </a:r>
            <a:r>
              <a:rPr lang="nl-BE" sz="2800" dirty="0" smtClean="0">
                <a:sym typeface="Symbol"/>
              </a:rPr>
              <a:t>(</a:t>
            </a:r>
            <a:r>
              <a:rPr lang="nl-BE" sz="2800" i="1" dirty="0" smtClean="0"/>
              <a:t>R</a:t>
            </a:r>
            <a:r>
              <a:rPr lang="nl-BE" sz="2800" dirty="0" smtClean="0">
                <a:sym typeface="Symbol"/>
              </a:rPr>
              <a:t>) </a:t>
            </a:r>
            <a:r>
              <a:rPr lang="nl-BE" sz="2800" dirty="0" smtClean="0"/>
              <a:t>)</a:t>
            </a:r>
            <a:endParaRPr lang="nl-BE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458573" y="5312142"/>
            <a:ext cx="36833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nl-BE" sz="2000" dirty="0" err="1" smtClean="0">
                <a:solidFill>
                  <a:schemeClr val="tx2"/>
                </a:solidFill>
              </a:rPr>
              <a:t>Dubbels</a:t>
            </a:r>
            <a:r>
              <a:rPr lang="nl-BE" sz="2000" dirty="0" smtClean="0">
                <a:solidFill>
                  <a:schemeClr val="tx2"/>
                </a:solidFill>
              </a:rPr>
              <a:t> worden verwijderd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nl-BE" sz="2000" dirty="0" smtClean="0">
                <a:solidFill>
                  <a:schemeClr val="tx2"/>
                </a:solidFill>
              </a:rPr>
              <a:t>De </a:t>
            </a:r>
            <a:r>
              <a:rPr lang="nl-BE" sz="2000" dirty="0" err="1" smtClean="0">
                <a:solidFill>
                  <a:schemeClr val="tx2"/>
                </a:solidFill>
              </a:rPr>
              <a:t>kardinaliteit</a:t>
            </a:r>
            <a:r>
              <a:rPr lang="nl-BE" sz="2000" dirty="0" smtClean="0">
                <a:solidFill>
                  <a:schemeClr val="tx2"/>
                </a:solidFill>
              </a:rPr>
              <a:t> stijgt niet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nl-BE" sz="2000" dirty="0" smtClean="0">
                <a:solidFill>
                  <a:schemeClr val="tx2"/>
                </a:solidFill>
              </a:rPr>
              <a:t>Samenstelling van projecties </a:t>
            </a:r>
            <a:br>
              <a:rPr lang="nl-BE" sz="2000" dirty="0" smtClean="0">
                <a:solidFill>
                  <a:schemeClr val="tx2"/>
                </a:solidFill>
              </a:rPr>
            </a:br>
            <a:r>
              <a:rPr lang="nl-BE" sz="2000" dirty="0" smtClean="0">
                <a:solidFill>
                  <a:schemeClr val="tx2"/>
                </a:solidFill>
              </a:rPr>
              <a:t>is niet commutatief</a:t>
            </a:r>
          </a:p>
        </p:txBody>
      </p:sp>
      <p:sp>
        <p:nvSpPr>
          <p:cNvPr id="17" name="Rectangle 47"/>
          <p:cNvSpPr>
            <a:spLocks noChangeArrowheads="1"/>
          </p:cNvSpPr>
          <p:nvPr/>
        </p:nvSpPr>
        <p:spPr bwMode="auto">
          <a:xfrm>
            <a:off x="367972" y="4964054"/>
            <a:ext cx="3034923" cy="1254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 sz="1050"/>
          </a:p>
        </p:txBody>
      </p:sp>
      <p:sp>
        <p:nvSpPr>
          <p:cNvPr id="19" name="Rectangle 49"/>
          <p:cNvSpPr>
            <a:spLocks noChangeArrowheads="1"/>
          </p:cNvSpPr>
          <p:nvPr/>
        </p:nvSpPr>
        <p:spPr bwMode="auto">
          <a:xfrm>
            <a:off x="377497" y="5160904"/>
            <a:ext cx="3025397" cy="17910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 sz="1050"/>
          </a:p>
        </p:txBody>
      </p:sp>
      <p:sp>
        <p:nvSpPr>
          <p:cNvPr id="23" name="Rectangle 53"/>
          <p:cNvSpPr>
            <a:spLocks noChangeArrowheads="1"/>
          </p:cNvSpPr>
          <p:nvPr/>
        </p:nvSpPr>
        <p:spPr bwMode="auto">
          <a:xfrm>
            <a:off x="367972" y="5426030"/>
            <a:ext cx="3034923" cy="11239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 sz="1050"/>
          </a:p>
        </p:txBody>
      </p:sp>
      <p:sp>
        <p:nvSpPr>
          <p:cNvPr id="36" name="Line 66"/>
          <p:cNvSpPr>
            <a:spLocks noChangeShapeType="1"/>
          </p:cNvSpPr>
          <p:nvPr/>
        </p:nvSpPr>
        <p:spPr bwMode="auto">
          <a:xfrm flipV="1">
            <a:off x="369559" y="5652271"/>
            <a:ext cx="3033336" cy="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37" name="Line 67"/>
          <p:cNvSpPr>
            <a:spLocks noChangeShapeType="1"/>
          </p:cNvSpPr>
          <p:nvPr/>
        </p:nvSpPr>
        <p:spPr bwMode="auto">
          <a:xfrm>
            <a:off x="1364922" y="5160904"/>
            <a:ext cx="0" cy="17910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38" name="Line 68"/>
          <p:cNvSpPr>
            <a:spLocks noChangeShapeType="1"/>
          </p:cNvSpPr>
          <p:nvPr/>
        </p:nvSpPr>
        <p:spPr bwMode="auto">
          <a:xfrm>
            <a:off x="2091997" y="5160905"/>
            <a:ext cx="0" cy="17672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39" name="Line 69"/>
          <p:cNvSpPr>
            <a:spLocks noChangeShapeType="1"/>
          </p:cNvSpPr>
          <p:nvPr/>
        </p:nvSpPr>
        <p:spPr bwMode="auto">
          <a:xfrm>
            <a:off x="1364922" y="5423634"/>
            <a:ext cx="4110" cy="11263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40" name="Line 70"/>
          <p:cNvSpPr>
            <a:spLocks noChangeShapeType="1"/>
          </p:cNvSpPr>
          <p:nvPr/>
        </p:nvSpPr>
        <p:spPr bwMode="auto">
          <a:xfrm>
            <a:off x="2091997" y="5423634"/>
            <a:ext cx="0" cy="112634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46" name="Line 76"/>
          <p:cNvSpPr>
            <a:spLocks noChangeShapeType="1"/>
          </p:cNvSpPr>
          <p:nvPr/>
        </p:nvSpPr>
        <p:spPr bwMode="auto">
          <a:xfrm>
            <a:off x="2690484" y="5160905"/>
            <a:ext cx="0" cy="17672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47" name="Line 77"/>
          <p:cNvSpPr>
            <a:spLocks noChangeShapeType="1"/>
          </p:cNvSpPr>
          <p:nvPr/>
        </p:nvSpPr>
        <p:spPr bwMode="auto">
          <a:xfrm>
            <a:off x="2690484" y="5423634"/>
            <a:ext cx="0" cy="11263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48" name="Line 78"/>
          <p:cNvSpPr>
            <a:spLocks noChangeShapeType="1"/>
          </p:cNvSpPr>
          <p:nvPr/>
        </p:nvSpPr>
        <p:spPr bwMode="auto">
          <a:xfrm>
            <a:off x="364798" y="5765788"/>
            <a:ext cx="303809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49" name="Line 79"/>
          <p:cNvSpPr>
            <a:spLocks noChangeShapeType="1"/>
          </p:cNvSpPr>
          <p:nvPr/>
        </p:nvSpPr>
        <p:spPr bwMode="auto">
          <a:xfrm>
            <a:off x="833109" y="5165667"/>
            <a:ext cx="0" cy="17196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51" name="Line 81"/>
          <p:cNvSpPr>
            <a:spLocks noChangeShapeType="1"/>
          </p:cNvSpPr>
          <p:nvPr/>
        </p:nvSpPr>
        <p:spPr bwMode="auto">
          <a:xfrm>
            <a:off x="821997" y="5423634"/>
            <a:ext cx="11112" cy="112634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57" name="Line 86"/>
          <p:cNvSpPr>
            <a:spLocks noChangeShapeType="1"/>
          </p:cNvSpPr>
          <p:nvPr/>
        </p:nvSpPr>
        <p:spPr bwMode="auto">
          <a:xfrm>
            <a:off x="366384" y="5539548"/>
            <a:ext cx="303651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58" name="Line 66"/>
          <p:cNvSpPr>
            <a:spLocks noChangeShapeType="1"/>
          </p:cNvSpPr>
          <p:nvPr/>
        </p:nvSpPr>
        <p:spPr bwMode="auto">
          <a:xfrm flipV="1">
            <a:off x="371956" y="5992770"/>
            <a:ext cx="3033336" cy="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59" name="Line 78"/>
          <p:cNvSpPr>
            <a:spLocks noChangeShapeType="1"/>
          </p:cNvSpPr>
          <p:nvPr/>
        </p:nvSpPr>
        <p:spPr bwMode="auto">
          <a:xfrm>
            <a:off x="367195" y="6106287"/>
            <a:ext cx="303809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60" name="Line 86"/>
          <p:cNvSpPr>
            <a:spLocks noChangeShapeType="1"/>
          </p:cNvSpPr>
          <p:nvPr/>
        </p:nvSpPr>
        <p:spPr bwMode="auto">
          <a:xfrm>
            <a:off x="368781" y="5880047"/>
            <a:ext cx="303651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61" name="Line 66"/>
          <p:cNvSpPr>
            <a:spLocks noChangeShapeType="1"/>
          </p:cNvSpPr>
          <p:nvPr/>
        </p:nvSpPr>
        <p:spPr bwMode="auto">
          <a:xfrm flipV="1">
            <a:off x="371956" y="6326110"/>
            <a:ext cx="3033336" cy="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62" name="Line 78"/>
          <p:cNvSpPr>
            <a:spLocks noChangeShapeType="1"/>
          </p:cNvSpPr>
          <p:nvPr/>
        </p:nvSpPr>
        <p:spPr bwMode="auto">
          <a:xfrm>
            <a:off x="367195" y="6439627"/>
            <a:ext cx="303809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63" name="Line 86"/>
          <p:cNvSpPr>
            <a:spLocks noChangeShapeType="1"/>
          </p:cNvSpPr>
          <p:nvPr/>
        </p:nvSpPr>
        <p:spPr bwMode="auto">
          <a:xfrm>
            <a:off x="368781" y="6213387"/>
            <a:ext cx="303651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42" name="TextBox 41"/>
          <p:cNvSpPr txBox="1"/>
          <p:nvPr/>
        </p:nvSpPr>
        <p:spPr>
          <a:xfrm>
            <a:off x="6801745" y="2653324"/>
            <a:ext cx="369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i="1" dirty="0" smtClean="0"/>
              <a:t>1</a:t>
            </a:r>
            <a:endParaRPr lang="nl-BE" sz="11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7270395" y="2633849"/>
            <a:ext cx="369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i="1" dirty="0" smtClean="0"/>
              <a:t>p</a:t>
            </a:r>
            <a:endParaRPr lang="nl-BE" sz="1100" i="1" dirty="0"/>
          </a:p>
        </p:txBody>
      </p:sp>
    </p:spTree>
    <p:extLst>
      <p:ext uri="{BB962C8B-B14F-4D97-AF65-F5344CB8AC3E}">
        <p14:creationId xmlns:p14="http://schemas.microsoft.com/office/powerpoint/2010/main" val="320043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encrypted-tbn0.gstatic.com/images?q=tbn:ANd9GcSOSa8zus9eR2us0KkyTXFxmuvTxASctLhwucaKBJ6hT14H6nKD6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564" y="1764749"/>
            <a:ext cx="4834025" cy="213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Gedragsaspecten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Relationele algebra</a:t>
            </a:r>
          </a:p>
          <a:p>
            <a:r>
              <a:rPr lang="nl-BE" sz="1400" dirty="0" smtClean="0"/>
              <a:t>Situering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233110" y="6005037"/>
            <a:ext cx="475297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nl-BE" sz="2800" dirty="0" smtClean="0"/>
              <a:t>Relationele algebra vs. SQL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8644" y="4155090"/>
            <a:ext cx="7296150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nl-BE" sz="4400" dirty="0" err="1" smtClean="0"/>
              <a:t>Because</a:t>
            </a:r>
            <a:r>
              <a:rPr lang="nl-BE" sz="4400" dirty="0" smtClean="0"/>
              <a:t> we </a:t>
            </a:r>
            <a:r>
              <a:rPr lang="nl-BE" sz="4400" dirty="0" err="1" smtClean="0"/>
              <a:t>need</a:t>
            </a:r>
            <a:r>
              <a:rPr lang="nl-BE" sz="4400" dirty="0" smtClean="0"/>
              <a:t> </a:t>
            </a:r>
            <a:r>
              <a:rPr lang="nl-BE" sz="4400" dirty="0" err="1" smtClean="0"/>
              <a:t>it</a:t>
            </a:r>
            <a:r>
              <a:rPr lang="nl-BE" sz="4400" dirty="0" smtClean="0"/>
              <a:t>, </a:t>
            </a:r>
            <a:r>
              <a:rPr lang="nl-BE" sz="4400" dirty="0" err="1" smtClean="0"/>
              <a:t>to</a:t>
            </a:r>
            <a:r>
              <a:rPr lang="nl-BE" sz="4400" dirty="0" smtClean="0"/>
              <a:t> </a:t>
            </a:r>
            <a:r>
              <a:rPr lang="nl-BE" sz="4400" dirty="0" err="1" smtClean="0"/>
              <a:t>fully</a:t>
            </a:r>
            <a:r>
              <a:rPr lang="nl-BE" sz="4400" dirty="0" smtClean="0"/>
              <a:t> </a:t>
            </a:r>
            <a:r>
              <a:rPr lang="nl-BE" sz="4400" dirty="0" err="1" smtClean="0"/>
              <a:t>understand</a:t>
            </a:r>
            <a:r>
              <a:rPr lang="nl-BE" sz="4400" dirty="0" smtClean="0"/>
              <a:t> SQL!</a:t>
            </a:r>
          </a:p>
        </p:txBody>
      </p:sp>
    </p:spTree>
    <p:extLst>
      <p:ext uri="{BB962C8B-B14F-4D97-AF65-F5344CB8AC3E}">
        <p14:creationId xmlns:p14="http://schemas.microsoft.com/office/powerpoint/2010/main" val="2455195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Gedragsaspecten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Relationele algebra</a:t>
            </a:r>
          </a:p>
          <a:p>
            <a:r>
              <a:rPr lang="nl-BE" sz="1400" dirty="0" smtClean="0"/>
              <a:t>Operatoren – Projectie</a:t>
            </a:r>
          </a:p>
        </p:txBody>
      </p:sp>
      <p:sp>
        <p:nvSpPr>
          <p:cNvPr id="6" name="AutoShape 2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2482194" y="1122937"/>
            <a:ext cx="4230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b="1" dirty="0" smtClean="0"/>
              <a:t>Projectieoperatie</a:t>
            </a:r>
            <a:endParaRPr lang="nl-BE" sz="4400" b="1" i="1" baseline="30000" dirty="0"/>
          </a:p>
        </p:txBody>
      </p:sp>
      <p:sp>
        <p:nvSpPr>
          <p:cNvPr id="93" name="Text Box 236"/>
          <p:cNvSpPr txBox="1">
            <a:spLocks noChangeArrowheads="1"/>
          </p:cNvSpPr>
          <p:nvPr/>
        </p:nvSpPr>
        <p:spPr bwMode="auto">
          <a:xfrm>
            <a:off x="663163" y="4912281"/>
            <a:ext cx="11464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800" b="1" dirty="0" smtClean="0">
                <a:solidFill>
                  <a:schemeClr val="tx2"/>
                </a:solidFill>
              </a:rPr>
              <a:t>projectie</a:t>
            </a:r>
            <a:endParaRPr lang="nl-NL" sz="1800" b="1" dirty="0">
              <a:solidFill>
                <a:schemeClr val="tx2"/>
              </a:solidFill>
            </a:endParaRPr>
          </a:p>
        </p:txBody>
      </p:sp>
      <p:sp>
        <p:nvSpPr>
          <p:cNvPr id="213" name="Rectangle 218"/>
          <p:cNvSpPr>
            <a:spLocks noChangeArrowheads="1"/>
          </p:cNvSpPr>
          <p:nvPr/>
        </p:nvSpPr>
        <p:spPr bwMode="auto">
          <a:xfrm>
            <a:off x="2023269" y="2141538"/>
            <a:ext cx="5630862" cy="2508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19" name="Text Box 219"/>
          <p:cNvSpPr txBox="1">
            <a:spLocks noChangeArrowheads="1"/>
          </p:cNvSpPr>
          <p:nvPr/>
        </p:nvSpPr>
        <p:spPr bwMode="auto">
          <a:xfrm>
            <a:off x="1991519" y="2103438"/>
            <a:ext cx="122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Tabel </a:t>
            </a:r>
            <a:r>
              <a:rPr lang="nl-BE" sz="1400">
                <a:solidFill>
                  <a:srgbClr val="000000"/>
                </a:solidFill>
              </a:rPr>
              <a:t>Artiest</a:t>
            </a:r>
            <a:endParaRPr lang="nl-NL" sz="1400" b="1">
              <a:solidFill>
                <a:srgbClr val="000000"/>
              </a:solidFill>
            </a:endParaRPr>
          </a:p>
        </p:txBody>
      </p:sp>
      <p:sp>
        <p:nvSpPr>
          <p:cNvPr id="220" name="Rectangle 220"/>
          <p:cNvSpPr>
            <a:spLocks noChangeArrowheads="1"/>
          </p:cNvSpPr>
          <p:nvPr/>
        </p:nvSpPr>
        <p:spPr bwMode="auto">
          <a:xfrm>
            <a:off x="2032794" y="2471738"/>
            <a:ext cx="5611812" cy="496887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221" name="Text Box 221"/>
          <p:cNvSpPr txBox="1">
            <a:spLocks noChangeArrowheads="1"/>
          </p:cNvSpPr>
          <p:nvPr/>
        </p:nvSpPr>
        <p:spPr bwMode="auto">
          <a:xfrm>
            <a:off x="2696369" y="2455863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22" name="Text Box 222"/>
          <p:cNvSpPr txBox="1">
            <a:spLocks noChangeArrowheads="1"/>
          </p:cNvSpPr>
          <p:nvPr/>
        </p:nvSpPr>
        <p:spPr bwMode="auto">
          <a:xfrm>
            <a:off x="3880644" y="2455863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Voornaam: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23" name="Text Box 223"/>
          <p:cNvSpPr txBox="1">
            <a:spLocks noChangeArrowheads="1"/>
          </p:cNvSpPr>
          <p:nvPr/>
        </p:nvSpPr>
        <p:spPr bwMode="auto">
          <a:xfrm>
            <a:off x="5307806" y="2455863"/>
            <a:ext cx="9223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Geboren: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24" name="Rectangle 224"/>
          <p:cNvSpPr>
            <a:spLocks noChangeArrowheads="1"/>
          </p:cNvSpPr>
          <p:nvPr/>
        </p:nvSpPr>
        <p:spPr bwMode="auto">
          <a:xfrm>
            <a:off x="2023269" y="3043238"/>
            <a:ext cx="5621337" cy="8588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25" name="Text Box 225"/>
          <p:cNvSpPr txBox="1">
            <a:spLocks noChangeArrowheads="1"/>
          </p:cNvSpPr>
          <p:nvPr/>
        </p:nvSpPr>
        <p:spPr bwMode="auto">
          <a:xfrm>
            <a:off x="2710656" y="3043238"/>
            <a:ext cx="846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Da Vinci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26" name="Text Box 226"/>
          <p:cNvSpPr txBox="1">
            <a:spLocks noChangeArrowheads="1"/>
          </p:cNvSpPr>
          <p:nvPr/>
        </p:nvSpPr>
        <p:spPr bwMode="auto">
          <a:xfrm>
            <a:off x="3880644" y="3043238"/>
            <a:ext cx="931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Leonardo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27" name="Text Box 227"/>
          <p:cNvSpPr txBox="1">
            <a:spLocks noChangeArrowheads="1"/>
          </p:cNvSpPr>
          <p:nvPr/>
        </p:nvSpPr>
        <p:spPr bwMode="auto">
          <a:xfrm>
            <a:off x="5307806" y="3043238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1452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28" name="Text Box 228"/>
          <p:cNvSpPr txBox="1">
            <a:spLocks noChangeArrowheads="1"/>
          </p:cNvSpPr>
          <p:nvPr/>
        </p:nvSpPr>
        <p:spPr bwMode="auto">
          <a:xfrm>
            <a:off x="2705894" y="3330575"/>
            <a:ext cx="696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Degas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29" name="Text Box 229"/>
          <p:cNvSpPr txBox="1">
            <a:spLocks noChangeArrowheads="1"/>
          </p:cNvSpPr>
          <p:nvPr/>
        </p:nvSpPr>
        <p:spPr bwMode="auto">
          <a:xfrm>
            <a:off x="3875881" y="3330575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Edgar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30" name="Text Box 230"/>
          <p:cNvSpPr txBox="1">
            <a:spLocks noChangeArrowheads="1"/>
          </p:cNvSpPr>
          <p:nvPr/>
        </p:nvSpPr>
        <p:spPr bwMode="auto">
          <a:xfrm>
            <a:off x="5303044" y="3330575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1834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31" name="Text Box 231"/>
          <p:cNvSpPr txBox="1">
            <a:spLocks noChangeArrowheads="1"/>
          </p:cNvSpPr>
          <p:nvPr/>
        </p:nvSpPr>
        <p:spPr bwMode="auto">
          <a:xfrm>
            <a:off x="2705894" y="3597275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Monet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32" name="Text Box 232"/>
          <p:cNvSpPr txBox="1">
            <a:spLocks noChangeArrowheads="1"/>
          </p:cNvSpPr>
          <p:nvPr/>
        </p:nvSpPr>
        <p:spPr bwMode="auto">
          <a:xfrm>
            <a:off x="3875881" y="3597275"/>
            <a:ext cx="746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Claude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33" name="Text Box 233"/>
          <p:cNvSpPr txBox="1">
            <a:spLocks noChangeArrowheads="1"/>
          </p:cNvSpPr>
          <p:nvPr/>
        </p:nvSpPr>
        <p:spPr bwMode="auto">
          <a:xfrm>
            <a:off x="5303044" y="3597275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1840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34" name="Line 234"/>
          <p:cNvSpPr>
            <a:spLocks noChangeShapeType="1"/>
          </p:cNvSpPr>
          <p:nvPr/>
        </p:nvSpPr>
        <p:spPr bwMode="auto">
          <a:xfrm>
            <a:off x="2024856" y="3617913"/>
            <a:ext cx="561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35" name="Line 235"/>
          <p:cNvSpPr>
            <a:spLocks noChangeShapeType="1"/>
          </p:cNvSpPr>
          <p:nvPr/>
        </p:nvSpPr>
        <p:spPr bwMode="auto">
          <a:xfrm>
            <a:off x="3880644" y="2471738"/>
            <a:ext cx="0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36" name="Line 236"/>
          <p:cNvSpPr>
            <a:spLocks noChangeShapeType="1"/>
          </p:cNvSpPr>
          <p:nvPr/>
        </p:nvSpPr>
        <p:spPr bwMode="auto">
          <a:xfrm>
            <a:off x="5239544" y="2471738"/>
            <a:ext cx="0" cy="493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37" name="Line 237"/>
          <p:cNvSpPr>
            <a:spLocks noChangeShapeType="1"/>
          </p:cNvSpPr>
          <p:nvPr/>
        </p:nvSpPr>
        <p:spPr bwMode="auto">
          <a:xfrm flipH="1">
            <a:off x="3874294" y="3041650"/>
            <a:ext cx="6350" cy="850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38" name="Line 238"/>
          <p:cNvSpPr>
            <a:spLocks noChangeShapeType="1"/>
          </p:cNvSpPr>
          <p:nvPr/>
        </p:nvSpPr>
        <p:spPr bwMode="auto">
          <a:xfrm flipH="1">
            <a:off x="5236369" y="3041650"/>
            <a:ext cx="3175" cy="854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39" name="Text Box 239"/>
          <p:cNvSpPr txBox="1">
            <a:spLocks noChangeArrowheads="1"/>
          </p:cNvSpPr>
          <p:nvPr/>
        </p:nvSpPr>
        <p:spPr bwMode="auto">
          <a:xfrm>
            <a:off x="6369844" y="2455863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Gestorven: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40" name="Text Box 240"/>
          <p:cNvSpPr txBox="1">
            <a:spLocks noChangeArrowheads="1"/>
          </p:cNvSpPr>
          <p:nvPr/>
        </p:nvSpPr>
        <p:spPr bwMode="auto">
          <a:xfrm>
            <a:off x="6369844" y="3043238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1519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41" name="Text Box 241"/>
          <p:cNvSpPr txBox="1">
            <a:spLocks noChangeArrowheads="1"/>
          </p:cNvSpPr>
          <p:nvPr/>
        </p:nvSpPr>
        <p:spPr bwMode="auto">
          <a:xfrm>
            <a:off x="6365081" y="3330575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1917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42" name="Text Box 242"/>
          <p:cNvSpPr txBox="1">
            <a:spLocks noChangeArrowheads="1"/>
          </p:cNvSpPr>
          <p:nvPr/>
        </p:nvSpPr>
        <p:spPr bwMode="auto">
          <a:xfrm>
            <a:off x="6365081" y="3597275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1926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43" name="Line 243"/>
          <p:cNvSpPr>
            <a:spLocks noChangeShapeType="1"/>
          </p:cNvSpPr>
          <p:nvPr/>
        </p:nvSpPr>
        <p:spPr bwMode="auto">
          <a:xfrm>
            <a:off x="6301581" y="2471738"/>
            <a:ext cx="0" cy="495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44" name="Line 244"/>
          <p:cNvSpPr>
            <a:spLocks noChangeShapeType="1"/>
          </p:cNvSpPr>
          <p:nvPr/>
        </p:nvSpPr>
        <p:spPr bwMode="auto">
          <a:xfrm flipH="1">
            <a:off x="6298406" y="3041650"/>
            <a:ext cx="3175" cy="850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45" name="Line 245"/>
          <p:cNvSpPr>
            <a:spLocks noChangeShapeType="1"/>
          </p:cNvSpPr>
          <p:nvPr/>
        </p:nvSpPr>
        <p:spPr bwMode="auto">
          <a:xfrm>
            <a:off x="2701131" y="2476500"/>
            <a:ext cx="0" cy="498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46" name="Text Box 246"/>
          <p:cNvSpPr txBox="1">
            <a:spLocks noChangeArrowheads="1"/>
          </p:cNvSpPr>
          <p:nvPr/>
        </p:nvSpPr>
        <p:spPr bwMode="auto">
          <a:xfrm>
            <a:off x="1981994" y="2455863"/>
            <a:ext cx="7445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47" name="Line 247"/>
          <p:cNvSpPr>
            <a:spLocks noChangeShapeType="1"/>
          </p:cNvSpPr>
          <p:nvPr/>
        </p:nvSpPr>
        <p:spPr bwMode="auto">
          <a:xfrm flipH="1">
            <a:off x="2696369" y="3041650"/>
            <a:ext cx="3175" cy="854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48" name="Text Box 248"/>
          <p:cNvSpPr txBox="1">
            <a:spLocks noChangeArrowheads="1"/>
          </p:cNvSpPr>
          <p:nvPr/>
        </p:nvSpPr>
        <p:spPr bwMode="auto">
          <a:xfrm>
            <a:off x="2008981" y="3043238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A01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49" name="Text Box 249"/>
          <p:cNvSpPr txBox="1">
            <a:spLocks noChangeArrowheads="1"/>
          </p:cNvSpPr>
          <p:nvPr/>
        </p:nvSpPr>
        <p:spPr bwMode="auto">
          <a:xfrm>
            <a:off x="2008981" y="3328988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50" name="Text Box 250"/>
          <p:cNvSpPr txBox="1">
            <a:spLocks noChangeArrowheads="1"/>
          </p:cNvSpPr>
          <p:nvPr/>
        </p:nvSpPr>
        <p:spPr bwMode="auto">
          <a:xfrm>
            <a:off x="2021681" y="3606800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51" name="Line 251"/>
          <p:cNvSpPr>
            <a:spLocks noChangeShapeType="1"/>
          </p:cNvSpPr>
          <p:nvPr/>
        </p:nvSpPr>
        <p:spPr bwMode="auto">
          <a:xfrm>
            <a:off x="2021681" y="3338513"/>
            <a:ext cx="561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52" name="Line 274"/>
          <p:cNvSpPr>
            <a:spLocks noChangeShapeType="1"/>
          </p:cNvSpPr>
          <p:nvPr/>
        </p:nvSpPr>
        <p:spPr bwMode="auto">
          <a:xfrm>
            <a:off x="4593431" y="3979863"/>
            <a:ext cx="0" cy="304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3" name="Rectangle 190"/>
          <p:cNvSpPr>
            <a:spLocks noChangeArrowheads="1"/>
          </p:cNvSpPr>
          <p:nvPr/>
        </p:nvSpPr>
        <p:spPr bwMode="auto">
          <a:xfrm>
            <a:off x="2900038" y="4482775"/>
            <a:ext cx="3360737" cy="265113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4" name="Text Box 191"/>
          <p:cNvSpPr txBox="1">
            <a:spLocks noChangeArrowheads="1"/>
          </p:cNvSpPr>
          <p:nvPr/>
        </p:nvSpPr>
        <p:spPr bwMode="auto">
          <a:xfrm>
            <a:off x="2868288" y="4458963"/>
            <a:ext cx="3382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 dirty="0">
                <a:solidFill>
                  <a:srgbClr val="000000"/>
                </a:solidFill>
              </a:rPr>
              <a:t>Tabel </a:t>
            </a:r>
            <a:r>
              <a:rPr lang="nl-BE" sz="1400" dirty="0">
                <a:solidFill>
                  <a:srgbClr val="000000"/>
                </a:solidFill>
              </a:rPr>
              <a:t>(Artiest {A_ID, Naam, Voornaam})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75" name="Rectangle 192"/>
          <p:cNvSpPr>
            <a:spLocks noChangeArrowheads="1"/>
          </p:cNvSpPr>
          <p:nvPr/>
        </p:nvSpPr>
        <p:spPr bwMode="auto">
          <a:xfrm>
            <a:off x="2909563" y="4827263"/>
            <a:ext cx="3352800" cy="496887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76" name="Text Box 193"/>
          <p:cNvSpPr txBox="1">
            <a:spLocks noChangeArrowheads="1"/>
          </p:cNvSpPr>
          <p:nvPr/>
        </p:nvSpPr>
        <p:spPr bwMode="auto">
          <a:xfrm>
            <a:off x="3598538" y="4811388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77" name="Text Box 194"/>
          <p:cNvSpPr txBox="1">
            <a:spLocks noChangeArrowheads="1"/>
          </p:cNvSpPr>
          <p:nvPr/>
        </p:nvSpPr>
        <p:spPr bwMode="auto">
          <a:xfrm>
            <a:off x="4782813" y="4811388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Voornaam: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78" name="Rectangle 195"/>
          <p:cNvSpPr>
            <a:spLocks noChangeArrowheads="1"/>
          </p:cNvSpPr>
          <p:nvPr/>
        </p:nvSpPr>
        <p:spPr bwMode="auto">
          <a:xfrm>
            <a:off x="2900038" y="5398763"/>
            <a:ext cx="3349625" cy="8207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9" name="Text Box 196"/>
          <p:cNvSpPr txBox="1">
            <a:spLocks noChangeArrowheads="1"/>
          </p:cNvSpPr>
          <p:nvPr/>
        </p:nvSpPr>
        <p:spPr bwMode="auto">
          <a:xfrm>
            <a:off x="3612825" y="5398763"/>
            <a:ext cx="846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Da Vinci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80" name="Text Box 197"/>
          <p:cNvSpPr txBox="1">
            <a:spLocks noChangeArrowheads="1"/>
          </p:cNvSpPr>
          <p:nvPr/>
        </p:nvSpPr>
        <p:spPr bwMode="auto">
          <a:xfrm>
            <a:off x="4782813" y="5398763"/>
            <a:ext cx="931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Leonardo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81" name="Line 198"/>
          <p:cNvSpPr>
            <a:spLocks noChangeShapeType="1"/>
          </p:cNvSpPr>
          <p:nvPr/>
        </p:nvSpPr>
        <p:spPr bwMode="auto">
          <a:xfrm>
            <a:off x="4782813" y="4827263"/>
            <a:ext cx="0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2" name="Line 199"/>
          <p:cNvSpPr>
            <a:spLocks noChangeShapeType="1"/>
          </p:cNvSpPr>
          <p:nvPr/>
        </p:nvSpPr>
        <p:spPr bwMode="auto">
          <a:xfrm flipH="1">
            <a:off x="4776463" y="5397175"/>
            <a:ext cx="6350" cy="815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3" name="Line 200"/>
          <p:cNvSpPr>
            <a:spLocks noChangeShapeType="1"/>
          </p:cNvSpPr>
          <p:nvPr/>
        </p:nvSpPr>
        <p:spPr bwMode="auto">
          <a:xfrm>
            <a:off x="3603300" y="4832025"/>
            <a:ext cx="0" cy="498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4" name="Text Box 201"/>
          <p:cNvSpPr txBox="1">
            <a:spLocks noChangeArrowheads="1"/>
          </p:cNvSpPr>
          <p:nvPr/>
        </p:nvSpPr>
        <p:spPr bwMode="auto">
          <a:xfrm>
            <a:off x="2858763" y="4811388"/>
            <a:ext cx="7445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85" name="Line 202"/>
          <p:cNvSpPr>
            <a:spLocks noChangeShapeType="1"/>
          </p:cNvSpPr>
          <p:nvPr/>
        </p:nvSpPr>
        <p:spPr bwMode="auto">
          <a:xfrm>
            <a:off x="3601713" y="5397175"/>
            <a:ext cx="0" cy="828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6" name="Text Box 203"/>
          <p:cNvSpPr txBox="1">
            <a:spLocks noChangeArrowheads="1"/>
          </p:cNvSpPr>
          <p:nvPr/>
        </p:nvSpPr>
        <p:spPr bwMode="auto">
          <a:xfrm>
            <a:off x="2885750" y="5398763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A01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87" name="Line 204"/>
          <p:cNvSpPr>
            <a:spLocks noChangeShapeType="1"/>
          </p:cNvSpPr>
          <p:nvPr/>
        </p:nvSpPr>
        <p:spPr bwMode="auto">
          <a:xfrm flipV="1">
            <a:off x="2898450" y="5960738"/>
            <a:ext cx="3349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8" name="Text Box 205"/>
          <p:cNvSpPr txBox="1">
            <a:spLocks noChangeArrowheads="1"/>
          </p:cNvSpPr>
          <p:nvPr/>
        </p:nvSpPr>
        <p:spPr bwMode="auto">
          <a:xfrm>
            <a:off x="3608063" y="5940100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Monet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89" name="Text Box 206"/>
          <p:cNvSpPr txBox="1">
            <a:spLocks noChangeArrowheads="1"/>
          </p:cNvSpPr>
          <p:nvPr/>
        </p:nvSpPr>
        <p:spPr bwMode="auto">
          <a:xfrm>
            <a:off x="4778050" y="5940100"/>
            <a:ext cx="746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Claude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0" name="Text Box 207"/>
          <p:cNvSpPr txBox="1">
            <a:spLocks noChangeArrowheads="1"/>
          </p:cNvSpPr>
          <p:nvPr/>
        </p:nvSpPr>
        <p:spPr bwMode="auto">
          <a:xfrm>
            <a:off x="2898450" y="5949625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1" name="Line 208"/>
          <p:cNvSpPr>
            <a:spLocks noChangeShapeType="1"/>
          </p:cNvSpPr>
          <p:nvPr/>
        </p:nvSpPr>
        <p:spPr bwMode="auto">
          <a:xfrm>
            <a:off x="2898450" y="5694038"/>
            <a:ext cx="33464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Text Box 209"/>
          <p:cNvSpPr txBox="1">
            <a:spLocks noChangeArrowheads="1"/>
          </p:cNvSpPr>
          <p:nvPr/>
        </p:nvSpPr>
        <p:spPr bwMode="auto">
          <a:xfrm>
            <a:off x="3608063" y="5673400"/>
            <a:ext cx="696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Degas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4" name="Text Box 210"/>
          <p:cNvSpPr txBox="1">
            <a:spLocks noChangeArrowheads="1"/>
          </p:cNvSpPr>
          <p:nvPr/>
        </p:nvSpPr>
        <p:spPr bwMode="auto">
          <a:xfrm>
            <a:off x="4778050" y="5673400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Edgar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5" name="Text Box 211"/>
          <p:cNvSpPr txBox="1">
            <a:spLocks noChangeArrowheads="1"/>
          </p:cNvSpPr>
          <p:nvPr/>
        </p:nvSpPr>
        <p:spPr bwMode="auto">
          <a:xfrm>
            <a:off x="2898450" y="5682925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A02</a:t>
            </a:r>
            <a:endParaRPr lang="nl-NL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095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Gedragsaspecten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Relationele algebra</a:t>
            </a:r>
          </a:p>
          <a:p>
            <a:r>
              <a:rPr lang="nl-BE" sz="1400" dirty="0" smtClean="0"/>
              <a:t>Operatoren – </a:t>
            </a:r>
            <a:r>
              <a:rPr lang="nl-BE" sz="1400" dirty="0" err="1" smtClean="0"/>
              <a:t>Join</a:t>
            </a:r>
            <a:r>
              <a:rPr lang="nl-BE" sz="1400" dirty="0" smtClean="0"/>
              <a:t>	</a:t>
            </a:r>
          </a:p>
        </p:txBody>
      </p:sp>
      <p:sp>
        <p:nvSpPr>
          <p:cNvPr id="6" name="AutoShape 2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64" name="TextBox 63"/>
          <p:cNvSpPr txBox="1"/>
          <p:nvPr/>
        </p:nvSpPr>
        <p:spPr>
          <a:xfrm>
            <a:off x="2105835" y="3509455"/>
            <a:ext cx="64257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Schema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smtClean="0"/>
              <a:t>de unie van </a:t>
            </a:r>
            <a:r>
              <a:rPr lang="nl-BE" sz="2000" dirty="0"/>
              <a:t>de </a:t>
            </a:r>
            <a:r>
              <a:rPr lang="nl-BE" sz="2000" dirty="0" smtClean="0"/>
              <a:t>attributen van </a:t>
            </a:r>
            <a:r>
              <a:rPr lang="nl-BE" sz="2000" i="1" dirty="0" smtClean="0"/>
              <a:t>R</a:t>
            </a:r>
            <a:r>
              <a:rPr lang="nl-BE" sz="2000" i="1" baseline="-25000" dirty="0" smtClean="0"/>
              <a:t>1</a:t>
            </a:r>
            <a:r>
              <a:rPr lang="nl-BE" sz="2000" dirty="0"/>
              <a:t> </a:t>
            </a:r>
            <a:r>
              <a:rPr lang="nl-BE" sz="2000" dirty="0" smtClean="0"/>
              <a:t>en </a:t>
            </a:r>
            <a:r>
              <a:rPr lang="nl-BE" sz="2000" i="1" dirty="0" smtClean="0"/>
              <a:t>R</a:t>
            </a:r>
            <a:r>
              <a:rPr lang="nl-BE" sz="2000" i="1" baseline="-25000" dirty="0" smtClean="0"/>
              <a:t>2</a:t>
            </a:r>
            <a:endParaRPr lang="nl-BE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err="1" smtClean="0"/>
              <a:t>Extentie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smtClean="0"/>
              <a:t>alle </a:t>
            </a:r>
            <a:r>
              <a:rPr lang="nl-BE" sz="2000" dirty="0" err="1" smtClean="0"/>
              <a:t>tuples</a:t>
            </a:r>
            <a:r>
              <a:rPr lang="nl-BE" sz="2000" dirty="0" smtClean="0"/>
              <a:t> van </a:t>
            </a:r>
            <a:r>
              <a:rPr lang="nl-BE" sz="2000" i="1" dirty="0" smtClean="0"/>
              <a:t>R</a:t>
            </a:r>
            <a:r>
              <a:rPr lang="nl-BE" sz="2000" i="1" baseline="-25000" dirty="0" smtClean="0"/>
              <a:t>1</a:t>
            </a:r>
            <a:r>
              <a:rPr lang="nl-BE" sz="2000" dirty="0" smtClean="0"/>
              <a:t> x </a:t>
            </a:r>
            <a:r>
              <a:rPr lang="nl-BE" sz="2000" i="1" dirty="0" smtClean="0"/>
              <a:t>R</a:t>
            </a:r>
            <a:r>
              <a:rPr lang="nl-BE" sz="2000" i="1" baseline="-25000" dirty="0" smtClean="0"/>
              <a:t>2</a:t>
            </a:r>
            <a:r>
              <a:rPr lang="nl-BE" sz="2000" dirty="0" smtClean="0"/>
              <a:t> waarvoor alle gemeenschappelijke </a:t>
            </a:r>
            <a:br>
              <a:rPr lang="nl-BE" sz="2000" dirty="0" smtClean="0"/>
            </a:br>
            <a:r>
              <a:rPr lang="nl-BE" sz="2000" dirty="0" smtClean="0"/>
              <a:t>attributen gelijke waarden hebben</a:t>
            </a:r>
            <a:endParaRPr lang="nl-BE" sz="2000" i="1" baseline="-25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948952" y="1142062"/>
            <a:ext cx="3257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b="1" dirty="0" err="1" smtClean="0"/>
              <a:t>Join</a:t>
            </a:r>
            <a:r>
              <a:rPr lang="nl-BE" sz="4400" b="1" dirty="0" smtClean="0"/>
              <a:t>-operatie</a:t>
            </a:r>
            <a:endParaRPr lang="nl-BE" sz="4400" b="1" i="1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5458573" y="5603076"/>
            <a:ext cx="2885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nl-BE" sz="2000" i="1" dirty="0">
                <a:solidFill>
                  <a:schemeClr val="tx2"/>
                </a:solidFill>
              </a:rPr>
              <a:t>R</a:t>
            </a:r>
            <a:r>
              <a:rPr lang="nl-BE" sz="2000" i="1" baseline="-25000" dirty="0">
                <a:solidFill>
                  <a:schemeClr val="tx2"/>
                </a:solidFill>
              </a:rPr>
              <a:t>1</a:t>
            </a:r>
            <a:r>
              <a:rPr lang="nl-BE" sz="2000" dirty="0">
                <a:solidFill>
                  <a:schemeClr val="tx2"/>
                </a:solidFill>
              </a:rPr>
              <a:t>     </a:t>
            </a:r>
            <a:r>
              <a:rPr lang="nl-BE" sz="1100" dirty="0">
                <a:solidFill>
                  <a:schemeClr val="tx2"/>
                </a:solidFill>
              </a:rPr>
              <a:t> </a:t>
            </a:r>
            <a:r>
              <a:rPr lang="nl-BE" sz="2000" baseline="-25000" dirty="0" smtClean="0">
                <a:solidFill>
                  <a:schemeClr val="tx2"/>
                </a:solidFill>
                <a:sym typeface="Symbol"/>
              </a:rPr>
              <a:t></a:t>
            </a:r>
            <a:r>
              <a:rPr lang="nl-BE" sz="2000" dirty="0" smtClean="0">
                <a:solidFill>
                  <a:schemeClr val="tx2"/>
                </a:solidFill>
              </a:rPr>
              <a:t> </a:t>
            </a:r>
            <a:r>
              <a:rPr lang="nl-BE" sz="2000" i="1" dirty="0">
                <a:solidFill>
                  <a:schemeClr val="tx2"/>
                </a:solidFill>
              </a:rPr>
              <a:t>R</a:t>
            </a:r>
            <a:r>
              <a:rPr lang="nl-BE" sz="2000" i="1" baseline="-25000" dirty="0">
                <a:solidFill>
                  <a:schemeClr val="tx2"/>
                </a:solidFill>
              </a:rPr>
              <a:t>2</a:t>
            </a:r>
            <a:r>
              <a:rPr lang="nl-BE" sz="2000" dirty="0">
                <a:solidFill>
                  <a:schemeClr val="tx2"/>
                </a:solidFill>
              </a:rPr>
              <a:t> = </a:t>
            </a:r>
            <a:r>
              <a:rPr lang="nl-BE" sz="2000" dirty="0" smtClean="0">
                <a:solidFill>
                  <a:schemeClr val="tx2"/>
                </a:solidFill>
                <a:sym typeface="Symbol"/>
              </a:rPr>
              <a:t></a:t>
            </a:r>
            <a:r>
              <a:rPr lang="nl-BE" sz="2000" baseline="-25000" dirty="0" smtClean="0">
                <a:solidFill>
                  <a:schemeClr val="tx2"/>
                </a:solidFill>
                <a:sym typeface="Symbol"/>
              </a:rPr>
              <a:t></a:t>
            </a:r>
            <a:r>
              <a:rPr lang="nl-BE" sz="2000" i="1" baseline="-25000" dirty="0" smtClean="0">
                <a:solidFill>
                  <a:schemeClr val="tx2"/>
                </a:solidFill>
                <a:sym typeface="Symbol"/>
              </a:rPr>
              <a:t> </a:t>
            </a:r>
            <a:r>
              <a:rPr lang="nl-BE" sz="2000" dirty="0" smtClean="0">
                <a:solidFill>
                  <a:schemeClr val="tx2"/>
                </a:solidFill>
                <a:sym typeface="Symbol"/>
              </a:rPr>
              <a:t>(</a:t>
            </a:r>
            <a:r>
              <a:rPr lang="nl-BE" sz="2000" i="1" dirty="0" smtClean="0">
                <a:solidFill>
                  <a:schemeClr val="tx2"/>
                </a:solidFill>
                <a:sym typeface="Symbol"/>
              </a:rPr>
              <a:t>R</a:t>
            </a:r>
            <a:r>
              <a:rPr lang="nl-BE" sz="2000" i="1" baseline="-25000" dirty="0" smtClean="0">
                <a:solidFill>
                  <a:schemeClr val="tx2"/>
                </a:solidFill>
                <a:sym typeface="Symbol"/>
              </a:rPr>
              <a:t>1</a:t>
            </a:r>
            <a:r>
              <a:rPr lang="nl-BE" sz="2000" dirty="0" smtClean="0">
                <a:solidFill>
                  <a:schemeClr val="tx2"/>
                </a:solidFill>
                <a:sym typeface="Symbol"/>
              </a:rPr>
              <a:t> x </a:t>
            </a:r>
            <a:r>
              <a:rPr lang="nl-BE" sz="2000" i="1" dirty="0" smtClean="0">
                <a:solidFill>
                  <a:schemeClr val="tx2"/>
                </a:solidFill>
                <a:sym typeface="Symbol"/>
              </a:rPr>
              <a:t>R</a:t>
            </a:r>
            <a:r>
              <a:rPr lang="nl-BE" sz="2000" i="1" baseline="-25000" dirty="0" smtClean="0">
                <a:solidFill>
                  <a:schemeClr val="tx2"/>
                </a:solidFill>
                <a:sym typeface="Symbol"/>
              </a:rPr>
              <a:t>2</a:t>
            </a:r>
            <a:r>
              <a:rPr lang="nl-BE" sz="2000" dirty="0" smtClean="0">
                <a:solidFill>
                  <a:schemeClr val="tx2"/>
                </a:solidFill>
                <a:sym typeface="Symbol"/>
              </a:rPr>
              <a:t>)</a:t>
            </a:r>
            <a:endParaRPr lang="nl-BE" sz="20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nl-BE" sz="2000" dirty="0" smtClean="0">
                <a:solidFill>
                  <a:schemeClr val="tx2"/>
                </a:solidFill>
                <a:sym typeface="Symbol"/>
              </a:rPr>
              <a:t>{=, &lt;, &gt;, , , }</a:t>
            </a:r>
            <a:endParaRPr lang="nl-BE" sz="2000" dirty="0" smtClean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80137" y="2820806"/>
            <a:ext cx="1656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i="1" dirty="0" smtClean="0"/>
              <a:t>R</a:t>
            </a:r>
            <a:r>
              <a:rPr lang="nl-BE" sz="2800" i="1" baseline="-25000" dirty="0" smtClean="0"/>
              <a:t>1</a:t>
            </a:r>
            <a:r>
              <a:rPr lang="nl-BE" sz="2800" dirty="0" smtClean="0"/>
              <a:t> JOIN </a:t>
            </a:r>
            <a:r>
              <a:rPr lang="nl-BE" sz="2800" i="1" dirty="0" smtClean="0"/>
              <a:t>R</a:t>
            </a:r>
            <a:r>
              <a:rPr lang="nl-BE" sz="2800" i="1" baseline="-25000" dirty="0" smtClean="0"/>
              <a:t>2</a:t>
            </a:r>
            <a:endParaRPr lang="nl-BE" sz="2800" i="1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5840767" y="2820806"/>
            <a:ext cx="1596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(of </a:t>
            </a:r>
            <a:r>
              <a:rPr lang="nl-BE" sz="2800" i="1" dirty="0" smtClean="0"/>
              <a:t>R</a:t>
            </a:r>
            <a:r>
              <a:rPr lang="nl-BE" sz="2800" i="1" baseline="-25000" dirty="0" smtClean="0"/>
              <a:t>1</a:t>
            </a:r>
            <a:r>
              <a:rPr lang="nl-BE" sz="2800" dirty="0" smtClean="0"/>
              <a:t>*</a:t>
            </a:r>
            <a:r>
              <a:rPr lang="nl-BE" sz="2800" i="1" dirty="0" smtClean="0"/>
              <a:t>R</a:t>
            </a:r>
            <a:r>
              <a:rPr lang="nl-BE" sz="2800" i="1" baseline="-25000" dirty="0" smtClean="0"/>
              <a:t>2</a:t>
            </a:r>
            <a:r>
              <a:rPr lang="nl-BE" sz="2800" dirty="0" smtClean="0"/>
              <a:t>)</a:t>
            </a:r>
            <a:endParaRPr lang="nl-BE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23634" y="1905342"/>
            <a:ext cx="8911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Relatieschema’s hebben gemeenschappelijke attributen {</a:t>
            </a:r>
            <a:r>
              <a:rPr lang="nl-BE" sz="2800" i="1" dirty="0" smtClean="0"/>
              <a:t>Y</a:t>
            </a:r>
            <a:r>
              <a:rPr lang="nl-BE" sz="2800" i="1" baseline="-25000" dirty="0" smtClean="0"/>
              <a:t>1</a:t>
            </a:r>
            <a:r>
              <a:rPr lang="nl-BE" sz="2800" dirty="0" smtClean="0"/>
              <a:t>:</a:t>
            </a:r>
            <a:r>
              <a:rPr lang="nl-BE" sz="2800" i="1" dirty="0" smtClean="0"/>
              <a:t>T</a:t>
            </a:r>
            <a:r>
              <a:rPr lang="nl-BE" sz="2800" i="1" baseline="-25000" dirty="0" smtClean="0"/>
              <a:t>Y  </a:t>
            </a:r>
            <a:r>
              <a:rPr lang="nl-BE" sz="2800" dirty="0" smtClean="0"/>
              <a:t>,…,</a:t>
            </a:r>
            <a:r>
              <a:rPr lang="nl-BE" sz="2800" i="1" dirty="0" err="1" smtClean="0"/>
              <a:t>Y</a:t>
            </a:r>
            <a:r>
              <a:rPr lang="nl-BE" sz="2800" i="1" baseline="-25000" dirty="0" err="1" smtClean="0"/>
              <a:t>n</a:t>
            </a:r>
            <a:r>
              <a:rPr lang="nl-BE" sz="2800" dirty="0" err="1" smtClean="0"/>
              <a:t>:</a:t>
            </a:r>
            <a:r>
              <a:rPr lang="nl-BE" sz="2800" i="1" dirty="0" err="1" smtClean="0"/>
              <a:t>T</a:t>
            </a:r>
            <a:r>
              <a:rPr lang="nl-BE" sz="2800" i="1" baseline="-25000" dirty="0" err="1" smtClean="0"/>
              <a:t>Y</a:t>
            </a:r>
            <a:r>
              <a:rPr lang="nl-BE" sz="2800" i="1" baseline="-25000" dirty="0" smtClean="0"/>
              <a:t>  </a:t>
            </a:r>
            <a:r>
              <a:rPr lang="nl-BE" sz="2800" dirty="0" smtClean="0"/>
              <a:t>}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5554" y="2630832"/>
            <a:ext cx="369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i="1" dirty="0" smtClean="0"/>
              <a:t>1</a:t>
            </a:r>
            <a:endParaRPr lang="nl-BE" sz="1400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2008566" y="2637360"/>
            <a:ext cx="369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i="1" dirty="0" smtClean="0"/>
              <a:t>n</a:t>
            </a:r>
            <a:endParaRPr lang="nl-BE" sz="1400" i="1" dirty="0"/>
          </a:p>
        </p:txBody>
      </p:sp>
      <p:sp>
        <p:nvSpPr>
          <p:cNvPr id="18" name="Isosceles Triangle 17"/>
          <p:cNvSpPr/>
          <p:nvPr/>
        </p:nvSpPr>
        <p:spPr>
          <a:xfrm rot="5400000">
            <a:off x="6118795" y="5729617"/>
            <a:ext cx="171385" cy="116140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Isosceles Triangle 18"/>
          <p:cNvSpPr/>
          <p:nvPr/>
        </p:nvSpPr>
        <p:spPr>
          <a:xfrm rot="16200000">
            <a:off x="6256534" y="5729109"/>
            <a:ext cx="171385" cy="117152"/>
          </a:xfrm>
          <a:prstGeom prst="triangl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2" name="Picture 4" descr="https://encrypted-tbn2.gstatic.com/images?q=tbn:ANd9GcT5zr1EjKaYCxwyzZnm__4mjQR8WZMwGoqdYismWTxqZ1BtrIo6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55149"/>
            <a:ext cx="283845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986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Gedragsaspecten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Relationele algebra</a:t>
            </a:r>
          </a:p>
          <a:p>
            <a:r>
              <a:rPr lang="nl-BE" sz="1400" dirty="0" smtClean="0"/>
              <a:t>Operatoren – </a:t>
            </a:r>
            <a:r>
              <a:rPr lang="nl-BE" sz="1400" dirty="0" err="1" smtClean="0"/>
              <a:t>Join</a:t>
            </a:r>
            <a:endParaRPr lang="nl-BE" sz="1400" dirty="0" smtClean="0"/>
          </a:p>
        </p:txBody>
      </p:sp>
      <p:sp>
        <p:nvSpPr>
          <p:cNvPr id="6" name="AutoShape 2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2968482" y="1377319"/>
            <a:ext cx="3257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b="1" dirty="0" err="1" smtClean="0"/>
              <a:t>Join</a:t>
            </a:r>
            <a:r>
              <a:rPr lang="nl-BE" sz="4400" b="1" dirty="0" smtClean="0"/>
              <a:t>-operatie</a:t>
            </a:r>
            <a:endParaRPr lang="nl-BE" sz="4400" b="1" i="1" baseline="30000" dirty="0"/>
          </a:p>
        </p:txBody>
      </p:sp>
      <p:sp>
        <p:nvSpPr>
          <p:cNvPr id="93" name="Text Box 236"/>
          <p:cNvSpPr txBox="1">
            <a:spLocks noChangeArrowheads="1"/>
          </p:cNvSpPr>
          <p:nvPr/>
        </p:nvSpPr>
        <p:spPr bwMode="auto">
          <a:xfrm>
            <a:off x="981075" y="5444994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800" b="1" dirty="0" err="1" smtClean="0">
                <a:solidFill>
                  <a:schemeClr val="tx2"/>
                </a:solidFill>
              </a:rPr>
              <a:t>join</a:t>
            </a:r>
            <a:endParaRPr lang="nl-NL" sz="1800" b="1" dirty="0">
              <a:solidFill>
                <a:schemeClr val="tx2"/>
              </a:solidFill>
            </a:endParaRPr>
          </a:p>
        </p:txBody>
      </p:sp>
      <p:sp>
        <p:nvSpPr>
          <p:cNvPr id="67" name="Rectangle 197"/>
          <p:cNvSpPr>
            <a:spLocks noChangeArrowheads="1"/>
          </p:cNvSpPr>
          <p:nvPr/>
        </p:nvSpPr>
        <p:spPr bwMode="auto">
          <a:xfrm>
            <a:off x="1062881" y="2502469"/>
            <a:ext cx="3640138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68" name="Rectangle 198"/>
          <p:cNvSpPr>
            <a:spLocks noChangeArrowheads="1"/>
          </p:cNvSpPr>
          <p:nvPr/>
        </p:nvSpPr>
        <p:spPr bwMode="auto">
          <a:xfrm>
            <a:off x="5850781" y="2545332"/>
            <a:ext cx="2754313" cy="2635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69" name="Text Box 199"/>
          <p:cNvSpPr txBox="1">
            <a:spLocks noChangeArrowheads="1"/>
          </p:cNvSpPr>
          <p:nvPr/>
        </p:nvSpPr>
        <p:spPr bwMode="auto">
          <a:xfrm>
            <a:off x="1034306" y="2486594"/>
            <a:ext cx="1908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Tabel </a:t>
            </a:r>
            <a:r>
              <a:rPr lang="nl-BE" sz="1400">
                <a:solidFill>
                  <a:srgbClr val="000000"/>
                </a:solidFill>
              </a:rPr>
              <a:t>Schilderij          </a:t>
            </a:r>
            <a:endParaRPr lang="nl-NL" sz="1400" b="1">
              <a:solidFill>
                <a:srgbClr val="000000"/>
              </a:solidFill>
            </a:endParaRPr>
          </a:p>
        </p:txBody>
      </p:sp>
      <p:sp>
        <p:nvSpPr>
          <p:cNvPr id="70" name="Text Box 200"/>
          <p:cNvSpPr txBox="1">
            <a:spLocks noChangeArrowheads="1"/>
          </p:cNvSpPr>
          <p:nvPr/>
        </p:nvSpPr>
        <p:spPr bwMode="auto">
          <a:xfrm>
            <a:off x="5809506" y="2507232"/>
            <a:ext cx="1406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Tabel </a:t>
            </a:r>
            <a:r>
              <a:rPr lang="nl-BE" sz="1400">
                <a:solidFill>
                  <a:srgbClr val="000000"/>
                </a:solidFill>
              </a:rPr>
              <a:t>Artiest</a:t>
            </a:r>
            <a:endParaRPr lang="nl-NL" sz="1400" b="1">
              <a:solidFill>
                <a:srgbClr val="000000"/>
              </a:solidFill>
            </a:endParaRPr>
          </a:p>
        </p:txBody>
      </p:sp>
      <p:sp>
        <p:nvSpPr>
          <p:cNvPr id="71" name="Rectangle 201"/>
          <p:cNvSpPr>
            <a:spLocks noChangeArrowheads="1"/>
          </p:cNvSpPr>
          <p:nvPr/>
        </p:nvSpPr>
        <p:spPr bwMode="auto">
          <a:xfrm>
            <a:off x="1062881" y="2875532"/>
            <a:ext cx="3636963" cy="49053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72" name="Text Box 202"/>
          <p:cNvSpPr txBox="1">
            <a:spLocks noChangeArrowheads="1"/>
          </p:cNvSpPr>
          <p:nvPr/>
        </p:nvSpPr>
        <p:spPr bwMode="auto">
          <a:xfrm>
            <a:off x="1035893" y="2846957"/>
            <a:ext cx="744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6" name="Text Box 203"/>
          <p:cNvSpPr txBox="1">
            <a:spLocks noChangeArrowheads="1"/>
          </p:cNvSpPr>
          <p:nvPr/>
        </p:nvSpPr>
        <p:spPr bwMode="auto">
          <a:xfrm>
            <a:off x="1801068" y="2846957"/>
            <a:ext cx="825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7" name="Text Box 204"/>
          <p:cNvSpPr txBox="1">
            <a:spLocks noChangeArrowheads="1"/>
          </p:cNvSpPr>
          <p:nvPr/>
        </p:nvSpPr>
        <p:spPr bwMode="auto">
          <a:xfrm>
            <a:off x="2915493" y="2846957"/>
            <a:ext cx="7729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smtClean="0">
                <a:solidFill>
                  <a:srgbClr val="000000"/>
                </a:solidFill>
              </a:rPr>
              <a:t>A_ID:</a:t>
            </a:r>
            <a:endParaRPr lang="nl-BE" sz="1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 err="1">
                <a:solidFill>
                  <a:srgbClr val="000000"/>
                </a:solidFill>
              </a:rPr>
              <a:t>char</a:t>
            </a:r>
            <a:r>
              <a:rPr lang="nl-BE" sz="1400" dirty="0">
                <a:solidFill>
                  <a:srgbClr val="000000"/>
                </a:solidFill>
              </a:rPr>
              <a:t>(3)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98" name="Text Box 205"/>
          <p:cNvSpPr txBox="1">
            <a:spLocks noChangeArrowheads="1"/>
          </p:cNvSpPr>
          <p:nvPr/>
        </p:nvSpPr>
        <p:spPr bwMode="auto">
          <a:xfrm>
            <a:off x="3866406" y="2846957"/>
            <a:ext cx="8445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Periode: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9" name="Rectangle 206"/>
          <p:cNvSpPr>
            <a:spLocks noChangeArrowheads="1"/>
          </p:cNvSpPr>
          <p:nvPr/>
        </p:nvSpPr>
        <p:spPr bwMode="auto">
          <a:xfrm>
            <a:off x="1062881" y="3440682"/>
            <a:ext cx="3636963" cy="8334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00" name="Text Box 207"/>
          <p:cNvSpPr txBox="1">
            <a:spLocks noChangeArrowheads="1"/>
          </p:cNvSpPr>
          <p:nvPr/>
        </p:nvSpPr>
        <p:spPr bwMode="auto">
          <a:xfrm>
            <a:off x="1067643" y="3440682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>
                <a:solidFill>
                  <a:srgbClr val="000000"/>
                </a:solidFill>
              </a:rPr>
              <a:t>S01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101" name="Text Box 208"/>
          <p:cNvSpPr txBox="1">
            <a:spLocks noChangeArrowheads="1"/>
          </p:cNvSpPr>
          <p:nvPr/>
        </p:nvSpPr>
        <p:spPr bwMode="auto">
          <a:xfrm>
            <a:off x="1793131" y="3440682"/>
            <a:ext cx="109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Vissershuis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2" name="Text Box 209"/>
          <p:cNvSpPr txBox="1">
            <a:spLocks noChangeArrowheads="1"/>
          </p:cNvSpPr>
          <p:nvPr/>
        </p:nvSpPr>
        <p:spPr bwMode="auto">
          <a:xfrm>
            <a:off x="2915493" y="3440682"/>
            <a:ext cx="460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null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3" name="Text Box 210"/>
          <p:cNvSpPr txBox="1">
            <a:spLocks noChangeArrowheads="1"/>
          </p:cNvSpPr>
          <p:nvPr/>
        </p:nvSpPr>
        <p:spPr bwMode="auto">
          <a:xfrm>
            <a:off x="3923556" y="3440682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1882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4" name="Text Box 211"/>
          <p:cNvSpPr txBox="1">
            <a:spLocks noChangeArrowheads="1"/>
          </p:cNvSpPr>
          <p:nvPr/>
        </p:nvSpPr>
        <p:spPr bwMode="auto">
          <a:xfrm>
            <a:off x="1062881" y="3728019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5" name="Text Box 212"/>
          <p:cNvSpPr txBox="1">
            <a:spLocks noChangeArrowheads="1"/>
          </p:cNvSpPr>
          <p:nvPr/>
        </p:nvSpPr>
        <p:spPr bwMode="auto">
          <a:xfrm>
            <a:off x="1788368" y="3728019"/>
            <a:ext cx="1111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 balletles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6" name="Text Box 213"/>
          <p:cNvSpPr txBox="1">
            <a:spLocks noChangeArrowheads="1"/>
          </p:cNvSpPr>
          <p:nvPr/>
        </p:nvSpPr>
        <p:spPr bwMode="auto">
          <a:xfrm>
            <a:off x="2910731" y="3728019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7" name="Text Box 214"/>
          <p:cNvSpPr txBox="1">
            <a:spLocks noChangeArrowheads="1"/>
          </p:cNvSpPr>
          <p:nvPr/>
        </p:nvSpPr>
        <p:spPr bwMode="auto">
          <a:xfrm>
            <a:off x="3918793" y="3728019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1872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8" name="Text Box 215"/>
          <p:cNvSpPr txBox="1">
            <a:spLocks noChangeArrowheads="1"/>
          </p:cNvSpPr>
          <p:nvPr/>
        </p:nvSpPr>
        <p:spPr bwMode="auto">
          <a:xfrm>
            <a:off x="1062881" y="3999482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S03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9" name="Text Box 216"/>
          <p:cNvSpPr txBox="1">
            <a:spLocks noChangeArrowheads="1"/>
          </p:cNvSpPr>
          <p:nvPr/>
        </p:nvSpPr>
        <p:spPr bwMode="auto">
          <a:xfrm>
            <a:off x="1788368" y="3999482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Mona Lisa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10" name="Text Box 217"/>
          <p:cNvSpPr txBox="1">
            <a:spLocks noChangeArrowheads="1"/>
          </p:cNvSpPr>
          <p:nvPr/>
        </p:nvSpPr>
        <p:spPr bwMode="auto">
          <a:xfrm>
            <a:off x="2910731" y="3999482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A01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11" name="Text Box 218"/>
          <p:cNvSpPr txBox="1">
            <a:spLocks noChangeArrowheads="1"/>
          </p:cNvSpPr>
          <p:nvPr/>
        </p:nvSpPr>
        <p:spPr bwMode="auto">
          <a:xfrm>
            <a:off x="3918793" y="3999482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1499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12" name="Line 219"/>
          <p:cNvSpPr>
            <a:spLocks noChangeShapeType="1"/>
          </p:cNvSpPr>
          <p:nvPr/>
        </p:nvSpPr>
        <p:spPr bwMode="auto">
          <a:xfrm>
            <a:off x="1066056" y="3728019"/>
            <a:ext cx="36369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3" name="Line 220"/>
          <p:cNvSpPr>
            <a:spLocks noChangeShapeType="1"/>
          </p:cNvSpPr>
          <p:nvPr/>
        </p:nvSpPr>
        <p:spPr bwMode="auto">
          <a:xfrm flipV="1">
            <a:off x="1062881" y="4015357"/>
            <a:ext cx="36337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4" name="Line 221"/>
          <p:cNvSpPr>
            <a:spLocks noChangeShapeType="1"/>
          </p:cNvSpPr>
          <p:nvPr/>
        </p:nvSpPr>
        <p:spPr bwMode="auto">
          <a:xfrm flipH="1">
            <a:off x="1786781" y="2878707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5" name="Line 222"/>
          <p:cNvSpPr>
            <a:spLocks noChangeShapeType="1"/>
          </p:cNvSpPr>
          <p:nvPr/>
        </p:nvSpPr>
        <p:spPr bwMode="auto">
          <a:xfrm flipH="1">
            <a:off x="1775668" y="3439094"/>
            <a:ext cx="3175" cy="828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6" name="Line 223"/>
          <p:cNvSpPr>
            <a:spLocks noChangeShapeType="1"/>
          </p:cNvSpPr>
          <p:nvPr/>
        </p:nvSpPr>
        <p:spPr bwMode="auto">
          <a:xfrm flipH="1">
            <a:off x="2912318" y="3439094"/>
            <a:ext cx="3175" cy="83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7" name="Line 224"/>
          <p:cNvSpPr>
            <a:spLocks noChangeShapeType="1"/>
          </p:cNvSpPr>
          <p:nvPr/>
        </p:nvSpPr>
        <p:spPr bwMode="auto">
          <a:xfrm>
            <a:off x="3855293" y="3439094"/>
            <a:ext cx="0" cy="825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8" name="Rectangle 225"/>
          <p:cNvSpPr>
            <a:spLocks noChangeArrowheads="1"/>
          </p:cNvSpPr>
          <p:nvPr/>
        </p:nvSpPr>
        <p:spPr bwMode="auto">
          <a:xfrm>
            <a:off x="5850781" y="2875532"/>
            <a:ext cx="2757488" cy="49688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119" name="Text Box 226"/>
          <p:cNvSpPr txBox="1">
            <a:spLocks noChangeArrowheads="1"/>
          </p:cNvSpPr>
          <p:nvPr/>
        </p:nvSpPr>
        <p:spPr bwMode="auto">
          <a:xfrm>
            <a:off x="6514356" y="2859657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0" name="Text Box 227"/>
          <p:cNvSpPr txBox="1">
            <a:spLocks noChangeArrowheads="1"/>
          </p:cNvSpPr>
          <p:nvPr/>
        </p:nvSpPr>
        <p:spPr bwMode="auto">
          <a:xfrm>
            <a:off x="7558931" y="2859657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Voornaam: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1" name="Rectangle 228"/>
          <p:cNvSpPr>
            <a:spLocks noChangeArrowheads="1"/>
          </p:cNvSpPr>
          <p:nvPr/>
        </p:nvSpPr>
        <p:spPr bwMode="auto">
          <a:xfrm>
            <a:off x="5841256" y="3447032"/>
            <a:ext cx="2763838" cy="5889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2" name="Text Box 229"/>
          <p:cNvSpPr txBox="1">
            <a:spLocks noChangeArrowheads="1"/>
          </p:cNvSpPr>
          <p:nvPr/>
        </p:nvSpPr>
        <p:spPr bwMode="auto">
          <a:xfrm>
            <a:off x="6528643" y="3447032"/>
            <a:ext cx="846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Da Vinci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3" name="Text Box 230"/>
          <p:cNvSpPr txBox="1">
            <a:spLocks noChangeArrowheads="1"/>
          </p:cNvSpPr>
          <p:nvPr/>
        </p:nvSpPr>
        <p:spPr bwMode="auto">
          <a:xfrm>
            <a:off x="7571631" y="3447032"/>
            <a:ext cx="931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Leonardo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4" name="Text Box 231"/>
          <p:cNvSpPr txBox="1">
            <a:spLocks noChangeArrowheads="1"/>
          </p:cNvSpPr>
          <p:nvPr/>
        </p:nvSpPr>
        <p:spPr bwMode="auto">
          <a:xfrm>
            <a:off x="6523881" y="3734369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Degas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5" name="Text Box 232"/>
          <p:cNvSpPr txBox="1">
            <a:spLocks noChangeArrowheads="1"/>
          </p:cNvSpPr>
          <p:nvPr/>
        </p:nvSpPr>
        <p:spPr bwMode="auto">
          <a:xfrm>
            <a:off x="7566868" y="3734369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Edgar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6" name="Line 233"/>
          <p:cNvSpPr>
            <a:spLocks noChangeShapeType="1"/>
          </p:cNvSpPr>
          <p:nvPr/>
        </p:nvSpPr>
        <p:spPr bwMode="auto">
          <a:xfrm>
            <a:off x="7571631" y="2875532"/>
            <a:ext cx="0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7" name="Line 234"/>
          <p:cNvSpPr>
            <a:spLocks noChangeShapeType="1"/>
          </p:cNvSpPr>
          <p:nvPr/>
        </p:nvSpPr>
        <p:spPr bwMode="auto">
          <a:xfrm flipH="1">
            <a:off x="7568456" y="3445444"/>
            <a:ext cx="3175" cy="590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8" name="Line 235"/>
          <p:cNvSpPr>
            <a:spLocks noChangeShapeType="1"/>
          </p:cNvSpPr>
          <p:nvPr/>
        </p:nvSpPr>
        <p:spPr bwMode="auto">
          <a:xfrm flipH="1">
            <a:off x="2915493" y="2877119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9" name="Line 236"/>
          <p:cNvSpPr>
            <a:spLocks noChangeShapeType="1"/>
          </p:cNvSpPr>
          <p:nvPr/>
        </p:nvSpPr>
        <p:spPr bwMode="auto">
          <a:xfrm flipH="1">
            <a:off x="3855293" y="2878707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0" name="Line 237"/>
          <p:cNvSpPr>
            <a:spLocks noChangeShapeType="1"/>
          </p:cNvSpPr>
          <p:nvPr/>
        </p:nvSpPr>
        <p:spPr bwMode="auto">
          <a:xfrm>
            <a:off x="6519118" y="2880294"/>
            <a:ext cx="0" cy="498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1" name="Text Box 238"/>
          <p:cNvSpPr txBox="1">
            <a:spLocks noChangeArrowheads="1"/>
          </p:cNvSpPr>
          <p:nvPr/>
        </p:nvSpPr>
        <p:spPr bwMode="auto">
          <a:xfrm>
            <a:off x="5799981" y="2859657"/>
            <a:ext cx="744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32" name="Line 239"/>
          <p:cNvSpPr>
            <a:spLocks noChangeShapeType="1"/>
          </p:cNvSpPr>
          <p:nvPr/>
        </p:nvSpPr>
        <p:spPr bwMode="auto">
          <a:xfrm flipH="1">
            <a:off x="6514356" y="3445444"/>
            <a:ext cx="3175" cy="58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3" name="Text Box 240"/>
          <p:cNvSpPr txBox="1">
            <a:spLocks noChangeArrowheads="1"/>
          </p:cNvSpPr>
          <p:nvPr/>
        </p:nvSpPr>
        <p:spPr bwMode="auto">
          <a:xfrm>
            <a:off x="5826968" y="3447032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A01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34" name="Text Box 241"/>
          <p:cNvSpPr txBox="1">
            <a:spLocks noChangeArrowheads="1"/>
          </p:cNvSpPr>
          <p:nvPr/>
        </p:nvSpPr>
        <p:spPr bwMode="auto">
          <a:xfrm>
            <a:off x="5826968" y="3732782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35" name="Line 242"/>
          <p:cNvSpPr>
            <a:spLocks noChangeShapeType="1"/>
          </p:cNvSpPr>
          <p:nvPr/>
        </p:nvSpPr>
        <p:spPr bwMode="auto">
          <a:xfrm>
            <a:off x="5839668" y="3742307"/>
            <a:ext cx="2759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6" name="Rectangle 249"/>
          <p:cNvSpPr>
            <a:spLocks noChangeArrowheads="1"/>
          </p:cNvSpPr>
          <p:nvPr/>
        </p:nvSpPr>
        <p:spPr bwMode="auto">
          <a:xfrm>
            <a:off x="1880806" y="4747194"/>
            <a:ext cx="5768975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37" name="Text Box 250"/>
          <p:cNvSpPr txBox="1">
            <a:spLocks noChangeArrowheads="1"/>
          </p:cNvSpPr>
          <p:nvPr/>
        </p:nvSpPr>
        <p:spPr bwMode="auto">
          <a:xfrm>
            <a:off x="1852231" y="4731319"/>
            <a:ext cx="3121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 dirty="0">
                <a:solidFill>
                  <a:srgbClr val="000000"/>
                </a:solidFill>
              </a:rPr>
              <a:t>Tabel </a:t>
            </a:r>
            <a:r>
              <a:rPr lang="nl-BE" sz="1400" dirty="0">
                <a:solidFill>
                  <a:srgbClr val="000000"/>
                </a:solidFill>
              </a:rPr>
              <a:t>(Schilderij </a:t>
            </a:r>
            <a:r>
              <a:rPr lang="nl-BE" sz="1400" dirty="0" smtClean="0">
                <a:solidFill>
                  <a:srgbClr val="000000"/>
                </a:solidFill>
              </a:rPr>
              <a:t>JOIN </a:t>
            </a:r>
            <a:r>
              <a:rPr lang="nl-BE" sz="1400" dirty="0">
                <a:solidFill>
                  <a:srgbClr val="000000"/>
                </a:solidFill>
              </a:rPr>
              <a:t>Artiest)         </a:t>
            </a:r>
            <a:endParaRPr lang="nl-NL" sz="1400" b="1" dirty="0">
              <a:solidFill>
                <a:srgbClr val="000000"/>
              </a:solidFill>
            </a:endParaRPr>
          </a:p>
        </p:txBody>
      </p:sp>
      <p:sp>
        <p:nvSpPr>
          <p:cNvPr id="138" name="Rectangle 251"/>
          <p:cNvSpPr>
            <a:spLocks noChangeArrowheads="1"/>
          </p:cNvSpPr>
          <p:nvPr/>
        </p:nvSpPr>
        <p:spPr bwMode="auto">
          <a:xfrm>
            <a:off x="1880806" y="5120257"/>
            <a:ext cx="5768975" cy="49053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139" name="Text Box 252"/>
          <p:cNvSpPr txBox="1">
            <a:spLocks noChangeArrowheads="1"/>
          </p:cNvSpPr>
          <p:nvPr/>
        </p:nvSpPr>
        <p:spPr bwMode="auto">
          <a:xfrm>
            <a:off x="1853818" y="5091682"/>
            <a:ext cx="744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40" name="Text Box 253"/>
          <p:cNvSpPr txBox="1">
            <a:spLocks noChangeArrowheads="1"/>
          </p:cNvSpPr>
          <p:nvPr/>
        </p:nvSpPr>
        <p:spPr bwMode="auto">
          <a:xfrm>
            <a:off x="2618993" y="5091682"/>
            <a:ext cx="825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41" name="Text Box 254"/>
          <p:cNvSpPr txBox="1">
            <a:spLocks noChangeArrowheads="1"/>
          </p:cNvSpPr>
          <p:nvPr/>
        </p:nvSpPr>
        <p:spPr bwMode="auto">
          <a:xfrm>
            <a:off x="3898518" y="5091682"/>
            <a:ext cx="7729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 smtClean="0">
                <a:solidFill>
                  <a:srgbClr val="000000"/>
                </a:solidFill>
              </a:rPr>
              <a:t>A_ID:</a:t>
            </a:r>
            <a:endParaRPr lang="nl-BE" sz="1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 err="1">
                <a:solidFill>
                  <a:srgbClr val="000000"/>
                </a:solidFill>
              </a:rPr>
              <a:t>char</a:t>
            </a:r>
            <a:r>
              <a:rPr lang="nl-BE" sz="1400" dirty="0">
                <a:solidFill>
                  <a:srgbClr val="000000"/>
                </a:solidFill>
              </a:rPr>
              <a:t>(3)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142" name="Text Box 255"/>
          <p:cNvSpPr txBox="1">
            <a:spLocks noChangeArrowheads="1"/>
          </p:cNvSpPr>
          <p:nvPr/>
        </p:nvSpPr>
        <p:spPr bwMode="auto">
          <a:xfrm>
            <a:off x="4798631" y="5091682"/>
            <a:ext cx="863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Periode: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43" name="Rectangle 256"/>
          <p:cNvSpPr>
            <a:spLocks noChangeArrowheads="1"/>
          </p:cNvSpPr>
          <p:nvPr/>
        </p:nvSpPr>
        <p:spPr bwMode="auto">
          <a:xfrm>
            <a:off x="1880806" y="5685408"/>
            <a:ext cx="5768975" cy="577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44" name="Line 269"/>
          <p:cNvSpPr>
            <a:spLocks noChangeShapeType="1"/>
          </p:cNvSpPr>
          <p:nvPr/>
        </p:nvSpPr>
        <p:spPr bwMode="auto">
          <a:xfrm flipV="1">
            <a:off x="1883981" y="5968500"/>
            <a:ext cx="5762150" cy="42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6" name="Line 271"/>
          <p:cNvSpPr>
            <a:spLocks noChangeShapeType="1"/>
          </p:cNvSpPr>
          <p:nvPr/>
        </p:nvSpPr>
        <p:spPr bwMode="auto">
          <a:xfrm flipH="1">
            <a:off x="2604706" y="5123432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7" name="Line 272"/>
          <p:cNvSpPr>
            <a:spLocks noChangeShapeType="1"/>
          </p:cNvSpPr>
          <p:nvPr/>
        </p:nvSpPr>
        <p:spPr bwMode="auto">
          <a:xfrm flipH="1">
            <a:off x="2596768" y="5683819"/>
            <a:ext cx="0" cy="578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8" name="Line 273"/>
          <p:cNvSpPr>
            <a:spLocks noChangeShapeType="1"/>
          </p:cNvSpPr>
          <p:nvPr/>
        </p:nvSpPr>
        <p:spPr bwMode="auto">
          <a:xfrm flipH="1">
            <a:off x="3898518" y="5683819"/>
            <a:ext cx="0" cy="578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9" name="Line 274"/>
          <p:cNvSpPr>
            <a:spLocks noChangeShapeType="1"/>
          </p:cNvSpPr>
          <p:nvPr/>
        </p:nvSpPr>
        <p:spPr bwMode="auto">
          <a:xfrm>
            <a:off x="4787518" y="5683819"/>
            <a:ext cx="0" cy="569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0" name="Text Box 275"/>
          <p:cNvSpPr txBox="1">
            <a:spLocks noChangeArrowheads="1"/>
          </p:cNvSpPr>
          <p:nvPr/>
        </p:nvSpPr>
        <p:spPr bwMode="auto">
          <a:xfrm>
            <a:off x="5630931" y="5104382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51" name="Text Box 276"/>
          <p:cNvSpPr txBox="1">
            <a:spLocks noChangeArrowheads="1"/>
          </p:cNvSpPr>
          <p:nvPr/>
        </p:nvSpPr>
        <p:spPr bwMode="auto">
          <a:xfrm>
            <a:off x="6595206" y="5104382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Voornaam: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52" name="Line 277"/>
          <p:cNvSpPr>
            <a:spLocks noChangeShapeType="1"/>
          </p:cNvSpPr>
          <p:nvPr/>
        </p:nvSpPr>
        <p:spPr bwMode="auto">
          <a:xfrm>
            <a:off x="6595206" y="5120257"/>
            <a:ext cx="0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3" name="Line 278"/>
          <p:cNvSpPr>
            <a:spLocks noChangeShapeType="1"/>
          </p:cNvSpPr>
          <p:nvPr/>
        </p:nvSpPr>
        <p:spPr bwMode="auto">
          <a:xfrm flipH="1">
            <a:off x="3898518" y="5121844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4" name="Line 279"/>
          <p:cNvSpPr>
            <a:spLocks noChangeShapeType="1"/>
          </p:cNvSpPr>
          <p:nvPr/>
        </p:nvSpPr>
        <p:spPr bwMode="auto">
          <a:xfrm flipH="1">
            <a:off x="4787518" y="5123432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7" name="Line 282"/>
          <p:cNvSpPr>
            <a:spLocks noChangeShapeType="1"/>
          </p:cNvSpPr>
          <p:nvPr/>
        </p:nvSpPr>
        <p:spPr bwMode="auto">
          <a:xfrm flipH="1">
            <a:off x="5632068" y="5120257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1" name="Line 298"/>
          <p:cNvSpPr>
            <a:spLocks noChangeShapeType="1"/>
          </p:cNvSpPr>
          <p:nvPr/>
        </p:nvSpPr>
        <p:spPr bwMode="auto">
          <a:xfrm>
            <a:off x="5632068" y="5686994"/>
            <a:ext cx="0" cy="575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3" name="Line 300"/>
          <p:cNvSpPr>
            <a:spLocks noChangeShapeType="1"/>
          </p:cNvSpPr>
          <p:nvPr/>
        </p:nvSpPr>
        <p:spPr bwMode="auto">
          <a:xfrm flipH="1">
            <a:off x="6595206" y="5683819"/>
            <a:ext cx="1587" cy="578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98" name="Line 245"/>
          <p:cNvSpPr>
            <a:spLocks noChangeShapeType="1"/>
          </p:cNvSpPr>
          <p:nvPr/>
        </p:nvSpPr>
        <p:spPr bwMode="auto">
          <a:xfrm flipV="1">
            <a:off x="4588718" y="3677219"/>
            <a:ext cx="1254125" cy="4381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84" name="Text Box 265"/>
          <p:cNvSpPr txBox="1">
            <a:spLocks noChangeArrowheads="1"/>
          </p:cNvSpPr>
          <p:nvPr/>
        </p:nvSpPr>
        <p:spPr bwMode="auto">
          <a:xfrm>
            <a:off x="1899856" y="5957907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>
                <a:solidFill>
                  <a:srgbClr val="000000"/>
                </a:solidFill>
              </a:rPr>
              <a:t>S03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185" name="Text Box 266"/>
          <p:cNvSpPr txBox="1">
            <a:spLocks noChangeArrowheads="1"/>
          </p:cNvSpPr>
          <p:nvPr/>
        </p:nvSpPr>
        <p:spPr bwMode="auto">
          <a:xfrm>
            <a:off x="2625343" y="5957907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Mona Lisa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86" name="Text Box 267"/>
          <p:cNvSpPr txBox="1">
            <a:spLocks noChangeArrowheads="1"/>
          </p:cNvSpPr>
          <p:nvPr/>
        </p:nvSpPr>
        <p:spPr bwMode="auto">
          <a:xfrm>
            <a:off x="3912806" y="5957907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A01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87" name="Text Box 268"/>
          <p:cNvSpPr txBox="1">
            <a:spLocks noChangeArrowheads="1"/>
          </p:cNvSpPr>
          <p:nvPr/>
        </p:nvSpPr>
        <p:spPr bwMode="auto">
          <a:xfrm>
            <a:off x="4870068" y="5957907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1499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92" name="Text Box 307"/>
          <p:cNvSpPr txBox="1">
            <a:spLocks noChangeArrowheads="1"/>
          </p:cNvSpPr>
          <p:nvPr/>
        </p:nvSpPr>
        <p:spPr bwMode="auto">
          <a:xfrm>
            <a:off x="5632518" y="5948382"/>
            <a:ext cx="846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>
                <a:solidFill>
                  <a:srgbClr val="000000"/>
                </a:solidFill>
              </a:rPr>
              <a:t>Da Vinci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193" name="Text Box 308"/>
          <p:cNvSpPr txBox="1">
            <a:spLocks noChangeArrowheads="1"/>
          </p:cNvSpPr>
          <p:nvPr/>
        </p:nvSpPr>
        <p:spPr bwMode="auto">
          <a:xfrm>
            <a:off x="6582506" y="5948382"/>
            <a:ext cx="931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Leonardo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00" name="Line 320"/>
          <p:cNvSpPr>
            <a:spLocks noChangeShapeType="1"/>
          </p:cNvSpPr>
          <p:nvPr/>
        </p:nvSpPr>
        <p:spPr bwMode="auto">
          <a:xfrm>
            <a:off x="3594943" y="4328094"/>
            <a:ext cx="663576" cy="38735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01" name="Line 321"/>
          <p:cNvSpPr>
            <a:spLocks noChangeShapeType="1"/>
          </p:cNvSpPr>
          <p:nvPr/>
        </p:nvSpPr>
        <p:spPr bwMode="auto">
          <a:xfrm flipH="1">
            <a:off x="4753818" y="4105844"/>
            <a:ext cx="1657350" cy="6096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57" name="Line 247"/>
          <p:cNvSpPr>
            <a:spLocks noChangeShapeType="1"/>
          </p:cNvSpPr>
          <p:nvPr/>
        </p:nvSpPr>
        <p:spPr bwMode="auto">
          <a:xfrm>
            <a:off x="4604593" y="3858194"/>
            <a:ext cx="1235075" cy="222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11" name="Text Box 287"/>
          <p:cNvSpPr txBox="1">
            <a:spLocks noChangeArrowheads="1"/>
          </p:cNvSpPr>
          <p:nvPr/>
        </p:nvSpPr>
        <p:spPr bwMode="auto">
          <a:xfrm>
            <a:off x="1906206" y="5676394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>
                <a:solidFill>
                  <a:srgbClr val="000000"/>
                </a:solidFill>
              </a:rPr>
              <a:t>S02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212" name="Text Box 288"/>
          <p:cNvSpPr txBox="1">
            <a:spLocks noChangeArrowheads="1"/>
          </p:cNvSpPr>
          <p:nvPr/>
        </p:nvSpPr>
        <p:spPr bwMode="auto">
          <a:xfrm>
            <a:off x="2631693" y="5676394"/>
            <a:ext cx="1111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 balletles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14" name="Text Box 289"/>
          <p:cNvSpPr txBox="1">
            <a:spLocks noChangeArrowheads="1"/>
          </p:cNvSpPr>
          <p:nvPr/>
        </p:nvSpPr>
        <p:spPr bwMode="auto">
          <a:xfrm>
            <a:off x="3919156" y="5676394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15" name="Text Box 290"/>
          <p:cNvSpPr txBox="1">
            <a:spLocks noChangeArrowheads="1"/>
          </p:cNvSpPr>
          <p:nvPr/>
        </p:nvSpPr>
        <p:spPr bwMode="auto">
          <a:xfrm>
            <a:off x="4876418" y="5676394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1872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53" name="Text Box 313"/>
          <p:cNvSpPr txBox="1">
            <a:spLocks noChangeArrowheads="1"/>
          </p:cNvSpPr>
          <p:nvPr/>
        </p:nvSpPr>
        <p:spPr bwMode="auto">
          <a:xfrm>
            <a:off x="5630931" y="5670044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Degas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54" name="Text Box 314"/>
          <p:cNvSpPr txBox="1">
            <a:spLocks noChangeArrowheads="1"/>
          </p:cNvSpPr>
          <p:nvPr/>
        </p:nvSpPr>
        <p:spPr bwMode="auto">
          <a:xfrm>
            <a:off x="6580918" y="5670044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Edgar</a:t>
            </a:r>
            <a:endParaRPr lang="nl-NL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640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Gedragsaspecten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Relationele algebra</a:t>
            </a:r>
          </a:p>
          <a:p>
            <a:r>
              <a:rPr lang="nl-BE" sz="1400" dirty="0" smtClean="0"/>
              <a:t>Operatoren – Outer </a:t>
            </a:r>
            <a:r>
              <a:rPr lang="nl-BE" sz="1400" dirty="0" err="1" smtClean="0"/>
              <a:t>join</a:t>
            </a:r>
            <a:r>
              <a:rPr lang="nl-BE" sz="1400" dirty="0" smtClean="0"/>
              <a:t>	</a:t>
            </a:r>
          </a:p>
        </p:txBody>
      </p:sp>
      <p:sp>
        <p:nvSpPr>
          <p:cNvPr id="6" name="AutoShape 2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64" name="TextBox 63"/>
          <p:cNvSpPr txBox="1"/>
          <p:nvPr/>
        </p:nvSpPr>
        <p:spPr>
          <a:xfrm>
            <a:off x="2105835" y="3509455"/>
            <a:ext cx="704866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Schema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smtClean="0"/>
              <a:t>de unie van </a:t>
            </a:r>
            <a:r>
              <a:rPr lang="nl-BE" sz="2000" dirty="0"/>
              <a:t>de </a:t>
            </a:r>
            <a:r>
              <a:rPr lang="nl-BE" sz="2000" dirty="0" smtClean="0"/>
              <a:t>attributen van </a:t>
            </a:r>
            <a:r>
              <a:rPr lang="nl-BE" sz="2000" i="1" dirty="0" smtClean="0"/>
              <a:t>R</a:t>
            </a:r>
            <a:r>
              <a:rPr lang="nl-BE" sz="2000" i="1" baseline="-25000" dirty="0" smtClean="0"/>
              <a:t>1</a:t>
            </a:r>
            <a:r>
              <a:rPr lang="nl-BE" sz="2000" dirty="0"/>
              <a:t> </a:t>
            </a:r>
            <a:r>
              <a:rPr lang="nl-BE" sz="2000" dirty="0" smtClean="0"/>
              <a:t>en </a:t>
            </a:r>
            <a:r>
              <a:rPr lang="nl-BE" sz="2000" i="1" dirty="0" smtClean="0"/>
              <a:t>R</a:t>
            </a:r>
            <a:r>
              <a:rPr lang="nl-BE" sz="2000" i="1" baseline="-25000" dirty="0" smtClean="0"/>
              <a:t>2</a:t>
            </a:r>
            <a:endParaRPr lang="nl-BE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err="1" smtClean="0"/>
              <a:t>Extentie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smtClean="0"/>
              <a:t>alle </a:t>
            </a:r>
            <a:r>
              <a:rPr lang="nl-BE" sz="2000" dirty="0" err="1" smtClean="0"/>
              <a:t>tuples</a:t>
            </a:r>
            <a:r>
              <a:rPr lang="nl-BE" sz="2000" dirty="0" smtClean="0"/>
              <a:t> van </a:t>
            </a:r>
            <a:r>
              <a:rPr lang="nl-BE" sz="2000" i="1" dirty="0" smtClean="0"/>
              <a:t>R</a:t>
            </a:r>
            <a:r>
              <a:rPr lang="nl-BE" sz="2000" i="1" baseline="-25000" dirty="0" smtClean="0"/>
              <a:t>1</a:t>
            </a:r>
            <a:r>
              <a:rPr lang="nl-BE" sz="2000" dirty="0" smtClean="0"/>
              <a:t> JOIN </a:t>
            </a:r>
            <a:r>
              <a:rPr lang="nl-BE" sz="2000" i="1" dirty="0" smtClean="0"/>
              <a:t>R</a:t>
            </a:r>
            <a:r>
              <a:rPr lang="nl-BE" sz="2000" i="1" baseline="-25000" dirty="0" smtClean="0"/>
              <a:t>2</a:t>
            </a:r>
            <a:r>
              <a:rPr lang="nl-BE" sz="2000" dirty="0" smtClean="0"/>
              <a:t> uitgebreid met alle </a:t>
            </a:r>
            <a:r>
              <a:rPr lang="nl-BE" sz="2000" dirty="0" err="1" smtClean="0"/>
              <a:t>tuples</a:t>
            </a:r>
            <a:r>
              <a:rPr lang="nl-BE" sz="2000" dirty="0" smtClean="0"/>
              <a:t> uit </a:t>
            </a:r>
            <a:r>
              <a:rPr lang="nl-BE" sz="2000" i="1" dirty="0" smtClean="0"/>
              <a:t>R</a:t>
            </a:r>
            <a:r>
              <a:rPr lang="nl-BE" sz="2000" i="1" baseline="-25000" dirty="0" smtClean="0"/>
              <a:t>1</a:t>
            </a:r>
            <a:r>
              <a:rPr lang="nl-BE" sz="2000" dirty="0" smtClean="0"/>
              <a:t> </a:t>
            </a:r>
            <a:br>
              <a:rPr lang="nl-BE" sz="2000" dirty="0" smtClean="0"/>
            </a:br>
            <a:r>
              <a:rPr lang="nl-BE" sz="2000" dirty="0" smtClean="0"/>
              <a:t>waarvoor geen corresponderend </a:t>
            </a:r>
            <a:r>
              <a:rPr lang="nl-BE" sz="2000" dirty="0" err="1" smtClean="0"/>
              <a:t>tuple</a:t>
            </a:r>
            <a:r>
              <a:rPr lang="nl-BE" sz="2000" dirty="0" smtClean="0"/>
              <a:t> bestaat in </a:t>
            </a:r>
            <a:r>
              <a:rPr lang="nl-BE" sz="2000" i="1" dirty="0" smtClean="0"/>
              <a:t>R</a:t>
            </a:r>
            <a:r>
              <a:rPr lang="nl-BE" sz="2000" i="1" baseline="-25000" dirty="0" smtClean="0"/>
              <a:t>2</a:t>
            </a:r>
            <a:r>
              <a:rPr lang="nl-BE" sz="2000" dirty="0" smtClean="0"/>
              <a:t>, aangevuld</a:t>
            </a:r>
            <a:br>
              <a:rPr lang="nl-BE" sz="2000" dirty="0" smtClean="0"/>
            </a:br>
            <a:r>
              <a:rPr lang="nl-BE" sz="2000" dirty="0" smtClean="0"/>
              <a:t>met </a:t>
            </a:r>
            <a:r>
              <a:rPr lang="nl-BE" sz="2000" dirty="0" err="1" smtClean="0"/>
              <a:t>null</a:t>
            </a:r>
            <a:r>
              <a:rPr lang="nl-BE" sz="2000" dirty="0" smtClean="0"/>
              <a:t>-waarden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86890" y="1142062"/>
            <a:ext cx="61817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b="1" dirty="0" smtClean="0"/>
              <a:t>(</a:t>
            </a:r>
            <a:r>
              <a:rPr lang="nl-BE" sz="4400" b="1" dirty="0" err="1" smtClean="0"/>
              <a:t>Left</a:t>
            </a:r>
            <a:r>
              <a:rPr lang="nl-BE" sz="4400" b="1" dirty="0" smtClean="0"/>
              <a:t>) </a:t>
            </a:r>
            <a:r>
              <a:rPr lang="nl-BE" sz="4400" b="1" dirty="0" err="1" smtClean="0"/>
              <a:t>outer</a:t>
            </a:r>
            <a:r>
              <a:rPr lang="nl-BE" sz="4400" b="1" dirty="0" smtClean="0"/>
              <a:t> </a:t>
            </a:r>
            <a:r>
              <a:rPr lang="nl-BE" sz="4400" b="1" dirty="0" err="1" smtClean="0"/>
              <a:t>join</a:t>
            </a:r>
            <a:r>
              <a:rPr lang="nl-BE" sz="4400" b="1" dirty="0" smtClean="0"/>
              <a:t>-operatie</a:t>
            </a:r>
            <a:endParaRPr lang="nl-BE" sz="4400" b="1" i="1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6474227" y="5671828"/>
            <a:ext cx="21448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nl-BE" sz="2000" dirty="0" smtClean="0">
                <a:solidFill>
                  <a:schemeClr val="tx2"/>
                </a:solidFill>
              </a:rPr>
              <a:t>Right </a:t>
            </a:r>
            <a:r>
              <a:rPr lang="nl-BE" sz="2000" dirty="0" err="1" smtClean="0">
                <a:solidFill>
                  <a:schemeClr val="tx2"/>
                </a:solidFill>
              </a:rPr>
              <a:t>outer</a:t>
            </a:r>
            <a:r>
              <a:rPr lang="nl-BE" sz="2000" dirty="0" smtClean="0">
                <a:solidFill>
                  <a:schemeClr val="tx2"/>
                </a:solidFill>
              </a:rPr>
              <a:t> </a:t>
            </a:r>
            <a:r>
              <a:rPr lang="nl-BE" sz="2000" dirty="0" err="1" smtClean="0">
                <a:solidFill>
                  <a:schemeClr val="tx2"/>
                </a:solidFill>
              </a:rPr>
              <a:t>join</a:t>
            </a:r>
            <a:endParaRPr lang="nl-BE" sz="2000" dirty="0" smtClean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nl-BE" sz="2000" dirty="0" smtClean="0">
                <a:solidFill>
                  <a:schemeClr val="tx2"/>
                </a:solidFill>
                <a:sym typeface="Symbol"/>
              </a:rPr>
              <a:t>Full </a:t>
            </a:r>
            <a:r>
              <a:rPr lang="nl-BE" sz="2000" dirty="0" err="1" smtClean="0">
                <a:solidFill>
                  <a:schemeClr val="tx2"/>
                </a:solidFill>
                <a:sym typeface="Symbol"/>
              </a:rPr>
              <a:t>outer</a:t>
            </a:r>
            <a:r>
              <a:rPr lang="nl-BE" sz="2000" dirty="0" smtClean="0">
                <a:solidFill>
                  <a:schemeClr val="tx2"/>
                </a:solidFill>
                <a:sym typeface="Symbol"/>
              </a:rPr>
              <a:t> </a:t>
            </a:r>
            <a:r>
              <a:rPr lang="nl-BE" sz="2000" dirty="0" err="1" smtClean="0">
                <a:solidFill>
                  <a:schemeClr val="tx2"/>
                </a:solidFill>
                <a:sym typeface="Symbol"/>
              </a:rPr>
              <a:t>join</a:t>
            </a:r>
            <a:endParaRPr lang="nl-BE" sz="2000" dirty="0" smtClean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68262" y="2820806"/>
            <a:ext cx="2751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i="1" dirty="0" smtClean="0"/>
              <a:t>R</a:t>
            </a:r>
            <a:r>
              <a:rPr lang="nl-BE" sz="2800" i="1" baseline="-25000" dirty="0" smtClean="0"/>
              <a:t>1</a:t>
            </a:r>
            <a:r>
              <a:rPr lang="nl-BE" sz="2800" dirty="0" smtClean="0"/>
              <a:t> OUTER JOIN </a:t>
            </a:r>
            <a:r>
              <a:rPr lang="nl-BE" sz="2800" i="1" dirty="0" smtClean="0"/>
              <a:t>R</a:t>
            </a:r>
            <a:r>
              <a:rPr lang="nl-BE" sz="2800" i="1" baseline="-25000" dirty="0" smtClean="0"/>
              <a:t>2</a:t>
            </a:r>
            <a:endParaRPr lang="nl-BE" sz="2800" i="1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5840767" y="2820806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(of </a:t>
            </a:r>
            <a:r>
              <a:rPr lang="nl-BE" sz="2800" i="1" dirty="0" smtClean="0"/>
              <a:t>R</a:t>
            </a:r>
            <a:r>
              <a:rPr lang="nl-BE" sz="2800" i="1" baseline="-25000" dirty="0" smtClean="0"/>
              <a:t>1</a:t>
            </a:r>
            <a:r>
              <a:rPr lang="nl-BE" sz="2800" dirty="0" smtClean="0"/>
              <a:t>     </a:t>
            </a:r>
            <a:r>
              <a:rPr lang="nl-BE" sz="2800" baseline="-25000" dirty="0" smtClean="0">
                <a:sym typeface="Symbol"/>
              </a:rPr>
              <a:t></a:t>
            </a:r>
            <a:r>
              <a:rPr lang="nl-BE" sz="2800" dirty="0" smtClean="0"/>
              <a:t> </a:t>
            </a:r>
            <a:r>
              <a:rPr lang="nl-BE" sz="2800" i="1" dirty="0" smtClean="0"/>
              <a:t>R</a:t>
            </a:r>
            <a:r>
              <a:rPr lang="nl-BE" sz="2800" i="1" baseline="-25000" dirty="0" smtClean="0"/>
              <a:t>2</a:t>
            </a:r>
            <a:r>
              <a:rPr lang="nl-BE" sz="2800" dirty="0" smtClean="0"/>
              <a:t>)</a:t>
            </a:r>
            <a:endParaRPr lang="nl-BE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23634" y="1905342"/>
            <a:ext cx="8911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Relatieschema’s hebben gemeenschappelijke attributen {</a:t>
            </a:r>
            <a:r>
              <a:rPr lang="nl-BE" sz="2800" i="1" dirty="0" smtClean="0"/>
              <a:t>Y</a:t>
            </a:r>
            <a:r>
              <a:rPr lang="nl-BE" sz="2800" i="1" baseline="-25000" dirty="0" smtClean="0"/>
              <a:t>1</a:t>
            </a:r>
            <a:r>
              <a:rPr lang="nl-BE" sz="2800" dirty="0" smtClean="0"/>
              <a:t>:</a:t>
            </a:r>
            <a:r>
              <a:rPr lang="nl-BE" sz="2800" i="1" dirty="0" smtClean="0"/>
              <a:t>T</a:t>
            </a:r>
            <a:r>
              <a:rPr lang="nl-BE" sz="2800" i="1" baseline="-25000" dirty="0" smtClean="0"/>
              <a:t>Y  </a:t>
            </a:r>
            <a:r>
              <a:rPr lang="nl-BE" sz="2800" dirty="0" smtClean="0"/>
              <a:t>,…,</a:t>
            </a:r>
            <a:r>
              <a:rPr lang="nl-BE" sz="2800" i="1" dirty="0" err="1" smtClean="0"/>
              <a:t>Y</a:t>
            </a:r>
            <a:r>
              <a:rPr lang="nl-BE" sz="2800" i="1" baseline="-25000" dirty="0" err="1" smtClean="0"/>
              <a:t>n</a:t>
            </a:r>
            <a:r>
              <a:rPr lang="nl-BE" sz="2800" dirty="0" err="1" smtClean="0"/>
              <a:t>:</a:t>
            </a:r>
            <a:r>
              <a:rPr lang="nl-BE" sz="2800" i="1" dirty="0" err="1" smtClean="0"/>
              <a:t>T</a:t>
            </a:r>
            <a:r>
              <a:rPr lang="nl-BE" sz="2800" i="1" baseline="-25000" dirty="0" err="1" smtClean="0"/>
              <a:t>Y</a:t>
            </a:r>
            <a:r>
              <a:rPr lang="nl-BE" sz="2800" i="1" baseline="-25000" dirty="0" smtClean="0"/>
              <a:t>  </a:t>
            </a:r>
            <a:r>
              <a:rPr lang="nl-BE" sz="2800" dirty="0" smtClean="0"/>
              <a:t>}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5554" y="2630832"/>
            <a:ext cx="369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i="1" dirty="0" smtClean="0"/>
              <a:t>1</a:t>
            </a:r>
            <a:endParaRPr lang="nl-BE" sz="1400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2008566" y="2624481"/>
            <a:ext cx="369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i="1" dirty="0" smtClean="0"/>
              <a:t>n</a:t>
            </a:r>
            <a:endParaRPr lang="nl-BE" sz="1400" i="1" dirty="0"/>
          </a:p>
        </p:txBody>
      </p:sp>
      <p:sp>
        <p:nvSpPr>
          <p:cNvPr id="20" name="Isosceles Triangle 19"/>
          <p:cNvSpPr/>
          <p:nvPr/>
        </p:nvSpPr>
        <p:spPr>
          <a:xfrm rot="5400000">
            <a:off x="6800585" y="3024347"/>
            <a:ext cx="171385" cy="11614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Isosceles Triangle 20"/>
          <p:cNvSpPr/>
          <p:nvPr/>
        </p:nvSpPr>
        <p:spPr>
          <a:xfrm rot="16200000">
            <a:off x="6938324" y="3023839"/>
            <a:ext cx="171385" cy="11715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" name="Straight Connector 4"/>
          <p:cNvCxnSpPr/>
          <p:nvPr/>
        </p:nvCxnSpPr>
        <p:spPr>
          <a:xfrm>
            <a:off x="6751435" y="2996725"/>
            <a:ext cx="76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52585" y="3176625"/>
            <a:ext cx="7677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ttp://www.sqlserver2008tutorial.com/blog/sql-joins/left_outer_join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032637"/>
            <a:ext cx="2156659" cy="171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63" y="2996722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994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Gedragsaspecten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Relationele algebra</a:t>
            </a:r>
          </a:p>
          <a:p>
            <a:r>
              <a:rPr lang="nl-BE" sz="1400" dirty="0" smtClean="0"/>
              <a:t>Operatoren – Outer </a:t>
            </a:r>
            <a:r>
              <a:rPr lang="nl-BE" sz="1400" dirty="0" err="1" smtClean="0"/>
              <a:t>join</a:t>
            </a:r>
            <a:endParaRPr lang="nl-BE" sz="1400" dirty="0" smtClean="0"/>
          </a:p>
        </p:txBody>
      </p:sp>
      <p:sp>
        <p:nvSpPr>
          <p:cNvPr id="6" name="AutoShape 2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1600193" y="1377319"/>
            <a:ext cx="59942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b="1" dirty="0" smtClean="0"/>
              <a:t>(</a:t>
            </a:r>
            <a:r>
              <a:rPr lang="nl-BE" sz="4400" b="1" dirty="0" err="1" smtClean="0"/>
              <a:t>Left</a:t>
            </a:r>
            <a:r>
              <a:rPr lang="nl-BE" sz="4400" b="1" dirty="0" smtClean="0"/>
              <a:t>) </a:t>
            </a:r>
            <a:r>
              <a:rPr lang="nl-BE" sz="4400" b="1" dirty="0" err="1" smtClean="0"/>
              <a:t>outer</a:t>
            </a:r>
            <a:r>
              <a:rPr lang="nl-BE" sz="4400" b="1" dirty="0" smtClean="0"/>
              <a:t> </a:t>
            </a:r>
            <a:r>
              <a:rPr lang="nl-BE" sz="4400" b="1" dirty="0" err="1" smtClean="0"/>
              <a:t>join</a:t>
            </a:r>
            <a:r>
              <a:rPr lang="nl-BE" sz="4400" b="1" dirty="0" smtClean="0"/>
              <a:t>-operatie</a:t>
            </a:r>
            <a:endParaRPr lang="nl-BE" sz="4400" b="1" i="1" baseline="30000" dirty="0"/>
          </a:p>
        </p:txBody>
      </p:sp>
      <p:sp>
        <p:nvSpPr>
          <p:cNvPr id="93" name="Text Box 236"/>
          <p:cNvSpPr txBox="1">
            <a:spLocks noChangeArrowheads="1"/>
          </p:cNvSpPr>
          <p:nvPr/>
        </p:nvSpPr>
        <p:spPr bwMode="auto">
          <a:xfrm>
            <a:off x="981075" y="5259369"/>
            <a:ext cx="7617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800" b="1" dirty="0" err="1" smtClean="0">
                <a:solidFill>
                  <a:schemeClr val="tx2"/>
                </a:solidFill>
              </a:rPr>
              <a:t>outer</a:t>
            </a:r>
            <a:endParaRPr lang="nl-BE" sz="1800" b="1" dirty="0" smtClean="0">
              <a:solidFill>
                <a:schemeClr val="tx2"/>
              </a:solidFill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800" b="1" dirty="0" err="1" smtClean="0">
                <a:solidFill>
                  <a:schemeClr val="tx2"/>
                </a:solidFill>
              </a:rPr>
              <a:t>join</a:t>
            </a:r>
            <a:endParaRPr lang="nl-NL" sz="1800" b="1" dirty="0">
              <a:solidFill>
                <a:schemeClr val="tx2"/>
              </a:solidFill>
            </a:endParaRPr>
          </a:p>
        </p:txBody>
      </p:sp>
      <p:sp>
        <p:nvSpPr>
          <p:cNvPr id="67" name="Rectangle 197"/>
          <p:cNvSpPr>
            <a:spLocks noChangeArrowheads="1"/>
          </p:cNvSpPr>
          <p:nvPr/>
        </p:nvSpPr>
        <p:spPr bwMode="auto">
          <a:xfrm>
            <a:off x="1062881" y="2316844"/>
            <a:ext cx="3640138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68" name="Rectangle 198"/>
          <p:cNvSpPr>
            <a:spLocks noChangeArrowheads="1"/>
          </p:cNvSpPr>
          <p:nvPr/>
        </p:nvSpPr>
        <p:spPr bwMode="auto">
          <a:xfrm>
            <a:off x="5850781" y="2359707"/>
            <a:ext cx="2754313" cy="2635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69" name="Text Box 199"/>
          <p:cNvSpPr txBox="1">
            <a:spLocks noChangeArrowheads="1"/>
          </p:cNvSpPr>
          <p:nvPr/>
        </p:nvSpPr>
        <p:spPr bwMode="auto">
          <a:xfrm>
            <a:off x="1034306" y="2300969"/>
            <a:ext cx="1908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Tabel </a:t>
            </a:r>
            <a:r>
              <a:rPr lang="nl-BE" sz="1400">
                <a:solidFill>
                  <a:srgbClr val="000000"/>
                </a:solidFill>
              </a:rPr>
              <a:t>Schilderij          </a:t>
            </a:r>
            <a:endParaRPr lang="nl-NL" sz="1400" b="1">
              <a:solidFill>
                <a:srgbClr val="000000"/>
              </a:solidFill>
            </a:endParaRPr>
          </a:p>
        </p:txBody>
      </p:sp>
      <p:sp>
        <p:nvSpPr>
          <p:cNvPr id="70" name="Text Box 200"/>
          <p:cNvSpPr txBox="1">
            <a:spLocks noChangeArrowheads="1"/>
          </p:cNvSpPr>
          <p:nvPr/>
        </p:nvSpPr>
        <p:spPr bwMode="auto">
          <a:xfrm>
            <a:off x="5809506" y="2321607"/>
            <a:ext cx="1406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Tabel </a:t>
            </a:r>
            <a:r>
              <a:rPr lang="nl-BE" sz="1400">
                <a:solidFill>
                  <a:srgbClr val="000000"/>
                </a:solidFill>
              </a:rPr>
              <a:t>Artiest</a:t>
            </a:r>
            <a:endParaRPr lang="nl-NL" sz="1400" b="1">
              <a:solidFill>
                <a:srgbClr val="000000"/>
              </a:solidFill>
            </a:endParaRPr>
          </a:p>
        </p:txBody>
      </p:sp>
      <p:sp>
        <p:nvSpPr>
          <p:cNvPr id="71" name="Rectangle 201"/>
          <p:cNvSpPr>
            <a:spLocks noChangeArrowheads="1"/>
          </p:cNvSpPr>
          <p:nvPr/>
        </p:nvSpPr>
        <p:spPr bwMode="auto">
          <a:xfrm>
            <a:off x="1062881" y="2689907"/>
            <a:ext cx="3636963" cy="49053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72" name="Text Box 202"/>
          <p:cNvSpPr txBox="1">
            <a:spLocks noChangeArrowheads="1"/>
          </p:cNvSpPr>
          <p:nvPr/>
        </p:nvSpPr>
        <p:spPr bwMode="auto">
          <a:xfrm>
            <a:off x="1035893" y="2661332"/>
            <a:ext cx="744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6" name="Text Box 203"/>
          <p:cNvSpPr txBox="1">
            <a:spLocks noChangeArrowheads="1"/>
          </p:cNvSpPr>
          <p:nvPr/>
        </p:nvSpPr>
        <p:spPr bwMode="auto">
          <a:xfrm>
            <a:off x="1801068" y="2661332"/>
            <a:ext cx="825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7" name="Text Box 204"/>
          <p:cNvSpPr txBox="1">
            <a:spLocks noChangeArrowheads="1"/>
          </p:cNvSpPr>
          <p:nvPr/>
        </p:nvSpPr>
        <p:spPr bwMode="auto">
          <a:xfrm>
            <a:off x="2915493" y="2661332"/>
            <a:ext cx="7729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smtClean="0">
                <a:solidFill>
                  <a:srgbClr val="000000"/>
                </a:solidFill>
              </a:rPr>
              <a:t>A_ID:</a:t>
            </a:r>
            <a:endParaRPr lang="nl-BE" sz="1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 err="1">
                <a:solidFill>
                  <a:srgbClr val="000000"/>
                </a:solidFill>
              </a:rPr>
              <a:t>char</a:t>
            </a:r>
            <a:r>
              <a:rPr lang="nl-BE" sz="1400" dirty="0">
                <a:solidFill>
                  <a:srgbClr val="000000"/>
                </a:solidFill>
              </a:rPr>
              <a:t>(3)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98" name="Text Box 205"/>
          <p:cNvSpPr txBox="1">
            <a:spLocks noChangeArrowheads="1"/>
          </p:cNvSpPr>
          <p:nvPr/>
        </p:nvSpPr>
        <p:spPr bwMode="auto">
          <a:xfrm>
            <a:off x="3866406" y="2661332"/>
            <a:ext cx="8445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Periode: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9" name="Rectangle 206"/>
          <p:cNvSpPr>
            <a:spLocks noChangeArrowheads="1"/>
          </p:cNvSpPr>
          <p:nvPr/>
        </p:nvSpPr>
        <p:spPr bwMode="auto">
          <a:xfrm>
            <a:off x="1062881" y="3255057"/>
            <a:ext cx="3636963" cy="8334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00" name="Text Box 207"/>
          <p:cNvSpPr txBox="1">
            <a:spLocks noChangeArrowheads="1"/>
          </p:cNvSpPr>
          <p:nvPr/>
        </p:nvSpPr>
        <p:spPr bwMode="auto">
          <a:xfrm>
            <a:off x="1067643" y="3255057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>
                <a:solidFill>
                  <a:srgbClr val="000000"/>
                </a:solidFill>
              </a:rPr>
              <a:t>S01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101" name="Text Box 208"/>
          <p:cNvSpPr txBox="1">
            <a:spLocks noChangeArrowheads="1"/>
          </p:cNvSpPr>
          <p:nvPr/>
        </p:nvSpPr>
        <p:spPr bwMode="auto">
          <a:xfrm>
            <a:off x="1793131" y="3255057"/>
            <a:ext cx="109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Vissershuis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2" name="Text Box 209"/>
          <p:cNvSpPr txBox="1">
            <a:spLocks noChangeArrowheads="1"/>
          </p:cNvSpPr>
          <p:nvPr/>
        </p:nvSpPr>
        <p:spPr bwMode="auto">
          <a:xfrm>
            <a:off x="2915493" y="3255057"/>
            <a:ext cx="460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null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3" name="Text Box 210"/>
          <p:cNvSpPr txBox="1">
            <a:spLocks noChangeArrowheads="1"/>
          </p:cNvSpPr>
          <p:nvPr/>
        </p:nvSpPr>
        <p:spPr bwMode="auto">
          <a:xfrm>
            <a:off x="3923556" y="3255057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1882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4" name="Text Box 211"/>
          <p:cNvSpPr txBox="1">
            <a:spLocks noChangeArrowheads="1"/>
          </p:cNvSpPr>
          <p:nvPr/>
        </p:nvSpPr>
        <p:spPr bwMode="auto">
          <a:xfrm>
            <a:off x="1062881" y="3542394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5" name="Text Box 212"/>
          <p:cNvSpPr txBox="1">
            <a:spLocks noChangeArrowheads="1"/>
          </p:cNvSpPr>
          <p:nvPr/>
        </p:nvSpPr>
        <p:spPr bwMode="auto">
          <a:xfrm>
            <a:off x="1788368" y="3542394"/>
            <a:ext cx="1111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 balletles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6" name="Text Box 213"/>
          <p:cNvSpPr txBox="1">
            <a:spLocks noChangeArrowheads="1"/>
          </p:cNvSpPr>
          <p:nvPr/>
        </p:nvSpPr>
        <p:spPr bwMode="auto">
          <a:xfrm>
            <a:off x="2910731" y="3542394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7" name="Text Box 214"/>
          <p:cNvSpPr txBox="1">
            <a:spLocks noChangeArrowheads="1"/>
          </p:cNvSpPr>
          <p:nvPr/>
        </p:nvSpPr>
        <p:spPr bwMode="auto">
          <a:xfrm>
            <a:off x="3918793" y="3542394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1872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8" name="Text Box 215"/>
          <p:cNvSpPr txBox="1">
            <a:spLocks noChangeArrowheads="1"/>
          </p:cNvSpPr>
          <p:nvPr/>
        </p:nvSpPr>
        <p:spPr bwMode="auto">
          <a:xfrm>
            <a:off x="1062881" y="3813857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S03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9" name="Text Box 216"/>
          <p:cNvSpPr txBox="1">
            <a:spLocks noChangeArrowheads="1"/>
          </p:cNvSpPr>
          <p:nvPr/>
        </p:nvSpPr>
        <p:spPr bwMode="auto">
          <a:xfrm>
            <a:off x="1788368" y="3813857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Mona Lisa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10" name="Text Box 217"/>
          <p:cNvSpPr txBox="1">
            <a:spLocks noChangeArrowheads="1"/>
          </p:cNvSpPr>
          <p:nvPr/>
        </p:nvSpPr>
        <p:spPr bwMode="auto">
          <a:xfrm>
            <a:off x="2910731" y="3813857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A01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11" name="Text Box 218"/>
          <p:cNvSpPr txBox="1">
            <a:spLocks noChangeArrowheads="1"/>
          </p:cNvSpPr>
          <p:nvPr/>
        </p:nvSpPr>
        <p:spPr bwMode="auto">
          <a:xfrm>
            <a:off x="3918793" y="3813857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1499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12" name="Line 219"/>
          <p:cNvSpPr>
            <a:spLocks noChangeShapeType="1"/>
          </p:cNvSpPr>
          <p:nvPr/>
        </p:nvSpPr>
        <p:spPr bwMode="auto">
          <a:xfrm>
            <a:off x="1066056" y="3542394"/>
            <a:ext cx="36369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3" name="Line 220"/>
          <p:cNvSpPr>
            <a:spLocks noChangeShapeType="1"/>
          </p:cNvSpPr>
          <p:nvPr/>
        </p:nvSpPr>
        <p:spPr bwMode="auto">
          <a:xfrm flipV="1">
            <a:off x="1062881" y="3829732"/>
            <a:ext cx="36337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4" name="Line 221"/>
          <p:cNvSpPr>
            <a:spLocks noChangeShapeType="1"/>
          </p:cNvSpPr>
          <p:nvPr/>
        </p:nvSpPr>
        <p:spPr bwMode="auto">
          <a:xfrm flipH="1">
            <a:off x="1786781" y="2693082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5" name="Line 222"/>
          <p:cNvSpPr>
            <a:spLocks noChangeShapeType="1"/>
          </p:cNvSpPr>
          <p:nvPr/>
        </p:nvSpPr>
        <p:spPr bwMode="auto">
          <a:xfrm flipH="1">
            <a:off x="1775668" y="3253469"/>
            <a:ext cx="3175" cy="828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6" name="Line 223"/>
          <p:cNvSpPr>
            <a:spLocks noChangeShapeType="1"/>
          </p:cNvSpPr>
          <p:nvPr/>
        </p:nvSpPr>
        <p:spPr bwMode="auto">
          <a:xfrm flipH="1">
            <a:off x="2912318" y="3253469"/>
            <a:ext cx="3175" cy="83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7" name="Line 224"/>
          <p:cNvSpPr>
            <a:spLocks noChangeShapeType="1"/>
          </p:cNvSpPr>
          <p:nvPr/>
        </p:nvSpPr>
        <p:spPr bwMode="auto">
          <a:xfrm>
            <a:off x="3855293" y="3253469"/>
            <a:ext cx="0" cy="825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8" name="Rectangle 225"/>
          <p:cNvSpPr>
            <a:spLocks noChangeArrowheads="1"/>
          </p:cNvSpPr>
          <p:nvPr/>
        </p:nvSpPr>
        <p:spPr bwMode="auto">
          <a:xfrm>
            <a:off x="5850781" y="2689907"/>
            <a:ext cx="2757488" cy="49688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119" name="Text Box 226"/>
          <p:cNvSpPr txBox="1">
            <a:spLocks noChangeArrowheads="1"/>
          </p:cNvSpPr>
          <p:nvPr/>
        </p:nvSpPr>
        <p:spPr bwMode="auto">
          <a:xfrm>
            <a:off x="6514356" y="2674032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0" name="Text Box 227"/>
          <p:cNvSpPr txBox="1">
            <a:spLocks noChangeArrowheads="1"/>
          </p:cNvSpPr>
          <p:nvPr/>
        </p:nvSpPr>
        <p:spPr bwMode="auto">
          <a:xfrm>
            <a:off x="7558931" y="2674032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Voornaam: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1" name="Rectangle 228"/>
          <p:cNvSpPr>
            <a:spLocks noChangeArrowheads="1"/>
          </p:cNvSpPr>
          <p:nvPr/>
        </p:nvSpPr>
        <p:spPr bwMode="auto">
          <a:xfrm>
            <a:off x="5841256" y="3261407"/>
            <a:ext cx="2763838" cy="5889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22" name="Text Box 229"/>
          <p:cNvSpPr txBox="1">
            <a:spLocks noChangeArrowheads="1"/>
          </p:cNvSpPr>
          <p:nvPr/>
        </p:nvSpPr>
        <p:spPr bwMode="auto">
          <a:xfrm>
            <a:off x="6528643" y="3261407"/>
            <a:ext cx="846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Da Vinci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3" name="Text Box 230"/>
          <p:cNvSpPr txBox="1">
            <a:spLocks noChangeArrowheads="1"/>
          </p:cNvSpPr>
          <p:nvPr/>
        </p:nvSpPr>
        <p:spPr bwMode="auto">
          <a:xfrm>
            <a:off x="7571631" y="3261407"/>
            <a:ext cx="931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Leonardo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4" name="Text Box 231"/>
          <p:cNvSpPr txBox="1">
            <a:spLocks noChangeArrowheads="1"/>
          </p:cNvSpPr>
          <p:nvPr/>
        </p:nvSpPr>
        <p:spPr bwMode="auto">
          <a:xfrm>
            <a:off x="6523881" y="3548744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Degas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5" name="Text Box 232"/>
          <p:cNvSpPr txBox="1">
            <a:spLocks noChangeArrowheads="1"/>
          </p:cNvSpPr>
          <p:nvPr/>
        </p:nvSpPr>
        <p:spPr bwMode="auto">
          <a:xfrm>
            <a:off x="7566868" y="3548744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Edgar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6" name="Line 233"/>
          <p:cNvSpPr>
            <a:spLocks noChangeShapeType="1"/>
          </p:cNvSpPr>
          <p:nvPr/>
        </p:nvSpPr>
        <p:spPr bwMode="auto">
          <a:xfrm>
            <a:off x="7571631" y="2689907"/>
            <a:ext cx="0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7" name="Line 234"/>
          <p:cNvSpPr>
            <a:spLocks noChangeShapeType="1"/>
          </p:cNvSpPr>
          <p:nvPr/>
        </p:nvSpPr>
        <p:spPr bwMode="auto">
          <a:xfrm flipH="1">
            <a:off x="7568456" y="3259819"/>
            <a:ext cx="3175" cy="590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8" name="Line 235"/>
          <p:cNvSpPr>
            <a:spLocks noChangeShapeType="1"/>
          </p:cNvSpPr>
          <p:nvPr/>
        </p:nvSpPr>
        <p:spPr bwMode="auto">
          <a:xfrm flipH="1">
            <a:off x="2915493" y="2691494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9" name="Line 236"/>
          <p:cNvSpPr>
            <a:spLocks noChangeShapeType="1"/>
          </p:cNvSpPr>
          <p:nvPr/>
        </p:nvSpPr>
        <p:spPr bwMode="auto">
          <a:xfrm flipH="1">
            <a:off x="3855293" y="2693082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0" name="Line 237"/>
          <p:cNvSpPr>
            <a:spLocks noChangeShapeType="1"/>
          </p:cNvSpPr>
          <p:nvPr/>
        </p:nvSpPr>
        <p:spPr bwMode="auto">
          <a:xfrm>
            <a:off x="6519118" y="2694669"/>
            <a:ext cx="0" cy="498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1" name="Text Box 238"/>
          <p:cNvSpPr txBox="1">
            <a:spLocks noChangeArrowheads="1"/>
          </p:cNvSpPr>
          <p:nvPr/>
        </p:nvSpPr>
        <p:spPr bwMode="auto">
          <a:xfrm>
            <a:off x="5799981" y="2674032"/>
            <a:ext cx="744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32" name="Line 239"/>
          <p:cNvSpPr>
            <a:spLocks noChangeShapeType="1"/>
          </p:cNvSpPr>
          <p:nvPr/>
        </p:nvSpPr>
        <p:spPr bwMode="auto">
          <a:xfrm flipH="1">
            <a:off x="6514356" y="3259819"/>
            <a:ext cx="3175" cy="58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3" name="Text Box 240"/>
          <p:cNvSpPr txBox="1">
            <a:spLocks noChangeArrowheads="1"/>
          </p:cNvSpPr>
          <p:nvPr/>
        </p:nvSpPr>
        <p:spPr bwMode="auto">
          <a:xfrm>
            <a:off x="5826968" y="3261407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A01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34" name="Text Box 241"/>
          <p:cNvSpPr txBox="1">
            <a:spLocks noChangeArrowheads="1"/>
          </p:cNvSpPr>
          <p:nvPr/>
        </p:nvSpPr>
        <p:spPr bwMode="auto">
          <a:xfrm>
            <a:off x="5826968" y="3547157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35" name="Line 242"/>
          <p:cNvSpPr>
            <a:spLocks noChangeShapeType="1"/>
          </p:cNvSpPr>
          <p:nvPr/>
        </p:nvSpPr>
        <p:spPr bwMode="auto">
          <a:xfrm>
            <a:off x="5839668" y="3556682"/>
            <a:ext cx="2759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6" name="Rectangle 249"/>
          <p:cNvSpPr>
            <a:spLocks noChangeArrowheads="1"/>
          </p:cNvSpPr>
          <p:nvPr/>
        </p:nvSpPr>
        <p:spPr bwMode="auto">
          <a:xfrm>
            <a:off x="1880806" y="4561569"/>
            <a:ext cx="5768975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37" name="Text Box 250"/>
          <p:cNvSpPr txBox="1">
            <a:spLocks noChangeArrowheads="1"/>
          </p:cNvSpPr>
          <p:nvPr/>
        </p:nvSpPr>
        <p:spPr bwMode="auto">
          <a:xfrm>
            <a:off x="1852231" y="4545694"/>
            <a:ext cx="3947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 dirty="0">
                <a:solidFill>
                  <a:srgbClr val="000000"/>
                </a:solidFill>
              </a:rPr>
              <a:t>Tabel </a:t>
            </a:r>
            <a:r>
              <a:rPr lang="nl-BE" sz="1400" dirty="0">
                <a:solidFill>
                  <a:srgbClr val="000000"/>
                </a:solidFill>
              </a:rPr>
              <a:t>(Schilderij </a:t>
            </a:r>
            <a:r>
              <a:rPr lang="nl-BE" sz="1400" dirty="0" smtClean="0">
                <a:solidFill>
                  <a:srgbClr val="000000"/>
                </a:solidFill>
              </a:rPr>
              <a:t>OUTER JOIN </a:t>
            </a:r>
            <a:r>
              <a:rPr lang="nl-BE" sz="1400" dirty="0">
                <a:solidFill>
                  <a:srgbClr val="000000"/>
                </a:solidFill>
              </a:rPr>
              <a:t>Artiest)         </a:t>
            </a:r>
            <a:endParaRPr lang="nl-NL" sz="1400" b="1" dirty="0">
              <a:solidFill>
                <a:srgbClr val="000000"/>
              </a:solidFill>
            </a:endParaRPr>
          </a:p>
        </p:txBody>
      </p:sp>
      <p:sp>
        <p:nvSpPr>
          <p:cNvPr id="138" name="Rectangle 251"/>
          <p:cNvSpPr>
            <a:spLocks noChangeArrowheads="1"/>
          </p:cNvSpPr>
          <p:nvPr/>
        </p:nvSpPr>
        <p:spPr bwMode="auto">
          <a:xfrm>
            <a:off x="1880806" y="4934632"/>
            <a:ext cx="5768975" cy="49053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139" name="Text Box 252"/>
          <p:cNvSpPr txBox="1">
            <a:spLocks noChangeArrowheads="1"/>
          </p:cNvSpPr>
          <p:nvPr/>
        </p:nvSpPr>
        <p:spPr bwMode="auto">
          <a:xfrm>
            <a:off x="1853818" y="4906057"/>
            <a:ext cx="744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40" name="Text Box 253"/>
          <p:cNvSpPr txBox="1">
            <a:spLocks noChangeArrowheads="1"/>
          </p:cNvSpPr>
          <p:nvPr/>
        </p:nvSpPr>
        <p:spPr bwMode="auto">
          <a:xfrm>
            <a:off x="2618993" y="4906057"/>
            <a:ext cx="825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41" name="Text Box 254"/>
          <p:cNvSpPr txBox="1">
            <a:spLocks noChangeArrowheads="1"/>
          </p:cNvSpPr>
          <p:nvPr/>
        </p:nvSpPr>
        <p:spPr bwMode="auto">
          <a:xfrm>
            <a:off x="3898518" y="4906057"/>
            <a:ext cx="7729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 smtClean="0">
                <a:solidFill>
                  <a:srgbClr val="000000"/>
                </a:solidFill>
              </a:rPr>
              <a:t>A_ID:</a:t>
            </a:r>
            <a:endParaRPr lang="nl-BE" sz="1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 err="1">
                <a:solidFill>
                  <a:srgbClr val="000000"/>
                </a:solidFill>
              </a:rPr>
              <a:t>char</a:t>
            </a:r>
            <a:r>
              <a:rPr lang="nl-BE" sz="1400" dirty="0">
                <a:solidFill>
                  <a:srgbClr val="000000"/>
                </a:solidFill>
              </a:rPr>
              <a:t>(3)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142" name="Text Box 255"/>
          <p:cNvSpPr txBox="1">
            <a:spLocks noChangeArrowheads="1"/>
          </p:cNvSpPr>
          <p:nvPr/>
        </p:nvSpPr>
        <p:spPr bwMode="auto">
          <a:xfrm>
            <a:off x="4798631" y="4906057"/>
            <a:ext cx="8636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Periode: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46" name="Line 271"/>
          <p:cNvSpPr>
            <a:spLocks noChangeShapeType="1"/>
          </p:cNvSpPr>
          <p:nvPr/>
        </p:nvSpPr>
        <p:spPr bwMode="auto">
          <a:xfrm flipH="1">
            <a:off x="2604706" y="4937807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0" name="Text Box 275"/>
          <p:cNvSpPr txBox="1">
            <a:spLocks noChangeArrowheads="1"/>
          </p:cNvSpPr>
          <p:nvPr/>
        </p:nvSpPr>
        <p:spPr bwMode="auto">
          <a:xfrm>
            <a:off x="5630931" y="4918757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51" name="Text Box 276"/>
          <p:cNvSpPr txBox="1">
            <a:spLocks noChangeArrowheads="1"/>
          </p:cNvSpPr>
          <p:nvPr/>
        </p:nvSpPr>
        <p:spPr bwMode="auto">
          <a:xfrm>
            <a:off x="6595206" y="4918757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Voornaam: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52" name="Line 277"/>
          <p:cNvSpPr>
            <a:spLocks noChangeShapeType="1"/>
          </p:cNvSpPr>
          <p:nvPr/>
        </p:nvSpPr>
        <p:spPr bwMode="auto">
          <a:xfrm>
            <a:off x="6595206" y="4934632"/>
            <a:ext cx="0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3" name="Line 278"/>
          <p:cNvSpPr>
            <a:spLocks noChangeShapeType="1"/>
          </p:cNvSpPr>
          <p:nvPr/>
        </p:nvSpPr>
        <p:spPr bwMode="auto">
          <a:xfrm flipH="1">
            <a:off x="3898518" y="4936219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4" name="Line 279"/>
          <p:cNvSpPr>
            <a:spLocks noChangeShapeType="1"/>
          </p:cNvSpPr>
          <p:nvPr/>
        </p:nvSpPr>
        <p:spPr bwMode="auto">
          <a:xfrm flipH="1">
            <a:off x="4787518" y="4937807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7" name="Line 282"/>
          <p:cNvSpPr>
            <a:spLocks noChangeShapeType="1"/>
          </p:cNvSpPr>
          <p:nvPr/>
        </p:nvSpPr>
        <p:spPr bwMode="auto">
          <a:xfrm flipH="1">
            <a:off x="5632068" y="4934632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98" name="Line 245"/>
          <p:cNvSpPr>
            <a:spLocks noChangeShapeType="1"/>
          </p:cNvSpPr>
          <p:nvPr/>
        </p:nvSpPr>
        <p:spPr bwMode="auto">
          <a:xfrm flipV="1">
            <a:off x="4588718" y="3491594"/>
            <a:ext cx="1254125" cy="4381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00" name="Line 320"/>
          <p:cNvSpPr>
            <a:spLocks noChangeShapeType="1"/>
          </p:cNvSpPr>
          <p:nvPr/>
        </p:nvSpPr>
        <p:spPr bwMode="auto">
          <a:xfrm>
            <a:off x="3594943" y="4142469"/>
            <a:ext cx="663576" cy="38735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01" name="Line 321"/>
          <p:cNvSpPr>
            <a:spLocks noChangeShapeType="1"/>
          </p:cNvSpPr>
          <p:nvPr/>
        </p:nvSpPr>
        <p:spPr bwMode="auto">
          <a:xfrm flipH="1">
            <a:off x="4753818" y="3920219"/>
            <a:ext cx="1657350" cy="6096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57" name="Line 247"/>
          <p:cNvSpPr>
            <a:spLocks noChangeShapeType="1"/>
          </p:cNvSpPr>
          <p:nvPr/>
        </p:nvSpPr>
        <p:spPr bwMode="auto">
          <a:xfrm>
            <a:off x="4604593" y="3672569"/>
            <a:ext cx="1235075" cy="2222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Rectangle 305"/>
          <p:cNvSpPr>
            <a:spLocks noChangeArrowheads="1"/>
          </p:cNvSpPr>
          <p:nvPr/>
        </p:nvSpPr>
        <p:spPr bwMode="auto">
          <a:xfrm>
            <a:off x="1884363" y="5506138"/>
            <a:ext cx="5765418" cy="8747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95" name="Text Box 306"/>
          <p:cNvSpPr txBox="1">
            <a:spLocks noChangeArrowheads="1"/>
          </p:cNvSpPr>
          <p:nvPr/>
        </p:nvSpPr>
        <p:spPr bwMode="auto">
          <a:xfrm>
            <a:off x="1889125" y="5506138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S01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45" name="Text Box 307"/>
          <p:cNvSpPr txBox="1">
            <a:spLocks noChangeArrowheads="1"/>
          </p:cNvSpPr>
          <p:nvPr/>
        </p:nvSpPr>
        <p:spPr bwMode="auto">
          <a:xfrm>
            <a:off x="2614613" y="5506138"/>
            <a:ext cx="109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Vissershuis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55" name="Text Box 308"/>
          <p:cNvSpPr txBox="1">
            <a:spLocks noChangeArrowheads="1"/>
          </p:cNvSpPr>
          <p:nvPr/>
        </p:nvSpPr>
        <p:spPr bwMode="auto">
          <a:xfrm>
            <a:off x="3902075" y="5506138"/>
            <a:ext cx="460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null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56" name="Text Box 309"/>
          <p:cNvSpPr txBox="1">
            <a:spLocks noChangeArrowheads="1"/>
          </p:cNvSpPr>
          <p:nvPr/>
        </p:nvSpPr>
        <p:spPr bwMode="auto">
          <a:xfrm>
            <a:off x="4851988" y="5506138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1882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58" name="Text Box 310"/>
          <p:cNvSpPr txBox="1">
            <a:spLocks noChangeArrowheads="1"/>
          </p:cNvSpPr>
          <p:nvPr/>
        </p:nvSpPr>
        <p:spPr bwMode="auto">
          <a:xfrm>
            <a:off x="1884363" y="5793475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59" name="Text Box 311"/>
          <p:cNvSpPr txBox="1">
            <a:spLocks noChangeArrowheads="1"/>
          </p:cNvSpPr>
          <p:nvPr/>
        </p:nvSpPr>
        <p:spPr bwMode="auto">
          <a:xfrm>
            <a:off x="2609850" y="5793475"/>
            <a:ext cx="1111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 balletles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60" name="Text Box 312"/>
          <p:cNvSpPr txBox="1">
            <a:spLocks noChangeArrowheads="1"/>
          </p:cNvSpPr>
          <p:nvPr/>
        </p:nvSpPr>
        <p:spPr bwMode="auto">
          <a:xfrm>
            <a:off x="3897313" y="5793475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62" name="Text Box 313"/>
          <p:cNvSpPr txBox="1">
            <a:spLocks noChangeArrowheads="1"/>
          </p:cNvSpPr>
          <p:nvPr/>
        </p:nvSpPr>
        <p:spPr bwMode="auto">
          <a:xfrm>
            <a:off x="4847225" y="5793475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1872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64" name="Text Box 314"/>
          <p:cNvSpPr txBox="1">
            <a:spLocks noChangeArrowheads="1"/>
          </p:cNvSpPr>
          <p:nvPr/>
        </p:nvSpPr>
        <p:spPr bwMode="auto">
          <a:xfrm>
            <a:off x="1884363" y="6064938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S03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65" name="Text Box 315"/>
          <p:cNvSpPr txBox="1">
            <a:spLocks noChangeArrowheads="1"/>
          </p:cNvSpPr>
          <p:nvPr/>
        </p:nvSpPr>
        <p:spPr bwMode="auto">
          <a:xfrm>
            <a:off x="2609850" y="6064938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Mona Lisa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66" name="Text Box 316"/>
          <p:cNvSpPr txBox="1">
            <a:spLocks noChangeArrowheads="1"/>
          </p:cNvSpPr>
          <p:nvPr/>
        </p:nvSpPr>
        <p:spPr bwMode="auto">
          <a:xfrm>
            <a:off x="3897313" y="6064938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A01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67" name="Text Box 317"/>
          <p:cNvSpPr txBox="1">
            <a:spLocks noChangeArrowheads="1"/>
          </p:cNvSpPr>
          <p:nvPr/>
        </p:nvSpPr>
        <p:spPr bwMode="auto">
          <a:xfrm>
            <a:off x="4847225" y="6064938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1499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68" name="Line 318"/>
          <p:cNvSpPr>
            <a:spLocks noChangeShapeType="1"/>
          </p:cNvSpPr>
          <p:nvPr/>
        </p:nvSpPr>
        <p:spPr bwMode="auto">
          <a:xfrm flipV="1">
            <a:off x="1887538" y="5793475"/>
            <a:ext cx="576224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9" name="Line 319"/>
          <p:cNvSpPr>
            <a:spLocks noChangeShapeType="1"/>
          </p:cNvSpPr>
          <p:nvPr/>
        </p:nvSpPr>
        <p:spPr bwMode="auto">
          <a:xfrm flipV="1">
            <a:off x="1884364" y="6077637"/>
            <a:ext cx="5765418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70" name="Line 321"/>
          <p:cNvSpPr>
            <a:spLocks noChangeShapeType="1"/>
          </p:cNvSpPr>
          <p:nvPr/>
        </p:nvSpPr>
        <p:spPr bwMode="auto">
          <a:xfrm flipH="1">
            <a:off x="2597150" y="5504550"/>
            <a:ext cx="3175" cy="877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71" name="Line 322"/>
          <p:cNvSpPr>
            <a:spLocks noChangeShapeType="1"/>
          </p:cNvSpPr>
          <p:nvPr/>
        </p:nvSpPr>
        <p:spPr bwMode="auto">
          <a:xfrm flipH="1">
            <a:off x="3897313" y="5504550"/>
            <a:ext cx="4762" cy="868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72" name="Line 323"/>
          <p:cNvSpPr>
            <a:spLocks noChangeShapeType="1"/>
          </p:cNvSpPr>
          <p:nvPr/>
        </p:nvSpPr>
        <p:spPr bwMode="auto">
          <a:xfrm flipH="1">
            <a:off x="4778963" y="5504550"/>
            <a:ext cx="4762" cy="873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73" name="Line 330"/>
          <p:cNvSpPr>
            <a:spLocks noChangeShapeType="1"/>
          </p:cNvSpPr>
          <p:nvPr/>
        </p:nvSpPr>
        <p:spPr bwMode="auto">
          <a:xfrm>
            <a:off x="5628275" y="5507725"/>
            <a:ext cx="0" cy="868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74" name="Line 331"/>
          <p:cNvSpPr>
            <a:spLocks noChangeShapeType="1"/>
          </p:cNvSpPr>
          <p:nvPr/>
        </p:nvSpPr>
        <p:spPr bwMode="auto">
          <a:xfrm>
            <a:off x="6596800" y="5504550"/>
            <a:ext cx="0" cy="877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75" name="Text Box 332"/>
          <p:cNvSpPr txBox="1">
            <a:spLocks noChangeArrowheads="1"/>
          </p:cNvSpPr>
          <p:nvPr/>
        </p:nvSpPr>
        <p:spPr bwMode="auto">
          <a:xfrm>
            <a:off x="5637800" y="5509313"/>
            <a:ext cx="460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null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76" name="Text Box 333"/>
          <p:cNvSpPr txBox="1">
            <a:spLocks noChangeArrowheads="1"/>
          </p:cNvSpPr>
          <p:nvPr/>
        </p:nvSpPr>
        <p:spPr bwMode="auto">
          <a:xfrm>
            <a:off x="6560288" y="5509313"/>
            <a:ext cx="460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null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77" name="Text Box 334"/>
          <p:cNvSpPr txBox="1">
            <a:spLocks noChangeArrowheads="1"/>
          </p:cNvSpPr>
          <p:nvPr/>
        </p:nvSpPr>
        <p:spPr bwMode="auto">
          <a:xfrm>
            <a:off x="5634625" y="5782363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Degas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78" name="Text Box 335"/>
          <p:cNvSpPr txBox="1">
            <a:spLocks noChangeArrowheads="1"/>
          </p:cNvSpPr>
          <p:nvPr/>
        </p:nvSpPr>
        <p:spPr bwMode="auto">
          <a:xfrm>
            <a:off x="6557113" y="5782363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Edgar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79" name="Text Box 336"/>
          <p:cNvSpPr txBox="1">
            <a:spLocks noChangeArrowheads="1"/>
          </p:cNvSpPr>
          <p:nvPr/>
        </p:nvSpPr>
        <p:spPr bwMode="auto">
          <a:xfrm>
            <a:off x="5640975" y="6055413"/>
            <a:ext cx="846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Da Vinci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80" name="Text Box 337"/>
          <p:cNvSpPr txBox="1">
            <a:spLocks noChangeArrowheads="1"/>
          </p:cNvSpPr>
          <p:nvPr/>
        </p:nvSpPr>
        <p:spPr bwMode="auto">
          <a:xfrm>
            <a:off x="6563463" y="6055413"/>
            <a:ext cx="931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Leonardo</a:t>
            </a:r>
            <a:endParaRPr lang="nl-NL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414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Gedragsaspecten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Relationele algebra</a:t>
            </a:r>
          </a:p>
          <a:p>
            <a:r>
              <a:rPr lang="nl-BE" sz="1400" dirty="0" smtClean="0"/>
              <a:t>Operatoren – Deling	</a:t>
            </a:r>
          </a:p>
        </p:txBody>
      </p:sp>
      <p:sp>
        <p:nvSpPr>
          <p:cNvPr id="6" name="AutoShape 2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44" name="TextBox 43"/>
          <p:cNvSpPr txBox="1"/>
          <p:nvPr/>
        </p:nvSpPr>
        <p:spPr>
          <a:xfrm rot="18853838">
            <a:off x="2912911" y="3720410"/>
            <a:ext cx="6974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i="1" dirty="0" smtClean="0"/>
              <a:t>Studenten die alle vakken (uit een lijst) volgen?</a:t>
            </a:r>
            <a:endParaRPr lang="nl-BE" sz="2800" i="1" baseline="-25000" dirty="0"/>
          </a:p>
        </p:txBody>
      </p:sp>
      <p:sp>
        <p:nvSpPr>
          <p:cNvPr id="3" name="AutoShape 2" descr="data:image/jpeg;base64,/9j/4AAQSkZJRgABAQAAAQABAAD/2wCEAAkGBxQHBhMIBxMVFBUTGRkPDRUYFBkdHRoWGSEWHxslIxcYJSgsGSQxHR8kLT0hKCo3LzM6IR84ODMsOCkwLiwBCgoKBQUFDgUFDisZExkrKysrKysrKysrKysrKysrKysrKysrKysrKysrKysrKysrKysrKysrKysrKysrKysrK//AABEIAJgAoAMBIgACEQEDEQH/xAAcAAEBAQACAwEAAAAAAAAAAAAACAcEBgEDBQL/xABCEAACAQMCAQULCAkFAAAAAAAAAQIDBREEBiESMVGBkQcIExQVFiJBYXGTFzJCVHKCkuIjJGJkc6GisdFDUlOy4f/EABQBAQAAAAAAAAAAAAAAAAAAAAD/xAAUEQEAAAAAAAAAAAAAAAAAAAAA/9oADAMBAAIRAxEAPwDcQAAAAAAAAAAAAAAAAAAAAAAAAAAAAAAAAfLu24tLZqyo3bU0aMpLlQVSpGLa5srPOcHz7tv1/S/Hh/kDsQPzCSnBTg00+Ka9aP0AAAAAAADi3K40rVpXqrlVhSgsJznJRWXzcWBygdd8+rb9f0vx4f5PuaPVQ1umjqtJKM4TXKpyi8pp8zTXOgPcAAAAAAAAAAMt74Db/lPasbpRXp6SXKeFz0p4U+xpPqfSTcW1ctFG42+potSswqxlTn7pLDIyvVtnZ7rVturWJ0punLq9fua49YFRdyG/K/bHoTk8zorxat08qGMdscM7oT33ul78Vvlez1XwrwVWmm/p085x74v+SKEAAAAAABgnfF7i8NraG39O+FP9Y1GP974QXUsv7yNyuWthbdBU1uqeIU4upUfsissjXcF2nfb1Wuus+fWk6kl0L1L3JYXUBytnWGW5tyUbVSzipJeFa+jTXGb/AA/zwWLp6EdNp40KCxGCUILoilhLsMZ73XbXgtJW3FqUs1P0Gl6VGOeW+t4X3X0m1AAAAAAAAAAAAJ174awrQbjpXeisR1MXGphf6lPCeffFrsfQUUdM7rm3/OHZNalTWalFeM0PtQTz2xygJi2zd5WG/wBC60eejONRrpj9JdccrrLMoVo16Ma1F5jJKUH0p8U+wiA+7p95a/TUI0KGrrxjFKMEqjwkuZAWNkZI98+Lh9dr/EY8+Lh9dr/EYFhZGSPfPi4fXa/xGPPi4fXa/wARgbV3wW5fJ234WXTP09U26vspQxntk0uqRP1r0E7rcaeg0a5U6slTpr2t47Pafq6XStd9R4xc6s6skuSpTk28dHE1PveNueOXmrfq69CgvBUX6nVlz9kf+yA3Sw2qFks1G2aX5tKCpxfTjnfW+J9AAAAAAAAAAAAAB4kuUsM8gCP+6FYPNrd2ot0ViCk6mn/hz4x7ObqOT3MrVpb7uqFqvvL5NVONJwnyWqi4r1PnSZpnfG7fdTTae/0F8zOn1H2ZcYPtyutGIW3Wzttwp67SvE6Uo1ab/ai00BSHyI2z94+N+UfIjbP3j435Tv1nuELta6Vw0vzKsI1Ye6SycwDNfkRtn7x8b8p0nur7DtuztvKvo/C+HqyVPTxlVyuHGT5OOKS/uigCX+7fuTy7vKWloyzT0qdCHNjl/wCo+Ht4fdAz6EXOSjBZb4JL1ssDYO3Vtfa1G2JJTjHlV2vXUlxlx9/DqMC7hu2/Lm8VrK6zT0iVeWVwc3lU12pv7pTwAAAAAAAAAAAAAAAAHxt32SO4tt17XUx+kg1Tb9U+eL/FgjepTdKo6dRNNPkyTWGmufgXCS73b9v+RN7T1FJYp6peMQ+0+E/6uPWBp/e/bg8pbVna6r9PSSUV/Dnlx7GpLqXSamS73EL95G3vChUeIaleLz+0+MP6ljrKiA6/vvcC2ztavc2/SjHk0ebjUlwjz+3+xH1SbqTc6jbbeZNvLbfPx9ZsXfFbi8ZuVCwUH6NFOvXXDDqS4Q7I5/EdF7me2vOnd1HRVFmnF+G1P8OOMrreF1sDf+45tnzc2dTdaLVXUfrFfPOsr0V1R/uzvR4SwsI8gAAAAAAAAAAAAAAAADMu75t/yrtDyjSXp6SXhc44+DlhTWex/dNNPRrtLHXaOek1CzGpF05r9mSaf8gIn09aWmrxr0G4yg1ODXOpLin2lgW3ctPUbNhuOu8Q8D4xVx6sL0l25RJe4LVOx3qta9V86jN037UuZ9aw+s+/S3vOl3OZbUjysury+VhY8C1lxznOfCcfdkDr18uk73d6tz1jzOtJ1JezPMl7EuHUUB3v+2vJm25Xmuv0mqfocOKpRzye15f4egwfatjnuPcFG1afOaslGbx82H0n1LJY+i0sdFpIaXTrEacVTguiMVhAe4AAAAAAAAAAAAAAAAAAAABPXfE2HxS+Ub1RXo14unVa/wCSnjGffF/0syEsndu2aG67V5OuifJ5SqRcXhqS6H6uDa6zpXyHW7pr/E/8A693um2nGNbceqiuP6vpH6+GfCPHYs/aNwOBYrRTsVpp2y3rEKS5Men2tv1vPrOeAAAAAAAAA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24" name="Picture 4" descr="http://3.bp.blogspot.com/_Y1sq15aWr_M/SrqN287brRI/AAAAAAAAAPQ/WEl6gOxuoW4/s200/universal-quantifier-for-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198" y="3203049"/>
            <a:ext cx="19050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 rot="21393061">
            <a:off x="1515231" y="2219194"/>
            <a:ext cx="608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i="1" dirty="0" smtClean="0"/>
              <a:t>Leveranciers die alle producten leveren?</a:t>
            </a:r>
            <a:endParaRPr lang="nl-BE" sz="2800" i="1" baseline="-25000" dirty="0"/>
          </a:p>
        </p:txBody>
      </p:sp>
      <p:sp>
        <p:nvSpPr>
          <p:cNvPr id="18" name="TextBox 17"/>
          <p:cNvSpPr txBox="1"/>
          <p:nvPr/>
        </p:nvSpPr>
        <p:spPr>
          <a:xfrm rot="3450485">
            <a:off x="-557110" y="3789162"/>
            <a:ext cx="5350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i="1" dirty="0" smtClean="0"/>
              <a:t>Renners die alle wedstrijden reden?</a:t>
            </a:r>
            <a:endParaRPr lang="nl-BE" sz="2800" i="1" baseline="-25000" dirty="0"/>
          </a:p>
        </p:txBody>
      </p:sp>
    </p:spTree>
    <p:extLst>
      <p:ext uri="{BB962C8B-B14F-4D97-AF65-F5344CB8AC3E}">
        <p14:creationId xmlns:p14="http://schemas.microsoft.com/office/powerpoint/2010/main" val="1833821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Gedragsaspecten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Relationele algebra</a:t>
            </a:r>
          </a:p>
          <a:p>
            <a:r>
              <a:rPr lang="nl-BE" sz="1400" dirty="0" smtClean="0"/>
              <a:t>Operatoren – Deling	</a:t>
            </a:r>
          </a:p>
        </p:txBody>
      </p:sp>
      <p:sp>
        <p:nvSpPr>
          <p:cNvPr id="6" name="AutoShape 2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64" name="TextBox 63"/>
          <p:cNvSpPr txBox="1"/>
          <p:nvPr/>
        </p:nvSpPr>
        <p:spPr>
          <a:xfrm>
            <a:off x="2105835" y="3509455"/>
            <a:ext cx="59575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Schema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smtClean="0"/>
              <a:t>de attributen van </a:t>
            </a:r>
            <a:r>
              <a:rPr lang="nl-BE" sz="2000" i="1" dirty="0" smtClean="0"/>
              <a:t>R</a:t>
            </a:r>
            <a:r>
              <a:rPr lang="nl-BE" sz="2000" i="1" baseline="-25000" dirty="0" smtClean="0"/>
              <a:t>1</a:t>
            </a:r>
            <a:r>
              <a:rPr lang="nl-BE" sz="2000" dirty="0"/>
              <a:t> </a:t>
            </a:r>
            <a:r>
              <a:rPr lang="nl-BE" sz="2000" dirty="0" smtClean="0"/>
              <a:t>die niet voorkomen in </a:t>
            </a:r>
            <a:r>
              <a:rPr lang="nl-BE" sz="2000" i="1" dirty="0" smtClean="0"/>
              <a:t>R</a:t>
            </a:r>
            <a:r>
              <a:rPr lang="nl-BE" sz="2000" i="1" baseline="-25000" dirty="0" smtClean="0"/>
              <a:t>2</a:t>
            </a:r>
            <a:endParaRPr lang="nl-BE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err="1" smtClean="0"/>
              <a:t>Extentie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smtClean="0"/>
              <a:t>alle </a:t>
            </a:r>
            <a:r>
              <a:rPr lang="nl-BE" sz="2000" dirty="0" err="1" smtClean="0"/>
              <a:t>tuples</a:t>
            </a:r>
            <a:r>
              <a:rPr lang="nl-BE" sz="2000" dirty="0" smtClean="0"/>
              <a:t> waarvoor alle mogelijke samenvoegingen </a:t>
            </a:r>
            <a:br>
              <a:rPr lang="nl-BE" sz="2000" dirty="0" smtClean="0"/>
            </a:br>
            <a:r>
              <a:rPr lang="nl-BE" sz="2000" dirty="0" smtClean="0"/>
              <a:t>met een </a:t>
            </a:r>
            <a:r>
              <a:rPr lang="nl-BE" sz="2000" dirty="0" err="1" smtClean="0"/>
              <a:t>tuple</a:t>
            </a:r>
            <a:r>
              <a:rPr lang="nl-BE" sz="2000" dirty="0" smtClean="0"/>
              <a:t> uit </a:t>
            </a:r>
            <a:r>
              <a:rPr lang="nl-BE" sz="2000" i="1" dirty="0" smtClean="0"/>
              <a:t>R</a:t>
            </a:r>
            <a:r>
              <a:rPr lang="nl-BE" sz="2000" i="1" baseline="-25000" dirty="0" smtClean="0"/>
              <a:t>2</a:t>
            </a:r>
            <a:r>
              <a:rPr lang="nl-BE" sz="2000" dirty="0" smtClean="0"/>
              <a:t> voorkomen in </a:t>
            </a:r>
            <a:r>
              <a:rPr lang="nl-BE" sz="2000" i="1" dirty="0" smtClean="0"/>
              <a:t>R</a:t>
            </a:r>
            <a:r>
              <a:rPr lang="nl-BE" sz="2000" i="1" baseline="-25000" dirty="0" smtClean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71638" y="1142062"/>
            <a:ext cx="38122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b="1" dirty="0" smtClean="0"/>
              <a:t>Deling-operatie</a:t>
            </a:r>
            <a:endParaRPr lang="nl-BE" sz="4400" b="1" i="1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4769206" y="5571558"/>
            <a:ext cx="4075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nl-BE" sz="2000" dirty="0" smtClean="0">
                <a:solidFill>
                  <a:schemeClr val="tx2"/>
                </a:solidFill>
                <a:sym typeface="Symbol"/>
              </a:rPr>
              <a:t> </a:t>
            </a:r>
            <a:r>
              <a:rPr lang="nl-BE" sz="2000" dirty="0" smtClean="0">
                <a:solidFill>
                  <a:schemeClr val="tx2"/>
                </a:solidFill>
              </a:rPr>
              <a:t>inverse van Cartesisch product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nl-BE" sz="2000" dirty="0" smtClean="0">
                <a:solidFill>
                  <a:schemeClr val="tx2"/>
                </a:solidFill>
                <a:sym typeface="Symbol"/>
              </a:rPr>
              <a:t>resultaat </a:t>
            </a:r>
            <a:r>
              <a:rPr lang="nl-BE" sz="2000" i="1" dirty="0" smtClean="0">
                <a:solidFill>
                  <a:schemeClr val="tx2"/>
                </a:solidFill>
                <a:sym typeface="Symbol"/>
              </a:rPr>
              <a:t>Q</a:t>
            </a:r>
            <a:r>
              <a:rPr lang="nl-BE" sz="2000" dirty="0" smtClean="0">
                <a:solidFill>
                  <a:schemeClr val="tx2"/>
                </a:solidFill>
                <a:sym typeface="Symbol"/>
              </a:rPr>
              <a:t> is de maximale relatie </a:t>
            </a:r>
            <a:br>
              <a:rPr lang="nl-BE" sz="2000" dirty="0" smtClean="0">
                <a:solidFill>
                  <a:schemeClr val="tx2"/>
                </a:solidFill>
                <a:sym typeface="Symbol"/>
              </a:rPr>
            </a:br>
            <a:r>
              <a:rPr lang="nl-BE" sz="2000" dirty="0" smtClean="0">
                <a:solidFill>
                  <a:schemeClr val="tx2"/>
                </a:solidFill>
                <a:sym typeface="Symbol"/>
              </a:rPr>
              <a:t>waarvoor  geldt dat </a:t>
            </a:r>
            <a:r>
              <a:rPr lang="nl-BE" sz="2000" i="1" dirty="0" smtClean="0">
                <a:solidFill>
                  <a:schemeClr val="tx2"/>
                </a:solidFill>
                <a:sym typeface="Symbol"/>
              </a:rPr>
              <a:t>Q</a:t>
            </a:r>
            <a:r>
              <a:rPr lang="nl-BE" sz="2000" dirty="0" smtClean="0">
                <a:solidFill>
                  <a:schemeClr val="tx2"/>
                </a:solidFill>
                <a:sym typeface="Symbol"/>
              </a:rPr>
              <a:t> x </a:t>
            </a:r>
            <a:r>
              <a:rPr lang="nl-BE" sz="2000" i="1" dirty="0" smtClean="0">
                <a:solidFill>
                  <a:schemeClr val="tx2"/>
                </a:solidFill>
                <a:sym typeface="Symbol"/>
              </a:rPr>
              <a:t>R</a:t>
            </a:r>
            <a:r>
              <a:rPr lang="nl-BE" sz="2000" i="1" baseline="-25000" dirty="0" smtClean="0">
                <a:solidFill>
                  <a:schemeClr val="tx2"/>
                </a:solidFill>
                <a:sym typeface="Symbol"/>
              </a:rPr>
              <a:t>2</a:t>
            </a:r>
            <a:r>
              <a:rPr lang="nl-BE" sz="2000" dirty="0" smtClean="0">
                <a:solidFill>
                  <a:schemeClr val="tx2"/>
                </a:solidFill>
                <a:sym typeface="Symbol"/>
              </a:rPr>
              <a:t>  </a:t>
            </a:r>
            <a:r>
              <a:rPr lang="nl-BE" sz="2000" i="1" dirty="0" smtClean="0">
                <a:solidFill>
                  <a:schemeClr val="tx2"/>
                </a:solidFill>
                <a:sym typeface="Symbol"/>
              </a:rPr>
              <a:t>R</a:t>
            </a:r>
            <a:r>
              <a:rPr lang="nl-BE" sz="2000" i="1" baseline="-25000" dirty="0" smtClean="0">
                <a:solidFill>
                  <a:schemeClr val="tx2"/>
                </a:solidFill>
                <a:sym typeface="Symbol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68262" y="2820806"/>
            <a:ext cx="2425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i="1" dirty="0" smtClean="0"/>
              <a:t>R</a:t>
            </a:r>
            <a:r>
              <a:rPr lang="nl-BE" sz="2800" i="1" baseline="-25000" dirty="0" smtClean="0"/>
              <a:t>1</a:t>
            </a:r>
            <a:r>
              <a:rPr lang="nl-BE" sz="2800" dirty="0" smtClean="0"/>
              <a:t> DIVIDEBY </a:t>
            </a:r>
            <a:r>
              <a:rPr lang="nl-BE" sz="2800" i="1" dirty="0" smtClean="0"/>
              <a:t>R</a:t>
            </a:r>
            <a:r>
              <a:rPr lang="nl-BE" sz="2800" i="1" baseline="-25000" dirty="0" smtClean="0"/>
              <a:t>2</a:t>
            </a:r>
            <a:endParaRPr lang="nl-BE" sz="2800" i="1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5840767" y="2813931"/>
            <a:ext cx="177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(of </a:t>
            </a:r>
            <a:r>
              <a:rPr lang="nl-BE" sz="2800" i="1" dirty="0" smtClean="0"/>
              <a:t>R</a:t>
            </a:r>
            <a:r>
              <a:rPr lang="nl-BE" sz="2800" i="1" baseline="-25000" dirty="0" smtClean="0"/>
              <a:t>1</a:t>
            </a:r>
            <a:r>
              <a:rPr lang="nl-BE" sz="2800" dirty="0" smtClean="0"/>
              <a:t> </a:t>
            </a:r>
            <a:r>
              <a:rPr lang="nl-BE" sz="2800" dirty="0" smtClean="0">
                <a:sym typeface="Symbol"/>
              </a:rPr>
              <a:t></a:t>
            </a:r>
            <a:r>
              <a:rPr lang="nl-BE" sz="2800" dirty="0" smtClean="0"/>
              <a:t> </a:t>
            </a:r>
            <a:r>
              <a:rPr lang="nl-BE" sz="2800" i="1" dirty="0" smtClean="0"/>
              <a:t>R</a:t>
            </a:r>
            <a:r>
              <a:rPr lang="nl-BE" sz="2800" i="1" baseline="-25000" dirty="0" smtClean="0"/>
              <a:t>2</a:t>
            </a:r>
            <a:r>
              <a:rPr lang="nl-BE" sz="2800" dirty="0" smtClean="0"/>
              <a:t>)</a:t>
            </a:r>
            <a:endParaRPr lang="nl-BE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23634" y="1905342"/>
            <a:ext cx="89110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De attributen van </a:t>
            </a:r>
            <a:r>
              <a:rPr lang="nl-BE" sz="2800" i="1" dirty="0" smtClean="0"/>
              <a:t>R</a:t>
            </a:r>
            <a:r>
              <a:rPr lang="nl-BE" sz="2800" i="1" baseline="-25000" dirty="0" smtClean="0"/>
              <a:t>2</a:t>
            </a:r>
            <a:r>
              <a:rPr lang="nl-BE" sz="2800" dirty="0" smtClean="0"/>
              <a:t> vormen een echte deelverzameling van de attributen van </a:t>
            </a:r>
            <a:r>
              <a:rPr lang="nl-BE" sz="2800" i="1" dirty="0" smtClean="0"/>
              <a:t>R</a:t>
            </a:r>
            <a:r>
              <a:rPr lang="nl-BE" sz="2800" i="1" baseline="-25000" dirty="0" smtClean="0"/>
              <a:t>1</a:t>
            </a:r>
          </a:p>
        </p:txBody>
      </p:sp>
      <p:pic>
        <p:nvPicPr>
          <p:cNvPr id="27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62" y="5406423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data:image/jpeg;base64,/9j/4AAQSkZJRgABAQAAAQABAAD/2wCEAAkGBxQHBhMIBxMVFBUTGRkPDRUYFBkdHRoWGSEWHxslIxcYJSgsGSQxHR8kLT0hKCo3LzM6IR84ODMsOCkwLiwBCgoKBQUFDgUFDisZExkrKysrKysrKysrKysrKysrKysrKysrKysrKysrKysrKysrKysrKysrKysrKysrKysrK//AABEIAJgAoAMBIgACEQEDEQH/xAAcAAEBAQACAwEAAAAAAAAAAAAACAcEBgEDBQL/xABCEAACAQMCAQULCAkFAAAAAAAAAQIDBREEBiESMVGBkQcIExQVFiJBYXGTFzJCVHKCkuIjJGJkc6GisdFDUlOy4f/EABQBAQAAAAAAAAAAAAAAAAAAAAD/xAAUEQEAAAAAAAAAAAAAAAAAAAAA/9oADAMBAAIRAxEAPwDcQAAAAAAAAAAAAAAAAAAAAAAAAAAAAAAAAfLu24tLZqyo3bU0aMpLlQVSpGLa5srPOcHz7tv1/S/Hh/kDsQPzCSnBTg00+Ka9aP0AAAAAAADi3K40rVpXqrlVhSgsJznJRWXzcWBygdd8+rb9f0vx4f5PuaPVQ1umjqtJKM4TXKpyi8pp8zTXOgPcAAAAAAAAAAMt74Db/lPasbpRXp6SXKeFz0p4U+xpPqfSTcW1ctFG42+potSswqxlTn7pLDIyvVtnZ7rVturWJ0punLq9fua49YFRdyG/K/bHoTk8zorxat08qGMdscM7oT33ul78Vvlez1XwrwVWmm/p085x74v+SKEAAAAAABgnfF7i8NraG39O+FP9Y1GP974QXUsv7yNyuWthbdBU1uqeIU4upUfsissjXcF2nfb1Wuus+fWk6kl0L1L3JYXUBytnWGW5tyUbVSzipJeFa+jTXGb/AA/zwWLp6EdNp40KCxGCUILoilhLsMZ73XbXgtJW3FqUs1P0Gl6VGOeW+t4X3X0m1AAAAAAAAAAAAJ174awrQbjpXeisR1MXGphf6lPCeffFrsfQUUdM7rm3/OHZNalTWalFeM0PtQTz2xygJi2zd5WG/wBC60eejONRrpj9JdccrrLMoVo16Ma1F5jJKUH0p8U+wiA+7p95a/TUI0KGrrxjFKMEqjwkuZAWNkZI98+Lh9dr/EY8+Lh9dr/EYFhZGSPfPi4fXa/xGPPi4fXa/wARgbV3wW5fJ234WXTP09U26vspQxntk0uqRP1r0E7rcaeg0a5U6slTpr2t47Pafq6XStd9R4xc6s6skuSpTk28dHE1PveNueOXmrfq69CgvBUX6nVlz9kf+yA3Sw2qFks1G2aX5tKCpxfTjnfW+J9AAAAAAAAAAAAAB4kuUsM8gCP+6FYPNrd2ot0ViCk6mn/hz4x7ObqOT3MrVpb7uqFqvvL5NVONJwnyWqi4r1PnSZpnfG7fdTTae/0F8zOn1H2ZcYPtyutGIW3Wzttwp67SvE6Uo1ab/ai00BSHyI2z94+N+UfIjbP3j435Tv1nuELta6Vw0vzKsI1Ye6SycwDNfkRtn7x8b8p0nur7DtuztvKvo/C+HqyVPTxlVyuHGT5OOKS/uigCX+7fuTy7vKWloyzT0qdCHNjl/wCo+Ht4fdAz6EXOSjBZb4JL1ssDYO3Vtfa1G2JJTjHlV2vXUlxlx9/DqMC7hu2/Lm8VrK6zT0iVeWVwc3lU12pv7pTwAAAAAAAAAAAAAAAAHxt32SO4tt17XUx+kg1Tb9U+eL/FgjepTdKo6dRNNPkyTWGmufgXCS73b9v+RN7T1FJYp6peMQ+0+E/6uPWBp/e/bg8pbVna6r9PSSUV/Dnlx7GpLqXSamS73EL95G3vChUeIaleLz+0+MP6ljrKiA6/vvcC2ztavc2/SjHk0ebjUlwjz+3+xH1SbqTc6jbbeZNvLbfPx9ZsXfFbi8ZuVCwUH6NFOvXXDDqS4Q7I5/EdF7me2vOnd1HRVFmnF+G1P8OOMrreF1sDf+45tnzc2dTdaLVXUfrFfPOsr0V1R/uzvR4SwsI8gAAAAAAAAAAAAAAAADMu75t/yrtDyjSXp6SXhc44+DlhTWex/dNNPRrtLHXaOek1CzGpF05r9mSaf8gIn09aWmrxr0G4yg1ODXOpLin2lgW3ctPUbNhuOu8Q8D4xVx6sL0l25RJe4LVOx3qta9V86jN037UuZ9aw+s+/S3vOl3OZbUjysury+VhY8C1lxznOfCcfdkDr18uk73d6tz1jzOtJ1JezPMl7EuHUUB3v+2vJm25Xmuv0mqfocOKpRzye15f4egwfatjnuPcFG1afOaslGbx82H0n1LJY+i0sdFpIaXTrEacVTguiMVhAe4AAAAAAAAAAAAAAAAAAAABPXfE2HxS+Ub1RXo14unVa/wCSnjGffF/0syEsndu2aG67V5OuifJ5SqRcXhqS6H6uDa6zpXyHW7pr/E/8A693um2nGNbceqiuP6vpH6+GfCPHYs/aNwOBYrRTsVpp2y3rEKS5Men2tv1vPrOeAAAAAAAAA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7269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Gedragsaspecten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Relationele algebra</a:t>
            </a:r>
          </a:p>
          <a:p>
            <a:r>
              <a:rPr lang="nl-BE" sz="1400" dirty="0" smtClean="0"/>
              <a:t>Operatoren – Deling</a:t>
            </a:r>
          </a:p>
        </p:txBody>
      </p:sp>
      <p:sp>
        <p:nvSpPr>
          <p:cNvPr id="6" name="AutoShape 2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2691165" y="1183594"/>
            <a:ext cx="38122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b="1" dirty="0" smtClean="0"/>
              <a:t>Deling-operatie</a:t>
            </a:r>
            <a:endParaRPr lang="nl-BE" sz="4400" b="1" i="1" baseline="30000" dirty="0"/>
          </a:p>
        </p:txBody>
      </p:sp>
      <p:sp>
        <p:nvSpPr>
          <p:cNvPr id="144" name="Rectangle 131"/>
          <p:cNvSpPr>
            <a:spLocks noChangeArrowheads="1"/>
          </p:cNvSpPr>
          <p:nvPr/>
        </p:nvSpPr>
        <p:spPr bwMode="auto">
          <a:xfrm>
            <a:off x="774191" y="1951042"/>
            <a:ext cx="4100514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47" name="Text Box 132"/>
          <p:cNvSpPr txBox="1">
            <a:spLocks noChangeArrowheads="1"/>
          </p:cNvSpPr>
          <p:nvPr/>
        </p:nvSpPr>
        <p:spPr bwMode="auto">
          <a:xfrm>
            <a:off x="745616" y="1935167"/>
            <a:ext cx="2389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 dirty="0">
                <a:solidFill>
                  <a:srgbClr val="000000"/>
                </a:solidFill>
              </a:rPr>
              <a:t>Tabel </a:t>
            </a:r>
            <a:r>
              <a:rPr lang="nl-BE" sz="1400" dirty="0">
                <a:solidFill>
                  <a:srgbClr val="000000"/>
                </a:solidFill>
              </a:rPr>
              <a:t>Tentoonstelling          </a:t>
            </a:r>
            <a:endParaRPr lang="nl-NL" sz="1400" b="1" dirty="0">
              <a:solidFill>
                <a:srgbClr val="000000"/>
              </a:solidFill>
            </a:endParaRPr>
          </a:p>
        </p:txBody>
      </p:sp>
      <p:sp>
        <p:nvSpPr>
          <p:cNvPr id="148" name="Rectangle 133"/>
          <p:cNvSpPr>
            <a:spLocks noChangeArrowheads="1"/>
          </p:cNvSpPr>
          <p:nvPr/>
        </p:nvSpPr>
        <p:spPr bwMode="auto">
          <a:xfrm>
            <a:off x="774191" y="2324105"/>
            <a:ext cx="4094164" cy="49053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149" name="Text Box 134"/>
          <p:cNvSpPr txBox="1">
            <a:spLocks noChangeArrowheads="1"/>
          </p:cNvSpPr>
          <p:nvPr/>
        </p:nvSpPr>
        <p:spPr bwMode="auto">
          <a:xfrm>
            <a:off x="763079" y="2295530"/>
            <a:ext cx="825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61" name="Text Box 135"/>
          <p:cNvSpPr txBox="1">
            <a:spLocks noChangeArrowheads="1"/>
          </p:cNvSpPr>
          <p:nvPr/>
        </p:nvSpPr>
        <p:spPr bwMode="auto">
          <a:xfrm>
            <a:off x="1875916" y="2295530"/>
            <a:ext cx="8445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Periode: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63" name="Rectangle 136"/>
          <p:cNvSpPr>
            <a:spLocks noChangeArrowheads="1"/>
          </p:cNvSpPr>
          <p:nvPr/>
        </p:nvSpPr>
        <p:spPr bwMode="auto">
          <a:xfrm>
            <a:off x="774191" y="2889255"/>
            <a:ext cx="4094164" cy="8588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81" name="Text Box 137"/>
          <p:cNvSpPr txBox="1">
            <a:spLocks noChangeArrowheads="1"/>
          </p:cNvSpPr>
          <p:nvPr/>
        </p:nvSpPr>
        <p:spPr bwMode="auto">
          <a:xfrm>
            <a:off x="780541" y="2889255"/>
            <a:ext cx="109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Vissershuis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82" name="Text Box 138"/>
          <p:cNvSpPr txBox="1">
            <a:spLocks noChangeArrowheads="1"/>
          </p:cNvSpPr>
          <p:nvPr/>
        </p:nvSpPr>
        <p:spPr bwMode="auto">
          <a:xfrm>
            <a:off x="1933066" y="2889255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1882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83" name="Text Box 139"/>
          <p:cNvSpPr txBox="1">
            <a:spLocks noChangeArrowheads="1"/>
          </p:cNvSpPr>
          <p:nvPr/>
        </p:nvSpPr>
        <p:spPr bwMode="auto">
          <a:xfrm>
            <a:off x="775779" y="3176592"/>
            <a:ext cx="1111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 balletles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84" name="Text Box 140"/>
          <p:cNvSpPr txBox="1">
            <a:spLocks noChangeArrowheads="1"/>
          </p:cNvSpPr>
          <p:nvPr/>
        </p:nvSpPr>
        <p:spPr bwMode="auto">
          <a:xfrm>
            <a:off x="1928304" y="3176592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1872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85" name="Text Box 141"/>
          <p:cNvSpPr txBox="1">
            <a:spLocks noChangeArrowheads="1"/>
          </p:cNvSpPr>
          <p:nvPr/>
        </p:nvSpPr>
        <p:spPr bwMode="auto">
          <a:xfrm>
            <a:off x="775779" y="3448055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Mona Lisa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86" name="Text Box 142"/>
          <p:cNvSpPr txBox="1">
            <a:spLocks noChangeArrowheads="1"/>
          </p:cNvSpPr>
          <p:nvPr/>
        </p:nvSpPr>
        <p:spPr bwMode="auto">
          <a:xfrm>
            <a:off x="1928304" y="3448055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1499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87" name="Line 143"/>
          <p:cNvSpPr>
            <a:spLocks noChangeShapeType="1"/>
          </p:cNvSpPr>
          <p:nvPr/>
        </p:nvSpPr>
        <p:spPr bwMode="auto">
          <a:xfrm>
            <a:off x="777366" y="3176592"/>
            <a:ext cx="408781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88" name="Line 144"/>
          <p:cNvSpPr>
            <a:spLocks noChangeShapeType="1"/>
          </p:cNvSpPr>
          <p:nvPr/>
        </p:nvSpPr>
        <p:spPr bwMode="auto">
          <a:xfrm flipV="1">
            <a:off x="774191" y="3460755"/>
            <a:ext cx="4087814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89" name="Line 145"/>
          <p:cNvSpPr>
            <a:spLocks noChangeShapeType="1"/>
          </p:cNvSpPr>
          <p:nvPr/>
        </p:nvSpPr>
        <p:spPr bwMode="auto">
          <a:xfrm flipH="1">
            <a:off x="2734754" y="2887667"/>
            <a:ext cx="3175" cy="854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90" name="Line 146"/>
          <p:cNvSpPr>
            <a:spLocks noChangeShapeType="1"/>
          </p:cNvSpPr>
          <p:nvPr/>
        </p:nvSpPr>
        <p:spPr bwMode="auto">
          <a:xfrm>
            <a:off x="1877504" y="2887667"/>
            <a:ext cx="0" cy="854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91" name="Line 147"/>
          <p:cNvSpPr>
            <a:spLocks noChangeShapeType="1"/>
          </p:cNvSpPr>
          <p:nvPr/>
        </p:nvSpPr>
        <p:spPr bwMode="auto">
          <a:xfrm flipH="1">
            <a:off x="2737929" y="2325692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92" name="Line 148"/>
          <p:cNvSpPr>
            <a:spLocks noChangeShapeType="1"/>
          </p:cNvSpPr>
          <p:nvPr/>
        </p:nvSpPr>
        <p:spPr bwMode="auto">
          <a:xfrm flipH="1">
            <a:off x="1877504" y="2327280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96" name="Text Box 152"/>
          <p:cNvSpPr txBox="1">
            <a:spLocks noChangeArrowheads="1"/>
          </p:cNvSpPr>
          <p:nvPr/>
        </p:nvSpPr>
        <p:spPr bwMode="auto">
          <a:xfrm>
            <a:off x="2733167" y="2301880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97" name="Text Box 153"/>
          <p:cNvSpPr txBox="1">
            <a:spLocks noChangeArrowheads="1"/>
          </p:cNvSpPr>
          <p:nvPr/>
        </p:nvSpPr>
        <p:spPr bwMode="auto">
          <a:xfrm>
            <a:off x="2785554" y="3448055"/>
            <a:ext cx="846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Da Vinci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99" name="Text Box 154"/>
          <p:cNvSpPr txBox="1">
            <a:spLocks noChangeArrowheads="1"/>
          </p:cNvSpPr>
          <p:nvPr/>
        </p:nvSpPr>
        <p:spPr bwMode="auto">
          <a:xfrm>
            <a:off x="2780792" y="3151192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Degas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02" name="Text Box 155"/>
          <p:cNvSpPr txBox="1">
            <a:spLocks noChangeArrowheads="1"/>
          </p:cNvSpPr>
          <p:nvPr/>
        </p:nvSpPr>
        <p:spPr bwMode="auto">
          <a:xfrm>
            <a:off x="2793492" y="2871792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Monet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03" name="Line 156"/>
          <p:cNvSpPr>
            <a:spLocks noChangeShapeType="1"/>
          </p:cNvSpPr>
          <p:nvPr/>
        </p:nvSpPr>
        <p:spPr bwMode="auto">
          <a:xfrm flipH="1">
            <a:off x="3801555" y="2887667"/>
            <a:ext cx="3175" cy="854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04" name="Line 157"/>
          <p:cNvSpPr>
            <a:spLocks noChangeShapeType="1"/>
          </p:cNvSpPr>
          <p:nvPr/>
        </p:nvSpPr>
        <p:spPr bwMode="auto">
          <a:xfrm flipH="1">
            <a:off x="3804730" y="2325692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05" name="Text Box 158"/>
          <p:cNvSpPr txBox="1">
            <a:spLocks noChangeArrowheads="1"/>
          </p:cNvSpPr>
          <p:nvPr/>
        </p:nvSpPr>
        <p:spPr bwMode="auto">
          <a:xfrm>
            <a:off x="3787267" y="2301880"/>
            <a:ext cx="7842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Thema: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06" name="Text Box 159"/>
          <p:cNvSpPr txBox="1">
            <a:spLocks noChangeArrowheads="1"/>
          </p:cNvSpPr>
          <p:nvPr/>
        </p:nvSpPr>
        <p:spPr bwMode="auto">
          <a:xfrm>
            <a:off x="3851749" y="3458795"/>
            <a:ext cx="687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>
                <a:solidFill>
                  <a:srgbClr val="000000"/>
                </a:solidFill>
              </a:rPr>
              <a:t>Vrouw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207" name="Text Box 160"/>
          <p:cNvSpPr txBox="1">
            <a:spLocks noChangeArrowheads="1"/>
          </p:cNvSpPr>
          <p:nvPr/>
        </p:nvSpPr>
        <p:spPr bwMode="auto">
          <a:xfrm>
            <a:off x="3847592" y="3163892"/>
            <a:ext cx="687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Vrouw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08" name="Text Box 161"/>
          <p:cNvSpPr txBox="1">
            <a:spLocks noChangeArrowheads="1"/>
          </p:cNvSpPr>
          <p:nvPr/>
        </p:nvSpPr>
        <p:spPr bwMode="auto">
          <a:xfrm>
            <a:off x="3860292" y="2871792"/>
            <a:ext cx="7858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Woning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09" name="Rectangle 162"/>
          <p:cNvSpPr>
            <a:spLocks noChangeArrowheads="1"/>
          </p:cNvSpPr>
          <p:nvPr/>
        </p:nvSpPr>
        <p:spPr bwMode="auto">
          <a:xfrm>
            <a:off x="5079492" y="1951042"/>
            <a:ext cx="3024189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10" name="Text Box 163"/>
          <p:cNvSpPr txBox="1">
            <a:spLocks noChangeArrowheads="1"/>
          </p:cNvSpPr>
          <p:nvPr/>
        </p:nvSpPr>
        <p:spPr bwMode="auto">
          <a:xfrm>
            <a:off x="5050917" y="1935167"/>
            <a:ext cx="1908176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Tabel </a:t>
            </a:r>
            <a:r>
              <a:rPr lang="nl-BE" sz="1400">
                <a:solidFill>
                  <a:srgbClr val="000000"/>
                </a:solidFill>
              </a:rPr>
              <a:t>Schilderij          </a:t>
            </a:r>
            <a:endParaRPr lang="nl-NL" sz="1400" b="1">
              <a:solidFill>
                <a:srgbClr val="000000"/>
              </a:solidFill>
            </a:endParaRPr>
          </a:p>
        </p:txBody>
      </p:sp>
      <p:sp>
        <p:nvSpPr>
          <p:cNvPr id="211" name="Rectangle 164"/>
          <p:cNvSpPr>
            <a:spLocks noChangeArrowheads="1"/>
          </p:cNvSpPr>
          <p:nvPr/>
        </p:nvSpPr>
        <p:spPr bwMode="auto">
          <a:xfrm>
            <a:off x="5079492" y="2324105"/>
            <a:ext cx="3017839" cy="49053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212" name="Text Box 165"/>
          <p:cNvSpPr txBox="1">
            <a:spLocks noChangeArrowheads="1"/>
          </p:cNvSpPr>
          <p:nvPr/>
        </p:nvSpPr>
        <p:spPr bwMode="auto">
          <a:xfrm>
            <a:off x="5068380" y="2295530"/>
            <a:ext cx="825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13" name="Text Box 166"/>
          <p:cNvSpPr txBox="1">
            <a:spLocks noChangeArrowheads="1"/>
          </p:cNvSpPr>
          <p:nvPr/>
        </p:nvSpPr>
        <p:spPr bwMode="auto">
          <a:xfrm>
            <a:off x="6181218" y="2295530"/>
            <a:ext cx="8445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Periode: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date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14" name="Rectangle 167"/>
          <p:cNvSpPr>
            <a:spLocks noChangeArrowheads="1"/>
          </p:cNvSpPr>
          <p:nvPr/>
        </p:nvSpPr>
        <p:spPr bwMode="auto">
          <a:xfrm>
            <a:off x="5079492" y="2889255"/>
            <a:ext cx="3014664" cy="5286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15" name="Text Box 168"/>
          <p:cNvSpPr txBox="1">
            <a:spLocks noChangeArrowheads="1"/>
          </p:cNvSpPr>
          <p:nvPr/>
        </p:nvSpPr>
        <p:spPr bwMode="auto">
          <a:xfrm>
            <a:off x="5081080" y="2859092"/>
            <a:ext cx="1111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 balletles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16" name="Text Box 169"/>
          <p:cNvSpPr txBox="1">
            <a:spLocks noChangeArrowheads="1"/>
          </p:cNvSpPr>
          <p:nvPr/>
        </p:nvSpPr>
        <p:spPr bwMode="auto">
          <a:xfrm>
            <a:off x="6233605" y="2859092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1872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17" name="Text Box 170"/>
          <p:cNvSpPr txBox="1">
            <a:spLocks noChangeArrowheads="1"/>
          </p:cNvSpPr>
          <p:nvPr/>
        </p:nvSpPr>
        <p:spPr bwMode="auto">
          <a:xfrm>
            <a:off x="5081080" y="3130555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Mona Lisa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18" name="Text Box 171"/>
          <p:cNvSpPr txBox="1">
            <a:spLocks noChangeArrowheads="1"/>
          </p:cNvSpPr>
          <p:nvPr/>
        </p:nvSpPr>
        <p:spPr bwMode="auto">
          <a:xfrm>
            <a:off x="6233605" y="3130555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1499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19" name="Line 172"/>
          <p:cNvSpPr>
            <a:spLocks noChangeShapeType="1"/>
          </p:cNvSpPr>
          <p:nvPr/>
        </p:nvSpPr>
        <p:spPr bwMode="auto">
          <a:xfrm flipV="1">
            <a:off x="5079492" y="3143255"/>
            <a:ext cx="3014664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20" name="Line 173"/>
          <p:cNvSpPr>
            <a:spLocks noChangeShapeType="1"/>
          </p:cNvSpPr>
          <p:nvPr/>
        </p:nvSpPr>
        <p:spPr bwMode="auto">
          <a:xfrm flipH="1">
            <a:off x="7040056" y="2887667"/>
            <a:ext cx="3175" cy="527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21" name="Line 174"/>
          <p:cNvSpPr>
            <a:spLocks noChangeShapeType="1"/>
          </p:cNvSpPr>
          <p:nvPr/>
        </p:nvSpPr>
        <p:spPr bwMode="auto">
          <a:xfrm>
            <a:off x="6182805" y="2887667"/>
            <a:ext cx="0" cy="511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22" name="Line 175"/>
          <p:cNvSpPr>
            <a:spLocks noChangeShapeType="1"/>
          </p:cNvSpPr>
          <p:nvPr/>
        </p:nvSpPr>
        <p:spPr bwMode="auto">
          <a:xfrm flipH="1">
            <a:off x="7043231" y="2325692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23" name="Line 176"/>
          <p:cNvSpPr>
            <a:spLocks noChangeShapeType="1"/>
          </p:cNvSpPr>
          <p:nvPr/>
        </p:nvSpPr>
        <p:spPr bwMode="auto">
          <a:xfrm flipH="1">
            <a:off x="6182805" y="2327280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24" name="Text Box 177"/>
          <p:cNvSpPr txBox="1">
            <a:spLocks noChangeArrowheads="1"/>
          </p:cNvSpPr>
          <p:nvPr/>
        </p:nvSpPr>
        <p:spPr bwMode="auto">
          <a:xfrm>
            <a:off x="7041643" y="2295530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25" name="Text Box 178"/>
          <p:cNvSpPr txBox="1">
            <a:spLocks noChangeArrowheads="1"/>
          </p:cNvSpPr>
          <p:nvPr/>
        </p:nvSpPr>
        <p:spPr bwMode="auto">
          <a:xfrm>
            <a:off x="7040056" y="3130555"/>
            <a:ext cx="846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Da Vinci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26" name="Text Box 179"/>
          <p:cNvSpPr txBox="1">
            <a:spLocks noChangeArrowheads="1"/>
          </p:cNvSpPr>
          <p:nvPr/>
        </p:nvSpPr>
        <p:spPr bwMode="auto">
          <a:xfrm>
            <a:off x="7035293" y="2833692"/>
            <a:ext cx="696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Degas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27" name="AutoShape 180"/>
          <p:cNvSpPr>
            <a:spLocks/>
          </p:cNvSpPr>
          <p:nvPr/>
        </p:nvSpPr>
        <p:spPr bwMode="auto">
          <a:xfrm rot="16200000">
            <a:off x="2191829" y="2471742"/>
            <a:ext cx="203200" cy="2997201"/>
          </a:xfrm>
          <a:prstGeom prst="leftBrace">
            <a:avLst>
              <a:gd name="adj1" fmla="val 122917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28" name="AutoShape 181"/>
          <p:cNvSpPr>
            <a:spLocks/>
          </p:cNvSpPr>
          <p:nvPr/>
        </p:nvSpPr>
        <p:spPr bwMode="auto">
          <a:xfrm rot="16200000">
            <a:off x="6487605" y="2151067"/>
            <a:ext cx="203200" cy="3003551"/>
          </a:xfrm>
          <a:prstGeom prst="leftBrace">
            <a:avLst>
              <a:gd name="adj1" fmla="val 123177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29" name="AutoShape 182"/>
          <p:cNvSpPr>
            <a:spLocks/>
          </p:cNvSpPr>
          <p:nvPr/>
        </p:nvSpPr>
        <p:spPr bwMode="auto">
          <a:xfrm rot="16200000">
            <a:off x="4244467" y="3454405"/>
            <a:ext cx="203200" cy="1031875"/>
          </a:xfrm>
          <a:prstGeom prst="leftBrace">
            <a:avLst>
              <a:gd name="adj1" fmla="val 42318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30" name="AutoShape 183"/>
          <p:cNvSpPr>
            <a:spLocks/>
          </p:cNvSpPr>
          <p:nvPr/>
        </p:nvSpPr>
        <p:spPr bwMode="auto">
          <a:xfrm rot="16200000">
            <a:off x="2734754" y="2398717"/>
            <a:ext cx="203200" cy="4057651"/>
          </a:xfrm>
          <a:prstGeom prst="leftBrace">
            <a:avLst>
              <a:gd name="adj1" fmla="val 166406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31" name="Text Box 184"/>
          <p:cNvSpPr txBox="1">
            <a:spLocks noChangeArrowheads="1"/>
          </p:cNvSpPr>
          <p:nvPr/>
        </p:nvSpPr>
        <p:spPr bwMode="auto">
          <a:xfrm>
            <a:off x="2134679" y="404495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800" dirty="0">
                <a:solidFill>
                  <a:srgbClr val="14486B"/>
                </a:solidFill>
              </a:rPr>
              <a:t>X</a:t>
            </a:r>
            <a:endParaRPr lang="nl-NL" sz="1800" dirty="0">
              <a:solidFill>
                <a:srgbClr val="14486B"/>
              </a:solidFill>
            </a:endParaRPr>
          </a:p>
        </p:txBody>
      </p:sp>
      <p:sp>
        <p:nvSpPr>
          <p:cNvPr id="232" name="Text Box 185"/>
          <p:cNvSpPr txBox="1">
            <a:spLocks noChangeArrowheads="1"/>
          </p:cNvSpPr>
          <p:nvPr/>
        </p:nvSpPr>
        <p:spPr bwMode="auto">
          <a:xfrm>
            <a:off x="4179380" y="401955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800">
                <a:solidFill>
                  <a:srgbClr val="14486B"/>
                </a:solidFill>
              </a:rPr>
              <a:t>Y</a:t>
            </a:r>
            <a:endParaRPr lang="nl-NL" sz="1800">
              <a:solidFill>
                <a:srgbClr val="14486B"/>
              </a:solidFill>
            </a:endParaRPr>
          </a:p>
        </p:txBody>
      </p:sp>
      <p:sp>
        <p:nvSpPr>
          <p:cNvPr id="233" name="Text Box 186"/>
          <p:cNvSpPr txBox="1">
            <a:spLocks noChangeArrowheads="1"/>
          </p:cNvSpPr>
          <p:nvPr/>
        </p:nvSpPr>
        <p:spPr bwMode="auto">
          <a:xfrm>
            <a:off x="2601404" y="4502155"/>
            <a:ext cx="48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800" dirty="0">
                <a:solidFill>
                  <a:srgbClr val="14486B"/>
                </a:solidFill>
              </a:rPr>
              <a:t>XY</a:t>
            </a:r>
            <a:endParaRPr lang="nl-NL" sz="1800" dirty="0">
              <a:solidFill>
                <a:srgbClr val="14486B"/>
              </a:solidFill>
            </a:endParaRPr>
          </a:p>
        </p:txBody>
      </p:sp>
      <p:sp>
        <p:nvSpPr>
          <p:cNvPr id="234" name="Text Box 187"/>
          <p:cNvSpPr txBox="1">
            <a:spLocks noChangeArrowheads="1"/>
          </p:cNvSpPr>
          <p:nvPr/>
        </p:nvSpPr>
        <p:spPr bwMode="auto">
          <a:xfrm>
            <a:off x="6427280" y="3714755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800">
                <a:solidFill>
                  <a:srgbClr val="14486B"/>
                </a:solidFill>
              </a:rPr>
              <a:t>X</a:t>
            </a:r>
            <a:endParaRPr lang="nl-NL" sz="1800">
              <a:solidFill>
                <a:srgbClr val="14486B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60112" y="4040192"/>
            <a:ext cx="5243456" cy="2427289"/>
            <a:chOff x="1960112" y="4040192"/>
            <a:chExt cx="5243456" cy="2427289"/>
          </a:xfrm>
        </p:grpSpPr>
        <p:sp>
          <p:nvSpPr>
            <p:cNvPr id="93" name="Text Box 236"/>
            <p:cNvSpPr txBox="1">
              <a:spLocks noChangeArrowheads="1"/>
            </p:cNvSpPr>
            <p:nvPr/>
          </p:nvSpPr>
          <p:spPr bwMode="auto">
            <a:xfrm>
              <a:off x="1960112" y="5713696"/>
              <a:ext cx="8643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800" b="1" dirty="0" smtClean="0">
                  <a:solidFill>
                    <a:schemeClr val="tx2"/>
                  </a:solidFill>
                </a:rPr>
                <a:t>deling</a:t>
              </a:r>
              <a:endParaRPr lang="nl-NL" sz="1800" b="1" dirty="0">
                <a:solidFill>
                  <a:schemeClr val="tx2"/>
                </a:solidFill>
              </a:endParaRPr>
            </a:p>
          </p:txBody>
        </p:sp>
        <p:sp>
          <p:nvSpPr>
            <p:cNvPr id="193" name="Rectangle 149"/>
            <p:cNvSpPr>
              <a:spLocks noChangeArrowheads="1"/>
            </p:cNvSpPr>
            <p:nvPr/>
          </p:nvSpPr>
          <p:spPr bwMode="auto">
            <a:xfrm>
              <a:off x="3110992" y="5310193"/>
              <a:ext cx="3700464" cy="288925"/>
            </a:xfrm>
            <a:prstGeom prst="rect">
              <a:avLst/>
            </a:prstGeom>
            <a:solidFill>
              <a:srgbClr val="BBE0E3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194" name="Text Box 150"/>
            <p:cNvSpPr txBox="1">
              <a:spLocks noChangeArrowheads="1"/>
            </p:cNvSpPr>
            <p:nvPr/>
          </p:nvSpPr>
          <p:spPr bwMode="auto">
            <a:xfrm>
              <a:off x="3095117" y="5307018"/>
              <a:ext cx="4108451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 b="1" dirty="0">
                  <a:solidFill>
                    <a:srgbClr val="000000"/>
                  </a:solidFill>
                </a:rPr>
                <a:t>Tabel </a:t>
              </a:r>
              <a:r>
                <a:rPr lang="nl-BE" sz="1400" dirty="0">
                  <a:solidFill>
                    <a:srgbClr val="000000"/>
                  </a:solidFill>
                </a:rPr>
                <a:t>(Tentoonstelling DIVIDEBY Schilderij)         </a:t>
              </a:r>
              <a:endParaRPr lang="nl-NL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35" name="Text Box 188"/>
            <p:cNvSpPr txBox="1">
              <a:spLocks noChangeArrowheads="1"/>
            </p:cNvSpPr>
            <p:nvPr/>
          </p:nvSpPr>
          <p:spPr bwMode="auto">
            <a:xfrm>
              <a:off x="3976180" y="4911730"/>
              <a:ext cx="1835151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800">
                  <a:solidFill>
                    <a:srgbClr val="14486B"/>
                  </a:solidFill>
                </a:rPr>
                <a:t>XY DIVIDEBY X</a:t>
              </a:r>
              <a:endParaRPr lang="nl-NL" sz="1800">
                <a:solidFill>
                  <a:srgbClr val="14486B"/>
                </a:solidFill>
              </a:endParaRPr>
            </a:p>
          </p:txBody>
        </p:sp>
        <p:sp>
          <p:nvSpPr>
            <p:cNvPr id="237" name="Line 190"/>
            <p:cNvSpPr>
              <a:spLocks noChangeShapeType="1"/>
            </p:cNvSpPr>
            <p:nvPr/>
          </p:nvSpPr>
          <p:spPr bwMode="auto">
            <a:xfrm>
              <a:off x="3096704" y="4732343"/>
              <a:ext cx="898525" cy="27305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38" name="Line 191"/>
            <p:cNvSpPr>
              <a:spLocks noChangeShapeType="1"/>
            </p:cNvSpPr>
            <p:nvPr/>
          </p:nvSpPr>
          <p:spPr bwMode="auto">
            <a:xfrm flipH="1">
              <a:off x="5690680" y="4040192"/>
              <a:ext cx="831850" cy="88900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39" name="Rectangle 192"/>
            <p:cNvSpPr>
              <a:spLocks noChangeArrowheads="1"/>
            </p:cNvSpPr>
            <p:nvPr/>
          </p:nvSpPr>
          <p:spPr bwMode="auto">
            <a:xfrm>
              <a:off x="3098292" y="5653093"/>
              <a:ext cx="3700464" cy="490538"/>
            </a:xfrm>
            <a:prstGeom prst="rect">
              <a:avLst/>
            </a:prstGeom>
            <a:solidFill>
              <a:srgbClr val="D2D2D2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40" name="Rectangle 193"/>
            <p:cNvSpPr>
              <a:spLocks noChangeArrowheads="1"/>
            </p:cNvSpPr>
            <p:nvPr/>
          </p:nvSpPr>
          <p:spPr bwMode="auto">
            <a:xfrm>
              <a:off x="3098292" y="6205543"/>
              <a:ext cx="3700464" cy="26193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41" name="Text Box 194"/>
            <p:cNvSpPr txBox="1">
              <a:spLocks noChangeArrowheads="1"/>
            </p:cNvSpPr>
            <p:nvPr/>
          </p:nvSpPr>
          <p:spPr bwMode="auto">
            <a:xfrm>
              <a:off x="3114167" y="5643568"/>
              <a:ext cx="1127125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Thema: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>
                  <a:solidFill>
                    <a:srgbClr val="000000"/>
                  </a:solidFill>
                </a:rPr>
                <a:t>varchar</a:t>
              </a:r>
              <a:endParaRPr lang="nl-NL" sz="1400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77647" y="2833693"/>
            <a:ext cx="1271695" cy="352613"/>
            <a:chOff x="3877647" y="2833693"/>
            <a:chExt cx="1271695" cy="352613"/>
          </a:xfrm>
        </p:grpSpPr>
        <p:sp>
          <p:nvSpPr>
            <p:cNvPr id="246" name="Oval 196"/>
            <p:cNvSpPr>
              <a:spLocks noChangeArrowheads="1"/>
            </p:cNvSpPr>
            <p:nvPr/>
          </p:nvSpPr>
          <p:spPr bwMode="auto">
            <a:xfrm>
              <a:off x="3877647" y="2894205"/>
              <a:ext cx="768458" cy="29210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47" name="Line 189"/>
            <p:cNvSpPr>
              <a:spLocks noChangeShapeType="1"/>
            </p:cNvSpPr>
            <p:nvPr/>
          </p:nvSpPr>
          <p:spPr bwMode="auto">
            <a:xfrm flipV="1">
              <a:off x="4653854" y="3011492"/>
              <a:ext cx="495488" cy="127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661603" y="2849190"/>
              <a:ext cx="307370" cy="330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4661603" y="2833693"/>
              <a:ext cx="327322" cy="34289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141154" y="3041904"/>
            <a:ext cx="1938338" cy="3443039"/>
            <a:chOff x="3141154" y="3041904"/>
            <a:chExt cx="1938338" cy="3443039"/>
          </a:xfrm>
        </p:grpSpPr>
        <p:sp>
          <p:nvSpPr>
            <p:cNvPr id="242" name="Text Box 195"/>
            <p:cNvSpPr txBox="1">
              <a:spLocks noChangeArrowheads="1"/>
            </p:cNvSpPr>
            <p:nvPr/>
          </p:nvSpPr>
          <p:spPr bwMode="auto">
            <a:xfrm>
              <a:off x="3141154" y="6180143"/>
              <a:ext cx="6873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sz="1400" dirty="0">
                  <a:solidFill>
                    <a:srgbClr val="000000"/>
                  </a:solidFill>
                </a:rPr>
                <a:t>Vrouw</a:t>
              </a:r>
              <a:endParaRPr lang="nl-NL" sz="1400" dirty="0">
                <a:solidFill>
                  <a:srgbClr val="000000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860292" y="3041904"/>
              <a:ext cx="1219200" cy="650875"/>
              <a:chOff x="8207375" y="1231492"/>
              <a:chExt cx="1219200" cy="650875"/>
            </a:xfrm>
          </p:grpSpPr>
          <p:sp>
            <p:nvSpPr>
              <p:cNvPr id="236" name="Line 189"/>
              <p:cNvSpPr>
                <a:spLocks noChangeShapeType="1"/>
              </p:cNvSpPr>
              <p:nvPr/>
            </p:nvSpPr>
            <p:spPr bwMode="auto">
              <a:xfrm flipV="1">
                <a:off x="8861425" y="1231492"/>
                <a:ext cx="565150" cy="24130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243" name="Oval 196"/>
              <p:cNvSpPr>
                <a:spLocks noChangeArrowheads="1"/>
              </p:cNvSpPr>
              <p:nvPr/>
            </p:nvSpPr>
            <p:spPr bwMode="auto">
              <a:xfrm>
                <a:off x="8207375" y="1393417"/>
                <a:ext cx="669925" cy="244475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44" name="Oval 197"/>
              <p:cNvSpPr>
                <a:spLocks noChangeArrowheads="1"/>
              </p:cNvSpPr>
              <p:nvPr/>
            </p:nvSpPr>
            <p:spPr bwMode="auto">
              <a:xfrm>
                <a:off x="8207375" y="1637892"/>
                <a:ext cx="669925" cy="244475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245" name="Line 198"/>
              <p:cNvSpPr>
                <a:spLocks noChangeShapeType="1"/>
              </p:cNvSpPr>
              <p:nvPr/>
            </p:nvSpPr>
            <p:spPr bwMode="auto">
              <a:xfrm flipV="1">
                <a:off x="8874125" y="1482317"/>
                <a:ext cx="546100" cy="269875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93582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Gedragsaspecten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Relationele algebra</a:t>
            </a:r>
          </a:p>
          <a:p>
            <a:r>
              <a:rPr lang="nl-BE" sz="1400" dirty="0" smtClean="0"/>
              <a:t>Situering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2425" y="1568134"/>
            <a:ext cx="350520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Relationele algebra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67275" y="1587183"/>
            <a:ext cx="350520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Relationele calculus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0575" y="2191345"/>
            <a:ext cx="2689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000" dirty="0" smtClean="0"/>
              <a:t>Beschrijft operatoren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000" dirty="0" err="1" smtClean="0"/>
              <a:t>Proceduraal</a:t>
            </a:r>
            <a:endParaRPr lang="nl-BE" sz="2000" dirty="0" smtClean="0"/>
          </a:p>
          <a:p>
            <a:endParaRPr lang="nl-BE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341796" y="2202060"/>
            <a:ext cx="34422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000" dirty="0" smtClean="0"/>
              <a:t>Beschrijft resultaatcondities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000" dirty="0" smtClean="0"/>
              <a:t>Predicatenlogica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000" dirty="0" err="1" smtClean="0"/>
              <a:t>Declaratief</a:t>
            </a:r>
            <a:endParaRPr lang="nl-BE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379896" y="3592710"/>
            <a:ext cx="34238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000" dirty="0" err="1" smtClean="0"/>
              <a:t>Tuple</a:t>
            </a:r>
            <a:r>
              <a:rPr lang="nl-BE" sz="2000" dirty="0" smtClean="0"/>
              <a:t>-calculus</a:t>
            </a:r>
            <a:br>
              <a:rPr lang="nl-BE" sz="2000" dirty="0" smtClean="0"/>
            </a:br>
            <a:r>
              <a:rPr lang="nl-BE" sz="2000" dirty="0" smtClean="0"/>
              <a:t> {</a:t>
            </a:r>
            <a:r>
              <a:rPr lang="nl-BE" sz="2000" i="1" dirty="0" smtClean="0"/>
              <a:t>t</a:t>
            </a:r>
            <a:r>
              <a:rPr lang="nl-BE" sz="2000" dirty="0" smtClean="0"/>
              <a:t>| conditie(</a:t>
            </a:r>
            <a:r>
              <a:rPr lang="nl-BE" sz="2000" i="1" dirty="0" smtClean="0"/>
              <a:t>t</a:t>
            </a:r>
            <a:r>
              <a:rPr lang="nl-BE" sz="2000" dirty="0" smtClean="0"/>
              <a:t>)}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000" dirty="0" smtClean="0"/>
              <a:t>Domeincalculus</a:t>
            </a:r>
            <a:br>
              <a:rPr lang="nl-BE" sz="2000" dirty="0" smtClean="0"/>
            </a:br>
            <a:r>
              <a:rPr lang="nl-BE" sz="2000" dirty="0" smtClean="0"/>
              <a:t> {</a:t>
            </a:r>
            <a:r>
              <a:rPr lang="nl-BE" sz="2000" i="1" dirty="0" smtClean="0"/>
              <a:t>A</a:t>
            </a:r>
            <a:r>
              <a:rPr lang="nl-BE" sz="2000" i="1" baseline="-25000" dirty="0" smtClean="0"/>
              <a:t>1</a:t>
            </a:r>
            <a:r>
              <a:rPr lang="nl-BE" sz="2000" dirty="0" smtClean="0"/>
              <a:t>,…,</a:t>
            </a:r>
            <a:r>
              <a:rPr lang="nl-BE" sz="2000" i="1" dirty="0" smtClean="0"/>
              <a:t>A</a:t>
            </a:r>
            <a:r>
              <a:rPr lang="nl-BE" sz="2000" i="1" baseline="-25000" dirty="0" smtClean="0"/>
              <a:t>n</a:t>
            </a:r>
            <a:r>
              <a:rPr lang="nl-BE" sz="2000" dirty="0" smtClean="0"/>
              <a:t>| conditie(</a:t>
            </a:r>
            <a:r>
              <a:rPr lang="nl-BE" sz="2000" i="1" dirty="0"/>
              <a:t>A</a:t>
            </a:r>
            <a:r>
              <a:rPr lang="nl-BE" sz="2000" i="1" baseline="-25000" dirty="0"/>
              <a:t>1</a:t>
            </a:r>
            <a:r>
              <a:rPr lang="nl-BE" sz="2000" dirty="0"/>
              <a:t>,…,</a:t>
            </a:r>
            <a:r>
              <a:rPr lang="nl-BE" sz="2000" i="1" dirty="0"/>
              <a:t>A</a:t>
            </a:r>
            <a:r>
              <a:rPr lang="nl-BE" sz="2000" i="1" baseline="-25000" dirty="0"/>
              <a:t>n</a:t>
            </a:r>
            <a:r>
              <a:rPr lang="nl-BE" sz="2000" dirty="0" smtClean="0"/>
              <a:t>)}</a:t>
            </a:r>
          </a:p>
        </p:txBody>
      </p:sp>
      <p:pic>
        <p:nvPicPr>
          <p:cNvPr id="5" name="Picture 4" descr="http://www.geloofinjewerk.nl/images/2010/09/keuz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52" y="31242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752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Gedragsaspecten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Relationele algebra</a:t>
            </a:r>
          </a:p>
          <a:p>
            <a:r>
              <a:rPr lang="nl-BE" sz="1400" dirty="0" smtClean="0"/>
              <a:t>Operatoren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2006284"/>
            <a:ext cx="3505200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Gebaseerd op verzamelingenleer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91125" y="3711803"/>
            <a:ext cx="3505200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Gebaseerd op tabelstructuur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3950" y="3096220"/>
            <a:ext cx="241720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000" dirty="0" smtClean="0"/>
              <a:t>Unie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000" dirty="0" smtClean="0"/>
              <a:t>Doorsnede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000" dirty="0" smtClean="0"/>
              <a:t>Verschil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000" dirty="0" smtClean="0"/>
              <a:t>Cartesisch product</a:t>
            </a:r>
          </a:p>
          <a:p>
            <a:endParaRPr lang="nl-BE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275246" y="4904921"/>
            <a:ext cx="1398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000" dirty="0" smtClean="0"/>
              <a:t>Selectie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000" dirty="0" smtClean="0"/>
              <a:t>Projectie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000" dirty="0" err="1" smtClean="0"/>
              <a:t>Join</a:t>
            </a:r>
            <a:r>
              <a:rPr lang="nl-BE" sz="2000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000" dirty="0" smtClean="0"/>
              <a:t>Deling</a:t>
            </a:r>
            <a:endParaRPr lang="nl-BE" sz="2000" dirty="0"/>
          </a:p>
        </p:txBody>
      </p:sp>
      <p:sp>
        <p:nvSpPr>
          <p:cNvPr id="6" name="AutoShape 2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2058" name="Picture 10" descr="File:Symmetrical 5-set Venn diagram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4414360"/>
            <a:ext cx="2251075" cy="223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559050" y="1154243"/>
            <a:ext cx="414337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 smtClean="0"/>
              <a:t>Basisoperatoren</a:t>
            </a:r>
          </a:p>
        </p:txBody>
      </p:sp>
      <p:sp>
        <p:nvSpPr>
          <p:cNvPr id="16" name="Rectangle 47"/>
          <p:cNvSpPr>
            <a:spLocks noChangeArrowheads="1"/>
          </p:cNvSpPr>
          <p:nvPr/>
        </p:nvSpPr>
        <p:spPr bwMode="auto">
          <a:xfrm>
            <a:off x="5409407" y="2233296"/>
            <a:ext cx="3034923" cy="1254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 sz="1050"/>
          </a:p>
        </p:txBody>
      </p:sp>
      <p:sp>
        <p:nvSpPr>
          <p:cNvPr id="17" name="Text Box 48"/>
          <p:cNvSpPr txBox="1">
            <a:spLocks noChangeArrowheads="1"/>
          </p:cNvSpPr>
          <p:nvPr/>
        </p:nvSpPr>
        <p:spPr bwMode="auto">
          <a:xfrm>
            <a:off x="5339557" y="2185671"/>
            <a:ext cx="12255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900" b="1" dirty="0">
                <a:solidFill>
                  <a:srgbClr val="000000"/>
                </a:solidFill>
              </a:rPr>
              <a:t>Tabel </a:t>
            </a:r>
            <a:r>
              <a:rPr lang="nl-BE" sz="900" dirty="0">
                <a:solidFill>
                  <a:srgbClr val="000000"/>
                </a:solidFill>
              </a:rPr>
              <a:t>Artiest</a:t>
            </a:r>
            <a:endParaRPr lang="nl-NL" sz="900" b="1" dirty="0">
              <a:solidFill>
                <a:srgbClr val="000000"/>
              </a:solidFill>
            </a:endParaRPr>
          </a:p>
        </p:txBody>
      </p:sp>
      <p:sp>
        <p:nvSpPr>
          <p:cNvPr id="18" name="Rectangle 49"/>
          <p:cNvSpPr>
            <a:spLocks noChangeArrowheads="1"/>
          </p:cNvSpPr>
          <p:nvPr/>
        </p:nvSpPr>
        <p:spPr bwMode="auto">
          <a:xfrm>
            <a:off x="5418932" y="2430146"/>
            <a:ext cx="3025397" cy="35345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 sz="1050"/>
          </a:p>
        </p:txBody>
      </p:sp>
      <p:sp>
        <p:nvSpPr>
          <p:cNvPr id="19" name="Text Box 50"/>
          <p:cNvSpPr txBox="1">
            <a:spLocks noChangeArrowheads="1"/>
          </p:cNvSpPr>
          <p:nvPr/>
        </p:nvSpPr>
        <p:spPr bwMode="auto">
          <a:xfrm>
            <a:off x="5869782" y="2414271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9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900">
                <a:solidFill>
                  <a:srgbClr val="000000"/>
                </a:solidFill>
              </a:rPr>
              <a:t>varchar</a:t>
            </a:r>
            <a:endParaRPr lang="nl-NL" sz="900">
              <a:solidFill>
                <a:srgbClr val="000000"/>
              </a:solidFill>
            </a:endParaRPr>
          </a:p>
        </p:txBody>
      </p:sp>
      <p:sp>
        <p:nvSpPr>
          <p:cNvPr id="20" name="Text Box 51"/>
          <p:cNvSpPr txBox="1">
            <a:spLocks noChangeArrowheads="1"/>
          </p:cNvSpPr>
          <p:nvPr/>
        </p:nvSpPr>
        <p:spPr bwMode="auto">
          <a:xfrm>
            <a:off x="6406357" y="2414271"/>
            <a:ext cx="7489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900">
                <a:solidFill>
                  <a:srgbClr val="000000"/>
                </a:solidFill>
              </a:rPr>
              <a:t>Voornaam: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900">
                <a:solidFill>
                  <a:srgbClr val="000000"/>
                </a:solidFill>
              </a:rPr>
              <a:t>varchar</a:t>
            </a:r>
            <a:endParaRPr lang="nl-NL" sz="900">
              <a:solidFill>
                <a:srgbClr val="000000"/>
              </a:solidFill>
            </a:endParaRPr>
          </a:p>
        </p:txBody>
      </p:sp>
      <p:sp>
        <p:nvSpPr>
          <p:cNvPr id="21" name="Text Box 52"/>
          <p:cNvSpPr txBox="1">
            <a:spLocks noChangeArrowheads="1"/>
          </p:cNvSpPr>
          <p:nvPr/>
        </p:nvSpPr>
        <p:spPr bwMode="auto">
          <a:xfrm>
            <a:off x="7106444" y="2414271"/>
            <a:ext cx="6655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900">
                <a:solidFill>
                  <a:srgbClr val="000000"/>
                </a:solidFill>
              </a:rPr>
              <a:t>Geboren: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900">
                <a:solidFill>
                  <a:srgbClr val="000000"/>
                </a:solidFill>
              </a:rPr>
              <a:t>integer</a:t>
            </a:r>
            <a:endParaRPr lang="nl-NL" sz="900">
              <a:solidFill>
                <a:srgbClr val="000000"/>
              </a:solidFill>
            </a:endParaRPr>
          </a:p>
        </p:txBody>
      </p:sp>
      <p:sp>
        <p:nvSpPr>
          <p:cNvPr id="22" name="Rectangle 53"/>
          <p:cNvSpPr>
            <a:spLocks noChangeArrowheads="1"/>
          </p:cNvSpPr>
          <p:nvPr/>
        </p:nvSpPr>
        <p:spPr bwMode="auto">
          <a:xfrm>
            <a:off x="5409407" y="2830196"/>
            <a:ext cx="3034923" cy="867419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 sz="1050"/>
          </a:p>
        </p:txBody>
      </p:sp>
      <p:sp>
        <p:nvSpPr>
          <p:cNvPr id="23" name="Text Box 54"/>
          <p:cNvSpPr txBox="1">
            <a:spLocks noChangeArrowheads="1"/>
          </p:cNvSpPr>
          <p:nvPr/>
        </p:nvSpPr>
        <p:spPr bwMode="auto">
          <a:xfrm>
            <a:off x="5826919" y="2830196"/>
            <a:ext cx="61427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900" dirty="0">
                <a:solidFill>
                  <a:srgbClr val="000000"/>
                </a:solidFill>
              </a:rPr>
              <a:t>Da Vinci</a:t>
            </a:r>
            <a:endParaRPr lang="nl-NL" sz="900" dirty="0">
              <a:solidFill>
                <a:srgbClr val="000000"/>
              </a:solidFill>
            </a:endParaRPr>
          </a:p>
        </p:txBody>
      </p:sp>
      <p:sp>
        <p:nvSpPr>
          <p:cNvPr id="24" name="Text Box 55"/>
          <p:cNvSpPr txBox="1">
            <a:spLocks noChangeArrowheads="1"/>
          </p:cNvSpPr>
          <p:nvPr/>
        </p:nvSpPr>
        <p:spPr bwMode="auto">
          <a:xfrm>
            <a:off x="6377782" y="2830196"/>
            <a:ext cx="67197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900" dirty="0">
                <a:solidFill>
                  <a:srgbClr val="000000"/>
                </a:solidFill>
              </a:rPr>
              <a:t>Leonardo</a:t>
            </a:r>
            <a:endParaRPr lang="nl-NL" sz="900" dirty="0">
              <a:solidFill>
                <a:srgbClr val="000000"/>
              </a:solidFill>
            </a:endParaRPr>
          </a:p>
        </p:txBody>
      </p:sp>
      <p:sp>
        <p:nvSpPr>
          <p:cNvPr id="25" name="Text Box 56"/>
          <p:cNvSpPr txBox="1">
            <a:spLocks noChangeArrowheads="1"/>
          </p:cNvSpPr>
          <p:nvPr/>
        </p:nvSpPr>
        <p:spPr bwMode="auto">
          <a:xfrm>
            <a:off x="7201694" y="2830196"/>
            <a:ext cx="44114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900">
                <a:solidFill>
                  <a:srgbClr val="000000"/>
                </a:solidFill>
              </a:rPr>
              <a:t>1452</a:t>
            </a:r>
            <a:endParaRPr lang="nl-NL" sz="900">
              <a:solidFill>
                <a:srgbClr val="000000"/>
              </a:solidFill>
            </a:endParaRPr>
          </a:p>
        </p:txBody>
      </p:sp>
      <p:sp>
        <p:nvSpPr>
          <p:cNvPr id="26" name="Text Box 57"/>
          <p:cNvSpPr txBox="1">
            <a:spLocks noChangeArrowheads="1"/>
          </p:cNvSpPr>
          <p:nvPr/>
        </p:nvSpPr>
        <p:spPr bwMode="auto">
          <a:xfrm>
            <a:off x="5822157" y="3041333"/>
            <a:ext cx="51809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900">
                <a:solidFill>
                  <a:srgbClr val="000000"/>
                </a:solidFill>
              </a:rPr>
              <a:t>Degas</a:t>
            </a:r>
            <a:endParaRPr lang="nl-NL" sz="900">
              <a:solidFill>
                <a:srgbClr val="000000"/>
              </a:solidFill>
            </a:endParaRPr>
          </a:p>
        </p:txBody>
      </p:sp>
      <p:sp>
        <p:nvSpPr>
          <p:cNvPr id="27" name="Text Box 58"/>
          <p:cNvSpPr txBox="1">
            <a:spLocks noChangeArrowheads="1"/>
          </p:cNvSpPr>
          <p:nvPr/>
        </p:nvSpPr>
        <p:spPr bwMode="auto">
          <a:xfrm>
            <a:off x="6373019" y="3041333"/>
            <a:ext cx="49244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900">
                <a:solidFill>
                  <a:srgbClr val="000000"/>
                </a:solidFill>
              </a:rPr>
              <a:t>Edgar</a:t>
            </a:r>
            <a:endParaRPr lang="nl-NL" sz="900">
              <a:solidFill>
                <a:srgbClr val="000000"/>
              </a:solidFill>
            </a:endParaRPr>
          </a:p>
        </p:txBody>
      </p:sp>
      <p:sp>
        <p:nvSpPr>
          <p:cNvPr id="28" name="Text Box 59"/>
          <p:cNvSpPr txBox="1">
            <a:spLocks noChangeArrowheads="1"/>
          </p:cNvSpPr>
          <p:nvPr/>
        </p:nvSpPr>
        <p:spPr bwMode="auto">
          <a:xfrm>
            <a:off x="7196932" y="3041333"/>
            <a:ext cx="44114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900">
                <a:solidFill>
                  <a:srgbClr val="000000"/>
                </a:solidFill>
              </a:rPr>
              <a:t>1834</a:t>
            </a:r>
            <a:endParaRPr lang="nl-NL" sz="900">
              <a:solidFill>
                <a:srgbClr val="000000"/>
              </a:solidFill>
            </a:endParaRPr>
          </a:p>
        </p:txBody>
      </p:sp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5822157" y="3255646"/>
            <a:ext cx="4860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900">
                <a:solidFill>
                  <a:srgbClr val="000000"/>
                </a:solidFill>
              </a:rPr>
              <a:t>Ensor</a:t>
            </a:r>
            <a:endParaRPr lang="nl-NL" sz="900">
              <a:solidFill>
                <a:srgbClr val="000000"/>
              </a:solidFill>
            </a:endParaRPr>
          </a:p>
        </p:txBody>
      </p:sp>
      <p:sp>
        <p:nvSpPr>
          <p:cNvPr id="30" name="Text Box 61"/>
          <p:cNvSpPr txBox="1">
            <a:spLocks noChangeArrowheads="1"/>
          </p:cNvSpPr>
          <p:nvPr/>
        </p:nvSpPr>
        <p:spPr bwMode="auto">
          <a:xfrm>
            <a:off x="6373019" y="3255646"/>
            <a:ext cx="52450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900">
                <a:solidFill>
                  <a:srgbClr val="000000"/>
                </a:solidFill>
              </a:rPr>
              <a:t>James</a:t>
            </a:r>
            <a:endParaRPr lang="nl-NL" sz="900">
              <a:solidFill>
                <a:srgbClr val="000000"/>
              </a:solidFill>
            </a:endParaRPr>
          </a:p>
        </p:txBody>
      </p:sp>
      <p:sp>
        <p:nvSpPr>
          <p:cNvPr id="31" name="Text Box 62"/>
          <p:cNvSpPr txBox="1">
            <a:spLocks noChangeArrowheads="1"/>
          </p:cNvSpPr>
          <p:nvPr/>
        </p:nvSpPr>
        <p:spPr bwMode="auto">
          <a:xfrm>
            <a:off x="7196932" y="3255646"/>
            <a:ext cx="44114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900">
                <a:solidFill>
                  <a:srgbClr val="000000"/>
                </a:solidFill>
              </a:rPr>
              <a:t>1860</a:t>
            </a:r>
            <a:endParaRPr lang="nl-NL" sz="900">
              <a:solidFill>
                <a:srgbClr val="000000"/>
              </a:solidFill>
            </a:endParaRPr>
          </a:p>
        </p:txBody>
      </p:sp>
      <p:sp>
        <p:nvSpPr>
          <p:cNvPr id="32" name="Text Box 63"/>
          <p:cNvSpPr txBox="1">
            <a:spLocks noChangeArrowheads="1"/>
          </p:cNvSpPr>
          <p:nvPr/>
        </p:nvSpPr>
        <p:spPr bwMode="auto">
          <a:xfrm>
            <a:off x="5822157" y="3466783"/>
            <a:ext cx="5052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900">
                <a:solidFill>
                  <a:srgbClr val="000000"/>
                </a:solidFill>
              </a:rPr>
              <a:t>Monet</a:t>
            </a:r>
            <a:endParaRPr lang="nl-NL" sz="900">
              <a:solidFill>
                <a:srgbClr val="000000"/>
              </a:solidFill>
            </a:endParaRPr>
          </a:p>
        </p:txBody>
      </p:sp>
      <p:sp>
        <p:nvSpPr>
          <p:cNvPr id="33" name="Text Box 64"/>
          <p:cNvSpPr txBox="1">
            <a:spLocks noChangeArrowheads="1"/>
          </p:cNvSpPr>
          <p:nvPr/>
        </p:nvSpPr>
        <p:spPr bwMode="auto">
          <a:xfrm>
            <a:off x="6373019" y="3466783"/>
            <a:ext cx="55015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900">
                <a:solidFill>
                  <a:srgbClr val="000000"/>
                </a:solidFill>
              </a:rPr>
              <a:t>Claude</a:t>
            </a:r>
            <a:endParaRPr lang="nl-NL" sz="900">
              <a:solidFill>
                <a:srgbClr val="000000"/>
              </a:solidFill>
            </a:endParaRPr>
          </a:p>
        </p:txBody>
      </p:sp>
      <p:sp>
        <p:nvSpPr>
          <p:cNvPr id="34" name="Text Box 65"/>
          <p:cNvSpPr txBox="1">
            <a:spLocks noChangeArrowheads="1"/>
          </p:cNvSpPr>
          <p:nvPr/>
        </p:nvSpPr>
        <p:spPr bwMode="auto">
          <a:xfrm>
            <a:off x="7196932" y="3466783"/>
            <a:ext cx="44114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900">
                <a:solidFill>
                  <a:srgbClr val="000000"/>
                </a:solidFill>
              </a:rPr>
              <a:t>1840</a:t>
            </a:r>
            <a:endParaRPr lang="nl-NL" sz="900">
              <a:solidFill>
                <a:srgbClr val="000000"/>
              </a:solidFill>
            </a:endParaRPr>
          </a:p>
        </p:txBody>
      </p:sp>
      <p:sp>
        <p:nvSpPr>
          <p:cNvPr id="35" name="Line 66"/>
          <p:cNvSpPr>
            <a:spLocks noChangeShapeType="1"/>
          </p:cNvSpPr>
          <p:nvPr/>
        </p:nvSpPr>
        <p:spPr bwMode="auto">
          <a:xfrm flipV="1">
            <a:off x="5410994" y="3271520"/>
            <a:ext cx="3033336" cy="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36" name="Line 67"/>
          <p:cNvSpPr>
            <a:spLocks noChangeShapeType="1"/>
          </p:cNvSpPr>
          <p:nvPr/>
        </p:nvSpPr>
        <p:spPr bwMode="auto">
          <a:xfrm>
            <a:off x="6406357" y="2430146"/>
            <a:ext cx="8220" cy="35345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37" name="Line 68"/>
          <p:cNvSpPr>
            <a:spLocks noChangeShapeType="1"/>
          </p:cNvSpPr>
          <p:nvPr/>
        </p:nvSpPr>
        <p:spPr bwMode="auto">
          <a:xfrm>
            <a:off x="7133432" y="2430146"/>
            <a:ext cx="0" cy="35345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38" name="Line 69"/>
          <p:cNvSpPr>
            <a:spLocks noChangeShapeType="1"/>
          </p:cNvSpPr>
          <p:nvPr/>
        </p:nvSpPr>
        <p:spPr bwMode="auto">
          <a:xfrm>
            <a:off x="6406357" y="2828608"/>
            <a:ext cx="4110" cy="86900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39" name="Line 70"/>
          <p:cNvSpPr>
            <a:spLocks noChangeShapeType="1"/>
          </p:cNvSpPr>
          <p:nvPr/>
        </p:nvSpPr>
        <p:spPr bwMode="auto">
          <a:xfrm>
            <a:off x="7133432" y="2828609"/>
            <a:ext cx="0" cy="86900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40" name="Text Box 71"/>
          <p:cNvSpPr txBox="1">
            <a:spLocks noChangeArrowheads="1"/>
          </p:cNvSpPr>
          <p:nvPr/>
        </p:nvSpPr>
        <p:spPr bwMode="auto">
          <a:xfrm>
            <a:off x="7695407" y="2414271"/>
            <a:ext cx="7489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900" dirty="0">
                <a:solidFill>
                  <a:srgbClr val="000000"/>
                </a:solidFill>
              </a:rPr>
              <a:t>Gestorven: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900" dirty="0">
                <a:solidFill>
                  <a:srgbClr val="000000"/>
                </a:solidFill>
              </a:rPr>
              <a:t>integer</a:t>
            </a:r>
            <a:endParaRPr lang="nl-NL" sz="900" dirty="0">
              <a:solidFill>
                <a:srgbClr val="000000"/>
              </a:solidFill>
            </a:endParaRPr>
          </a:p>
        </p:txBody>
      </p:sp>
      <p:sp>
        <p:nvSpPr>
          <p:cNvPr id="41" name="Text Box 72"/>
          <p:cNvSpPr txBox="1">
            <a:spLocks noChangeArrowheads="1"/>
          </p:cNvSpPr>
          <p:nvPr/>
        </p:nvSpPr>
        <p:spPr bwMode="auto">
          <a:xfrm>
            <a:off x="7800182" y="2830196"/>
            <a:ext cx="44114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900">
                <a:solidFill>
                  <a:srgbClr val="000000"/>
                </a:solidFill>
              </a:rPr>
              <a:t>1519</a:t>
            </a:r>
            <a:endParaRPr lang="nl-NL" sz="900">
              <a:solidFill>
                <a:srgbClr val="000000"/>
              </a:solidFill>
            </a:endParaRPr>
          </a:p>
        </p:txBody>
      </p:sp>
      <p:sp>
        <p:nvSpPr>
          <p:cNvPr id="42" name="Text Box 73"/>
          <p:cNvSpPr txBox="1">
            <a:spLocks noChangeArrowheads="1"/>
          </p:cNvSpPr>
          <p:nvPr/>
        </p:nvSpPr>
        <p:spPr bwMode="auto">
          <a:xfrm>
            <a:off x="7795419" y="3041333"/>
            <a:ext cx="44114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900">
                <a:solidFill>
                  <a:srgbClr val="000000"/>
                </a:solidFill>
              </a:rPr>
              <a:t>1917</a:t>
            </a:r>
            <a:endParaRPr lang="nl-NL" sz="900">
              <a:solidFill>
                <a:srgbClr val="000000"/>
              </a:solidFill>
            </a:endParaRPr>
          </a:p>
        </p:txBody>
      </p:sp>
      <p:sp>
        <p:nvSpPr>
          <p:cNvPr id="43" name="Text Box 74"/>
          <p:cNvSpPr txBox="1">
            <a:spLocks noChangeArrowheads="1"/>
          </p:cNvSpPr>
          <p:nvPr/>
        </p:nvSpPr>
        <p:spPr bwMode="auto">
          <a:xfrm>
            <a:off x="7795419" y="3255646"/>
            <a:ext cx="44114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900">
                <a:solidFill>
                  <a:srgbClr val="000000"/>
                </a:solidFill>
              </a:rPr>
              <a:t>1949</a:t>
            </a:r>
            <a:endParaRPr lang="nl-NL" sz="900">
              <a:solidFill>
                <a:srgbClr val="000000"/>
              </a:solidFill>
            </a:endParaRPr>
          </a:p>
        </p:txBody>
      </p:sp>
      <p:sp>
        <p:nvSpPr>
          <p:cNvPr id="44" name="Text Box 75"/>
          <p:cNvSpPr txBox="1">
            <a:spLocks noChangeArrowheads="1"/>
          </p:cNvSpPr>
          <p:nvPr/>
        </p:nvSpPr>
        <p:spPr bwMode="auto">
          <a:xfrm>
            <a:off x="7795419" y="3466783"/>
            <a:ext cx="44114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900">
                <a:solidFill>
                  <a:srgbClr val="000000"/>
                </a:solidFill>
              </a:rPr>
              <a:t>1926</a:t>
            </a:r>
            <a:endParaRPr lang="nl-NL" sz="900">
              <a:solidFill>
                <a:srgbClr val="000000"/>
              </a:solidFill>
            </a:endParaRPr>
          </a:p>
        </p:txBody>
      </p:sp>
      <p:sp>
        <p:nvSpPr>
          <p:cNvPr id="45" name="Line 76"/>
          <p:cNvSpPr>
            <a:spLocks noChangeShapeType="1"/>
          </p:cNvSpPr>
          <p:nvPr/>
        </p:nvSpPr>
        <p:spPr bwMode="auto">
          <a:xfrm>
            <a:off x="7731919" y="2430146"/>
            <a:ext cx="0" cy="35345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46" name="Line 77"/>
          <p:cNvSpPr>
            <a:spLocks noChangeShapeType="1"/>
          </p:cNvSpPr>
          <p:nvPr/>
        </p:nvSpPr>
        <p:spPr bwMode="auto">
          <a:xfrm>
            <a:off x="7731919" y="2828608"/>
            <a:ext cx="0" cy="86900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47" name="Line 78"/>
          <p:cNvSpPr>
            <a:spLocks noChangeShapeType="1"/>
          </p:cNvSpPr>
          <p:nvPr/>
        </p:nvSpPr>
        <p:spPr bwMode="auto">
          <a:xfrm>
            <a:off x="5406233" y="3482658"/>
            <a:ext cx="303809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48" name="Line 79"/>
          <p:cNvSpPr>
            <a:spLocks noChangeShapeType="1"/>
          </p:cNvSpPr>
          <p:nvPr/>
        </p:nvSpPr>
        <p:spPr bwMode="auto">
          <a:xfrm>
            <a:off x="5874544" y="2434908"/>
            <a:ext cx="0" cy="34869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49" name="Text Box 80"/>
          <p:cNvSpPr txBox="1">
            <a:spLocks noChangeArrowheads="1"/>
          </p:cNvSpPr>
          <p:nvPr/>
        </p:nvSpPr>
        <p:spPr bwMode="auto">
          <a:xfrm>
            <a:off x="5368132" y="2414271"/>
            <a:ext cx="5501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900">
                <a:solidFill>
                  <a:srgbClr val="000000"/>
                </a:solidFill>
              </a:rPr>
              <a:t>A_ID: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900">
                <a:solidFill>
                  <a:srgbClr val="000000"/>
                </a:solidFill>
              </a:rPr>
              <a:t>char(3)</a:t>
            </a:r>
            <a:endParaRPr lang="nl-NL" sz="900">
              <a:solidFill>
                <a:srgbClr val="000000"/>
              </a:solidFill>
            </a:endParaRPr>
          </a:p>
        </p:txBody>
      </p:sp>
      <p:sp>
        <p:nvSpPr>
          <p:cNvPr id="50" name="Line 81"/>
          <p:cNvSpPr>
            <a:spLocks noChangeShapeType="1"/>
          </p:cNvSpPr>
          <p:nvPr/>
        </p:nvSpPr>
        <p:spPr bwMode="auto">
          <a:xfrm>
            <a:off x="5863432" y="2828609"/>
            <a:ext cx="11112" cy="86900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  <p:sp>
        <p:nvSpPr>
          <p:cNvPr id="51" name="Text Box 82"/>
          <p:cNvSpPr txBox="1">
            <a:spLocks noChangeArrowheads="1"/>
          </p:cNvSpPr>
          <p:nvPr/>
        </p:nvSpPr>
        <p:spPr bwMode="auto">
          <a:xfrm>
            <a:off x="5395119" y="2830196"/>
            <a:ext cx="3898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900">
                <a:solidFill>
                  <a:srgbClr val="000000"/>
                </a:solidFill>
              </a:rPr>
              <a:t>A01</a:t>
            </a:r>
            <a:endParaRPr lang="nl-NL" sz="900">
              <a:solidFill>
                <a:srgbClr val="000000"/>
              </a:solidFill>
            </a:endParaRPr>
          </a:p>
        </p:txBody>
      </p:sp>
      <p:sp>
        <p:nvSpPr>
          <p:cNvPr id="52" name="Text Box 83"/>
          <p:cNvSpPr txBox="1">
            <a:spLocks noChangeArrowheads="1"/>
          </p:cNvSpPr>
          <p:nvPr/>
        </p:nvSpPr>
        <p:spPr bwMode="auto">
          <a:xfrm>
            <a:off x="5395119" y="3039746"/>
            <a:ext cx="3898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900">
                <a:solidFill>
                  <a:srgbClr val="000000"/>
                </a:solidFill>
              </a:rPr>
              <a:t>A02</a:t>
            </a:r>
            <a:endParaRPr lang="nl-NL" sz="900">
              <a:solidFill>
                <a:srgbClr val="000000"/>
              </a:solidFill>
            </a:endParaRPr>
          </a:p>
        </p:txBody>
      </p:sp>
      <p:sp>
        <p:nvSpPr>
          <p:cNvPr id="53" name="Text Box 84"/>
          <p:cNvSpPr txBox="1">
            <a:spLocks noChangeArrowheads="1"/>
          </p:cNvSpPr>
          <p:nvPr/>
        </p:nvSpPr>
        <p:spPr bwMode="auto">
          <a:xfrm>
            <a:off x="5398294" y="3255646"/>
            <a:ext cx="3898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900">
                <a:solidFill>
                  <a:srgbClr val="000000"/>
                </a:solidFill>
              </a:rPr>
              <a:t>A03</a:t>
            </a:r>
            <a:endParaRPr lang="nl-NL" sz="900">
              <a:solidFill>
                <a:srgbClr val="000000"/>
              </a:solidFill>
            </a:endParaRPr>
          </a:p>
        </p:txBody>
      </p:sp>
      <p:sp>
        <p:nvSpPr>
          <p:cNvPr id="54" name="Text Box 85"/>
          <p:cNvSpPr txBox="1">
            <a:spLocks noChangeArrowheads="1"/>
          </p:cNvSpPr>
          <p:nvPr/>
        </p:nvSpPr>
        <p:spPr bwMode="auto">
          <a:xfrm>
            <a:off x="5407819" y="3476308"/>
            <a:ext cx="3898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900">
                <a:solidFill>
                  <a:srgbClr val="000000"/>
                </a:solidFill>
              </a:rPr>
              <a:t>A04</a:t>
            </a:r>
            <a:endParaRPr lang="nl-NL" sz="900">
              <a:solidFill>
                <a:srgbClr val="000000"/>
              </a:solidFill>
            </a:endParaRPr>
          </a:p>
        </p:txBody>
      </p:sp>
      <p:sp>
        <p:nvSpPr>
          <p:cNvPr id="55" name="Line 86"/>
          <p:cNvSpPr>
            <a:spLocks noChangeShapeType="1"/>
          </p:cNvSpPr>
          <p:nvPr/>
        </p:nvSpPr>
        <p:spPr bwMode="auto">
          <a:xfrm>
            <a:off x="5407819" y="3049271"/>
            <a:ext cx="303651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 sz="1050"/>
          </a:p>
        </p:txBody>
      </p:sp>
    </p:spTree>
    <p:extLst>
      <p:ext uri="{BB962C8B-B14F-4D97-AF65-F5344CB8AC3E}">
        <p14:creationId xmlns:p14="http://schemas.microsoft.com/office/powerpoint/2010/main" val="1479164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Gedragsaspecten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Relationele algebra</a:t>
            </a:r>
          </a:p>
          <a:p>
            <a:r>
              <a:rPr lang="nl-BE" sz="1400" dirty="0" smtClean="0"/>
              <a:t>Operatoren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9875" y="1858565"/>
            <a:ext cx="5342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Relatieschema’s van hetzelfde type</a:t>
            </a:r>
          </a:p>
        </p:txBody>
      </p:sp>
      <p:sp>
        <p:nvSpPr>
          <p:cNvPr id="6" name="AutoShape 2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6" name="TextBox 55"/>
          <p:cNvSpPr txBox="1"/>
          <p:nvPr/>
        </p:nvSpPr>
        <p:spPr>
          <a:xfrm>
            <a:off x="4127500" y="3998088"/>
            <a:ext cx="3507692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err="1" smtClean="0"/>
              <a:t>Rename</a:t>
            </a:r>
            <a:r>
              <a:rPr lang="nl-BE" sz="2800" dirty="0" smtClean="0"/>
              <a:t>-operatie</a:t>
            </a:r>
          </a:p>
          <a:p>
            <a:pPr>
              <a:spcBef>
                <a:spcPts val="600"/>
              </a:spcBef>
            </a:pPr>
            <a:r>
              <a:rPr lang="nl-BE" sz="2000" i="1" dirty="0" smtClean="0"/>
              <a:t>           </a:t>
            </a:r>
            <a:r>
              <a:rPr lang="nl-BE" sz="2800" i="1" dirty="0" smtClean="0"/>
              <a:t>R</a:t>
            </a:r>
            <a:r>
              <a:rPr lang="nl-BE" sz="2800" dirty="0" smtClean="0"/>
              <a:t>  RENAME </a:t>
            </a:r>
            <a:r>
              <a:rPr lang="nl-BE" sz="2800" i="1" dirty="0" smtClean="0"/>
              <a:t>B</a:t>
            </a:r>
            <a:r>
              <a:rPr lang="nl-BE" sz="2800" dirty="0" smtClean="0"/>
              <a:t> AS </a:t>
            </a:r>
            <a:r>
              <a:rPr lang="nl-BE" sz="2800" i="1" dirty="0" smtClean="0"/>
              <a:t>A</a:t>
            </a:r>
            <a:endParaRPr lang="nl-BE" sz="2800" i="1" baseline="30000" dirty="0"/>
          </a:p>
        </p:txBody>
      </p:sp>
      <p:pic>
        <p:nvPicPr>
          <p:cNvPr id="1026" name="Picture 2" descr="http://christinabaglivitinglof.com/sparky/wp-content/uploads/2012/08/Twin-baby-boys-Ten-months-old-cropp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4" y="1090880"/>
            <a:ext cx="3343275" cy="250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static.com/images?q=tbn:ANd9GcSa3YHewmdXGBH_y0gu4naO3zp0vi5gvWGN_Zd-sap9bcZR2TeYO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3948112"/>
            <a:ext cx="19431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4217846" y="5010418"/>
            <a:ext cx="40856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Schema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smtClean="0"/>
              <a:t>vervang </a:t>
            </a:r>
            <a:r>
              <a:rPr lang="nl-BE" sz="2000" i="1" dirty="0" smtClean="0"/>
              <a:t>B</a:t>
            </a:r>
            <a:r>
              <a:rPr lang="nl-BE" sz="2000" dirty="0" smtClean="0"/>
              <a:t>:</a:t>
            </a:r>
            <a:r>
              <a:rPr lang="nl-BE" sz="2000" i="1" dirty="0" smtClean="0"/>
              <a:t>T</a:t>
            </a:r>
            <a:r>
              <a:rPr lang="nl-BE" sz="2000" dirty="0" smtClean="0"/>
              <a:t> door </a:t>
            </a:r>
            <a:r>
              <a:rPr lang="nl-BE" sz="2000" i="1" dirty="0" smtClean="0"/>
              <a:t>A</a:t>
            </a:r>
            <a:r>
              <a:rPr lang="nl-BE" sz="2000" dirty="0" smtClean="0"/>
              <a:t>:</a:t>
            </a:r>
            <a:r>
              <a:rPr lang="nl-BE" sz="2000" i="1" dirty="0" smtClean="0"/>
              <a:t>T</a:t>
            </a:r>
            <a:endParaRPr lang="nl-BE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err="1" smtClean="0"/>
              <a:t>Extentie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smtClean="0"/>
              <a:t>vervang </a:t>
            </a:r>
            <a:r>
              <a:rPr lang="nl-BE" sz="2000" i="1" dirty="0" smtClean="0"/>
              <a:t>B:w</a:t>
            </a:r>
            <a:r>
              <a:rPr lang="nl-BE" sz="2000" i="1" baseline="-25000" dirty="0" smtClean="0"/>
              <a:t>i  </a:t>
            </a:r>
            <a:r>
              <a:rPr lang="nl-BE" sz="2000" dirty="0" smtClean="0"/>
              <a:t>door </a:t>
            </a:r>
            <a:r>
              <a:rPr lang="nl-BE" sz="2000" i="1" dirty="0" smtClean="0"/>
              <a:t>A:w</a:t>
            </a:r>
            <a:r>
              <a:rPr lang="nl-BE" sz="2000" i="1" baseline="-25000" dirty="0" smtClean="0"/>
              <a:t>i  </a:t>
            </a:r>
            <a:r>
              <a:rPr lang="nl-BE" sz="2000" dirty="0" smtClean="0"/>
              <a:t>in elk </a:t>
            </a:r>
            <a:r>
              <a:rPr lang="nl-BE" sz="2000" dirty="0" err="1" smtClean="0"/>
              <a:t>tuple</a:t>
            </a:r>
            <a:endParaRPr lang="nl-BE" sz="2000" dirty="0" smtClean="0"/>
          </a:p>
        </p:txBody>
      </p:sp>
    </p:spTree>
    <p:extLst>
      <p:ext uri="{BB962C8B-B14F-4D97-AF65-F5344CB8AC3E}">
        <p14:creationId xmlns:p14="http://schemas.microsoft.com/office/powerpoint/2010/main" val="1282073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23850" y="2317530"/>
            <a:ext cx="6038192" cy="172632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Operatoren gebaseerd op verzamelingenleer</a:t>
            </a:r>
          </a:p>
        </p:txBody>
      </p:sp>
    </p:spTree>
    <p:extLst>
      <p:ext uri="{BB962C8B-B14F-4D97-AF65-F5344CB8AC3E}">
        <p14:creationId xmlns:p14="http://schemas.microsoft.com/office/powerpoint/2010/main" val="5074566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Gedragsaspecten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Relationele algebra</a:t>
            </a:r>
          </a:p>
          <a:p>
            <a:r>
              <a:rPr lang="nl-BE" sz="1400" dirty="0" smtClean="0"/>
              <a:t>Operatoren – Unie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9010" y="2145967"/>
            <a:ext cx="7026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Relatieschema’s moeten van hetzelfde type zijn</a:t>
            </a:r>
          </a:p>
        </p:txBody>
      </p:sp>
      <p:sp>
        <p:nvSpPr>
          <p:cNvPr id="6" name="AutoShape 2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6" name="TextBox 55"/>
          <p:cNvSpPr txBox="1"/>
          <p:nvPr/>
        </p:nvSpPr>
        <p:spPr>
          <a:xfrm>
            <a:off x="3279919" y="2803936"/>
            <a:ext cx="2087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i="1" dirty="0" smtClean="0"/>
              <a:t>R</a:t>
            </a:r>
            <a:r>
              <a:rPr lang="nl-BE" sz="2800" i="1" baseline="-25000" dirty="0" smtClean="0"/>
              <a:t>1</a:t>
            </a:r>
            <a:r>
              <a:rPr lang="nl-BE" sz="2800" dirty="0" smtClean="0"/>
              <a:t>  UNION </a:t>
            </a:r>
            <a:r>
              <a:rPr lang="nl-BE" sz="2800" i="1" dirty="0" smtClean="0"/>
              <a:t>R</a:t>
            </a:r>
            <a:r>
              <a:rPr lang="nl-BE" sz="2800" i="1" baseline="-25000" dirty="0" smtClean="0"/>
              <a:t>2</a:t>
            </a:r>
            <a:endParaRPr lang="nl-BE" sz="2800" i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2620185" y="3416230"/>
            <a:ext cx="46315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Schema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smtClean="0"/>
              <a:t>blijft hetzelfde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err="1" smtClean="0"/>
              <a:t>Extentie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smtClean="0"/>
              <a:t>is de unie van de </a:t>
            </a:r>
            <a:r>
              <a:rPr lang="nl-BE" sz="2000" dirty="0" err="1" smtClean="0"/>
              <a:t>extenties</a:t>
            </a:r>
            <a:r>
              <a:rPr lang="nl-BE" sz="2000" dirty="0" smtClean="0"/>
              <a:t> van </a:t>
            </a:r>
            <a:r>
              <a:rPr lang="nl-BE" sz="2000" i="1" dirty="0" smtClean="0"/>
              <a:t>R</a:t>
            </a:r>
            <a:r>
              <a:rPr lang="nl-BE" sz="2000" i="1" baseline="-25000" dirty="0" smtClean="0"/>
              <a:t>1</a:t>
            </a:r>
            <a:r>
              <a:rPr lang="nl-BE" sz="2000" dirty="0" smtClean="0"/>
              <a:t> en </a:t>
            </a:r>
            <a:r>
              <a:rPr lang="nl-BE" sz="2000" i="1" dirty="0" smtClean="0"/>
              <a:t>R</a:t>
            </a:r>
            <a:r>
              <a:rPr lang="nl-BE" sz="2000" i="1" baseline="-25000" dirty="0" smtClean="0"/>
              <a:t>2</a:t>
            </a:r>
          </a:p>
        </p:txBody>
      </p:sp>
      <p:pic>
        <p:nvPicPr>
          <p:cNvPr id="13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11" y="5550475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951027" y="1265812"/>
            <a:ext cx="3419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400" b="1" dirty="0" smtClean="0"/>
              <a:t>Unie-operatie</a:t>
            </a:r>
            <a:endParaRPr lang="nl-BE" sz="4400" b="1" i="1" baseline="30000" dirty="0"/>
          </a:p>
        </p:txBody>
      </p:sp>
      <p:pic>
        <p:nvPicPr>
          <p:cNvPr id="9" name="Picture 4" descr="http://www.a-levelmathstutor.com/images/algebra/venn-diags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4" y="4948505"/>
            <a:ext cx="2381250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708794" y="2797997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(of </a:t>
            </a:r>
            <a:r>
              <a:rPr lang="nl-BE" sz="2800" i="1" dirty="0" smtClean="0"/>
              <a:t>R</a:t>
            </a:r>
            <a:r>
              <a:rPr lang="nl-BE" sz="2800" i="1" baseline="-25000" dirty="0" smtClean="0"/>
              <a:t>1</a:t>
            </a:r>
            <a:r>
              <a:rPr lang="nl-BE" sz="2800" dirty="0" smtClean="0"/>
              <a:t> </a:t>
            </a:r>
            <a:r>
              <a:rPr lang="nl-BE" sz="2800" dirty="0" smtClean="0">
                <a:sym typeface="Symbol"/>
              </a:rPr>
              <a:t></a:t>
            </a:r>
            <a:r>
              <a:rPr lang="nl-BE" sz="2800" dirty="0" smtClean="0"/>
              <a:t> </a:t>
            </a:r>
            <a:r>
              <a:rPr lang="nl-BE" sz="2800" i="1" dirty="0" smtClean="0"/>
              <a:t>R</a:t>
            </a:r>
            <a:r>
              <a:rPr lang="nl-BE" sz="2800" i="1" baseline="-25000" dirty="0" smtClean="0"/>
              <a:t>2</a:t>
            </a:r>
            <a:r>
              <a:rPr lang="nl-BE" sz="2800" dirty="0" smtClean="0"/>
              <a:t>)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126225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Gedragsaspecten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Relationele algebra</a:t>
            </a:r>
          </a:p>
          <a:p>
            <a:r>
              <a:rPr lang="nl-BE" sz="1400" dirty="0" smtClean="0"/>
              <a:t>Operatoren – Unie </a:t>
            </a:r>
          </a:p>
        </p:txBody>
      </p:sp>
      <p:sp>
        <p:nvSpPr>
          <p:cNvPr id="6" name="AutoShape 2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26" name="Picture 2" descr="http://christinabaglivitinglof.com/sparky/wp-content/uploads/2012/08/Twin-baby-boys-Ten-months-old-croppe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205" y="1090880"/>
            <a:ext cx="1961794" cy="147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350952" y="1570612"/>
            <a:ext cx="3419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400" b="1" dirty="0" smtClean="0"/>
              <a:t>Unie-operatie</a:t>
            </a:r>
            <a:endParaRPr lang="nl-BE" sz="4400" b="1" i="1" baseline="30000" dirty="0"/>
          </a:p>
        </p:txBody>
      </p:sp>
      <p:sp>
        <p:nvSpPr>
          <p:cNvPr id="15" name="Rectangle 124"/>
          <p:cNvSpPr>
            <a:spLocks noChangeArrowheads="1"/>
          </p:cNvSpPr>
          <p:nvPr/>
        </p:nvSpPr>
        <p:spPr bwMode="auto">
          <a:xfrm>
            <a:off x="355601" y="2664619"/>
            <a:ext cx="4043362" cy="2508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6" name="Text Box 125"/>
          <p:cNvSpPr txBox="1">
            <a:spLocks noChangeArrowheads="1"/>
          </p:cNvSpPr>
          <p:nvPr/>
        </p:nvSpPr>
        <p:spPr bwMode="auto">
          <a:xfrm>
            <a:off x="323851" y="2626519"/>
            <a:ext cx="146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Tabel </a:t>
            </a:r>
            <a:r>
              <a:rPr lang="nl-BE" sz="1400">
                <a:solidFill>
                  <a:srgbClr val="000000"/>
                </a:solidFill>
              </a:rPr>
              <a:t>Artiest_A</a:t>
            </a:r>
            <a:endParaRPr lang="nl-NL" sz="1400" b="1">
              <a:solidFill>
                <a:srgbClr val="000000"/>
              </a:solidFill>
            </a:endParaRPr>
          </a:p>
        </p:txBody>
      </p:sp>
      <p:sp>
        <p:nvSpPr>
          <p:cNvPr id="17" name="Rectangle 126"/>
          <p:cNvSpPr>
            <a:spLocks noChangeArrowheads="1"/>
          </p:cNvSpPr>
          <p:nvPr/>
        </p:nvSpPr>
        <p:spPr bwMode="auto">
          <a:xfrm>
            <a:off x="365126" y="2994819"/>
            <a:ext cx="4049712" cy="496887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BE"/>
          </a:p>
        </p:txBody>
      </p:sp>
      <p:sp>
        <p:nvSpPr>
          <p:cNvPr id="18" name="Text Box 127"/>
          <p:cNvSpPr txBox="1">
            <a:spLocks noChangeArrowheads="1"/>
          </p:cNvSpPr>
          <p:nvPr/>
        </p:nvSpPr>
        <p:spPr bwMode="auto">
          <a:xfrm>
            <a:off x="1054101" y="2978944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9" name="Text Box 128"/>
          <p:cNvSpPr txBox="1">
            <a:spLocks noChangeArrowheads="1"/>
          </p:cNvSpPr>
          <p:nvPr/>
        </p:nvSpPr>
        <p:spPr bwMode="auto">
          <a:xfrm>
            <a:off x="2238376" y="2978944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Voornaam: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0" name="Text Box 129"/>
          <p:cNvSpPr txBox="1">
            <a:spLocks noChangeArrowheads="1"/>
          </p:cNvSpPr>
          <p:nvPr/>
        </p:nvSpPr>
        <p:spPr bwMode="auto">
          <a:xfrm>
            <a:off x="3449638" y="2978944"/>
            <a:ext cx="9223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Geboren: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1" name="Rectangle 130"/>
          <p:cNvSpPr>
            <a:spLocks noChangeArrowheads="1"/>
          </p:cNvSpPr>
          <p:nvPr/>
        </p:nvSpPr>
        <p:spPr bwMode="auto">
          <a:xfrm>
            <a:off x="355601" y="3566319"/>
            <a:ext cx="4046537" cy="5667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2" name="Text Box 131"/>
          <p:cNvSpPr txBox="1">
            <a:spLocks noChangeArrowheads="1"/>
          </p:cNvSpPr>
          <p:nvPr/>
        </p:nvSpPr>
        <p:spPr bwMode="auto">
          <a:xfrm>
            <a:off x="1068388" y="3566319"/>
            <a:ext cx="846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Da Vinci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3" name="Text Box 132"/>
          <p:cNvSpPr txBox="1">
            <a:spLocks noChangeArrowheads="1"/>
          </p:cNvSpPr>
          <p:nvPr/>
        </p:nvSpPr>
        <p:spPr bwMode="auto">
          <a:xfrm>
            <a:off x="2238376" y="3566319"/>
            <a:ext cx="931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Leonardo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4" name="Text Box 133"/>
          <p:cNvSpPr txBox="1">
            <a:spLocks noChangeArrowheads="1"/>
          </p:cNvSpPr>
          <p:nvPr/>
        </p:nvSpPr>
        <p:spPr bwMode="auto">
          <a:xfrm>
            <a:off x="3525838" y="3566319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1452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5" name="Text Box 134"/>
          <p:cNvSpPr txBox="1">
            <a:spLocks noChangeArrowheads="1"/>
          </p:cNvSpPr>
          <p:nvPr/>
        </p:nvSpPr>
        <p:spPr bwMode="auto">
          <a:xfrm>
            <a:off x="1063626" y="3853656"/>
            <a:ext cx="696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Degas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6" name="Text Box 135"/>
          <p:cNvSpPr txBox="1">
            <a:spLocks noChangeArrowheads="1"/>
          </p:cNvSpPr>
          <p:nvPr/>
        </p:nvSpPr>
        <p:spPr bwMode="auto">
          <a:xfrm>
            <a:off x="2233613" y="3853656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Edgar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7" name="Text Box 136"/>
          <p:cNvSpPr txBox="1">
            <a:spLocks noChangeArrowheads="1"/>
          </p:cNvSpPr>
          <p:nvPr/>
        </p:nvSpPr>
        <p:spPr bwMode="auto">
          <a:xfrm>
            <a:off x="3521076" y="3853656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1834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8" name="Line 137"/>
          <p:cNvSpPr>
            <a:spLocks noChangeShapeType="1"/>
          </p:cNvSpPr>
          <p:nvPr/>
        </p:nvSpPr>
        <p:spPr bwMode="auto">
          <a:xfrm>
            <a:off x="2238376" y="2994819"/>
            <a:ext cx="0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" name="Line 138"/>
          <p:cNvSpPr>
            <a:spLocks noChangeShapeType="1"/>
          </p:cNvSpPr>
          <p:nvPr/>
        </p:nvSpPr>
        <p:spPr bwMode="auto">
          <a:xfrm>
            <a:off x="3457576" y="2994819"/>
            <a:ext cx="0" cy="493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0" name="Line 139"/>
          <p:cNvSpPr>
            <a:spLocks noChangeShapeType="1"/>
          </p:cNvSpPr>
          <p:nvPr/>
        </p:nvSpPr>
        <p:spPr bwMode="auto">
          <a:xfrm flipH="1">
            <a:off x="2235201" y="3564731"/>
            <a:ext cx="3175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1" name="Line 140"/>
          <p:cNvSpPr>
            <a:spLocks noChangeShapeType="1"/>
          </p:cNvSpPr>
          <p:nvPr/>
        </p:nvSpPr>
        <p:spPr bwMode="auto">
          <a:xfrm flipH="1">
            <a:off x="3454401" y="3564731"/>
            <a:ext cx="3175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2" name="Line 141"/>
          <p:cNvSpPr>
            <a:spLocks noChangeShapeType="1"/>
          </p:cNvSpPr>
          <p:nvPr/>
        </p:nvSpPr>
        <p:spPr bwMode="auto">
          <a:xfrm>
            <a:off x="1058863" y="2999581"/>
            <a:ext cx="0" cy="498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3" name="Text Box 142"/>
          <p:cNvSpPr txBox="1">
            <a:spLocks noChangeArrowheads="1"/>
          </p:cNvSpPr>
          <p:nvPr/>
        </p:nvSpPr>
        <p:spPr bwMode="auto">
          <a:xfrm>
            <a:off x="314326" y="2978944"/>
            <a:ext cx="7445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>
                <a:solidFill>
                  <a:srgbClr val="000000"/>
                </a:solidFill>
              </a:rPr>
              <a:t>A_ID: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 err="1">
                <a:solidFill>
                  <a:srgbClr val="000000"/>
                </a:solidFill>
              </a:rPr>
              <a:t>char</a:t>
            </a:r>
            <a:r>
              <a:rPr lang="nl-BE" sz="1400" dirty="0">
                <a:solidFill>
                  <a:srgbClr val="000000"/>
                </a:solidFill>
              </a:rPr>
              <a:t>(3)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34" name="Line 143"/>
          <p:cNvSpPr>
            <a:spLocks noChangeShapeType="1"/>
          </p:cNvSpPr>
          <p:nvPr/>
        </p:nvSpPr>
        <p:spPr bwMode="auto">
          <a:xfrm>
            <a:off x="1057276" y="3564731"/>
            <a:ext cx="0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5" name="Text Box 144"/>
          <p:cNvSpPr txBox="1">
            <a:spLocks noChangeArrowheads="1"/>
          </p:cNvSpPr>
          <p:nvPr/>
        </p:nvSpPr>
        <p:spPr bwMode="auto">
          <a:xfrm>
            <a:off x="341313" y="3566319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A01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6" name="Text Box 145"/>
          <p:cNvSpPr txBox="1">
            <a:spLocks noChangeArrowheads="1"/>
          </p:cNvSpPr>
          <p:nvPr/>
        </p:nvSpPr>
        <p:spPr bwMode="auto">
          <a:xfrm>
            <a:off x="341313" y="3852069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7" name="Line 146"/>
          <p:cNvSpPr>
            <a:spLocks noChangeShapeType="1"/>
          </p:cNvSpPr>
          <p:nvPr/>
        </p:nvSpPr>
        <p:spPr bwMode="auto">
          <a:xfrm>
            <a:off x="354013" y="3861594"/>
            <a:ext cx="4032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8" name="Rectangle 147"/>
          <p:cNvSpPr>
            <a:spLocks noChangeArrowheads="1"/>
          </p:cNvSpPr>
          <p:nvPr/>
        </p:nvSpPr>
        <p:spPr bwMode="auto">
          <a:xfrm>
            <a:off x="4775201" y="2664619"/>
            <a:ext cx="4043362" cy="2508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9" name="Text Box 148"/>
          <p:cNvSpPr txBox="1">
            <a:spLocks noChangeArrowheads="1"/>
          </p:cNvSpPr>
          <p:nvPr/>
        </p:nvSpPr>
        <p:spPr bwMode="auto">
          <a:xfrm>
            <a:off x="4743451" y="2626519"/>
            <a:ext cx="1466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Tabel </a:t>
            </a:r>
            <a:r>
              <a:rPr lang="nl-BE" sz="1400">
                <a:solidFill>
                  <a:srgbClr val="000000"/>
                </a:solidFill>
              </a:rPr>
              <a:t>Artiest_B</a:t>
            </a:r>
            <a:endParaRPr lang="nl-NL" sz="1400" b="1">
              <a:solidFill>
                <a:srgbClr val="000000"/>
              </a:solidFill>
            </a:endParaRPr>
          </a:p>
        </p:txBody>
      </p:sp>
      <p:sp>
        <p:nvSpPr>
          <p:cNvPr id="40" name="Rectangle 149"/>
          <p:cNvSpPr>
            <a:spLocks noChangeArrowheads="1"/>
          </p:cNvSpPr>
          <p:nvPr/>
        </p:nvSpPr>
        <p:spPr bwMode="auto">
          <a:xfrm>
            <a:off x="4784726" y="2994819"/>
            <a:ext cx="4049712" cy="496887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41" name="Text Box 150"/>
          <p:cNvSpPr txBox="1">
            <a:spLocks noChangeArrowheads="1"/>
          </p:cNvSpPr>
          <p:nvPr/>
        </p:nvSpPr>
        <p:spPr bwMode="auto">
          <a:xfrm>
            <a:off x="5461001" y="2978944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2" name="Text Box 151"/>
          <p:cNvSpPr txBox="1">
            <a:spLocks noChangeArrowheads="1"/>
          </p:cNvSpPr>
          <p:nvPr/>
        </p:nvSpPr>
        <p:spPr bwMode="auto">
          <a:xfrm>
            <a:off x="6645276" y="2978944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Voornaam: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3" name="Text Box 152"/>
          <p:cNvSpPr txBox="1">
            <a:spLocks noChangeArrowheads="1"/>
          </p:cNvSpPr>
          <p:nvPr/>
        </p:nvSpPr>
        <p:spPr bwMode="auto">
          <a:xfrm>
            <a:off x="7869238" y="2978944"/>
            <a:ext cx="9223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Geboren: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4" name="Rectangle 153"/>
          <p:cNvSpPr>
            <a:spLocks noChangeArrowheads="1"/>
          </p:cNvSpPr>
          <p:nvPr/>
        </p:nvSpPr>
        <p:spPr bwMode="auto">
          <a:xfrm>
            <a:off x="4775201" y="3566319"/>
            <a:ext cx="4046537" cy="5667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45" name="Text Box 154"/>
          <p:cNvSpPr txBox="1">
            <a:spLocks noChangeArrowheads="1"/>
          </p:cNvSpPr>
          <p:nvPr/>
        </p:nvSpPr>
        <p:spPr bwMode="auto">
          <a:xfrm>
            <a:off x="5475288" y="3566319"/>
            <a:ext cx="846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Da Vinci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6" name="Text Box 155"/>
          <p:cNvSpPr txBox="1">
            <a:spLocks noChangeArrowheads="1"/>
          </p:cNvSpPr>
          <p:nvPr/>
        </p:nvSpPr>
        <p:spPr bwMode="auto">
          <a:xfrm>
            <a:off x="6645276" y="3566319"/>
            <a:ext cx="931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Leonardo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7" name="Text Box 156"/>
          <p:cNvSpPr txBox="1">
            <a:spLocks noChangeArrowheads="1"/>
          </p:cNvSpPr>
          <p:nvPr/>
        </p:nvSpPr>
        <p:spPr bwMode="auto">
          <a:xfrm>
            <a:off x="7945438" y="3566319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1452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8" name="Line 157"/>
          <p:cNvSpPr>
            <a:spLocks noChangeShapeType="1"/>
          </p:cNvSpPr>
          <p:nvPr/>
        </p:nvSpPr>
        <p:spPr bwMode="auto">
          <a:xfrm>
            <a:off x="6645276" y="2994819"/>
            <a:ext cx="0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9" name="Line 158"/>
          <p:cNvSpPr>
            <a:spLocks noChangeShapeType="1"/>
          </p:cNvSpPr>
          <p:nvPr/>
        </p:nvSpPr>
        <p:spPr bwMode="auto">
          <a:xfrm>
            <a:off x="7877176" y="2994819"/>
            <a:ext cx="0" cy="493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0" name="Line 159"/>
          <p:cNvSpPr>
            <a:spLocks noChangeShapeType="1"/>
          </p:cNvSpPr>
          <p:nvPr/>
        </p:nvSpPr>
        <p:spPr bwMode="auto">
          <a:xfrm flipH="1">
            <a:off x="6642101" y="3564731"/>
            <a:ext cx="3175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1" name="Line 160"/>
          <p:cNvSpPr>
            <a:spLocks noChangeShapeType="1"/>
          </p:cNvSpPr>
          <p:nvPr/>
        </p:nvSpPr>
        <p:spPr bwMode="auto">
          <a:xfrm flipH="1">
            <a:off x="7874001" y="3564731"/>
            <a:ext cx="3175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" name="Line 161"/>
          <p:cNvSpPr>
            <a:spLocks noChangeShapeType="1"/>
          </p:cNvSpPr>
          <p:nvPr/>
        </p:nvSpPr>
        <p:spPr bwMode="auto">
          <a:xfrm>
            <a:off x="5465763" y="2999581"/>
            <a:ext cx="0" cy="498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3" name="Text Box 162"/>
          <p:cNvSpPr txBox="1">
            <a:spLocks noChangeArrowheads="1"/>
          </p:cNvSpPr>
          <p:nvPr/>
        </p:nvSpPr>
        <p:spPr bwMode="auto">
          <a:xfrm>
            <a:off x="4733926" y="2978944"/>
            <a:ext cx="7445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4" name="Line 163"/>
          <p:cNvSpPr>
            <a:spLocks noChangeShapeType="1"/>
          </p:cNvSpPr>
          <p:nvPr/>
        </p:nvSpPr>
        <p:spPr bwMode="auto">
          <a:xfrm>
            <a:off x="5464176" y="3564731"/>
            <a:ext cx="0" cy="568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5" name="Text Box 164"/>
          <p:cNvSpPr txBox="1">
            <a:spLocks noChangeArrowheads="1"/>
          </p:cNvSpPr>
          <p:nvPr/>
        </p:nvSpPr>
        <p:spPr bwMode="auto">
          <a:xfrm>
            <a:off x="4760913" y="3566319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A01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7" name="Line 165"/>
          <p:cNvSpPr>
            <a:spLocks noChangeShapeType="1"/>
          </p:cNvSpPr>
          <p:nvPr/>
        </p:nvSpPr>
        <p:spPr bwMode="auto">
          <a:xfrm>
            <a:off x="4773613" y="3861594"/>
            <a:ext cx="4032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8" name="Text Box 166"/>
          <p:cNvSpPr txBox="1">
            <a:spLocks noChangeArrowheads="1"/>
          </p:cNvSpPr>
          <p:nvPr/>
        </p:nvSpPr>
        <p:spPr bwMode="auto">
          <a:xfrm>
            <a:off x="5470526" y="3840956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Monet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9" name="Text Box 167"/>
          <p:cNvSpPr txBox="1">
            <a:spLocks noChangeArrowheads="1"/>
          </p:cNvSpPr>
          <p:nvPr/>
        </p:nvSpPr>
        <p:spPr bwMode="auto">
          <a:xfrm>
            <a:off x="6640513" y="3840956"/>
            <a:ext cx="746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Claude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0" name="Text Box 168"/>
          <p:cNvSpPr txBox="1">
            <a:spLocks noChangeArrowheads="1"/>
          </p:cNvSpPr>
          <p:nvPr/>
        </p:nvSpPr>
        <p:spPr bwMode="auto">
          <a:xfrm>
            <a:off x="7940676" y="3840956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1840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1" name="Text Box 169"/>
          <p:cNvSpPr txBox="1">
            <a:spLocks noChangeArrowheads="1"/>
          </p:cNvSpPr>
          <p:nvPr/>
        </p:nvSpPr>
        <p:spPr bwMode="auto">
          <a:xfrm>
            <a:off x="4773613" y="3850481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2" name="Rectangle 188"/>
          <p:cNvSpPr>
            <a:spLocks noChangeArrowheads="1"/>
          </p:cNvSpPr>
          <p:nvPr/>
        </p:nvSpPr>
        <p:spPr bwMode="auto">
          <a:xfrm>
            <a:off x="2654301" y="4722019"/>
            <a:ext cx="4043362" cy="2508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63" name="Text Box 189"/>
          <p:cNvSpPr txBox="1">
            <a:spLocks noChangeArrowheads="1"/>
          </p:cNvSpPr>
          <p:nvPr/>
        </p:nvSpPr>
        <p:spPr bwMode="auto">
          <a:xfrm>
            <a:off x="2622551" y="4683919"/>
            <a:ext cx="387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Tabel </a:t>
            </a:r>
            <a:r>
              <a:rPr lang="nl-BE" sz="1400">
                <a:solidFill>
                  <a:srgbClr val="000000"/>
                </a:solidFill>
              </a:rPr>
              <a:t>(Artiest_A UNION Artiest_B)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5" name="Rectangle 190"/>
          <p:cNvSpPr>
            <a:spLocks noChangeArrowheads="1"/>
          </p:cNvSpPr>
          <p:nvPr/>
        </p:nvSpPr>
        <p:spPr bwMode="auto">
          <a:xfrm>
            <a:off x="2663826" y="5052219"/>
            <a:ext cx="4049712" cy="496887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66" name="Text Box 191"/>
          <p:cNvSpPr txBox="1">
            <a:spLocks noChangeArrowheads="1"/>
          </p:cNvSpPr>
          <p:nvPr/>
        </p:nvSpPr>
        <p:spPr bwMode="auto">
          <a:xfrm>
            <a:off x="3327401" y="5036344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7" name="Text Box 192"/>
          <p:cNvSpPr txBox="1">
            <a:spLocks noChangeArrowheads="1"/>
          </p:cNvSpPr>
          <p:nvPr/>
        </p:nvSpPr>
        <p:spPr bwMode="auto">
          <a:xfrm>
            <a:off x="4511676" y="5036344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Voornaam: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8" name="Text Box 193"/>
          <p:cNvSpPr txBox="1">
            <a:spLocks noChangeArrowheads="1"/>
          </p:cNvSpPr>
          <p:nvPr/>
        </p:nvSpPr>
        <p:spPr bwMode="auto">
          <a:xfrm>
            <a:off x="5748338" y="5036344"/>
            <a:ext cx="9223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Geboren: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9" name="Rectangle 194"/>
          <p:cNvSpPr>
            <a:spLocks noChangeArrowheads="1"/>
          </p:cNvSpPr>
          <p:nvPr/>
        </p:nvSpPr>
        <p:spPr bwMode="auto">
          <a:xfrm>
            <a:off x="2654301" y="5623719"/>
            <a:ext cx="4046537" cy="8207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0" name="Text Box 195"/>
          <p:cNvSpPr txBox="1">
            <a:spLocks noChangeArrowheads="1"/>
          </p:cNvSpPr>
          <p:nvPr/>
        </p:nvSpPr>
        <p:spPr bwMode="auto">
          <a:xfrm>
            <a:off x="3341688" y="5623719"/>
            <a:ext cx="846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Da Vinci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71" name="Text Box 196"/>
          <p:cNvSpPr txBox="1">
            <a:spLocks noChangeArrowheads="1"/>
          </p:cNvSpPr>
          <p:nvPr/>
        </p:nvSpPr>
        <p:spPr bwMode="auto">
          <a:xfrm>
            <a:off x="4511676" y="5623719"/>
            <a:ext cx="931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Leonardo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72" name="Text Box 197"/>
          <p:cNvSpPr txBox="1">
            <a:spLocks noChangeArrowheads="1"/>
          </p:cNvSpPr>
          <p:nvPr/>
        </p:nvSpPr>
        <p:spPr bwMode="auto">
          <a:xfrm>
            <a:off x="5824538" y="5623719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1452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73" name="Line 198"/>
          <p:cNvSpPr>
            <a:spLocks noChangeShapeType="1"/>
          </p:cNvSpPr>
          <p:nvPr/>
        </p:nvSpPr>
        <p:spPr bwMode="auto">
          <a:xfrm>
            <a:off x="4511676" y="5052219"/>
            <a:ext cx="0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4" name="Line 199"/>
          <p:cNvSpPr>
            <a:spLocks noChangeShapeType="1"/>
          </p:cNvSpPr>
          <p:nvPr/>
        </p:nvSpPr>
        <p:spPr bwMode="auto">
          <a:xfrm>
            <a:off x="5756276" y="5052219"/>
            <a:ext cx="0" cy="493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5" name="Line 200"/>
          <p:cNvSpPr>
            <a:spLocks noChangeShapeType="1"/>
          </p:cNvSpPr>
          <p:nvPr/>
        </p:nvSpPr>
        <p:spPr bwMode="auto">
          <a:xfrm flipH="1">
            <a:off x="4505326" y="5622131"/>
            <a:ext cx="6350" cy="815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6" name="Line 201"/>
          <p:cNvSpPr>
            <a:spLocks noChangeShapeType="1"/>
          </p:cNvSpPr>
          <p:nvPr/>
        </p:nvSpPr>
        <p:spPr bwMode="auto">
          <a:xfrm flipH="1">
            <a:off x="5749926" y="5622131"/>
            <a:ext cx="6350" cy="819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7" name="Line 202"/>
          <p:cNvSpPr>
            <a:spLocks noChangeShapeType="1"/>
          </p:cNvSpPr>
          <p:nvPr/>
        </p:nvSpPr>
        <p:spPr bwMode="auto">
          <a:xfrm>
            <a:off x="3332163" y="5056981"/>
            <a:ext cx="0" cy="498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8" name="Text Box 203"/>
          <p:cNvSpPr txBox="1">
            <a:spLocks noChangeArrowheads="1"/>
          </p:cNvSpPr>
          <p:nvPr/>
        </p:nvSpPr>
        <p:spPr bwMode="auto">
          <a:xfrm>
            <a:off x="2613026" y="5036344"/>
            <a:ext cx="7445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79" name="Line 204"/>
          <p:cNvSpPr>
            <a:spLocks noChangeShapeType="1"/>
          </p:cNvSpPr>
          <p:nvPr/>
        </p:nvSpPr>
        <p:spPr bwMode="auto">
          <a:xfrm>
            <a:off x="3330576" y="5622131"/>
            <a:ext cx="0" cy="828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0" name="Text Box 205"/>
          <p:cNvSpPr txBox="1">
            <a:spLocks noChangeArrowheads="1"/>
          </p:cNvSpPr>
          <p:nvPr/>
        </p:nvSpPr>
        <p:spPr bwMode="auto">
          <a:xfrm>
            <a:off x="2640013" y="5623719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A01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81" name="Line 206"/>
          <p:cNvSpPr>
            <a:spLocks noChangeShapeType="1"/>
          </p:cNvSpPr>
          <p:nvPr/>
        </p:nvSpPr>
        <p:spPr bwMode="auto">
          <a:xfrm>
            <a:off x="2652713" y="6185694"/>
            <a:ext cx="4032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2" name="Text Box 207"/>
          <p:cNvSpPr txBox="1">
            <a:spLocks noChangeArrowheads="1"/>
          </p:cNvSpPr>
          <p:nvPr/>
        </p:nvSpPr>
        <p:spPr bwMode="auto">
          <a:xfrm>
            <a:off x="3336926" y="6165056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Monet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83" name="Text Box 208"/>
          <p:cNvSpPr txBox="1">
            <a:spLocks noChangeArrowheads="1"/>
          </p:cNvSpPr>
          <p:nvPr/>
        </p:nvSpPr>
        <p:spPr bwMode="auto">
          <a:xfrm>
            <a:off x="4506913" y="6165056"/>
            <a:ext cx="746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Claude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84" name="Text Box 209"/>
          <p:cNvSpPr txBox="1">
            <a:spLocks noChangeArrowheads="1"/>
          </p:cNvSpPr>
          <p:nvPr/>
        </p:nvSpPr>
        <p:spPr bwMode="auto">
          <a:xfrm>
            <a:off x="5819776" y="6165056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1840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85" name="Text Box 210"/>
          <p:cNvSpPr txBox="1">
            <a:spLocks noChangeArrowheads="1"/>
          </p:cNvSpPr>
          <p:nvPr/>
        </p:nvSpPr>
        <p:spPr bwMode="auto">
          <a:xfrm>
            <a:off x="2652713" y="6174581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86" name="Line 211"/>
          <p:cNvSpPr>
            <a:spLocks noChangeShapeType="1"/>
          </p:cNvSpPr>
          <p:nvPr/>
        </p:nvSpPr>
        <p:spPr bwMode="auto">
          <a:xfrm>
            <a:off x="2652713" y="5918994"/>
            <a:ext cx="4032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7" name="Text Box 212"/>
          <p:cNvSpPr txBox="1">
            <a:spLocks noChangeArrowheads="1"/>
          </p:cNvSpPr>
          <p:nvPr/>
        </p:nvSpPr>
        <p:spPr bwMode="auto">
          <a:xfrm>
            <a:off x="3336926" y="5898356"/>
            <a:ext cx="696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Degas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88" name="Text Box 213"/>
          <p:cNvSpPr txBox="1">
            <a:spLocks noChangeArrowheads="1"/>
          </p:cNvSpPr>
          <p:nvPr/>
        </p:nvSpPr>
        <p:spPr bwMode="auto">
          <a:xfrm>
            <a:off x="4506913" y="5898356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Edgar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89" name="Text Box 214"/>
          <p:cNvSpPr txBox="1">
            <a:spLocks noChangeArrowheads="1"/>
          </p:cNvSpPr>
          <p:nvPr/>
        </p:nvSpPr>
        <p:spPr bwMode="auto">
          <a:xfrm>
            <a:off x="5819776" y="5898356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1834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0" name="Text Box 215"/>
          <p:cNvSpPr txBox="1">
            <a:spLocks noChangeArrowheads="1"/>
          </p:cNvSpPr>
          <p:nvPr/>
        </p:nvSpPr>
        <p:spPr bwMode="auto">
          <a:xfrm>
            <a:off x="2652713" y="5907881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1" name="Line 234"/>
          <p:cNvSpPr>
            <a:spLocks noChangeShapeType="1"/>
          </p:cNvSpPr>
          <p:nvPr/>
        </p:nvSpPr>
        <p:spPr bwMode="auto">
          <a:xfrm>
            <a:off x="3148013" y="4199731"/>
            <a:ext cx="685800" cy="4318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235"/>
          <p:cNvSpPr>
            <a:spLocks noChangeShapeType="1"/>
          </p:cNvSpPr>
          <p:nvPr/>
        </p:nvSpPr>
        <p:spPr bwMode="auto">
          <a:xfrm flipH="1">
            <a:off x="5319713" y="4199731"/>
            <a:ext cx="558800" cy="4572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Text Box 236"/>
          <p:cNvSpPr txBox="1">
            <a:spLocks noChangeArrowheads="1"/>
          </p:cNvSpPr>
          <p:nvPr/>
        </p:nvSpPr>
        <p:spPr bwMode="auto">
          <a:xfrm>
            <a:off x="947738" y="5137944"/>
            <a:ext cx="659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800" b="1" dirty="0" smtClean="0">
                <a:solidFill>
                  <a:schemeClr val="tx2"/>
                </a:solidFill>
              </a:rPr>
              <a:t>unie</a:t>
            </a:r>
            <a:endParaRPr lang="nl-NL" sz="1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330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Gedragsaspecten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Relationele algebra</a:t>
            </a:r>
          </a:p>
          <a:p>
            <a:r>
              <a:rPr lang="nl-BE" sz="1400" dirty="0" smtClean="0"/>
              <a:t>Operatoren – Doorsnede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2335" y="2145967"/>
            <a:ext cx="7026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/>
              <a:t>Relatieschema’s moeten van hetzelfde type zijn</a:t>
            </a:r>
          </a:p>
        </p:txBody>
      </p:sp>
      <p:sp>
        <p:nvSpPr>
          <p:cNvPr id="6" name="AutoShape 2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6" name="TextBox 55"/>
          <p:cNvSpPr txBox="1"/>
          <p:nvPr/>
        </p:nvSpPr>
        <p:spPr>
          <a:xfrm>
            <a:off x="3222769" y="2803936"/>
            <a:ext cx="2630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i="1" dirty="0" smtClean="0"/>
              <a:t>R</a:t>
            </a:r>
            <a:r>
              <a:rPr lang="nl-BE" sz="2800" i="1" baseline="-25000" dirty="0" smtClean="0"/>
              <a:t>1</a:t>
            </a:r>
            <a:r>
              <a:rPr lang="nl-BE" sz="2800" dirty="0" smtClean="0"/>
              <a:t>  INTERSECT </a:t>
            </a:r>
            <a:r>
              <a:rPr lang="nl-BE" sz="2800" i="1" dirty="0" smtClean="0"/>
              <a:t>R</a:t>
            </a:r>
            <a:r>
              <a:rPr lang="nl-BE" sz="2800" i="1" baseline="-25000" dirty="0" smtClean="0"/>
              <a:t>2</a:t>
            </a:r>
            <a:endParaRPr lang="nl-BE" sz="2800" i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2134410" y="3416230"/>
            <a:ext cx="52043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Schema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smtClean="0"/>
              <a:t>blijft hetzelfde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err="1" smtClean="0"/>
              <a:t>Extentie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smtClean="0"/>
              <a:t>is de doorsnede van de </a:t>
            </a:r>
            <a:r>
              <a:rPr lang="nl-BE" sz="2000" dirty="0" err="1" smtClean="0"/>
              <a:t>extenties</a:t>
            </a:r>
            <a:r>
              <a:rPr lang="nl-BE" sz="2000" dirty="0" smtClean="0"/>
              <a:t> van </a:t>
            </a:r>
            <a:r>
              <a:rPr lang="nl-BE" sz="2000" i="1" dirty="0" smtClean="0"/>
              <a:t>R</a:t>
            </a:r>
            <a:r>
              <a:rPr lang="nl-BE" sz="2000" i="1" baseline="-25000" dirty="0" smtClean="0"/>
              <a:t>1</a:t>
            </a:r>
            <a:r>
              <a:rPr lang="nl-BE" sz="2000" dirty="0" smtClean="0"/>
              <a:t> en </a:t>
            </a:r>
            <a:r>
              <a:rPr lang="nl-BE" sz="2000" i="1" dirty="0" smtClean="0"/>
              <a:t>R</a:t>
            </a:r>
            <a:r>
              <a:rPr lang="nl-BE" sz="2000" i="1" baseline="-25000" dirty="0" smtClean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44883" y="1265812"/>
            <a:ext cx="48794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b="1" dirty="0" smtClean="0"/>
              <a:t>Doorsnede-operatie</a:t>
            </a:r>
            <a:endParaRPr lang="nl-BE" sz="4400" b="1" i="1" baseline="30000" dirty="0"/>
          </a:p>
        </p:txBody>
      </p:sp>
      <p:pic>
        <p:nvPicPr>
          <p:cNvPr id="5122" name="Picture 2" descr="http://www.a-levelmathstutor.com/images/algebra/venn-diags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33" y="4873455"/>
            <a:ext cx="2381250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089794" y="2797997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(of </a:t>
            </a:r>
            <a:r>
              <a:rPr lang="nl-BE" sz="2800" i="1" dirty="0" smtClean="0"/>
              <a:t>R</a:t>
            </a:r>
            <a:r>
              <a:rPr lang="nl-BE" sz="2800" i="1" baseline="-25000" dirty="0" smtClean="0"/>
              <a:t>1</a:t>
            </a:r>
            <a:r>
              <a:rPr lang="nl-BE" sz="2800" dirty="0" smtClean="0"/>
              <a:t> </a:t>
            </a:r>
            <a:r>
              <a:rPr lang="nl-BE" sz="2800" dirty="0" smtClean="0">
                <a:sym typeface="Symbol"/>
              </a:rPr>
              <a:t></a:t>
            </a:r>
            <a:r>
              <a:rPr lang="nl-BE" sz="2800" dirty="0" smtClean="0"/>
              <a:t> </a:t>
            </a:r>
            <a:r>
              <a:rPr lang="nl-BE" sz="2800" i="1" dirty="0" smtClean="0"/>
              <a:t>R</a:t>
            </a:r>
            <a:r>
              <a:rPr lang="nl-BE" sz="2800" i="1" baseline="-25000" dirty="0" smtClean="0"/>
              <a:t>2</a:t>
            </a:r>
            <a:r>
              <a:rPr lang="nl-BE" sz="2800" dirty="0" smtClean="0"/>
              <a:t>)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881882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8687</TotalTime>
  <Words>1262</Words>
  <Application>Microsoft Office PowerPoint</Application>
  <PresentationFormat>On-screen Show (4:3)</PresentationFormat>
  <Paragraphs>725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Symbol</vt:lpstr>
      <vt:lpstr>Wingdings</vt:lpstr>
      <vt:lpstr>Office Theme</vt:lpstr>
      <vt:lpstr>PowerPoint Presentation</vt:lpstr>
      <vt:lpstr>Gedragsaspecten</vt:lpstr>
      <vt:lpstr>Gedragsaspecten</vt:lpstr>
      <vt:lpstr>Gedragsaspecten</vt:lpstr>
      <vt:lpstr>Gedragsaspecten</vt:lpstr>
      <vt:lpstr>PowerPoint Presentation</vt:lpstr>
      <vt:lpstr>Gedragsaspecten</vt:lpstr>
      <vt:lpstr>Gedragsaspecten</vt:lpstr>
      <vt:lpstr>Gedragsaspecten</vt:lpstr>
      <vt:lpstr>Gedragsaspecten</vt:lpstr>
      <vt:lpstr>Gedragsaspecten</vt:lpstr>
      <vt:lpstr>Gedragsaspecten</vt:lpstr>
      <vt:lpstr>Gedragsaspecten</vt:lpstr>
      <vt:lpstr>Gedragsaspecten</vt:lpstr>
      <vt:lpstr>Gedragsaspecten</vt:lpstr>
      <vt:lpstr>PowerPoint Presentation</vt:lpstr>
      <vt:lpstr>Gedragsaspecten</vt:lpstr>
      <vt:lpstr>Gedragsaspecten</vt:lpstr>
      <vt:lpstr>Gedragsaspecten</vt:lpstr>
      <vt:lpstr>Gedragsaspecten</vt:lpstr>
      <vt:lpstr>Gedragsaspecten</vt:lpstr>
      <vt:lpstr>Gedragsaspecten</vt:lpstr>
      <vt:lpstr>Gedragsaspecten</vt:lpstr>
      <vt:lpstr>Gedragsaspecten</vt:lpstr>
      <vt:lpstr>Gedragsaspecten</vt:lpstr>
      <vt:lpstr>Gedragsaspecten</vt:lpstr>
      <vt:lpstr>Gedragsaspecten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658</cp:revision>
  <dcterms:created xsi:type="dcterms:W3CDTF">2010-12-03T08:14:05Z</dcterms:created>
  <dcterms:modified xsi:type="dcterms:W3CDTF">2020-08-29T15:57:15Z</dcterms:modified>
</cp:coreProperties>
</file>