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12" r:id="rId2"/>
    <p:sldId id="501" r:id="rId3"/>
    <p:sldId id="502" r:id="rId4"/>
    <p:sldId id="503" r:id="rId5"/>
    <p:sldId id="504" r:id="rId6"/>
    <p:sldId id="505" r:id="rId7"/>
    <p:sldId id="506" r:id="rId8"/>
    <p:sldId id="507" r:id="rId9"/>
    <p:sldId id="508" r:id="rId10"/>
    <p:sldId id="509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4486B"/>
    <a:srgbClr val="1687AF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45" autoAdjust="0"/>
    <p:restoredTop sz="88249" autoAdjust="0"/>
  </p:normalViewPr>
  <p:slideViewPr>
    <p:cSldViewPr snapToGrid="0">
      <p:cViewPr varScale="1">
        <p:scale>
          <a:sx n="53" d="100"/>
          <a:sy n="53" d="100"/>
        </p:scale>
        <p:origin x="56" y="3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623850" y="2317530"/>
            <a:ext cx="6038192" cy="1726326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Bijkomende operatoren</a:t>
            </a:r>
          </a:p>
        </p:txBody>
      </p:sp>
    </p:spTree>
    <p:extLst>
      <p:ext uri="{BB962C8B-B14F-4D97-AF65-F5344CB8AC3E}">
        <p14:creationId xmlns:p14="http://schemas.microsoft.com/office/powerpoint/2010/main" val="94106180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Gesloten zijn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4103" name="Picture 7" descr="C:\Users\gdetre\AppData\Local\Microsoft\Windows\Temporary Internet Files\Content.IE5\0T49R6FS\MC900431582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920" y="1849120"/>
            <a:ext cx="4109720" cy="4109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012" y="5609294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3733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Bijkomende operatoren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2081" y="2389491"/>
            <a:ext cx="3505200" cy="107721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3200" dirty="0" smtClean="0"/>
              <a:t>Gebaseerd op tabelstructuur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3950" y="3437176"/>
            <a:ext cx="2761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Uitbreidingsoperator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Groepeeroperator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000" dirty="0" smtClean="0"/>
              <a:t>Aggregatieoperatoren</a:t>
            </a:r>
            <a:endParaRPr lang="nl-BE" sz="2000" dirty="0"/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1838393" y="1495199"/>
            <a:ext cx="545694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nl-BE" sz="4000" b="1" dirty="0" smtClean="0"/>
              <a:t>Bijkomende operatoren</a:t>
            </a:r>
          </a:p>
        </p:txBody>
      </p:sp>
      <p:pic>
        <p:nvPicPr>
          <p:cNvPr id="2050" name="Picture 2" descr="http://www.zelfmanagement.com/images/186/tool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305" y="2807131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http://www.tutorialspoint.com/images/sql-mini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134" y="5106569"/>
            <a:ext cx="1550171" cy="111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58893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Uitgebreide operatoren – Uitbreidingsoperator	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072887" y="1142062"/>
            <a:ext cx="5009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Uitbreidingsoperatie</a:t>
            </a:r>
            <a:endParaRPr lang="nl-BE" sz="4400" b="1" i="1" baseline="30000" dirty="0"/>
          </a:p>
        </p:txBody>
      </p:sp>
      <p:sp>
        <p:nvSpPr>
          <p:cNvPr id="3" name="AutoShape 2" descr="data:image/jpeg;base64,/9j/4AAQSkZJRgABAQAAAQABAAD/2wCEAAkGBxQHBhMIBxMVFBUTGRkPDRUYFBkdHRoWGSEWHxslIxcYJSgsGSQxHR8kLT0hKCo3LzM6IR84ODMsOCkwLiwBCgoKBQUFDgUFDisZExkrKysrKysrKysrKysrKysrKysrKysrKysrKysrKysrKysrKysrKysrKysrKysrKysrK//AABEIAJgAoAMBIgACEQEDEQH/xAAcAAEBAQACAwEAAAAAAAAAAAAACAcEBgEDBQL/xABCEAACAQMCAQULCAkFAAAAAAAAAQIDBREEBiESMVGBkQcIExQVFiJBYXGTFzJCVHKCkuIjJGJkc6GisdFDUlOy4f/EABQBAQAAAAAAAAAAAAAAAAAAAAD/xAAUEQEAAAAAAAAAAAAAAAAAAAAA/9oADAMBAAIRAxEAPwDcQAAAAAAAAAAAAAAAAAAAAAAAAAAAAAAAAfLu24tLZqyo3bU0aMpLlQVSpGLa5srPOcHz7tv1/S/Hh/kDsQPzCSnBTg00+Ka9aP0AAAAAAADi3K40rVpXqrlVhSgsJznJRWXzcWBygdd8+rb9f0vx4f5PuaPVQ1umjqtJKM4TXKpyi8pp8zTXOgPcAAAAAAAAAAMt74Db/lPasbpRXp6SXKeFz0p4U+xpPqfSTcW1ctFG42+potSswqxlTn7pLDIyvVtnZ7rVturWJ0punLq9fua49YFRdyG/K/bHoTk8zorxat08qGMdscM7oT33ul78Vvlez1XwrwVWmm/p085x74v+SKEAAAAAABgnfF7i8NraG39O+FP9Y1GP974QXUsv7yNyuWthbdBU1uqeIU4upUfsissjXcF2nfb1Wuus+fWk6kl0L1L3JYXUBytnWGW5tyUbVSzipJeFa+jTXGb/AA/zwWLp6EdNp40KCxGCUILoilhLsMZ73XbXgtJW3FqUs1P0Gl6VGOeW+t4X3X0m1AAAAAAAAAAAAJ174awrQbjpXeisR1MXGphf6lPCeffFrsfQUUdM7rm3/OHZNalTWalFeM0PtQTz2xygJi2zd5WG/wBC60eejONRrpj9JdccrrLMoVo16Ma1F5jJKUH0p8U+wiA+7p95a/TUI0KGrrxjFKMEqjwkuZAWNkZI98+Lh9dr/EY8+Lh9dr/EYFhZGSPfPi4fXa/xGPPi4fXa/wARgbV3wW5fJ234WXTP09U26vspQxntk0uqRP1r0E7rcaeg0a5U6slTpr2t47Pafq6XStd9R4xc6s6skuSpTk28dHE1PveNueOXmrfq69CgvBUX6nVlz9kf+yA3Sw2qFks1G2aX5tKCpxfTjnfW+J9AAAAAAAAAAAAAB4kuUsM8gCP+6FYPNrd2ot0ViCk6mn/hz4x7ObqOT3MrVpb7uqFqvvL5NVONJwnyWqi4r1PnSZpnfG7fdTTae/0F8zOn1H2ZcYPtyutGIW3Wzttwp67SvE6Uo1ab/ai00BSHyI2z94+N+UfIjbP3j435Tv1nuELta6Vw0vzKsI1Ye6SycwDNfkRtn7x8b8p0nur7DtuztvKvo/C+HqyVPTxlVyuHGT5OOKS/uigCX+7fuTy7vKWloyzT0qdCHNjl/wCo+Ht4fdAz6EXOSjBZb4JL1ssDYO3Vtfa1G2JJTjHlV2vXUlxlx9/DqMC7hu2/Lm8VrK6zT0iVeWVwc3lU12pv7pTwAAAAAAAAAAAAAAAAHxt32SO4tt17XUx+kg1Tb9U+eL/FgjepTdKo6dRNNPkyTWGmufgXCS73b9v+RN7T1FJYp6peMQ+0+E/6uPWBp/e/bg8pbVna6r9PSSUV/Dnlx7GpLqXSamS73EL95G3vChUeIaleLz+0+MP6ljrKiA6/vvcC2ztavc2/SjHk0ebjUlwjz+3+xH1SbqTc6jbbeZNvLbfPx9ZsXfFbi8ZuVCwUH6NFOvXXDDqS4Q7I5/EdF7me2vOnd1HRVFmnF+G1P8OOMrreF1sDf+45tnzc2dTdaLVXUfrFfPOsr0V1R/uzvR4SwsI8gAAAAAAAAAAAAAAAADMu75t/yrtDyjSXp6SXhc44+DlhTWex/dNNPRrtLHXaOek1CzGpF05r9mSaf8gIn09aWmrxr0G4yg1ODXOpLin2lgW3ctPUbNhuOu8Q8D4xVx6sL0l25RJe4LVOx3qta9V86jN037UuZ9aw+s+/S3vOl3OZbUjysury+VhY8C1lxznOfCcfdkDr18uk73d6tz1jzOtJ1JezPMl7EuHUUB3v+2vJm25Xmuv0mqfocOKpRzye15f4egwfatjnuPcFG1afOaslGbx82H0n1LJY+i0sdFpIaXTrEacVTguiMVhAe4AAAAAAAAAAAAAAAAAAAABPXfE2HxS+Ub1RXo14unVa/wCSnjGffF/0syEsndu2aG67V5OuifJ5SqRcXhqS6H6uDa6zpXyHW7pr/E/8A693um2nGNbceqiuP6vpH6+GfCPHYs/aNwOBYrRTsVpp2y3rEKS5Men2tv1vPrOe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2001584" y="2078178"/>
            <a:ext cx="51523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smtClean="0"/>
              <a:t>EXTEND </a:t>
            </a:r>
            <a:r>
              <a:rPr lang="nl-BE" sz="2800" i="1" dirty="0" smtClean="0"/>
              <a:t>R</a:t>
            </a:r>
            <a:r>
              <a:rPr lang="nl-BE" sz="2800" dirty="0" smtClean="0"/>
              <a:t> {</a:t>
            </a:r>
            <a:r>
              <a:rPr lang="nl-BE" sz="2800" i="1" dirty="0" smtClean="0"/>
              <a:t>A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,…,</a:t>
            </a:r>
            <a:r>
              <a:rPr lang="nl-BE" sz="2800" i="1" dirty="0" err="1" smtClean="0"/>
              <a:t>A</a:t>
            </a:r>
            <a:r>
              <a:rPr lang="nl-BE" sz="2800" i="1" baseline="-25000" dirty="0" err="1" smtClean="0"/>
              <a:t>p</a:t>
            </a:r>
            <a:r>
              <a:rPr lang="nl-BE" sz="2800" dirty="0" smtClean="0"/>
              <a:t>} (</a:t>
            </a:r>
            <a:r>
              <a:rPr lang="nl-BE" sz="2800" i="1" dirty="0" smtClean="0"/>
              <a:t>B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:</a:t>
            </a:r>
            <a:r>
              <a:rPr lang="nl-BE" sz="2800" i="1" dirty="0" smtClean="0"/>
              <a:t>F</a:t>
            </a:r>
            <a:r>
              <a:rPr lang="nl-BE" sz="2800" i="1" baseline="-25000" dirty="0"/>
              <a:t>1</a:t>
            </a:r>
            <a:r>
              <a:rPr lang="nl-BE" sz="2800" dirty="0" smtClean="0"/>
              <a:t>,…,</a:t>
            </a:r>
            <a:r>
              <a:rPr lang="nl-BE" sz="2800" i="1" dirty="0" err="1" smtClean="0"/>
              <a:t>B</a:t>
            </a:r>
            <a:r>
              <a:rPr lang="nl-BE" sz="2800" i="1" baseline="-25000" dirty="0" err="1" smtClean="0"/>
              <a:t>q</a:t>
            </a:r>
            <a:r>
              <a:rPr lang="nl-BE" sz="2800" dirty="0" err="1" smtClean="0"/>
              <a:t>:</a:t>
            </a:r>
            <a:r>
              <a:rPr lang="nl-BE" sz="2800" i="1" dirty="0" err="1" smtClean="0"/>
              <a:t>F</a:t>
            </a:r>
            <a:r>
              <a:rPr lang="nl-BE" sz="2800" i="1" baseline="-25000" dirty="0" err="1" smtClean="0"/>
              <a:t>q</a:t>
            </a:r>
            <a:r>
              <a:rPr lang="nl-BE" sz="2800" dirty="0" smtClean="0"/>
              <a:t>)</a:t>
            </a:r>
            <a:endParaRPr lang="nl-BE" sz="2800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0809" y="2899407"/>
            <a:ext cx="707059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Schema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het schema van </a:t>
            </a:r>
            <a:r>
              <a:rPr lang="nl-BE" sz="2000" i="1" dirty="0" smtClean="0"/>
              <a:t>R</a:t>
            </a:r>
            <a:r>
              <a:rPr lang="nl-BE" sz="2000" dirty="0" smtClean="0"/>
              <a:t> beperkt tot </a:t>
            </a:r>
            <a:r>
              <a:rPr lang="nl-BE" sz="2000" dirty="0"/>
              <a:t>de attributen {</a:t>
            </a:r>
            <a:r>
              <a:rPr lang="nl-BE" sz="2000" i="1" dirty="0"/>
              <a:t>A</a:t>
            </a:r>
            <a:r>
              <a:rPr lang="nl-BE" sz="2000" i="1" baseline="-25000" dirty="0"/>
              <a:t>1</a:t>
            </a:r>
            <a:r>
              <a:rPr lang="nl-BE" sz="2000" dirty="0"/>
              <a:t>,…,</a:t>
            </a:r>
            <a:r>
              <a:rPr lang="nl-BE" sz="2000" i="1" dirty="0" err="1"/>
              <a:t>A</a:t>
            </a:r>
            <a:r>
              <a:rPr lang="nl-BE" sz="2000" i="1" baseline="-25000" dirty="0" err="1"/>
              <a:t>p</a:t>
            </a:r>
            <a:r>
              <a:rPr lang="nl-BE" sz="2000" dirty="0" smtClean="0"/>
              <a:t>} en </a:t>
            </a:r>
            <a:br>
              <a:rPr lang="nl-BE" sz="2000" dirty="0" smtClean="0"/>
            </a:br>
            <a:r>
              <a:rPr lang="nl-BE" sz="2000" dirty="0" smtClean="0"/>
              <a:t>uitgebreid met de nieuwe afgeleide attributen {</a:t>
            </a:r>
            <a:r>
              <a:rPr lang="nl-BE" sz="2000" i="1" dirty="0" smtClean="0"/>
              <a:t>B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,…,</a:t>
            </a:r>
            <a:r>
              <a:rPr lang="nl-BE" sz="2000" i="1" dirty="0" smtClean="0"/>
              <a:t>B</a:t>
            </a:r>
            <a:r>
              <a:rPr lang="nl-BE" sz="2000" i="1" baseline="-25000" dirty="0" smtClean="0"/>
              <a:t>q</a:t>
            </a:r>
            <a:r>
              <a:rPr lang="nl-BE" sz="2000" dirty="0" smtClean="0"/>
              <a:t>}</a:t>
            </a:r>
            <a:br>
              <a:rPr lang="nl-BE" sz="2000" dirty="0" smtClean="0"/>
            </a:br>
            <a:endParaRPr lang="nl-B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Extentie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alle </a:t>
            </a:r>
            <a:r>
              <a:rPr lang="nl-BE" sz="2000" dirty="0" err="1" smtClean="0"/>
              <a:t>tuples</a:t>
            </a:r>
            <a:r>
              <a:rPr lang="nl-BE" sz="2000" dirty="0" smtClean="0"/>
              <a:t> van de projectie </a:t>
            </a:r>
            <a:r>
              <a:rPr lang="nl-BE" sz="2000" i="1" dirty="0" smtClean="0"/>
              <a:t>R </a:t>
            </a:r>
            <a:r>
              <a:rPr lang="nl-BE" sz="2000" dirty="0" smtClean="0"/>
              <a:t>{</a:t>
            </a:r>
            <a:r>
              <a:rPr lang="nl-BE" sz="2000" i="1" dirty="0"/>
              <a:t>A</a:t>
            </a:r>
            <a:r>
              <a:rPr lang="nl-BE" sz="2000" i="1" baseline="-25000" dirty="0"/>
              <a:t>1</a:t>
            </a:r>
            <a:r>
              <a:rPr lang="nl-BE" sz="2000" dirty="0"/>
              <a:t>,…,</a:t>
            </a:r>
            <a:r>
              <a:rPr lang="nl-BE" sz="2000" i="1" dirty="0" err="1"/>
              <a:t>A</a:t>
            </a:r>
            <a:r>
              <a:rPr lang="nl-BE" sz="2000" i="1" baseline="-25000" dirty="0" err="1"/>
              <a:t>p</a:t>
            </a:r>
            <a:r>
              <a:rPr lang="nl-BE" sz="2000" dirty="0" smtClean="0"/>
              <a:t>} aangevuld met </a:t>
            </a:r>
            <a:br>
              <a:rPr lang="nl-BE" sz="2000" dirty="0" smtClean="0"/>
            </a:br>
            <a:r>
              <a:rPr lang="nl-BE" sz="2000" dirty="0" smtClean="0"/>
              <a:t>(</a:t>
            </a:r>
            <a:r>
              <a:rPr lang="nl-BE" sz="2000" i="1" dirty="0" smtClean="0"/>
              <a:t>B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:</a:t>
            </a:r>
            <a:r>
              <a:rPr lang="nl-BE" sz="2000" i="1" dirty="0" smtClean="0"/>
              <a:t>w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,…,</a:t>
            </a:r>
            <a:r>
              <a:rPr lang="nl-BE" sz="2000" i="1" dirty="0" err="1" smtClean="0"/>
              <a:t>B</a:t>
            </a:r>
            <a:r>
              <a:rPr lang="nl-BE" sz="2000" i="1" baseline="-25000" dirty="0" err="1" smtClean="0"/>
              <a:t>q</a:t>
            </a:r>
            <a:r>
              <a:rPr lang="nl-BE" sz="2000" dirty="0" err="1" smtClean="0"/>
              <a:t>:</a:t>
            </a:r>
            <a:r>
              <a:rPr lang="nl-BE" sz="2000" i="1" dirty="0" err="1" smtClean="0"/>
              <a:t>w</a:t>
            </a:r>
            <a:r>
              <a:rPr lang="nl-BE" sz="2000" i="1" baseline="-25000" dirty="0" err="1"/>
              <a:t>q</a:t>
            </a:r>
            <a:r>
              <a:rPr lang="nl-BE" sz="2000" dirty="0" smtClean="0"/>
              <a:t>) bekomen door de functies </a:t>
            </a:r>
            <a:r>
              <a:rPr lang="nl-BE" sz="2000" i="1" dirty="0" err="1" smtClean="0"/>
              <a:t>F</a:t>
            </a:r>
            <a:r>
              <a:rPr lang="nl-BE" sz="2000" i="1" baseline="-25000" dirty="0" err="1" smtClean="0"/>
              <a:t>i</a:t>
            </a:r>
            <a:r>
              <a:rPr lang="nl-BE" sz="2000" dirty="0" smtClean="0"/>
              <a:t> te evalueren </a:t>
            </a:r>
            <a:br>
              <a:rPr lang="nl-BE" sz="2000" dirty="0" smtClean="0"/>
            </a:br>
            <a:r>
              <a:rPr lang="nl-BE" sz="2000" dirty="0" smtClean="0"/>
              <a:t>met de attribuutwaarden van het corresponderend </a:t>
            </a:r>
            <a:r>
              <a:rPr lang="nl-BE" sz="2000" dirty="0" err="1" smtClean="0"/>
              <a:t>tuple</a:t>
            </a:r>
            <a:r>
              <a:rPr lang="nl-BE" sz="2000" dirty="0" smtClean="0"/>
              <a:t> uit </a:t>
            </a:r>
            <a:r>
              <a:rPr lang="nl-BE" sz="2000" i="1" dirty="0" smtClean="0"/>
              <a:t>R</a:t>
            </a:r>
            <a:endParaRPr lang="nl-BE" sz="2000" i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878056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typohosting.nl/fileadmin/afbeeldingen/modul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46" y="4171028"/>
            <a:ext cx="2730369" cy="262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500880" y="3592375"/>
            <a:ext cx="3519487" cy="863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/>
              <a:t>Uitgebreide operatoren – Uitbreidingsoperator</a:t>
            </a:r>
            <a:endParaRPr lang="nl-BE" sz="1400" dirty="0" smtClean="0"/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092414" y="1369570"/>
            <a:ext cx="50097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Uitbreidingsoperatie</a:t>
            </a:r>
            <a:endParaRPr lang="nl-BE" sz="4400" b="1" i="1" baseline="30000" dirty="0"/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4477517" y="4590390"/>
            <a:ext cx="13773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uitbreiding</a:t>
            </a:r>
            <a:endParaRPr lang="nl-NL" sz="1800" b="1" dirty="0">
              <a:solidFill>
                <a:schemeClr val="tx2"/>
              </a:solidFill>
            </a:endParaRPr>
          </a:p>
        </p:txBody>
      </p:sp>
      <p:sp>
        <p:nvSpPr>
          <p:cNvPr id="85" name="Rectangle 224"/>
          <p:cNvSpPr>
            <a:spLocks noChangeArrowheads="1"/>
          </p:cNvSpPr>
          <p:nvPr/>
        </p:nvSpPr>
        <p:spPr bwMode="auto">
          <a:xfrm>
            <a:off x="1656205" y="2654162"/>
            <a:ext cx="53895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6" name="Text Box 225"/>
          <p:cNvSpPr txBox="1">
            <a:spLocks noChangeArrowheads="1"/>
          </p:cNvSpPr>
          <p:nvPr/>
        </p:nvSpPr>
        <p:spPr bwMode="auto">
          <a:xfrm>
            <a:off x="1627630" y="2638287"/>
            <a:ext cx="54086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(EXTEND Schilderij{S_ID, Naam} (Prijs:Waarde/1.000.000))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87" name="Rectangle 226"/>
          <p:cNvSpPr>
            <a:spLocks noChangeArrowheads="1"/>
          </p:cNvSpPr>
          <p:nvPr/>
        </p:nvSpPr>
        <p:spPr bwMode="auto">
          <a:xfrm>
            <a:off x="1656205" y="3027225"/>
            <a:ext cx="5376862" cy="49053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88" name="Text Box 227"/>
          <p:cNvSpPr txBox="1">
            <a:spLocks noChangeArrowheads="1"/>
          </p:cNvSpPr>
          <p:nvPr/>
        </p:nvSpPr>
        <p:spPr bwMode="auto">
          <a:xfrm>
            <a:off x="1629217" y="2998650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9" name="Text Box 228"/>
          <p:cNvSpPr txBox="1">
            <a:spLocks noChangeArrowheads="1"/>
          </p:cNvSpPr>
          <p:nvPr/>
        </p:nvSpPr>
        <p:spPr bwMode="auto">
          <a:xfrm>
            <a:off x="2356292" y="2998650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0" name="Text Box 229"/>
          <p:cNvSpPr txBox="1">
            <a:spLocks noChangeArrowheads="1"/>
          </p:cNvSpPr>
          <p:nvPr/>
        </p:nvSpPr>
        <p:spPr bwMode="auto">
          <a:xfrm>
            <a:off x="3524692" y="3008175"/>
            <a:ext cx="16414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Prijs: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Waarde/1.000.000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1" name="Rectangle 230"/>
          <p:cNvSpPr>
            <a:spLocks noChangeArrowheads="1"/>
          </p:cNvSpPr>
          <p:nvPr/>
        </p:nvSpPr>
        <p:spPr bwMode="auto">
          <a:xfrm>
            <a:off x="1656205" y="3592375"/>
            <a:ext cx="5376862" cy="8461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2" name="Text Box 231"/>
          <p:cNvSpPr txBox="1">
            <a:spLocks noChangeArrowheads="1"/>
          </p:cNvSpPr>
          <p:nvPr/>
        </p:nvSpPr>
        <p:spPr bwMode="auto">
          <a:xfrm>
            <a:off x="1660967" y="3592375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4" name="Text Box 232"/>
          <p:cNvSpPr txBox="1">
            <a:spLocks noChangeArrowheads="1"/>
          </p:cNvSpPr>
          <p:nvPr/>
        </p:nvSpPr>
        <p:spPr bwMode="auto">
          <a:xfrm>
            <a:off x="2348355" y="3592375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Vissershuis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5" name="Text Box 233"/>
          <p:cNvSpPr txBox="1">
            <a:spLocks noChangeArrowheads="1"/>
          </p:cNvSpPr>
          <p:nvPr/>
        </p:nvSpPr>
        <p:spPr bwMode="auto">
          <a:xfrm>
            <a:off x="3716780" y="35923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400"/>
          </a:p>
        </p:txBody>
      </p:sp>
      <p:sp>
        <p:nvSpPr>
          <p:cNvPr id="96" name="Text Box 234"/>
          <p:cNvSpPr txBox="1">
            <a:spLocks noChangeArrowheads="1"/>
          </p:cNvSpPr>
          <p:nvPr/>
        </p:nvSpPr>
        <p:spPr bwMode="auto">
          <a:xfrm>
            <a:off x="3570730" y="359237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16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7" name="Text Box 235"/>
          <p:cNvSpPr txBox="1">
            <a:spLocks noChangeArrowheads="1"/>
          </p:cNvSpPr>
          <p:nvPr/>
        </p:nvSpPr>
        <p:spPr bwMode="auto">
          <a:xfrm>
            <a:off x="1656205" y="3879712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8" name="Text Box 236"/>
          <p:cNvSpPr txBox="1">
            <a:spLocks noChangeArrowheads="1"/>
          </p:cNvSpPr>
          <p:nvPr/>
        </p:nvSpPr>
        <p:spPr bwMode="auto">
          <a:xfrm>
            <a:off x="2343592" y="3879712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 balletles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9" name="Text Box 237"/>
          <p:cNvSpPr txBox="1">
            <a:spLocks noChangeArrowheads="1"/>
          </p:cNvSpPr>
          <p:nvPr/>
        </p:nvSpPr>
        <p:spPr bwMode="auto">
          <a:xfrm>
            <a:off x="3712017" y="3879712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400"/>
          </a:p>
        </p:txBody>
      </p:sp>
      <p:sp>
        <p:nvSpPr>
          <p:cNvPr id="100" name="Text Box 238"/>
          <p:cNvSpPr txBox="1">
            <a:spLocks noChangeArrowheads="1"/>
          </p:cNvSpPr>
          <p:nvPr/>
        </p:nvSpPr>
        <p:spPr bwMode="auto">
          <a:xfrm>
            <a:off x="3565967" y="3879712"/>
            <a:ext cx="4302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8,5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1" name="Text Box 239"/>
          <p:cNvSpPr txBox="1">
            <a:spLocks noChangeArrowheads="1"/>
          </p:cNvSpPr>
          <p:nvPr/>
        </p:nvSpPr>
        <p:spPr bwMode="auto">
          <a:xfrm>
            <a:off x="1656205" y="4151175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2" name="Text Box 240"/>
          <p:cNvSpPr txBox="1">
            <a:spLocks noChangeArrowheads="1"/>
          </p:cNvSpPr>
          <p:nvPr/>
        </p:nvSpPr>
        <p:spPr bwMode="auto">
          <a:xfrm>
            <a:off x="2343592" y="4151175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Mona Lisa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3" name="Text Box 241"/>
          <p:cNvSpPr txBox="1">
            <a:spLocks noChangeArrowheads="1"/>
          </p:cNvSpPr>
          <p:nvPr/>
        </p:nvSpPr>
        <p:spPr bwMode="auto">
          <a:xfrm>
            <a:off x="3712017" y="415117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400"/>
          </a:p>
        </p:txBody>
      </p:sp>
      <p:sp>
        <p:nvSpPr>
          <p:cNvPr id="104" name="Text Box 242"/>
          <p:cNvSpPr txBox="1">
            <a:spLocks noChangeArrowheads="1"/>
          </p:cNvSpPr>
          <p:nvPr/>
        </p:nvSpPr>
        <p:spPr bwMode="auto">
          <a:xfrm>
            <a:off x="3565967" y="4151175"/>
            <a:ext cx="38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75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5" name="Line 243"/>
          <p:cNvSpPr>
            <a:spLocks noChangeShapeType="1"/>
          </p:cNvSpPr>
          <p:nvPr/>
        </p:nvSpPr>
        <p:spPr bwMode="auto">
          <a:xfrm>
            <a:off x="1656205" y="3879712"/>
            <a:ext cx="53768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6" name="Line 244"/>
          <p:cNvSpPr>
            <a:spLocks noChangeShapeType="1"/>
          </p:cNvSpPr>
          <p:nvPr/>
        </p:nvSpPr>
        <p:spPr bwMode="auto">
          <a:xfrm>
            <a:off x="1656205" y="4167050"/>
            <a:ext cx="53641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7" name="Line 245"/>
          <p:cNvSpPr>
            <a:spLocks noChangeShapeType="1"/>
          </p:cNvSpPr>
          <p:nvPr/>
        </p:nvSpPr>
        <p:spPr bwMode="auto">
          <a:xfrm flipH="1">
            <a:off x="2342005" y="3030400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8" name="Line 246"/>
          <p:cNvSpPr>
            <a:spLocks noChangeShapeType="1"/>
          </p:cNvSpPr>
          <p:nvPr/>
        </p:nvSpPr>
        <p:spPr bwMode="auto">
          <a:xfrm>
            <a:off x="2334067" y="3590787"/>
            <a:ext cx="0" cy="835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9" name="Line 247"/>
          <p:cNvSpPr>
            <a:spLocks noChangeShapeType="1"/>
          </p:cNvSpPr>
          <p:nvPr/>
        </p:nvSpPr>
        <p:spPr bwMode="auto">
          <a:xfrm>
            <a:off x="3500880" y="3590787"/>
            <a:ext cx="0" cy="847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10" name="Line 248"/>
          <p:cNvSpPr>
            <a:spLocks noChangeShapeType="1"/>
          </p:cNvSpPr>
          <p:nvPr/>
        </p:nvSpPr>
        <p:spPr bwMode="auto">
          <a:xfrm flipH="1">
            <a:off x="3500880" y="3031987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882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Uitgebreide operatoren – Groepeeroperator	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399580" y="1142062"/>
            <a:ext cx="4356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Groepeeroperatie</a:t>
            </a:r>
            <a:endParaRPr lang="nl-BE" sz="4400" b="1" i="1" baseline="30000" dirty="0"/>
          </a:p>
        </p:txBody>
      </p:sp>
      <p:sp>
        <p:nvSpPr>
          <p:cNvPr id="3" name="AutoShape 2" descr="data:image/jpeg;base64,/9j/4AAQSkZJRgABAQAAAQABAAD/2wCEAAkGBxQHBhMIBxMVFBUTGRkPDRUYFBkdHRoWGSEWHxslIxcYJSgsGSQxHR8kLT0hKCo3LzM6IR84ODMsOCkwLiwBCgoKBQUFDgUFDisZExkrKysrKysrKysrKysrKysrKysrKysrKysrKysrKysrKysrKysrKysrKysrKysrKysrK//AABEIAJgAoAMBIgACEQEDEQH/xAAcAAEBAQACAwEAAAAAAAAAAAAACAcEBgEDBQL/xABCEAACAQMCAQULCAkFAAAAAAAAAQIDBREEBiESMVGBkQcIExQVFiJBYXGTFzJCVHKCkuIjJGJkc6GisdFDUlOy4f/EABQBAQAAAAAAAAAAAAAAAAAAAAD/xAAUEQEAAAAAAAAAAAAAAAAAAAAA/9oADAMBAAIRAxEAPwDcQAAAAAAAAAAAAAAAAAAAAAAAAAAAAAAAAfLu24tLZqyo3bU0aMpLlQVSpGLa5srPOcHz7tv1/S/Hh/kDsQPzCSnBTg00+Ka9aP0AAAAAAADi3K40rVpXqrlVhSgsJznJRWXzcWBygdd8+rb9f0vx4f5PuaPVQ1umjqtJKM4TXKpyi8pp8zTXOgPcAAAAAAAAAAMt74Db/lPasbpRXp6SXKeFz0p4U+xpPqfSTcW1ctFG42+potSswqxlTn7pLDIyvVtnZ7rVturWJ0punLq9fua49YFRdyG/K/bHoTk8zorxat08qGMdscM7oT33ul78Vvlez1XwrwVWmm/p085x74v+SKEAAAAAABgnfF7i8NraG39O+FP9Y1GP974QXUsv7yNyuWthbdBU1uqeIU4upUfsissjXcF2nfb1Wuus+fWk6kl0L1L3JYXUBytnWGW5tyUbVSzipJeFa+jTXGb/AA/zwWLp6EdNp40KCxGCUILoilhLsMZ73XbXgtJW3FqUs1P0Gl6VGOeW+t4X3X0m1AAAAAAAAAAAAJ174awrQbjpXeisR1MXGphf6lPCeffFrsfQUUdM7rm3/OHZNalTWalFeM0PtQTz2xygJi2zd5WG/wBC60eejONRrpj9JdccrrLMoVo16Ma1F5jJKUH0p8U+wiA+7p95a/TUI0KGrrxjFKMEqjwkuZAWNkZI98+Lh9dr/EY8+Lh9dr/EYFhZGSPfPi4fXa/xGPPi4fXa/wARgbV3wW5fJ234WXTP09U26vspQxntk0uqRP1r0E7rcaeg0a5U6slTpr2t47Pafq6XStd9R4xc6s6skuSpTk28dHE1PveNueOXmrfq69CgvBUX6nVlz9kf+yA3Sw2qFks1G2aX5tKCpxfTjnfW+J9AAAAAAAAAAAAAB4kuUsM8gCP+6FYPNrd2ot0ViCk6mn/hz4x7ObqOT3MrVpb7uqFqvvL5NVONJwnyWqi4r1PnSZpnfG7fdTTae/0F8zOn1H2ZcYPtyutGIW3Wzttwp67SvE6Uo1ab/ai00BSHyI2z94+N+UfIjbP3j435Tv1nuELta6Vw0vzKsI1Ye6SycwDNfkRtn7x8b8p0nur7DtuztvKvo/C+HqyVPTxlVyuHGT5OOKS/uigCX+7fuTy7vKWloyzT0qdCHNjl/wCo+Ht4fdAz6EXOSjBZb4JL1ssDYO3Vtfa1G2JJTjHlV2vXUlxlx9/DqMC7hu2/Lm8VrK6zT0iVeWVwc3lU12pv7pTwAAAAAAAAAAAAAAAAHxt32SO4tt17XUx+kg1Tb9U+eL/FgjepTdKo6dRNNPkyTWGmufgXCS73b9v+RN7T1FJYp6peMQ+0+E/6uPWBp/e/bg8pbVna6r9PSSUV/Dnlx7GpLqXSamS73EL95G3vChUeIaleLz+0+MP6ljrKiA6/vvcC2ztavc2/SjHk0ebjUlwjz+3+xH1SbqTc6jbbeZNvLbfPx9ZsXfFbi8ZuVCwUH6NFOvXXDDqS4Q7I5/EdF7me2vOnd1HRVFmnF+G1P8OOMrreF1sDf+45tnzc2dTdaLVXUfrFfPOsr0V1R/uzvR4SwsI8gAAAAAAAAAAAAAAAADMu75t/yrtDyjSXp6SXhc44+DlhTWex/dNNPRrtLHXaOek1CzGpF05r9mSaf8gIn09aWmrxr0G4yg1ODXOpLin2lgW3ctPUbNhuOu8Q8D4xVx6sL0l25RJe4LVOx3qta9V86jN037UuZ9aw+s+/S3vOl3OZbUjysury+VhY8C1lxznOfCcfdkDr18uk73d6tz1jzOtJ1JezPMl7EuHUUB3v+2vJm25Xmuv0mqfocOKpRzye15f4egwfatjnuPcFG1afOaslGbx82H0n1LJY+i0sdFpIaXTrEacVTguiMVhAe4AAAAAAAAAAAAAAAAAAAABPXfE2HxS+Ub1RXo14unVa/wCSnjGffF/0syEsndu2aG67V5OuifJ5SqRcXhqS6H6uDa6zpXyHW7pr/E/8A693um2nGNbceqiuP6vpH6+GfCPHYs/aNwOBYrRTsVpp2y3rEKS5Men2tv1vPrOe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3115833" y="2064085"/>
            <a:ext cx="29238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i="1" dirty="0" smtClean="0"/>
              <a:t>R</a:t>
            </a:r>
            <a:r>
              <a:rPr lang="nl-BE" sz="2800" dirty="0" smtClean="0"/>
              <a:t> GROUP (</a:t>
            </a:r>
            <a:r>
              <a:rPr lang="nl-BE" sz="2800" i="1" dirty="0" smtClean="0"/>
              <a:t>A</a:t>
            </a:r>
            <a:r>
              <a:rPr lang="nl-BE" sz="2800" i="1" baseline="-25000" dirty="0" smtClean="0"/>
              <a:t>1</a:t>
            </a:r>
            <a:r>
              <a:rPr lang="nl-BE" sz="2800" dirty="0" smtClean="0"/>
              <a:t>,…,</a:t>
            </a:r>
            <a:r>
              <a:rPr lang="nl-BE" sz="2800" i="1" dirty="0" err="1" smtClean="0"/>
              <a:t>A</a:t>
            </a:r>
            <a:r>
              <a:rPr lang="nl-BE" sz="2800" i="1" baseline="-25000" dirty="0" err="1" smtClean="0"/>
              <a:t>p</a:t>
            </a:r>
            <a:r>
              <a:rPr lang="nl-BE" sz="2800" dirty="0" smtClean="0"/>
              <a:t>)</a:t>
            </a:r>
            <a:endParaRPr lang="nl-BE" sz="2800" i="1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1110809" y="2837415"/>
            <a:ext cx="773083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Schema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hetzelfde schema als </a:t>
            </a:r>
            <a:r>
              <a:rPr lang="nl-BE" sz="2000" i="1" dirty="0" smtClean="0"/>
              <a:t>R</a:t>
            </a:r>
            <a:endParaRPr lang="nl-BE" sz="20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err="1" smtClean="0"/>
              <a:t>Extentie</a:t>
            </a:r>
            <a:r>
              <a:rPr lang="nl-BE" sz="2000" dirty="0" smtClean="0"/>
              <a:t/>
            </a:r>
            <a:br>
              <a:rPr lang="nl-BE" sz="2000" dirty="0" smtClean="0"/>
            </a:br>
            <a:r>
              <a:rPr lang="nl-BE" sz="2000" dirty="0" smtClean="0"/>
              <a:t>alle </a:t>
            </a:r>
            <a:r>
              <a:rPr lang="nl-BE" sz="2000" dirty="0" err="1" smtClean="0"/>
              <a:t>tuples</a:t>
            </a:r>
            <a:r>
              <a:rPr lang="nl-BE" sz="2000" dirty="0" smtClean="0"/>
              <a:t> van </a:t>
            </a:r>
            <a:r>
              <a:rPr lang="nl-BE" sz="2000" i="1" dirty="0" smtClean="0"/>
              <a:t>R</a:t>
            </a:r>
            <a:r>
              <a:rPr lang="nl-BE" sz="2000" dirty="0" smtClean="0"/>
              <a:t>, maar gegroepeerd in disjuncte deelverzamelingen </a:t>
            </a:r>
            <a:br>
              <a:rPr lang="nl-BE" sz="2000" dirty="0" smtClean="0"/>
            </a:br>
            <a:r>
              <a:rPr lang="nl-BE" sz="2000" dirty="0" smtClean="0"/>
              <a:t>zodat elke deelverzameling enkel </a:t>
            </a:r>
            <a:r>
              <a:rPr lang="nl-BE" sz="2000" dirty="0" err="1" smtClean="0"/>
              <a:t>tuples</a:t>
            </a:r>
            <a:r>
              <a:rPr lang="nl-BE" sz="2000" dirty="0" smtClean="0"/>
              <a:t> bevat met een gelijke waarde</a:t>
            </a:r>
            <a:br>
              <a:rPr lang="nl-BE" sz="2000" dirty="0" smtClean="0"/>
            </a:br>
            <a:r>
              <a:rPr lang="nl-BE" sz="2000" dirty="0" smtClean="0"/>
              <a:t>voor elk van de attributen </a:t>
            </a:r>
            <a:r>
              <a:rPr lang="nl-BE" sz="2000" i="1" dirty="0" smtClean="0"/>
              <a:t>A</a:t>
            </a:r>
            <a:r>
              <a:rPr lang="nl-BE" sz="2000" i="1" baseline="-25000" dirty="0" smtClean="0"/>
              <a:t>1</a:t>
            </a:r>
            <a:r>
              <a:rPr lang="nl-BE" sz="2000" dirty="0" smtClean="0"/>
              <a:t>,…,</a:t>
            </a:r>
            <a:r>
              <a:rPr lang="nl-BE" sz="2000" i="1" dirty="0" err="1" smtClean="0"/>
              <a:t>A</a:t>
            </a:r>
            <a:r>
              <a:rPr lang="nl-BE" sz="2000" i="1" baseline="-25000" dirty="0" err="1" smtClean="0"/>
              <a:t>p</a:t>
            </a:r>
            <a:endParaRPr lang="nl-BE" sz="2000" i="1" baseline="-250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4772115" y="5931146"/>
            <a:ext cx="42764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solidFill>
                  <a:schemeClr val="tx2"/>
                </a:solidFill>
                <a:sym typeface="Symbol"/>
              </a:rPr>
              <a:t>Groeperingen behoren niet tot de</a:t>
            </a:r>
            <a:br>
              <a:rPr lang="nl-BE" sz="2000" dirty="0" smtClean="0">
                <a:solidFill>
                  <a:schemeClr val="tx2"/>
                </a:solidFill>
                <a:sym typeface="Symbol"/>
              </a:rPr>
            </a:br>
            <a:r>
              <a:rPr lang="nl-BE" sz="2000" dirty="0" smtClean="0">
                <a:solidFill>
                  <a:schemeClr val="tx2"/>
                </a:solidFill>
                <a:sym typeface="Symbol"/>
              </a:rPr>
              <a:t>basiscomponenten van een basisrelatie</a:t>
            </a:r>
            <a:endParaRPr lang="nl-BE" sz="2000" i="1" baseline="-25000" dirty="0" smtClean="0">
              <a:solidFill>
                <a:schemeClr val="tx2"/>
              </a:solidFill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2873886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http://linuxdrops.com/wp-content/uploads/2012/06/group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46" y="1083383"/>
            <a:ext cx="3337650" cy="2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/>
              <a:t>Uitgebreide operatoren – </a:t>
            </a:r>
            <a:r>
              <a:rPr lang="nl-BE" sz="1400" dirty="0" smtClean="0"/>
              <a:t>Groepeeroperator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4257548" y="2182557"/>
            <a:ext cx="43563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Groepeeroperatie</a:t>
            </a:r>
            <a:endParaRPr lang="nl-BE" sz="4400" b="1" i="1" baseline="30000" dirty="0"/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4069977" y="5864720"/>
            <a:ext cx="139012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groepering</a:t>
            </a:r>
            <a:endParaRPr lang="nl-NL" sz="1800" b="1" dirty="0">
              <a:solidFill>
                <a:schemeClr val="tx2"/>
              </a:solidFill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1329426" y="3787135"/>
            <a:ext cx="73453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300851" y="3771260"/>
            <a:ext cx="311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(Schilderij GROUP (Eigenaar))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1329426" y="4160198"/>
            <a:ext cx="7345362" cy="49053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41" name="Text Box 8"/>
          <p:cNvSpPr txBox="1">
            <a:spLocks noChangeArrowheads="1"/>
          </p:cNvSpPr>
          <p:nvPr/>
        </p:nvSpPr>
        <p:spPr bwMode="auto">
          <a:xfrm>
            <a:off x="1302438" y="4131623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2" name="Text Box 9"/>
          <p:cNvSpPr txBox="1">
            <a:spLocks noChangeArrowheads="1"/>
          </p:cNvSpPr>
          <p:nvPr/>
        </p:nvSpPr>
        <p:spPr bwMode="auto">
          <a:xfrm>
            <a:off x="2029513" y="4131623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4312338" y="4131623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Artiest: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4" name="Text Box 11"/>
          <p:cNvSpPr txBox="1">
            <a:spLocks noChangeArrowheads="1"/>
          </p:cNvSpPr>
          <p:nvPr/>
        </p:nvSpPr>
        <p:spPr bwMode="auto">
          <a:xfrm>
            <a:off x="5402951" y="4131623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5" name="Text Box 12"/>
          <p:cNvSpPr txBox="1">
            <a:spLocks noChangeArrowheads="1"/>
          </p:cNvSpPr>
          <p:nvPr/>
        </p:nvSpPr>
        <p:spPr bwMode="auto">
          <a:xfrm>
            <a:off x="6423713" y="4141148"/>
            <a:ext cx="854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Waarde: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real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6" name="Text Box 13"/>
          <p:cNvSpPr txBox="1">
            <a:spLocks noChangeArrowheads="1"/>
          </p:cNvSpPr>
          <p:nvPr/>
        </p:nvSpPr>
        <p:spPr bwMode="auto">
          <a:xfrm>
            <a:off x="7552426" y="4131623"/>
            <a:ext cx="942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Eigenaar: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7" name="Rectangle 14"/>
          <p:cNvSpPr>
            <a:spLocks noChangeArrowheads="1"/>
          </p:cNvSpPr>
          <p:nvPr/>
        </p:nvSpPr>
        <p:spPr bwMode="auto">
          <a:xfrm>
            <a:off x="1329426" y="4725348"/>
            <a:ext cx="7345362" cy="8715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48" name="Text Box 15"/>
          <p:cNvSpPr txBox="1">
            <a:spLocks noChangeArrowheads="1"/>
          </p:cNvSpPr>
          <p:nvPr/>
        </p:nvSpPr>
        <p:spPr bwMode="auto">
          <a:xfrm>
            <a:off x="1334188" y="4725348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49" name="Text Box 16"/>
          <p:cNvSpPr txBox="1">
            <a:spLocks noChangeArrowheads="1"/>
          </p:cNvSpPr>
          <p:nvPr/>
        </p:nvSpPr>
        <p:spPr bwMode="auto">
          <a:xfrm>
            <a:off x="2021576" y="4725348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Vissershuis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0" name="Text Box 17"/>
          <p:cNvSpPr txBox="1">
            <a:spLocks noChangeArrowheads="1"/>
          </p:cNvSpPr>
          <p:nvPr/>
        </p:nvSpPr>
        <p:spPr bwMode="auto">
          <a:xfrm>
            <a:off x="4312338" y="4725348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1" name="Text Box 18"/>
          <p:cNvSpPr txBox="1">
            <a:spLocks noChangeArrowheads="1"/>
          </p:cNvSpPr>
          <p:nvPr/>
        </p:nvSpPr>
        <p:spPr bwMode="auto">
          <a:xfrm>
            <a:off x="5460101" y="472534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1882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6615801" y="472534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400"/>
          </a:p>
        </p:txBody>
      </p:sp>
      <p:sp>
        <p:nvSpPr>
          <p:cNvPr id="53" name="Text Box 20"/>
          <p:cNvSpPr txBox="1">
            <a:spLocks noChangeArrowheads="1"/>
          </p:cNvSpPr>
          <p:nvPr/>
        </p:nvSpPr>
        <p:spPr bwMode="auto">
          <a:xfrm>
            <a:off x="7666726" y="4725348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Boymans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6469751" y="4725348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16.000.000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5" name="Text Box 22"/>
          <p:cNvSpPr txBox="1">
            <a:spLocks noChangeArrowheads="1"/>
          </p:cNvSpPr>
          <p:nvPr/>
        </p:nvSpPr>
        <p:spPr bwMode="auto">
          <a:xfrm>
            <a:off x="1329426" y="5012685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6" name="Text Box 23"/>
          <p:cNvSpPr txBox="1">
            <a:spLocks noChangeArrowheads="1"/>
          </p:cNvSpPr>
          <p:nvPr/>
        </p:nvSpPr>
        <p:spPr bwMode="auto">
          <a:xfrm>
            <a:off x="2016813" y="5012685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 balletles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7" name="Text Box 24"/>
          <p:cNvSpPr txBox="1">
            <a:spLocks noChangeArrowheads="1"/>
          </p:cNvSpPr>
          <p:nvPr/>
        </p:nvSpPr>
        <p:spPr bwMode="auto">
          <a:xfrm>
            <a:off x="4307576" y="5012685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8" name="Text Box 25"/>
          <p:cNvSpPr txBox="1">
            <a:spLocks noChangeArrowheads="1"/>
          </p:cNvSpPr>
          <p:nvPr/>
        </p:nvSpPr>
        <p:spPr bwMode="auto">
          <a:xfrm>
            <a:off x="5455338" y="5012685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1872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59" name="Text Box 26"/>
          <p:cNvSpPr txBox="1">
            <a:spLocks noChangeArrowheads="1"/>
          </p:cNvSpPr>
          <p:nvPr/>
        </p:nvSpPr>
        <p:spPr bwMode="auto">
          <a:xfrm>
            <a:off x="6611038" y="5012685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400"/>
          </a:p>
        </p:txBody>
      </p:sp>
      <p:sp>
        <p:nvSpPr>
          <p:cNvPr id="60" name="Text Box 27"/>
          <p:cNvSpPr txBox="1">
            <a:spLocks noChangeArrowheads="1"/>
          </p:cNvSpPr>
          <p:nvPr/>
        </p:nvSpPr>
        <p:spPr bwMode="auto">
          <a:xfrm>
            <a:off x="7661963" y="5012685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Louvre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1" name="Text Box 28"/>
          <p:cNvSpPr txBox="1">
            <a:spLocks noChangeArrowheads="1"/>
          </p:cNvSpPr>
          <p:nvPr/>
        </p:nvSpPr>
        <p:spPr bwMode="auto">
          <a:xfrm>
            <a:off x="6464988" y="5012685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8.500.000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2" name="Text Box 29"/>
          <p:cNvSpPr txBox="1">
            <a:spLocks noChangeArrowheads="1"/>
          </p:cNvSpPr>
          <p:nvPr/>
        </p:nvSpPr>
        <p:spPr bwMode="auto">
          <a:xfrm>
            <a:off x="1329426" y="528414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3" name="Text Box 30"/>
          <p:cNvSpPr txBox="1">
            <a:spLocks noChangeArrowheads="1"/>
          </p:cNvSpPr>
          <p:nvPr/>
        </p:nvSpPr>
        <p:spPr bwMode="auto">
          <a:xfrm>
            <a:off x="2016813" y="5284148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Mona Lisa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4307576" y="528414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5" name="Text Box 32"/>
          <p:cNvSpPr txBox="1">
            <a:spLocks noChangeArrowheads="1"/>
          </p:cNvSpPr>
          <p:nvPr/>
        </p:nvSpPr>
        <p:spPr bwMode="auto">
          <a:xfrm>
            <a:off x="5455338" y="528414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1499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6" name="Text Box 33"/>
          <p:cNvSpPr txBox="1">
            <a:spLocks noChangeArrowheads="1"/>
          </p:cNvSpPr>
          <p:nvPr/>
        </p:nvSpPr>
        <p:spPr bwMode="auto">
          <a:xfrm>
            <a:off x="6611038" y="528414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400"/>
          </a:p>
        </p:txBody>
      </p:sp>
      <p:sp>
        <p:nvSpPr>
          <p:cNvPr id="67" name="Text Box 34"/>
          <p:cNvSpPr txBox="1">
            <a:spLocks noChangeArrowheads="1"/>
          </p:cNvSpPr>
          <p:nvPr/>
        </p:nvSpPr>
        <p:spPr bwMode="auto">
          <a:xfrm>
            <a:off x="7661963" y="5284148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Louvre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8" name="Text Box 35"/>
          <p:cNvSpPr txBox="1">
            <a:spLocks noChangeArrowheads="1"/>
          </p:cNvSpPr>
          <p:nvPr/>
        </p:nvSpPr>
        <p:spPr bwMode="auto">
          <a:xfrm>
            <a:off x="6464988" y="5284148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75.000.000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9" name="Line 36"/>
          <p:cNvSpPr>
            <a:spLocks noChangeShapeType="1"/>
          </p:cNvSpPr>
          <p:nvPr/>
        </p:nvSpPr>
        <p:spPr bwMode="auto">
          <a:xfrm>
            <a:off x="1329426" y="5012685"/>
            <a:ext cx="7345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0" name="Line 37"/>
          <p:cNvSpPr>
            <a:spLocks noChangeShapeType="1"/>
          </p:cNvSpPr>
          <p:nvPr/>
        </p:nvSpPr>
        <p:spPr bwMode="auto">
          <a:xfrm>
            <a:off x="1329426" y="5300023"/>
            <a:ext cx="7345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>
            <a:off x="2015226" y="4163373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2" name="Line 39"/>
          <p:cNvSpPr>
            <a:spLocks noChangeShapeType="1"/>
          </p:cNvSpPr>
          <p:nvPr/>
        </p:nvSpPr>
        <p:spPr bwMode="auto">
          <a:xfrm>
            <a:off x="2007288" y="4723760"/>
            <a:ext cx="0" cy="873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4312338" y="4723760"/>
            <a:ext cx="0" cy="860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>
            <a:off x="5391838" y="4723760"/>
            <a:ext cx="0" cy="860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5" name="Line 42"/>
          <p:cNvSpPr>
            <a:spLocks noChangeShapeType="1"/>
          </p:cNvSpPr>
          <p:nvPr/>
        </p:nvSpPr>
        <p:spPr bwMode="auto">
          <a:xfrm>
            <a:off x="6399901" y="4723760"/>
            <a:ext cx="0" cy="847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6" name="Line 43"/>
          <p:cNvSpPr>
            <a:spLocks noChangeShapeType="1"/>
          </p:cNvSpPr>
          <p:nvPr/>
        </p:nvSpPr>
        <p:spPr bwMode="auto">
          <a:xfrm>
            <a:off x="7552426" y="4723760"/>
            <a:ext cx="0" cy="847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7" name="Line 46"/>
          <p:cNvSpPr>
            <a:spLocks noChangeShapeType="1"/>
          </p:cNvSpPr>
          <p:nvPr/>
        </p:nvSpPr>
        <p:spPr bwMode="auto">
          <a:xfrm flipH="1">
            <a:off x="4312338" y="4161785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8" name="Line 47"/>
          <p:cNvSpPr>
            <a:spLocks noChangeShapeType="1"/>
          </p:cNvSpPr>
          <p:nvPr/>
        </p:nvSpPr>
        <p:spPr bwMode="auto">
          <a:xfrm flipH="1">
            <a:off x="5391838" y="4163373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79" name="Line 48"/>
          <p:cNvSpPr>
            <a:spLocks noChangeShapeType="1"/>
          </p:cNvSpPr>
          <p:nvPr/>
        </p:nvSpPr>
        <p:spPr bwMode="auto">
          <a:xfrm flipH="1">
            <a:off x="6399901" y="4164960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0" name="Line 49"/>
          <p:cNvSpPr>
            <a:spLocks noChangeShapeType="1"/>
          </p:cNvSpPr>
          <p:nvPr/>
        </p:nvSpPr>
        <p:spPr bwMode="auto">
          <a:xfrm flipH="1">
            <a:off x="7552426" y="4160198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81" name="Rectangle 52"/>
          <p:cNvSpPr>
            <a:spLocks noChangeArrowheads="1"/>
          </p:cNvSpPr>
          <p:nvPr/>
        </p:nvSpPr>
        <p:spPr bwMode="auto">
          <a:xfrm>
            <a:off x="1375463" y="4739635"/>
            <a:ext cx="7188200" cy="241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2" name="Rectangle 53"/>
          <p:cNvSpPr>
            <a:spLocks noChangeArrowheads="1"/>
          </p:cNvSpPr>
          <p:nvPr/>
        </p:nvSpPr>
        <p:spPr bwMode="auto">
          <a:xfrm>
            <a:off x="1378736" y="5069835"/>
            <a:ext cx="7188200" cy="469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3" name="Text Box 100"/>
          <p:cNvSpPr txBox="1">
            <a:spLocks noChangeArrowheads="1"/>
          </p:cNvSpPr>
          <p:nvPr/>
        </p:nvSpPr>
        <p:spPr bwMode="auto">
          <a:xfrm>
            <a:off x="597588" y="4712648"/>
            <a:ext cx="735013" cy="3048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FF0000"/>
                </a:solidFill>
              </a:rPr>
              <a:t>groep1</a:t>
            </a:r>
            <a:endParaRPr lang="nl-NL" sz="1400" dirty="0">
              <a:solidFill>
                <a:srgbClr val="FF0000"/>
              </a:solidFill>
            </a:endParaRPr>
          </a:p>
        </p:txBody>
      </p:sp>
      <p:sp>
        <p:nvSpPr>
          <p:cNvPr id="84" name="Text Box 101"/>
          <p:cNvSpPr txBox="1">
            <a:spLocks noChangeArrowheads="1"/>
          </p:cNvSpPr>
          <p:nvPr/>
        </p:nvSpPr>
        <p:spPr bwMode="auto">
          <a:xfrm>
            <a:off x="597588" y="5131748"/>
            <a:ext cx="735013" cy="3048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FF0000"/>
                </a:solidFill>
              </a:rPr>
              <a:t>groep2</a:t>
            </a:r>
            <a:endParaRPr lang="nl-NL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24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62" y="3130247"/>
            <a:ext cx="3338004" cy="35421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 smtClean="0"/>
              <a:t>Uitgebreide operatoren – Aggregatieoperatoren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2134893" y="1142062"/>
            <a:ext cx="488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smtClean="0"/>
              <a:t>Aggregatieoperaties</a:t>
            </a:r>
            <a:endParaRPr lang="nl-BE" sz="4400" b="1" i="1" baseline="30000" dirty="0"/>
          </a:p>
        </p:txBody>
      </p:sp>
      <p:sp>
        <p:nvSpPr>
          <p:cNvPr id="3" name="AutoShape 2" descr="data:image/jpeg;base64,/9j/4AAQSkZJRgABAQAAAQABAAD/2wCEAAkGBxQHBhMIBxMVFBUTGRkPDRUYFBkdHRoWGSEWHxslIxcYJSgsGSQxHR8kLT0hKCo3LzM6IR84ODMsOCkwLiwBCgoKBQUFDgUFDisZExkrKysrKysrKysrKysrKysrKysrKysrKysrKysrKysrKysrKysrKysrKysrKysrKysrK//AABEIAJgAoAMBIgACEQEDEQH/xAAcAAEBAQACAwEAAAAAAAAAAAAACAcEBgEDBQL/xABCEAACAQMCAQULCAkFAAAAAAAAAQIDBREEBiESMVGBkQcIExQVFiJBYXGTFzJCVHKCkuIjJGJkc6GisdFDUlOy4f/EABQBAQAAAAAAAAAAAAAAAAAAAAD/xAAUEQEAAAAAAAAAAAAAAAAAAAAA/9oADAMBAAIRAxEAPwDcQAAAAAAAAAAAAAAAAAAAAAAAAAAAAAAAAfLu24tLZqyo3bU0aMpLlQVSpGLa5srPOcHz7tv1/S/Hh/kDsQPzCSnBTg00+Ka9aP0AAAAAAADi3K40rVpXqrlVhSgsJznJRWXzcWBygdd8+rb9f0vx4f5PuaPVQ1umjqtJKM4TXKpyi8pp8zTXOgPcAAAAAAAAAAMt74Db/lPasbpRXp6SXKeFz0p4U+xpPqfSTcW1ctFG42+potSswqxlTn7pLDIyvVtnZ7rVturWJ0punLq9fua49YFRdyG/K/bHoTk8zorxat08qGMdscM7oT33ul78Vvlez1XwrwVWmm/p085x74v+SKEAAAAAABgnfF7i8NraG39O+FP9Y1GP974QXUsv7yNyuWthbdBU1uqeIU4upUfsissjXcF2nfb1Wuus+fWk6kl0L1L3JYXUBytnWGW5tyUbVSzipJeFa+jTXGb/AA/zwWLp6EdNp40KCxGCUILoilhLsMZ73XbXgtJW3FqUs1P0Gl6VGOeW+t4X3X0m1AAAAAAAAAAAAJ174awrQbjpXeisR1MXGphf6lPCeffFrsfQUUdM7rm3/OHZNalTWalFeM0PtQTz2xygJi2zd5WG/wBC60eejONRrpj9JdccrrLMoVo16Ma1F5jJKUH0p8U+wiA+7p95a/TUI0KGrrxjFKMEqjwkuZAWNkZI98+Lh9dr/EY8+Lh9dr/EYFhZGSPfPi4fXa/xGPPi4fXa/wARgbV3wW5fJ234WXTP09U26vspQxntk0uqRP1r0E7rcaeg0a5U6slTpr2t47Pafq6XStd9R4xc6s6skuSpTk28dHE1PveNueOXmrfq69CgvBUX6nVlz9kf+yA3Sw2qFks1G2aX5tKCpxfTjnfW+J9AAAAAAAAAAAAAB4kuUsM8gCP+6FYPNrd2ot0ViCk6mn/hz4x7ObqOT3MrVpb7uqFqvvL5NVONJwnyWqi4r1PnSZpnfG7fdTTae/0F8zOn1H2ZcYPtyutGIW3Wzttwp67SvE6Uo1ab/ai00BSHyI2z94+N+UfIjbP3j435Tv1nuELta6Vw0vzKsI1Ye6SycwDNfkRtn7x8b8p0nur7DtuztvKvo/C+HqyVPTxlVyuHGT5OOKS/uigCX+7fuTy7vKWloyzT0qdCHNjl/wCo+Ht4fdAz6EXOSjBZb4JL1ssDYO3Vtfa1G2JJTjHlV2vXUlxlx9/DqMC7hu2/Lm8VrK6zT0iVeWVwc3lU12pv7pTwAAAAAAAAAAAAAAAAHxt32SO4tt17XUx+kg1Tb9U+eL/FgjepTdKo6dRNNPkyTWGmufgXCS73b9v+RN7T1FJYp6peMQ+0+E/6uPWBp/e/bg8pbVna6r9PSSUV/Dnlx7GpLqXSamS73EL95G3vChUeIaleLz+0+MP6ljrKiA6/vvcC2ztavc2/SjHk0ebjUlwjz+3+xH1SbqTc6jbbeZNvLbfPx9ZsXfFbi8ZuVCwUH6NFOvXXDDqS4Q7I5/EdF7me2vOnd1HRVFmnF+G1P8OOMrreF1sDf+45tnzc2dTdaLVXUfrFfPOsr0V1R/uzvR4SwsI8gAAAAAAAAAAAAAAAADMu75t/yrtDyjSXp6SXhc44+DlhTWex/dNNPRrtLHXaOek1CzGpF05r9mSaf8gIn09aWmrxr0G4yg1ODXOpLin2lgW3ctPUbNhuOu8Q8D4xVx6sL0l25RJe4LVOx3qta9V86jN037UuZ9aw+s+/S3vOl3OZbUjysury+VhY8C1lxznOfCcfdkDr18uk73d6tz1jzOtJ1JezPMl7EuHUUB3v+2vJm25Xmuv0mqfocOKpRzye15f4egwfatjnuPcFG1afOaslGbx82H0n1LJY+i0sdFpIaXTrEacVTguiMVhAe4AAAAAAAAAAAAAAAAAAAABPXfE2HxS+Ub1RXo14unVa/wCSnjGffF/0syEsndu2aG67V5OuifJ5SqRcXhqS6H6uDa6zpXyHW7pr/E/8A693um2nGNbceqiuP6vpH6+GfCPHYs/aNwOBYrRTsVpp2y3rEKS5Men2tv1vPrOeAAAAAAAAAAAAAAAAAAAAAAAAAAAAAAAAAAAAAAAAAAAAAAAAAAAAAAAAAAAAAAAAB//Z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961446" y="2955178"/>
            <a:ext cx="1939332" cy="6129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2193213" y="2245524"/>
            <a:ext cx="6287619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Soorten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nl-BE" sz="2000" dirty="0" smtClean="0"/>
              <a:t>COUNT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nl-BE" sz="2000" dirty="0" smtClean="0"/>
              <a:t>MAX, MIN, AVG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nl-BE" sz="2000" dirty="0" smtClean="0"/>
              <a:t>SUM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nl-BE" sz="2400" dirty="0" smtClean="0"/>
              <a:t>Gebruik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nl-BE" sz="2000" dirty="0" smtClean="0"/>
              <a:t>In combinatie met de uitbreidingsoperator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nl-BE" sz="2000" dirty="0" smtClean="0"/>
              <a:t>Optioneel: in combinatie met de groepeeroperator</a:t>
            </a:r>
            <a:endParaRPr lang="nl-BE" sz="2000" i="1" baseline="-250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031409" y="3076205"/>
            <a:ext cx="215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14486B"/>
                </a:solidFill>
              </a:rPr>
              <a:t>voor numerieke data</a:t>
            </a:r>
            <a:endParaRPr lang="nl-BE" b="1" dirty="0">
              <a:solidFill>
                <a:srgbClr val="14486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3791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/>
              <a:t>Uitgebreide operatoren – </a:t>
            </a:r>
            <a:r>
              <a:rPr lang="nl-BE" sz="1400" dirty="0" smtClean="0"/>
              <a:t>Aggregatieoperatoren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957020" y="1192060"/>
            <a:ext cx="488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Aggregatieoperaties</a:t>
            </a:r>
            <a:endParaRPr lang="nl-BE" sz="4400" b="1" i="1" baseline="30000" dirty="0"/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1883096" y="5300402"/>
            <a:ext cx="280717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uitbreiding + aggregatie</a:t>
            </a:r>
            <a:endParaRPr lang="nl-NL" sz="18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lush-book.wikispaces.com/file/view/summary.jpg/234749654/560x288/summ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74" y="5317485"/>
            <a:ext cx="2917903" cy="15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Rectangle 4"/>
          <p:cNvSpPr>
            <a:spLocks noChangeArrowheads="1"/>
          </p:cNvSpPr>
          <p:nvPr/>
        </p:nvSpPr>
        <p:spPr bwMode="auto">
          <a:xfrm>
            <a:off x="1034263" y="4205922"/>
            <a:ext cx="7078662" cy="2762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6" name="Text Box 6"/>
          <p:cNvSpPr txBox="1">
            <a:spLocks noChangeArrowheads="1"/>
          </p:cNvSpPr>
          <p:nvPr/>
        </p:nvSpPr>
        <p:spPr bwMode="auto">
          <a:xfrm>
            <a:off x="992988" y="4167822"/>
            <a:ext cx="7207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(EXTEND Schilderij {} (Max_waarde:MAX(Waarde), Min_waarde:MIN(Waarde)))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7" name="Rectangle 44"/>
          <p:cNvSpPr>
            <a:spLocks noChangeArrowheads="1"/>
          </p:cNvSpPr>
          <p:nvPr/>
        </p:nvSpPr>
        <p:spPr bwMode="auto">
          <a:xfrm>
            <a:off x="1034263" y="4536122"/>
            <a:ext cx="7072312" cy="2809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88" name="Rectangle 45"/>
          <p:cNvSpPr>
            <a:spLocks noChangeArrowheads="1"/>
          </p:cNvSpPr>
          <p:nvPr/>
        </p:nvSpPr>
        <p:spPr bwMode="auto">
          <a:xfrm>
            <a:off x="1024738" y="4879022"/>
            <a:ext cx="7081837" cy="3127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89" name="Text Box 50"/>
          <p:cNvSpPr txBox="1">
            <a:spLocks noChangeArrowheads="1"/>
          </p:cNvSpPr>
          <p:nvPr/>
        </p:nvSpPr>
        <p:spPr bwMode="auto">
          <a:xfrm>
            <a:off x="983463" y="4520247"/>
            <a:ext cx="24733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Max_waarde:MAX(Waarde)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0" name="Text Box 51"/>
          <p:cNvSpPr txBox="1">
            <a:spLocks noChangeArrowheads="1"/>
          </p:cNvSpPr>
          <p:nvPr/>
        </p:nvSpPr>
        <p:spPr bwMode="auto">
          <a:xfrm>
            <a:off x="1010450" y="4879022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75.000.000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2" name="Text Box 96"/>
          <p:cNvSpPr txBox="1">
            <a:spLocks noChangeArrowheads="1"/>
          </p:cNvSpPr>
          <p:nvPr/>
        </p:nvSpPr>
        <p:spPr bwMode="auto">
          <a:xfrm>
            <a:off x="3510763" y="4520247"/>
            <a:ext cx="23590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Min_waarde:MIN(Waarde)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4" name="Text Box 97"/>
          <p:cNvSpPr txBox="1">
            <a:spLocks noChangeArrowheads="1"/>
          </p:cNvSpPr>
          <p:nvPr/>
        </p:nvSpPr>
        <p:spPr bwMode="auto">
          <a:xfrm>
            <a:off x="3525050" y="4866322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8.500.000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5" name="Line 98"/>
          <p:cNvSpPr>
            <a:spLocks noChangeShapeType="1"/>
          </p:cNvSpPr>
          <p:nvPr/>
        </p:nvSpPr>
        <p:spPr bwMode="auto">
          <a:xfrm flipH="1">
            <a:off x="3409163" y="4536122"/>
            <a:ext cx="0" cy="280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99"/>
          <p:cNvSpPr>
            <a:spLocks noChangeShapeType="1"/>
          </p:cNvSpPr>
          <p:nvPr/>
        </p:nvSpPr>
        <p:spPr bwMode="auto">
          <a:xfrm flipH="1">
            <a:off x="3409163" y="4891722"/>
            <a:ext cx="0" cy="3063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Rectangle 103"/>
          <p:cNvSpPr>
            <a:spLocks noChangeArrowheads="1"/>
          </p:cNvSpPr>
          <p:nvPr/>
        </p:nvSpPr>
        <p:spPr bwMode="auto">
          <a:xfrm>
            <a:off x="866775" y="2183803"/>
            <a:ext cx="73453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99" name="Text Box 104"/>
          <p:cNvSpPr txBox="1">
            <a:spLocks noChangeArrowheads="1"/>
          </p:cNvSpPr>
          <p:nvPr/>
        </p:nvSpPr>
        <p:spPr bwMode="auto">
          <a:xfrm>
            <a:off x="838200" y="2167928"/>
            <a:ext cx="14160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Schilderij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100" name="Rectangle 105"/>
          <p:cNvSpPr>
            <a:spLocks noChangeArrowheads="1"/>
          </p:cNvSpPr>
          <p:nvPr/>
        </p:nvSpPr>
        <p:spPr bwMode="auto">
          <a:xfrm>
            <a:off x="866775" y="2556866"/>
            <a:ext cx="7345362" cy="49053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01" name="Text Box 106"/>
          <p:cNvSpPr txBox="1">
            <a:spLocks noChangeArrowheads="1"/>
          </p:cNvSpPr>
          <p:nvPr/>
        </p:nvSpPr>
        <p:spPr bwMode="auto">
          <a:xfrm>
            <a:off x="839787" y="2528291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2" name="Text Box 107"/>
          <p:cNvSpPr txBox="1">
            <a:spLocks noChangeArrowheads="1"/>
          </p:cNvSpPr>
          <p:nvPr/>
        </p:nvSpPr>
        <p:spPr bwMode="auto">
          <a:xfrm>
            <a:off x="1566862" y="2528291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3" name="Text Box 108"/>
          <p:cNvSpPr txBox="1">
            <a:spLocks noChangeArrowheads="1"/>
          </p:cNvSpPr>
          <p:nvPr/>
        </p:nvSpPr>
        <p:spPr bwMode="auto">
          <a:xfrm>
            <a:off x="3849687" y="2528291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Artiest: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4" name="Text Box 109"/>
          <p:cNvSpPr txBox="1">
            <a:spLocks noChangeArrowheads="1"/>
          </p:cNvSpPr>
          <p:nvPr/>
        </p:nvSpPr>
        <p:spPr bwMode="auto">
          <a:xfrm>
            <a:off x="4940300" y="2528291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5" name="Text Box 110"/>
          <p:cNvSpPr txBox="1">
            <a:spLocks noChangeArrowheads="1"/>
          </p:cNvSpPr>
          <p:nvPr/>
        </p:nvSpPr>
        <p:spPr bwMode="auto">
          <a:xfrm>
            <a:off x="5961062" y="2537816"/>
            <a:ext cx="854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Waarde: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real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6" name="Text Box 111"/>
          <p:cNvSpPr txBox="1">
            <a:spLocks noChangeArrowheads="1"/>
          </p:cNvSpPr>
          <p:nvPr/>
        </p:nvSpPr>
        <p:spPr bwMode="auto">
          <a:xfrm>
            <a:off x="7089775" y="2528291"/>
            <a:ext cx="942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Eigenaar: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7" name="Rectangle 112"/>
          <p:cNvSpPr>
            <a:spLocks noChangeArrowheads="1"/>
          </p:cNvSpPr>
          <p:nvPr/>
        </p:nvSpPr>
        <p:spPr bwMode="auto">
          <a:xfrm>
            <a:off x="866775" y="3122016"/>
            <a:ext cx="7345362" cy="8715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08" name="Text Box 113"/>
          <p:cNvSpPr txBox="1">
            <a:spLocks noChangeArrowheads="1"/>
          </p:cNvSpPr>
          <p:nvPr/>
        </p:nvSpPr>
        <p:spPr bwMode="auto">
          <a:xfrm>
            <a:off x="871537" y="3122016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09" name="Text Box 114"/>
          <p:cNvSpPr txBox="1">
            <a:spLocks noChangeArrowheads="1"/>
          </p:cNvSpPr>
          <p:nvPr/>
        </p:nvSpPr>
        <p:spPr bwMode="auto">
          <a:xfrm>
            <a:off x="1558925" y="3122016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Vissershuis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0" name="Text Box 115"/>
          <p:cNvSpPr txBox="1">
            <a:spLocks noChangeArrowheads="1"/>
          </p:cNvSpPr>
          <p:nvPr/>
        </p:nvSpPr>
        <p:spPr bwMode="auto">
          <a:xfrm>
            <a:off x="3849687" y="3122016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1" name="Text Box 116"/>
          <p:cNvSpPr txBox="1">
            <a:spLocks noChangeArrowheads="1"/>
          </p:cNvSpPr>
          <p:nvPr/>
        </p:nvSpPr>
        <p:spPr bwMode="auto">
          <a:xfrm>
            <a:off x="4997450" y="312201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1882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2" name="Text Box 117"/>
          <p:cNvSpPr txBox="1">
            <a:spLocks noChangeArrowheads="1"/>
          </p:cNvSpPr>
          <p:nvPr/>
        </p:nvSpPr>
        <p:spPr bwMode="auto">
          <a:xfrm>
            <a:off x="6153150" y="3122016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400"/>
          </a:p>
        </p:txBody>
      </p:sp>
      <p:sp>
        <p:nvSpPr>
          <p:cNvPr id="113" name="Text Box 118"/>
          <p:cNvSpPr txBox="1">
            <a:spLocks noChangeArrowheads="1"/>
          </p:cNvSpPr>
          <p:nvPr/>
        </p:nvSpPr>
        <p:spPr bwMode="auto">
          <a:xfrm>
            <a:off x="7204075" y="3122016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Boymans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4" name="Text Box 119"/>
          <p:cNvSpPr txBox="1">
            <a:spLocks noChangeArrowheads="1"/>
          </p:cNvSpPr>
          <p:nvPr/>
        </p:nvSpPr>
        <p:spPr bwMode="auto">
          <a:xfrm>
            <a:off x="6007100" y="3122016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16.000.000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5" name="Text Box 120"/>
          <p:cNvSpPr txBox="1">
            <a:spLocks noChangeArrowheads="1"/>
          </p:cNvSpPr>
          <p:nvPr/>
        </p:nvSpPr>
        <p:spPr bwMode="auto">
          <a:xfrm>
            <a:off x="866775" y="340935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6" name="Text Box 121"/>
          <p:cNvSpPr txBox="1">
            <a:spLocks noChangeArrowheads="1"/>
          </p:cNvSpPr>
          <p:nvPr/>
        </p:nvSpPr>
        <p:spPr bwMode="auto">
          <a:xfrm>
            <a:off x="1554162" y="3409353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 balletles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7" name="Text Box 122"/>
          <p:cNvSpPr txBox="1">
            <a:spLocks noChangeArrowheads="1"/>
          </p:cNvSpPr>
          <p:nvPr/>
        </p:nvSpPr>
        <p:spPr bwMode="auto">
          <a:xfrm>
            <a:off x="3844925" y="3409353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8" name="Text Box 123"/>
          <p:cNvSpPr txBox="1">
            <a:spLocks noChangeArrowheads="1"/>
          </p:cNvSpPr>
          <p:nvPr/>
        </p:nvSpPr>
        <p:spPr bwMode="auto">
          <a:xfrm>
            <a:off x="4992687" y="3409353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1872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19" name="Text Box 124"/>
          <p:cNvSpPr txBox="1">
            <a:spLocks noChangeArrowheads="1"/>
          </p:cNvSpPr>
          <p:nvPr/>
        </p:nvSpPr>
        <p:spPr bwMode="auto">
          <a:xfrm>
            <a:off x="6148387" y="3409353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400"/>
          </a:p>
        </p:txBody>
      </p:sp>
      <p:sp>
        <p:nvSpPr>
          <p:cNvPr id="120" name="Text Box 125"/>
          <p:cNvSpPr txBox="1">
            <a:spLocks noChangeArrowheads="1"/>
          </p:cNvSpPr>
          <p:nvPr/>
        </p:nvSpPr>
        <p:spPr bwMode="auto">
          <a:xfrm>
            <a:off x="7199312" y="3409353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Louvre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1" name="Text Box 126"/>
          <p:cNvSpPr txBox="1">
            <a:spLocks noChangeArrowheads="1"/>
          </p:cNvSpPr>
          <p:nvPr/>
        </p:nvSpPr>
        <p:spPr bwMode="auto">
          <a:xfrm>
            <a:off x="6002337" y="3409353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8.500.000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2" name="Text Box 127"/>
          <p:cNvSpPr txBox="1">
            <a:spLocks noChangeArrowheads="1"/>
          </p:cNvSpPr>
          <p:nvPr/>
        </p:nvSpPr>
        <p:spPr bwMode="auto">
          <a:xfrm>
            <a:off x="866775" y="3680816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3" name="Text Box 128"/>
          <p:cNvSpPr txBox="1">
            <a:spLocks noChangeArrowheads="1"/>
          </p:cNvSpPr>
          <p:nvPr/>
        </p:nvSpPr>
        <p:spPr bwMode="auto">
          <a:xfrm>
            <a:off x="1554162" y="3680816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Mona Lisa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4" name="Text Box 129"/>
          <p:cNvSpPr txBox="1">
            <a:spLocks noChangeArrowheads="1"/>
          </p:cNvSpPr>
          <p:nvPr/>
        </p:nvSpPr>
        <p:spPr bwMode="auto">
          <a:xfrm>
            <a:off x="3844925" y="3680816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5" name="Text Box 130"/>
          <p:cNvSpPr txBox="1">
            <a:spLocks noChangeArrowheads="1"/>
          </p:cNvSpPr>
          <p:nvPr/>
        </p:nvSpPr>
        <p:spPr bwMode="auto">
          <a:xfrm>
            <a:off x="4992687" y="3680816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1499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6" name="Text Box 131"/>
          <p:cNvSpPr txBox="1">
            <a:spLocks noChangeArrowheads="1"/>
          </p:cNvSpPr>
          <p:nvPr/>
        </p:nvSpPr>
        <p:spPr bwMode="auto">
          <a:xfrm>
            <a:off x="6148387" y="3680816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400"/>
          </a:p>
        </p:txBody>
      </p:sp>
      <p:sp>
        <p:nvSpPr>
          <p:cNvPr id="127" name="Text Box 132"/>
          <p:cNvSpPr txBox="1">
            <a:spLocks noChangeArrowheads="1"/>
          </p:cNvSpPr>
          <p:nvPr/>
        </p:nvSpPr>
        <p:spPr bwMode="auto">
          <a:xfrm>
            <a:off x="7199312" y="3680816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Louvre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8" name="Text Box 133"/>
          <p:cNvSpPr txBox="1">
            <a:spLocks noChangeArrowheads="1"/>
          </p:cNvSpPr>
          <p:nvPr/>
        </p:nvSpPr>
        <p:spPr bwMode="auto">
          <a:xfrm>
            <a:off x="6002337" y="3680816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75.000.000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29" name="Line 134"/>
          <p:cNvSpPr>
            <a:spLocks noChangeShapeType="1"/>
          </p:cNvSpPr>
          <p:nvPr/>
        </p:nvSpPr>
        <p:spPr bwMode="auto">
          <a:xfrm>
            <a:off x="866775" y="3409353"/>
            <a:ext cx="7345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0" name="Line 135"/>
          <p:cNvSpPr>
            <a:spLocks noChangeShapeType="1"/>
          </p:cNvSpPr>
          <p:nvPr/>
        </p:nvSpPr>
        <p:spPr bwMode="auto">
          <a:xfrm>
            <a:off x="866775" y="3696691"/>
            <a:ext cx="7345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1" name="Line 136"/>
          <p:cNvSpPr>
            <a:spLocks noChangeShapeType="1"/>
          </p:cNvSpPr>
          <p:nvPr/>
        </p:nvSpPr>
        <p:spPr bwMode="auto">
          <a:xfrm flipH="1">
            <a:off x="1552575" y="2560041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2" name="Line 137"/>
          <p:cNvSpPr>
            <a:spLocks noChangeShapeType="1"/>
          </p:cNvSpPr>
          <p:nvPr/>
        </p:nvSpPr>
        <p:spPr bwMode="auto">
          <a:xfrm>
            <a:off x="1544637" y="3120428"/>
            <a:ext cx="0" cy="873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3" name="Line 138"/>
          <p:cNvSpPr>
            <a:spLocks noChangeShapeType="1"/>
          </p:cNvSpPr>
          <p:nvPr/>
        </p:nvSpPr>
        <p:spPr bwMode="auto">
          <a:xfrm>
            <a:off x="3849687" y="3120428"/>
            <a:ext cx="0" cy="860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4" name="Line 139"/>
          <p:cNvSpPr>
            <a:spLocks noChangeShapeType="1"/>
          </p:cNvSpPr>
          <p:nvPr/>
        </p:nvSpPr>
        <p:spPr bwMode="auto">
          <a:xfrm>
            <a:off x="4929187" y="3120428"/>
            <a:ext cx="0" cy="860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5" name="Line 140"/>
          <p:cNvSpPr>
            <a:spLocks noChangeShapeType="1"/>
          </p:cNvSpPr>
          <p:nvPr/>
        </p:nvSpPr>
        <p:spPr bwMode="auto">
          <a:xfrm>
            <a:off x="5937250" y="3120428"/>
            <a:ext cx="0" cy="847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6" name="Line 141"/>
          <p:cNvSpPr>
            <a:spLocks noChangeShapeType="1"/>
          </p:cNvSpPr>
          <p:nvPr/>
        </p:nvSpPr>
        <p:spPr bwMode="auto">
          <a:xfrm>
            <a:off x="7089775" y="3120428"/>
            <a:ext cx="0" cy="847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7" name="Line 142"/>
          <p:cNvSpPr>
            <a:spLocks noChangeShapeType="1"/>
          </p:cNvSpPr>
          <p:nvPr/>
        </p:nvSpPr>
        <p:spPr bwMode="auto">
          <a:xfrm flipH="1">
            <a:off x="3849687" y="2558453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8" name="Line 143"/>
          <p:cNvSpPr>
            <a:spLocks noChangeShapeType="1"/>
          </p:cNvSpPr>
          <p:nvPr/>
        </p:nvSpPr>
        <p:spPr bwMode="auto">
          <a:xfrm flipH="1">
            <a:off x="4929187" y="2560041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39" name="Line 144"/>
          <p:cNvSpPr>
            <a:spLocks noChangeShapeType="1"/>
          </p:cNvSpPr>
          <p:nvPr/>
        </p:nvSpPr>
        <p:spPr bwMode="auto">
          <a:xfrm flipH="1">
            <a:off x="5937250" y="2561628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40" name="Line 145"/>
          <p:cNvSpPr>
            <a:spLocks noChangeShapeType="1"/>
          </p:cNvSpPr>
          <p:nvPr/>
        </p:nvSpPr>
        <p:spPr bwMode="auto">
          <a:xfrm flipH="1">
            <a:off x="7089775" y="2556866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68277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Gedragsaspecten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Relationele algebra</a:t>
            </a:r>
          </a:p>
          <a:p>
            <a:r>
              <a:rPr lang="nl-BE" sz="1400" dirty="0"/>
              <a:t>Uitgebreide operatoren – </a:t>
            </a:r>
            <a:r>
              <a:rPr lang="nl-BE" sz="1400" dirty="0" smtClean="0"/>
              <a:t>Aggregatieoperatoren</a:t>
            </a:r>
          </a:p>
        </p:txBody>
      </p:sp>
      <p:sp>
        <p:nvSpPr>
          <p:cNvPr id="6" name="AutoShape 2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7" name="AutoShape 4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6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8" descr="http://upload.wikimedia.org/wikipedia/commons/1/10/Symmetrical_5-set_Venn_diagram.sv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957020" y="1071484"/>
            <a:ext cx="48857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4400" b="1" dirty="0" smtClean="0"/>
              <a:t>Aggregatieoperaties</a:t>
            </a:r>
            <a:endParaRPr lang="nl-BE" sz="4400" b="1" i="1" baseline="30000" dirty="0"/>
          </a:p>
        </p:txBody>
      </p:sp>
      <p:sp>
        <p:nvSpPr>
          <p:cNvPr id="93" name="Text Box 236"/>
          <p:cNvSpPr txBox="1">
            <a:spLocks noChangeArrowheads="1"/>
          </p:cNvSpPr>
          <p:nvPr/>
        </p:nvSpPr>
        <p:spPr bwMode="auto">
          <a:xfrm>
            <a:off x="1148924" y="5310450"/>
            <a:ext cx="427552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800" b="1" dirty="0" smtClean="0">
                <a:solidFill>
                  <a:schemeClr val="tx2"/>
                </a:solidFill>
              </a:rPr>
              <a:t>groepering + uitbreiding + aggregatie</a:t>
            </a:r>
            <a:endParaRPr lang="nl-NL" sz="18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lush-book.wikispaces.com/file/view/summary.jpg/234749654/560x288/summar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774" y="5347629"/>
            <a:ext cx="2917903" cy="1500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Rectangle 3"/>
          <p:cNvSpPr>
            <a:spLocks noChangeArrowheads="1"/>
          </p:cNvSpPr>
          <p:nvPr/>
        </p:nvSpPr>
        <p:spPr bwMode="auto">
          <a:xfrm>
            <a:off x="1091850" y="1910918"/>
            <a:ext cx="7345362" cy="2889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66" name="Text Box 5"/>
          <p:cNvSpPr txBox="1">
            <a:spLocks noChangeArrowheads="1"/>
          </p:cNvSpPr>
          <p:nvPr/>
        </p:nvSpPr>
        <p:spPr bwMode="auto">
          <a:xfrm>
            <a:off x="1063275" y="1895043"/>
            <a:ext cx="31115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(Schilderij GROUP (Eigenaar))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1091850" y="2283981"/>
            <a:ext cx="7345362" cy="49053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68" name="Text Box 8"/>
          <p:cNvSpPr txBox="1">
            <a:spLocks noChangeArrowheads="1"/>
          </p:cNvSpPr>
          <p:nvPr/>
        </p:nvSpPr>
        <p:spPr bwMode="auto">
          <a:xfrm>
            <a:off x="1064862" y="2255406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S_ID: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1791937" y="2255406"/>
            <a:ext cx="7747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Naam: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0" name="Text Box 10"/>
          <p:cNvSpPr txBox="1">
            <a:spLocks noChangeArrowheads="1"/>
          </p:cNvSpPr>
          <p:nvPr/>
        </p:nvSpPr>
        <p:spPr bwMode="auto">
          <a:xfrm>
            <a:off x="4074762" y="2255406"/>
            <a:ext cx="744538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Artiest: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char(3)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1" name="Text Box 11"/>
          <p:cNvSpPr txBox="1">
            <a:spLocks noChangeArrowheads="1"/>
          </p:cNvSpPr>
          <p:nvPr/>
        </p:nvSpPr>
        <p:spPr bwMode="auto">
          <a:xfrm>
            <a:off x="5165375" y="2255406"/>
            <a:ext cx="8445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Periode: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integer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2" name="Text Box 12"/>
          <p:cNvSpPr txBox="1">
            <a:spLocks noChangeArrowheads="1"/>
          </p:cNvSpPr>
          <p:nvPr/>
        </p:nvSpPr>
        <p:spPr bwMode="auto">
          <a:xfrm>
            <a:off x="6186137" y="2264931"/>
            <a:ext cx="8540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Waarde: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real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3" name="Text Box 13"/>
          <p:cNvSpPr txBox="1">
            <a:spLocks noChangeArrowheads="1"/>
          </p:cNvSpPr>
          <p:nvPr/>
        </p:nvSpPr>
        <p:spPr bwMode="auto">
          <a:xfrm>
            <a:off x="7314850" y="2255406"/>
            <a:ext cx="942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Eigenaar: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4" name="Rectangle 14"/>
          <p:cNvSpPr>
            <a:spLocks noChangeArrowheads="1"/>
          </p:cNvSpPr>
          <p:nvPr/>
        </p:nvSpPr>
        <p:spPr bwMode="auto">
          <a:xfrm>
            <a:off x="1091850" y="2849131"/>
            <a:ext cx="7345362" cy="8715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75" name="Text Box 15"/>
          <p:cNvSpPr txBox="1">
            <a:spLocks noChangeArrowheads="1"/>
          </p:cNvSpPr>
          <p:nvPr/>
        </p:nvSpPr>
        <p:spPr bwMode="auto">
          <a:xfrm>
            <a:off x="1096612" y="2849131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6" name="Text Box 16"/>
          <p:cNvSpPr txBox="1">
            <a:spLocks noChangeArrowheads="1"/>
          </p:cNvSpPr>
          <p:nvPr/>
        </p:nvSpPr>
        <p:spPr bwMode="auto">
          <a:xfrm>
            <a:off x="1784000" y="2849131"/>
            <a:ext cx="109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Vissershuis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7" name="Text Box 17"/>
          <p:cNvSpPr txBox="1">
            <a:spLocks noChangeArrowheads="1"/>
          </p:cNvSpPr>
          <p:nvPr/>
        </p:nvSpPr>
        <p:spPr bwMode="auto">
          <a:xfrm>
            <a:off x="4074762" y="2849131"/>
            <a:ext cx="5000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A04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8" name="Text Box 18"/>
          <p:cNvSpPr txBox="1">
            <a:spLocks noChangeArrowheads="1"/>
          </p:cNvSpPr>
          <p:nvPr/>
        </p:nvSpPr>
        <p:spPr bwMode="auto">
          <a:xfrm>
            <a:off x="5222525" y="284913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1882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79" name="Text Box 19"/>
          <p:cNvSpPr txBox="1">
            <a:spLocks noChangeArrowheads="1"/>
          </p:cNvSpPr>
          <p:nvPr/>
        </p:nvSpPr>
        <p:spPr bwMode="auto">
          <a:xfrm>
            <a:off x="6378225" y="2849131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400"/>
          </a:p>
        </p:txBody>
      </p:sp>
      <p:sp>
        <p:nvSpPr>
          <p:cNvPr id="80" name="Text Box 20"/>
          <p:cNvSpPr txBox="1">
            <a:spLocks noChangeArrowheads="1"/>
          </p:cNvSpPr>
          <p:nvPr/>
        </p:nvSpPr>
        <p:spPr bwMode="auto">
          <a:xfrm>
            <a:off x="7429150" y="2849131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Boymans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1" name="Text Box 21"/>
          <p:cNvSpPr txBox="1">
            <a:spLocks noChangeArrowheads="1"/>
          </p:cNvSpPr>
          <p:nvPr/>
        </p:nvSpPr>
        <p:spPr bwMode="auto">
          <a:xfrm>
            <a:off x="6232175" y="2849131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16.000.000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2" name="Text Box 22"/>
          <p:cNvSpPr txBox="1">
            <a:spLocks noChangeArrowheads="1"/>
          </p:cNvSpPr>
          <p:nvPr/>
        </p:nvSpPr>
        <p:spPr bwMode="auto">
          <a:xfrm>
            <a:off x="1091850" y="313646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3" name="Text Box 23"/>
          <p:cNvSpPr txBox="1">
            <a:spLocks noChangeArrowheads="1"/>
          </p:cNvSpPr>
          <p:nvPr/>
        </p:nvSpPr>
        <p:spPr bwMode="auto">
          <a:xfrm>
            <a:off x="1779237" y="3136468"/>
            <a:ext cx="11112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De balletles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84" name="Text Box 24"/>
          <p:cNvSpPr txBox="1">
            <a:spLocks noChangeArrowheads="1"/>
          </p:cNvSpPr>
          <p:nvPr/>
        </p:nvSpPr>
        <p:spPr bwMode="auto">
          <a:xfrm>
            <a:off x="4070000" y="3136468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1" name="Text Box 25"/>
          <p:cNvSpPr txBox="1">
            <a:spLocks noChangeArrowheads="1"/>
          </p:cNvSpPr>
          <p:nvPr/>
        </p:nvSpPr>
        <p:spPr bwMode="auto">
          <a:xfrm>
            <a:off x="5217762" y="313646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1872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97" name="Text Box 26"/>
          <p:cNvSpPr txBox="1">
            <a:spLocks noChangeArrowheads="1"/>
          </p:cNvSpPr>
          <p:nvPr/>
        </p:nvSpPr>
        <p:spPr bwMode="auto">
          <a:xfrm>
            <a:off x="6373462" y="3136468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400"/>
          </a:p>
        </p:txBody>
      </p:sp>
      <p:sp>
        <p:nvSpPr>
          <p:cNvPr id="141" name="Text Box 27"/>
          <p:cNvSpPr txBox="1">
            <a:spLocks noChangeArrowheads="1"/>
          </p:cNvSpPr>
          <p:nvPr/>
        </p:nvSpPr>
        <p:spPr bwMode="auto">
          <a:xfrm>
            <a:off x="7424387" y="3136468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Louvre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2" name="Text Box 28"/>
          <p:cNvSpPr txBox="1">
            <a:spLocks noChangeArrowheads="1"/>
          </p:cNvSpPr>
          <p:nvPr/>
        </p:nvSpPr>
        <p:spPr bwMode="auto">
          <a:xfrm>
            <a:off x="6227412" y="3136468"/>
            <a:ext cx="9715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8.500.000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3" name="Text Box 29"/>
          <p:cNvSpPr txBox="1">
            <a:spLocks noChangeArrowheads="1"/>
          </p:cNvSpPr>
          <p:nvPr/>
        </p:nvSpPr>
        <p:spPr bwMode="auto">
          <a:xfrm>
            <a:off x="1091850" y="3407931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S03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4" name="Text Box 30"/>
          <p:cNvSpPr txBox="1">
            <a:spLocks noChangeArrowheads="1"/>
          </p:cNvSpPr>
          <p:nvPr/>
        </p:nvSpPr>
        <p:spPr bwMode="auto">
          <a:xfrm>
            <a:off x="1779237" y="3407931"/>
            <a:ext cx="1001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Mona Lisa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5" name="Text Box 31"/>
          <p:cNvSpPr txBox="1">
            <a:spLocks noChangeArrowheads="1"/>
          </p:cNvSpPr>
          <p:nvPr/>
        </p:nvSpPr>
        <p:spPr bwMode="auto">
          <a:xfrm>
            <a:off x="4070000" y="3407931"/>
            <a:ext cx="5000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A01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6" name="Text Box 32"/>
          <p:cNvSpPr txBox="1">
            <a:spLocks noChangeArrowheads="1"/>
          </p:cNvSpPr>
          <p:nvPr/>
        </p:nvSpPr>
        <p:spPr bwMode="auto">
          <a:xfrm>
            <a:off x="5217762" y="3407931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1499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7" name="Text Box 33"/>
          <p:cNvSpPr txBox="1">
            <a:spLocks noChangeArrowheads="1"/>
          </p:cNvSpPr>
          <p:nvPr/>
        </p:nvSpPr>
        <p:spPr bwMode="auto">
          <a:xfrm>
            <a:off x="6373462" y="3407931"/>
            <a:ext cx="1841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endParaRPr lang="en-US" sz="1400"/>
          </a:p>
        </p:txBody>
      </p:sp>
      <p:sp>
        <p:nvSpPr>
          <p:cNvPr id="148" name="Text Box 34"/>
          <p:cNvSpPr txBox="1">
            <a:spLocks noChangeArrowheads="1"/>
          </p:cNvSpPr>
          <p:nvPr/>
        </p:nvSpPr>
        <p:spPr bwMode="auto">
          <a:xfrm>
            <a:off x="7424387" y="3407931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Louvre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49" name="Text Box 35"/>
          <p:cNvSpPr txBox="1">
            <a:spLocks noChangeArrowheads="1"/>
          </p:cNvSpPr>
          <p:nvPr/>
        </p:nvSpPr>
        <p:spPr bwMode="auto">
          <a:xfrm>
            <a:off x="6227412" y="3407931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75.000.000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50" name="Line 36"/>
          <p:cNvSpPr>
            <a:spLocks noChangeShapeType="1"/>
          </p:cNvSpPr>
          <p:nvPr/>
        </p:nvSpPr>
        <p:spPr bwMode="auto">
          <a:xfrm>
            <a:off x="1091850" y="3136468"/>
            <a:ext cx="7345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1" name="Line 37"/>
          <p:cNvSpPr>
            <a:spLocks noChangeShapeType="1"/>
          </p:cNvSpPr>
          <p:nvPr/>
        </p:nvSpPr>
        <p:spPr bwMode="auto">
          <a:xfrm>
            <a:off x="1091850" y="3423806"/>
            <a:ext cx="73453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2" name="Line 38"/>
          <p:cNvSpPr>
            <a:spLocks noChangeShapeType="1"/>
          </p:cNvSpPr>
          <p:nvPr/>
        </p:nvSpPr>
        <p:spPr bwMode="auto">
          <a:xfrm flipH="1">
            <a:off x="1777650" y="2287156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3" name="Line 39"/>
          <p:cNvSpPr>
            <a:spLocks noChangeShapeType="1"/>
          </p:cNvSpPr>
          <p:nvPr/>
        </p:nvSpPr>
        <p:spPr bwMode="auto">
          <a:xfrm>
            <a:off x="1769712" y="2847543"/>
            <a:ext cx="0" cy="873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4" name="Line 40"/>
          <p:cNvSpPr>
            <a:spLocks noChangeShapeType="1"/>
          </p:cNvSpPr>
          <p:nvPr/>
        </p:nvSpPr>
        <p:spPr bwMode="auto">
          <a:xfrm>
            <a:off x="4074762" y="2847543"/>
            <a:ext cx="0" cy="860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5" name="Line 41"/>
          <p:cNvSpPr>
            <a:spLocks noChangeShapeType="1"/>
          </p:cNvSpPr>
          <p:nvPr/>
        </p:nvSpPr>
        <p:spPr bwMode="auto">
          <a:xfrm>
            <a:off x="5154262" y="2847543"/>
            <a:ext cx="0" cy="860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6" name="Line 42"/>
          <p:cNvSpPr>
            <a:spLocks noChangeShapeType="1"/>
          </p:cNvSpPr>
          <p:nvPr/>
        </p:nvSpPr>
        <p:spPr bwMode="auto">
          <a:xfrm>
            <a:off x="6162325" y="2847543"/>
            <a:ext cx="0" cy="847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7" name="Line 43"/>
          <p:cNvSpPr>
            <a:spLocks noChangeShapeType="1"/>
          </p:cNvSpPr>
          <p:nvPr/>
        </p:nvSpPr>
        <p:spPr bwMode="auto">
          <a:xfrm>
            <a:off x="7314850" y="2847543"/>
            <a:ext cx="0" cy="847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8" name="Line 46"/>
          <p:cNvSpPr>
            <a:spLocks noChangeShapeType="1"/>
          </p:cNvSpPr>
          <p:nvPr/>
        </p:nvSpPr>
        <p:spPr bwMode="auto">
          <a:xfrm flipH="1">
            <a:off x="4074762" y="2285568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59" name="Line 47"/>
          <p:cNvSpPr>
            <a:spLocks noChangeShapeType="1"/>
          </p:cNvSpPr>
          <p:nvPr/>
        </p:nvSpPr>
        <p:spPr bwMode="auto">
          <a:xfrm flipH="1">
            <a:off x="5154262" y="2287156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0" name="Line 48"/>
          <p:cNvSpPr>
            <a:spLocks noChangeShapeType="1"/>
          </p:cNvSpPr>
          <p:nvPr/>
        </p:nvSpPr>
        <p:spPr bwMode="auto">
          <a:xfrm flipH="1">
            <a:off x="6162325" y="2288743"/>
            <a:ext cx="0" cy="484188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1" name="Line 49"/>
          <p:cNvSpPr>
            <a:spLocks noChangeShapeType="1"/>
          </p:cNvSpPr>
          <p:nvPr/>
        </p:nvSpPr>
        <p:spPr bwMode="auto">
          <a:xfrm flipH="1">
            <a:off x="7314850" y="2283981"/>
            <a:ext cx="0" cy="4841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62" name="Rectangle 52"/>
          <p:cNvSpPr>
            <a:spLocks noChangeArrowheads="1"/>
          </p:cNvSpPr>
          <p:nvPr/>
        </p:nvSpPr>
        <p:spPr bwMode="auto">
          <a:xfrm>
            <a:off x="1137887" y="2863418"/>
            <a:ext cx="7188200" cy="2413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63" name="Rectangle 53"/>
          <p:cNvSpPr>
            <a:spLocks noChangeArrowheads="1"/>
          </p:cNvSpPr>
          <p:nvPr/>
        </p:nvSpPr>
        <p:spPr bwMode="auto">
          <a:xfrm>
            <a:off x="1137887" y="3193618"/>
            <a:ext cx="7200900" cy="46990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64" name="Text Box 100"/>
          <p:cNvSpPr txBox="1">
            <a:spLocks noChangeArrowheads="1"/>
          </p:cNvSpPr>
          <p:nvPr/>
        </p:nvSpPr>
        <p:spPr bwMode="auto">
          <a:xfrm>
            <a:off x="360012" y="2836431"/>
            <a:ext cx="735013" cy="3048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dirty="0">
                <a:solidFill>
                  <a:srgbClr val="FF0000"/>
                </a:solidFill>
              </a:rPr>
              <a:t>groep1</a:t>
            </a:r>
            <a:endParaRPr lang="nl-NL" sz="1400" dirty="0">
              <a:solidFill>
                <a:srgbClr val="FF0000"/>
              </a:solidFill>
            </a:endParaRPr>
          </a:p>
        </p:txBody>
      </p:sp>
      <p:sp>
        <p:nvSpPr>
          <p:cNvPr id="165" name="Text Box 101"/>
          <p:cNvSpPr txBox="1">
            <a:spLocks noChangeArrowheads="1"/>
          </p:cNvSpPr>
          <p:nvPr/>
        </p:nvSpPr>
        <p:spPr bwMode="auto">
          <a:xfrm>
            <a:off x="360012" y="3255531"/>
            <a:ext cx="735013" cy="304800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FF0000"/>
                </a:solidFill>
              </a:rPr>
              <a:t>groep2</a:t>
            </a:r>
            <a:endParaRPr lang="nl-NL" sz="1400">
              <a:solidFill>
                <a:srgbClr val="FF0000"/>
              </a:solidFill>
            </a:endParaRPr>
          </a:p>
        </p:txBody>
      </p:sp>
      <p:sp>
        <p:nvSpPr>
          <p:cNvPr id="166" name="Rectangle 9"/>
          <p:cNvSpPr>
            <a:spLocks noChangeArrowheads="1"/>
          </p:cNvSpPr>
          <p:nvPr/>
        </p:nvSpPr>
        <p:spPr bwMode="auto">
          <a:xfrm>
            <a:off x="1222474" y="4047246"/>
            <a:ext cx="7116762" cy="238125"/>
          </a:xfrm>
          <a:prstGeom prst="rect">
            <a:avLst/>
          </a:prstGeom>
          <a:solidFill>
            <a:srgbClr val="BBE0E3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67" name="Text Box 10"/>
          <p:cNvSpPr txBox="1">
            <a:spLocks noChangeArrowheads="1"/>
          </p:cNvSpPr>
          <p:nvPr/>
        </p:nvSpPr>
        <p:spPr bwMode="auto">
          <a:xfrm>
            <a:off x="1181199" y="3996446"/>
            <a:ext cx="73596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 b="1">
                <a:solidFill>
                  <a:srgbClr val="000000"/>
                </a:solidFill>
              </a:rPr>
              <a:t>Tabel </a:t>
            </a:r>
            <a:r>
              <a:rPr lang="nl-BE" sz="1400">
                <a:solidFill>
                  <a:srgbClr val="000000"/>
                </a:solidFill>
              </a:rPr>
              <a:t>(EXTEND Schilderij {Eigenaar} (Totaalwaarde:SUM(Waarde)) GROUP (Eigenaar))</a:t>
            </a:r>
            <a:endParaRPr lang="nl-NL" sz="1400" b="1">
              <a:solidFill>
                <a:srgbClr val="000000"/>
              </a:solidFill>
            </a:endParaRPr>
          </a:p>
        </p:txBody>
      </p:sp>
      <p:sp>
        <p:nvSpPr>
          <p:cNvPr id="168" name="Rectangle 11"/>
          <p:cNvSpPr>
            <a:spLocks noChangeArrowheads="1"/>
          </p:cNvSpPr>
          <p:nvPr/>
        </p:nvSpPr>
        <p:spPr bwMode="auto">
          <a:xfrm>
            <a:off x="1222474" y="4364746"/>
            <a:ext cx="7097712" cy="280987"/>
          </a:xfrm>
          <a:prstGeom prst="rect">
            <a:avLst/>
          </a:prstGeom>
          <a:solidFill>
            <a:srgbClr val="D2D2D2"/>
          </a:solidFill>
          <a:ln w="1905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169" name="Rectangle 12"/>
          <p:cNvSpPr>
            <a:spLocks noChangeArrowheads="1"/>
          </p:cNvSpPr>
          <p:nvPr/>
        </p:nvSpPr>
        <p:spPr bwMode="auto">
          <a:xfrm>
            <a:off x="1212949" y="4707646"/>
            <a:ext cx="7107237" cy="57943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70" name="Text Box 13"/>
          <p:cNvSpPr txBox="1">
            <a:spLocks noChangeArrowheads="1"/>
          </p:cNvSpPr>
          <p:nvPr/>
        </p:nvSpPr>
        <p:spPr bwMode="auto">
          <a:xfrm>
            <a:off x="2809974" y="4348871"/>
            <a:ext cx="24606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Totaalwaarde:SUM(Waarde)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1" name="Text Box 14"/>
          <p:cNvSpPr txBox="1">
            <a:spLocks noChangeArrowheads="1"/>
          </p:cNvSpPr>
          <p:nvPr/>
        </p:nvSpPr>
        <p:spPr bwMode="auto">
          <a:xfrm>
            <a:off x="2786161" y="4694946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16.000.000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2" name="Text Box 15"/>
          <p:cNvSpPr txBox="1">
            <a:spLocks noChangeArrowheads="1"/>
          </p:cNvSpPr>
          <p:nvPr/>
        </p:nvSpPr>
        <p:spPr bwMode="auto">
          <a:xfrm>
            <a:off x="1192311" y="4348871"/>
            <a:ext cx="1679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Eigenaar:varchar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3" name="Text Box 16"/>
          <p:cNvSpPr txBox="1">
            <a:spLocks noChangeArrowheads="1"/>
          </p:cNvSpPr>
          <p:nvPr/>
        </p:nvSpPr>
        <p:spPr bwMode="auto">
          <a:xfrm>
            <a:off x="1184374" y="4701296"/>
            <a:ext cx="9239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Boymans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4" name="Text Box 17"/>
          <p:cNvSpPr txBox="1">
            <a:spLocks noChangeArrowheads="1"/>
          </p:cNvSpPr>
          <p:nvPr/>
        </p:nvSpPr>
        <p:spPr bwMode="auto">
          <a:xfrm>
            <a:off x="1179611" y="4963233"/>
            <a:ext cx="7254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Louvre</a:t>
            </a:r>
            <a:endParaRPr lang="nl-NL" sz="1400">
              <a:solidFill>
                <a:srgbClr val="000000"/>
              </a:solidFill>
            </a:endParaRPr>
          </a:p>
        </p:txBody>
      </p:sp>
      <p:sp>
        <p:nvSpPr>
          <p:cNvPr id="175" name="Line 18"/>
          <p:cNvSpPr>
            <a:spLocks noChangeShapeType="1"/>
          </p:cNvSpPr>
          <p:nvPr/>
        </p:nvSpPr>
        <p:spPr bwMode="auto">
          <a:xfrm>
            <a:off x="2784574" y="4712408"/>
            <a:ext cx="0" cy="581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6" name="Line 19"/>
          <p:cNvSpPr>
            <a:spLocks noChangeShapeType="1"/>
          </p:cNvSpPr>
          <p:nvPr/>
        </p:nvSpPr>
        <p:spPr bwMode="auto">
          <a:xfrm flipH="1">
            <a:off x="2784574" y="4364746"/>
            <a:ext cx="0" cy="2809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7" name="Line 20"/>
          <p:cNvSpPr>
            <a:spLocks noChangeShapeType="1"/>
          </p:cNvSpPr>
          <p:nvPr/>
        </p:nvSpPr>
        <p:spPr bwMode="auto">
          <a:xfrm>
            <a:off x="1209774" y="4996571"/>
            <a:ext cx="71167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78" name="Text Box 21"/>
          <p:cNvSpPr txBox="1">
            <a:spLocks noChangeArrowheads="1"/>
          </p:cNvSpPr>
          <p:nvPr/>
        </p:nvSpPr>
        <p:spPr bwMode="auto">
          <a:xfrm>
            <a:off x="2786161" y="4999746"/>
            <a:ext cx="10699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sz="1400">
                <a:solidFill>
                  <a:srgbClr val="000000"/>
                </a:solidFill>
              </a:rPr>
              <a:t>83.500.000</a:t>
            </a:r>
            <a:endParaRPr lang="nl-NL" sz="14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1110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8687</TotalTime>
  <Words>344</Words>
  <Application>Microsoft Office PowerPoint</Application>
  <PresentationFormat>On-screen Show (4:3)</PresentationFormat>
  <Paragraphs>184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Symbol</vt:lpstr>
      <vt:lpstr>Wingdings</vt:lpstr>
      <vt:lpstr>Office Theme</vt:lpstr>
      <vt:lpstr>PowerPoint Presentation</vt:lpstr>
      <vt:lpstr>Gedragsaspecten</vt:lpstr>
      <vt:lpstr>Gedragsaspecten</vt:lpstr>
      <vt:lpstr>Gedragsaspecten</vt:lpstr>
      <vt:lpstr>Gedragsaspecten</vt:lpstr>
      <vt:lpstr>Gedragsaspecten</vt:lpstr>
      <vt:lpstr>Gedragsaspecten</vt:lpstr>
      <vt:lpstr>Gedragsaspecten</vt:lpstr>
      <vt:lpstr>Gedragsaspecten</vt:lpstr>
      <vt:lpstr>Gedragsaspecten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658</cp:revision>
  <dcterms:created xsi:type="dcterms:W3CDTF">2010-12-03T08:14:05Z</dcterms:created>
  <dcterms:modified xsi:type="dcterms:W3CDTF">2020-08-29T15:57:33Z</dcterms:modified>
</cp:coreProperties>
</file>