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14" r:id="rId2"/>
    <p:sldId id="563" r:id="rId3"/>
    <p:sldId id="569" r:id="rId4"/>
    <p:sldId id="570" r:id="rId5"/>
    <p:sldId id="571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608" r:id="rId3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http://novustransform.com/wp-content/uploads/2012/07/butterfly_transform-9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" y="4551374"/>
            <a:ext cx="9144001" cy="23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101670" y="1450023"/>
            <a:ext cx="670407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000" b="0" dirty="0" smtClean="0"/>
              <a:t>1</a:t>
            </a:r>
            <a:r>
              <a:rPr lang="nl-BE" sz="2000" b="0" dirty="0"/>
              <a:t>) R</a:t>
            </a:r>
            <a:r>
              <a:rPr lang="nl-BE" sz="2000" b="0" dirty="0" smtClean="0"/>
              <a:t>eguliere </a:t>
            </a:r>
            <a:r>
              <a:rPr lang="nl-BE" sz="2000" b="0" dirty="0"/>
              <a:t>entiteittypes</a:t>
            </a:r>
          </a:p>
          <a:p>
            <a:pPr eaLnBrk="1" hangingPunct="1"/>
            <a:r>
              <a:rPr lang="nl-BE" sz="2000" b="0" dirty="0" smtClean="0"/>
              <a:t>     2</a:t>
            </a:r>
            <a:r>
              <a:rPr lang="nl-BE" sz="2000" b="0" dirty="0"/>
              <a:t>) </a:t>
            </a:r>
            <a:r>
              <a:rPr lang="nl-BE" sz="2000" b="0" dirty="0" smtClean="0"/>
              <a:t>Zwakke </a:t>
            </a:r>
            <a:r>
              <a:rPr lang="nl-BE" sz="2000" b="0" dirty="0"/>
              <a:t>entiteittypes</a:t>
            </a:r>
          </a:p>
          <a:p>
            <a:pPr eaLnBrk="1" hangingPunct="1"/>
            <a:r>
              <a:rPr lang="nl-BE" sz="2000" b="0" dirty="0" smtClean="0"/>
              <a:t>         3</a:t>
            </a:r>
            <a:r>
              <a:rPr lang="nl-BE" sz="2000" b="0" dirty="0"/>
              <a:t>) </a:t>
            </a:r>
            <a:r>
              <a:rPr lang="nl-BE" sz="2000" b="0" dirty="0" smtClean="0"/>
              <a:t>Specialisaties </a:t>
            </a:r>
            <a:r>
              <a:rPr lang="nl-BE" sz="2000" b="0" dirty="0"/>
              <a:t>en generalisaties</a:t>
            </a:r>
          </a:p>
          <a:p>
            <a:pPr eaLnBrk="1" hangingPunct="1"/>
            <a:r>
              <a:rPr lang="nl-BE" sz="2000" b="0" dirty="0" smtClean="0"/>
              <a:t>             4</a:t>
            </a:r>
            <a:r>
              <a:rPr lang="nl-BE" sz="2000" b="0" dirty="0"/>
              <a:t>) </a:t>
            </a:r>
            <a:r>
              <a:rPr lang="nl-BE" sz="2000" b="0" dirty="0" smtClean="0"/>
              <a:t>Categorieën</a:t>
            </a:r>
            <a:endParaRPr lang="nl-BE" sz="2000" b="0" dirty="0"/>
          </a:p>
          <a:p>
            <a:pPr eaLnBrk="1" hangingPunct="1"/>
            <a:r>
              <a:rPr lang="nl-BE" sz="2000" b="0" dirty="0" smtClean="0"/>
              <a:t>                  5</a:t>
            </a:r>
            <a:r>
              <a:rPr lang="nl-BE" sz="2000" b="0" dirty="0"/>
              <a:t>) </a:t>
            </a:r>
            <a:r>
              <a:rPr lang="nl-BE" sz="2000" b="0" dirty="0" smtClean="0"/>
              <a:t>Binaire </a:t>
            </a:r>
            <a:r>
              <a:rPr lang="nl-BE" sz="2000" b="0" dirty="0"/>
              <a:t>1:1 relatietypes</a:t>
            </a:r>
          </a:p>
          <a:p>
            <a:pPr eaLnBrk="1" hangingPunct="1"/>
            <a:r>
              <a:rPr lang="nl-BE" sz="2000" b="0" dirty="0" smtClean="0"/>
              <a:t>                       6</a:t>
            </a:r>
            <a:r>
              <a:rPr lang="nl-BE" sz="2000" b="0" dirty="0"/>
              <a:t>) </a:t>
            </a:r>
            <a:r>
              <a:rPr lang="nl-BE" sz="2000" b="0" dirty="0" smtClean="0"/>
              <a:t>Binaire </a:t>
            </a:r>
            <a:r>
              <a:rPr lang="nl-BE" sz="2000" b="0" dirty="0"/>
              <a:t>1:N relatietypes</a:t>
            </a:r>
          </a:p>
          <a:p>
            <a:pPr eaLnBrk="1" hangingPunct="1"/>
            <a:r>
              <a:rPr lang="nl-BE" sz="2000" b="0" dirty="0" smtClean="0"/>
              <a:t>                             7</a:t>
            </a:r>
            <a:r>
              <a:rPr lang="nl-BE" sz="2000" b="0" dirty="0"/>
              <a:t>) </a:t>
            </a:r>
            <a:r>
              <a:rPr lang="nl-BE" sz="2000" b="0" dirty="0" smtClean="0"/>
              <a:t>Binaire </a:t>
            </a:r>
            <a:r>
              <a:rPr lang="nl-BE" sz="2000" b="0" dirty="0"/>
              <a:t>M:N relatietypes</a:t>
            </a:r>
          </a:p>
          <a:p>
            <a:pPr eaLnBrk="1" hangingPunct="1"/>
            <a:r>
              <a:rPr lang="nl-BE" sz="2000" b="0" dirty="0" smtClean="0"/>
              <a:t>                                  8</a:t>
            </a:r>
            <a:r>
              <a:rPr lang="nl-BE" sz="2000" b="0" dirty="0"/>
              <a:t>) </a:t>
            </a:r>
            <a:r>
              <a:rPr lang="nl-BE" sz="2000" b="0" dirty="0" err="1" smtClean="0"/>
              <a:t>Meerwaardige</a:t>
            </a:r>
            <a:r>
              <a:rPr lang="nl-BE" sz="2000" b="0" dirty="0" smtClean="0"/>
              <a:t> </a:t>
            </a:r>
            <a:r>
              <a:rPr lang="nl-BE" sz="2000" b="0" dirty="0"/>
              <a:t>attributen</a:t>
            </a:r>
          </a:p>
          <a:p>
            <a:pPr eaLnBrk="1" hangingPunct="1"/>
            <a:r>
              <a:rPr lang="nl-BE" sz="2000" b="0" dirty="0" smtClean="0"/>
              <a:t>                                       9</a:t>
            </a:r>
            <a:r>
              <a:rPr lang="nl-BE" sz="2000" b="0" dirty="0"/>
              <a:t>) </a:t>
            </a:r>
            <a:r>
              <a:rPr lang="nl-BE" sz="2000" b="0" dirty="0" smtClean="0"/>
              <a:t>N-</a:t>
            </a:r>
            <a:r>
              <a:rPr lang="nl-BE" sz="2000" b="0" dirty="0" err="1" smtClean="0"/>
              <a:t>aire</a:t>
            </a:r>
            <a:r>
              <a:rPr lang="nl-BE" sz="2000" b="0" dirty="0" smtClean="0"/>
              <a:t> </a:t>
            </a:r>
            <a:r>
              <a:rPr lang="nl-BE" sz="2000" b="0" dirty="0"/>
              <a:t>relatietypes waarbij n&gt;2</a:t>
            </a:r>
            <a:endParaRPr lang="en-US" sz="2000" b="0" dirty="0"/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>
            <a:off x="800469" y="2063519"/>
            <a:ext cx="2307115" cy="2089093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113751" y="811784"/>
            <a:ext cx="1641796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stappen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3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25"/>
          <p:cNvSpPr>
            <a:spLocks noChangeArrowheads="1"/>
          </p:cNvSpPr>
          <p:nvPr/>
        </p:nvSpPr>
        <p:spPr bwMode="auto">
          <a:xfrm>
            <a:off x="4372334" y="5029892"/>
            <a:ext cx="1166618" cy="189918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3" name="Rectangle 125"/>
          <p:cNvSpPr>
            <a:spLocks noChangeArrowheads="1"/>
          </p:cNvSpPr>
          <p:nvPr/>
        </p:nvSpPr>
        <p:spPr bwMode="auto">
          <a:xfrm>
            <a:off x="4377584" y="4487391"/>
            <a:ext cx="667382" cy="189918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" name="Rectangle 125"/>
          <p:cNvSpPr>
            <a:spLocks noChangeArrowheads="1"/>
          </p:cNvSpPr>
          <p:nvPr/>
        </p:nvSpPr>
        <p:spPr bwMode="auto">
          <a:xfrm>
            <a:off x="4377584" y="3931592"/>
            <a:ext cx="1045754" cy="189918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nl-BE" sz="13800" b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7783" y="2852406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/>
              <a:t>Voorbeeld: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530704" y="448257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3278736" y="412151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 flipV="1">
            <a:off x="5980638" y="4424789"/>
            <a:ext cx="977209" cy="449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  <p:sp>
        <p:nvSpPr>
          <p:cNvPr id="53" name="Text Box 114"/>
          <p:cNvSpPr txBox="1">
            <a:spLocks noChangeArrowheads="1"/>
          </p:cNvSpPr>
          <p:nvPr/>
        </p:nvSpPr>
        <p:spPr bwMode="auto">
          <a:xfrm>
            <a:off x="2721015" y="3747870"/>
            <a:ext cx="670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Rector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4" name="Rectangle 115"/>
          <p:cNvSpPr>
            <a:spLocks noChangeArrowheads="1"/>
          </p:cNvSpPr>
          <p:nvPr/>
        </p:nvSpPr>
        <p:spPr bwMode="auto">
          <a:xfrm>
            <a:off x="2434697" y="3678842"/>
            <a:ext cx="1255713" cy="3873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Text Box 117"/>
          <p:cNvSpPr txBox="1">
            <a:spLocks noChangeArrowheads="1"/>
          </p:cNvSpPr>
          <p:nvPr/>
        </p:nvSpPr>
        <p:spPr bwMode="auto">
          <a:xfrm>
            <a:off x="2557776" y="5636162"/>
            <a:ext cx="102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Universiteit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37" name="Rectangle 118"/>
          <p:cNvSpPr>
            <a:spLocks noChangeArrowheads="1"/>
          </p:cNvSpPr>
          <p:nvPr/>
        </p:nvSpPr>
        <p:spPr bwMode="auto">
          <a:xfrm>
            <a:off x="2434697" y="5569555"/>
            <a:ext cx="1255713" cy="3873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19"/>
          <p:cNvSpPr txBox="1">
            <a:spLocks noChangeArrowheads="1"/>
          </p:cNvSpPr>
          <p:nvPr/>
        </p:nvSpPr>
        <p:spPr bwMode="auto">
          <a:xfrm>
            <a:off x="2665619" y="4651760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bestuurt</a:t>
            </a:r>
          </a:p>
        </p:txBody>
      </p:sp>
      <p:sp>
        <p:nvSpPr>
          <p:cNvPr id="61" name="Rectangle 120"/>
          <p:cNvSpPr>
            <a:spLocks noChangeArrowheads="1"/>
          </p:cNvSpPr>
          <p:nvPr/>
        </p:nvSpPr>
        <p:spPr bwMode="auto">
          <a:xfrm rot="2700000">
            <a:off x="2760134" y="4494817"/>
            <a:ext cx="593725" cy="5842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21"/>
          <p:cNvSpPr>
            <a:spLocks noChangeShapeType="1"/>
          </p:cNvSpPr>
          <p:nvPr/>
        </p:nvSpPr>
        <p:spPr bwMode="auto">
          <a:xfrm flipH="1" flipV="1">
            <a:off x="3037736" y="4074130"/>
            <a:ext cx="11113" cy="3254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122"/>
          <p:cNvSpPr>
            <a:spLocks noChangeShapeType="1"/>
          </p:cNvSpPr>
          <p:nvPr/>
        </p:nvSpPr>
        <p:spPr bwMode="auto">
          <a:xfrm flipH="1" flipV="1">
            <a:off x="3045884" y="5177442"/>
            <a:ext cx="11113" cy="387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0" name="Line 123"/>
          <p:cNvSpPr>
            <a:spLocks noChangeShapeType="1"/>
          </p:cNvSpPr>
          <p:nvPr/>
        </p:nvSpPr>
        <p:spPr bwMode="auto">
          <a:xfrm flipH="1" flipV="1">
            <a:off x="2569634" y="4613880"/>
            <a:ext cx="141288" cy="10001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2731559" y="4048730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7" name="Text Box 125"/>
          <p:cNvSpPr txBox="1">
            <a:spLocks noChangeArrowheads="1"/>
          </p:cNvSpPr>
          <p:nvPr/>
        </p:nvSpPr>
        <p:spPr bwMode="auto">
          <a:xfrm>
            <a:off x="3042709" y="528539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89" name="Line 127"/>
          <p:cNvSpPr>
            <a:spLocks noChangeShapeType="1"/>
          </p:cNvSpPr>
          <p:nvPr/>
        </p:nvSpPr>
        <p:spPr bwMode="auto">
          <a:xfrm flipH="1" flipV="1">
            <a:off x="3096684" y="5177442"/>
            <a:ext cx="11113" cy="387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Text Box 129"/>
          <p:cNvSpPr txBox="1">
            <a:spLocks noChangeArrowheads="1"/>
          </p:cNvSpPr>
          <p:nvPr/>
        </p:nvSpPr>
        <p:spPr bwMode="auto">
          <a:xfrm>
            <a:off x="2227253" y="3210155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29" name="Oval 130"/>
          <p:cNvSpPr>
            <a:spLocks noChangeArrowheads="1"/>
          </p:cNvSpPr>
          <p:nvPr/>
        </p:nvSpPr>
        <p:spPr bwMode="auto">
          <a:xfrm>
            <a:off x="2071159" y="3167667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6" name="Text Box 132"/>
          <p:cNvSpPr txBox="1">
            <a:spLocks noChangeArrowheads="1"/>
          </p:cNvSpPr>
          <p:nvPr/>
        </p:nvSpPr>
        <p:spPr bwMode="auto">
          <a:xfrm>
            <a:off x="3150925" y="3221268"/>
            <a:ext cx="81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Faculteit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7" name="Oval 133"/>
          <p:cNvSpPr>
            <a:spLocks noChangeArrowheads="1"/>
          </p:cNvSpPr>
          <p:nvPr/>
        </p:nvSpPr>
        <p:spPr bwMode="auto">
          <a:xfrm>
            <a:off x="3099859" y="3178780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4" name="Text Box 135"/>
          <p:cNvSpPr txBox="1">
            <a:spLocks noChangeArrowheads="1"/>
          </p:cNvSpPr>
          <p:nvPr/>
        </p:nvSpPr>
        <p:spPr bwMode="auto">
          <a:xfrm>
            <a:off x="2206233" y="6205768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25" name="Oval 136"/>
          <p:cNvSpPr>
            <a:spLocks noChangeArrowheads="1"/>
          </p:cNvSpPr>
          <p:nvPr/>
        </p:nvSpPr>
        <p:spPr bwMode="auto">
          <a:xfrm>
            <a:off x="2071159" y="6163280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97" name="Line 137"/>
          <p:cNvSpPr>
            <a:spLocks noChangeShapeType="1"/>
          </p:cNvSpPr>
          <p:nvPr/>
        </p:nvSpPr>
        <p:spPr bwMode="auto">
          <a:xfrm flipH="1">
            <a:off x="3166534" y="3516917"/>
            <a:ext cx="373063" cy="16986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Text Box 138"/>
          <p:cNvSpPr txBox="1">
            <a:spLocks noChangeArrowheads="1"/>
          </p:cNvSpPr>
          <p:nvPr/>
        </p:nvSpPr>
        <p:spPr bwMode="auto">
          <a:xfrm>
            <a:off x="2008018" y="4193957"/>
            <a:ext cx="713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Ambts-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termijn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9" name="Oval 139"/>
          <p:cNvSpPr>
            <a:spLocks noChangeArrowheads="1"/>
          </p:cNvSpPr>
          <p:nvPr/>
        </p:nvSpPr>
        <p:spPr bwMode="auto">
          <a:xfrm>
            <a:off x="1953684" y="4166205"/>
            <a:ext cx="803275" cy="500063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2" name="Text Box 141"/>
          <p:cNvSpPr txBox="1">
            <a:spLocks noChangeArrowheads="1"/>
          </p:cNvSpPr>
          <p:nvPr/>
        </p:nvSpPr>
        <p:spPr bwMode="auto">
          <a:xfrm>
            <a:off x="3260134" y="6202593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Plaats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3" name="Oval 142"/>
          <p:cNvSpPr>
            <a:spLocks noChangeArrowheads="1"/>
          </p:cNvSpPr>
          <p:nvPr/>
        </p:nvSpPr>
        <p:spPr bwMode="auto">
          <a:xfrm>
            <a:off x="3099859" y="6160105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01" name="Line 143"/>
          <p:cNvSpPr>
            <a:spLocks noChangeShapeType="1"/>
          </p:cNvSpPr>
          <p:nvPr/>
        </p:nvSpPr>
        <p:spPr bwMode="auto">
          <a:xfrm flipH="1">
            <a:off x="2683934" y="5944205"/>
            <a:ext cx="192088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" name="Line 144"/>
          <p:cNvSpPr>
            <a:spLocks noChangeShapeType="1"/>
          </p:cNvSpPr>
          <p:nvPr/>
        </p:nvSpPr>
        <p:spPr bwMode="auto">
          <a:xfrm flipH="1" flipV="1">
            <a:off x="3271309" y="5941030"/>
            <a:ext cx="188913" cy="209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145"/>
          <p:cNvSpPr>
            <a:spLocks noChangeShapeType="1"/>
          </p:cNvSpPr>
          <p:nvPr/>
        </p:nvSpPr>
        <p:spPr bwMode="auto">
          <a:xfrm flipH="1" flipV="1">
            <a:off x="2556934" y="3510567"/>
            <a:ext cx="306388" cy="16351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08186" y="3866930"/>
            <a:ext cx="4761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Universiteit (</a:t>
            </a:r>
            <a:r>
              <a:rPr lang="nl-BE" sz="1600" b="0" dirty="0" err="1">
                <a:solidFill>
                  <a:srgbClr val="000000"/>
                </a:solidFill>
              </a:rPr>
              <a:t>Univ_naam:varchar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>
                <a:solidFill>
                  <a:srgbClr val="000000"/>
                </a:solidFill>
              </a:rPr>
              <a:t>Plaats:varchar</a:t>
            </a:r>
            <a:r>
              <a:rPr lang="nl-BE" sz="1600" b="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</a:t>
            </a:r>
            <a:r>
              <a:rPr lang="nl-BE" sz="1600" b="0" dirty="0" err="1">
                <a:solidFill>
                  <a:srgbClr val="000000"/>
                </a:solidFill>
              </a:rPr>
              <a:t>Univ_naam</a:t>
            </a:r>
            <a:r>
              <a:rPr lang="nl-BE" sz="1600" b="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nl-BE" sz="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>
                <a:solidFill>
                  <a:srgbClr val="000000"/>
                </a:solidFill>
              </a:rPr>
              <a:t>Rector (</a:t>
            </a:r>
            <a:r>
              <a:rPr lang="nl-BE" sz="1600" b="0" dirty="0" err="1">
                <a:solidFill>
                  <a:srgbClr val="000000"/>
                </a:solidFill>
              </a:rPr>
              <a:t>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Faculteit:varchar</a:t>
            </a:r>
            <a:r>
              <a:rPr lang="nl-BE" sz="1600" b="0" dirty="0" smtClean="0">
                <a:solidFill>
                  <a:srgbClr val="000000"/>
                </a:solidFill>
              </a:rPr>
              <a:t>)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{Naam}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nl-BE" sz="4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Bestuurders (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Univ_naam:varchar</a:t>
            </a:r>
            <a:r>
              <a:rPr lang="nl-BE" sz="1600" b="0" dirty="0" smtClean="0">
                <a:solidFill>
                  <a:srgbClr val="000000"/>
                </a:solidFill>
              </a:rPr>
              <a:t>,</a:t>
            </a:r>
          </a:p>
          <a:p>
            <a:pPr eaLnBrk="1" hangingPunct="1">
              <a:lnSpc>
                <a:spcPct val="100000"/>
              </a:lnSpc>
            </a:pPr>
            <a:r>
              <a:rPr lang="nl-BE" sz="1600" b="0" dirty="0">
                <a:solidFill>
                  <a:srgbClr val="000000"/>
                </a:solidFill>
              </a:rPr>
              <a:t> </a:t>
            </a:r>
            <a:r>
              <a:rPr lang="nl-BE" sz="1600" b="0" dirty="0" smtClean="0">
                <a:solidFill>
                  <a:srgbClr val="000000"/>
                </a:solidFill>
              </a:rPr>
              <a:t>                                             </a:t>
            </a:r>
            <a:r>
              <a:rPr lang="nl-BE" sz="1600" b="0" dirty="0" err="1" smtClean="0">
                <a:solidFill>
                  <a:srgbClr val="000000"/>
                </a:solidFill>
              </a:rPr>
              <a:t>Ambtstermijn:integer</a:t>
            </a:r>
            <a:r>
              <a:rPr lang="nl-BE" sz="1600" b="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</a:t>
            </a:r>
            <a:r>
              <a:rPr lang="nl-BE" sz="1600" b="0" dirty="0" err="1">
                <a:solidFill>
                  <a:srgbClr val="000000"/>
                </a:solidFill>
              </a:rPr>
              <a:t>Univ_naam</a:t>
            </a:r>
            <a:r>
              <a:rPr lang="nl-BE" sz="1600" b="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Vreemde sleutel: {Naam} verwijst naar Rector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Vreemde sleutel: {</a:t>
            </a:r>
            <a:r>
              <a:rPr lang="nl-BE" sz="1600" b="0" dirty="0" err="1">
                <a:solidFill>
                  <a:srgbClr val="000000"/>
                </a:solidFill>
              </a:rPr>
              <a:t>Univ_Naam</a:t>
            </a:r>
            <a:r>
              <a:rPr lang="nl-BE" sz="1600" b="0" dirty="0">
                <a:solidFill>
                  <a:srgbClr val="000000"/>
                </a:solidFill>
              </a:rPr>
              <a:t>} verwijst naar </a:t>
            </a:r>
            <a:r>
              <a:rPr lang="nl-BE" sz="1600" b="0" dirty="0" smtClean="0">
                <a:solidFill>
                  <a:srgbClr val="000000"/>
                </a:solidFill>
              </a:rPr>
              <a:t>              </a:t>
            </a:r>
            <a:br>
              <a:rPr lang="nl-BE" sz="1600" b="0" dirty="0" smtClean="0">
                <a:solidFill>
                  <a:srgbClr val="000000"/>
                </a:solidFill>
              </a:rPr>
            </a:br>
            <a:r>
              <a:rPr lang="nl-BE" sz="1600" b="0" dirty="0" smtClean="0">
                <a:solidFill>
                  <a:srgbClr val="000000"/>
                </a:solidFill>
              </a:rPr>
              <a:t>                                                              Universiteit </a:t>
            </a:r>
            <a:endParaRPr lang="nl-BE" sz="1600" b="0" dirty="0">
              <a:solidFill>
                <a:srgbClr val="000000"/>
              </a:solidFill>
            </a:endParaRPr>
          </a:p>
        </p:txBody>
      </p:sp>
      <p:sp>
        <p:nvSpPr>
          <p:cNvPr id="44" name="Line 170"/>
          <p:cNvSpPr>
            <a:spLocks noChangeShapeType="1"/>
          </p:cNvSpPr>
          <p:nvPr/>
        </p:nvSpPr>
        <p:spPr bwMode="auto">
          <a:xfrm>
            <a:off x="5970128" y="4934884"/>
            <a:ext cx="552481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45" name="Line 170"/>
          <p:cNvSpPr>
            <a:spLocks noChangeShapeType="1"/>
          </p:cNvSpPr>
          <p:nvPr/>
        </p:nvSpPr>
        <p:spPr bwMode="auto">
          <a:xfrm flipV="1">
            <a:off x="6044576" y="5981567"/>
            <a:ext cx="504313" cy="24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46" name="TextBox 45"/>
          <p:cNvSpPr txBox="1"/>
          <p:nvPr/>
        </p:nvSpPr>
        <p:spPr>
          <a:xfrm>
            <a:off x="2300799" y="1299322"/>
            <a:ext cx="4858638" cy="15696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5C:</a:t>
            </a:r>
            <a:br>
              <a:rPr lang="nl-BE" sz="3200" b="1" dirty="0" smtClean="0"/>
            </a:br>
            <a:r>
              <a:rPr lang="nl-BE" sz="3200" b="1" dirty="0" smtClean="0"/>
              <a:t>Behoud beide basisrelaties,</a:t>
            </a:r>
          </a:p>
          <a:p>
            <a:pPr algn="ctr"/>
            <a:r>
              <a:rPr lang="nl-BE" sz="3200" b="1" dirty="0" smtClean="0"/>
              <a:t>met extra basisrelatie</a:t>
            </a:r>
            <a:endParaRPr lang="nl-BE" sz="3200" b="1" dirty="0"/>
          </a:p>
        </p:txBody>
      </p:sp>
      <p:sp>
        <p:nvSpPr>
          <p:cNvPr id="62" name="Line 170"/>
          <p:cNvSpPr>
            <a:spLocks noChangeShapeType="1"/>
          </p:cNvSpPr>
          <p:nvPr/>
        </p:nvSpPr>
        <p:spPr bwMode="auto">
          <a:xfrm>
            <a:off x="5985898" y="5769316"/>
            <a:ext cx="977209" cy="496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63" name="Line 170"/>
          <p:cNvSpPr>
            <a:spLocks noChangeShapeType="1"/>
          </p:cNvSpPr>
          <p:nvPr/>
        </p:nvSpPr>
        <p:spPr bwMode="auto">
          <a:xfrm flipV="1">
            <a:off x="6060346" y="6246587"/>
            <a:ext cx="1023626" cy="539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</p:spTree>
    <p:extLst>
      <p:ext uri="{BB962C8B-B14F-4D97-AF65-F5344CB8AC3E}">
        <p14:creationId xmlns:p14="http://schemas.microsoft.com/office/powerpoint/2010/main" val="4036407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2" name="Text Box 169"/>
          <p:cNvSpPr txBox="1">
            <a:spLocks noChangeArrowheads="1"/>
          </p:cNvSpPr>
          <p:nvPr/>
        </p:nvSpPr>
        <p:spPr bwMode="auto">
          <a:xfrm>
            <a:off x="1565786" y="3421730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300799" y="1299322"/>
            <a:ext cx="4858638" cy="15696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5C:</a:t>
            </a:r>
            <a:br>
              <a:rPr lang="nl-BE" sz="3200" b="1" dirty="0" smtClean="0"/>
            </a:br>
            <a:r>
              <a:rPr lang="nl-BE" sz="3200" b="1" dirty="0" smtClean="0"/>
              <a:t>Behoud beide basisrelaties,</a:t>
            </a:r>
          </a:p>
          <a:p>
            <a:pPr algn="ctr"/>
            <a:r>
              <a:rPr lang="nl-BE" sz="3200" b="1" dirty="0" smtClean="0"/>
              <a:t>met extra basisrelatie</a:t>
            </a:r>
            <a:endParaRPr lang="nl-BE" sz="3200" b="1" dirty="0"/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1701959" y="3949067"/>
            <a:ext cx="17954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1673384" y="3933192"/>
            <a:ext cx="157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Universiteit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1701959" y="4322129"/>
            <a:ext cx="1779587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1760696" y="4780917"/>
            <a:ext cx="915988" cy="317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1674971" y="4280854"/>
            <a:ext cx="1130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Univ_naam</a:t>
            </a:r>
            <a:r>
              <a:rPr lang="nl-BE" sz="1400" b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varchar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746659" y="3949067"/>
            <a:ext cx="15922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3718084" y="3933192"/>
            <a:ext cx="161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Tabel </a:t>
            </a:r>
            <a:r>
              <a:rPr lang="nl-BE" sz="1400" b="0" dirty="0">
                <a:solidFill>
                  <a:srgbClr val="000000"/>
                </a:solidFill>
              </a:rPr>
              <a:t>Rector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3746659" y="4322129"/>
            <a:ext cx="1589087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3805396" y="4780917"/>
            <a:ext cx="615950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3719671" y="428085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2719546" y="429355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Plaats: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2743359" y="4325304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4459446" y="4280854"/>
            <a:ext cx="903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Faculteit: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4483259" y="4312604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 flipV="1">
            <a:off x="2236946" y="4776154"/>
            <a:ext cx="6350" cy="2651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flipH="1" flipV="1">
            <a:off x="4218146" y="4798379"/>
            <a:ext cx="6350" cy="2270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>
            <a:off x="4208621" y="5012692"/>
            <a:ext cx="171450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 flipV="1">
            <a:off x="2227421" y="5076192"/>
            <a:ext cx="473710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68"/>
          <p:cNvSpPr>
            <a:spLocks noChangeShapeType="1"/>
          </p:cNvSpPr>
          <p:nvPr/>
        </p:nvSpPr>
        <p:spPr bwMode="auto">
          <a:xfrm flipV="1">
            <a:off x="6913721" y="4860292"/>
            <a:ext cx="12700" cy="2159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 flipV="1">
            <a:off x="5897721" y="4872992"/>
            <a:ext cx="12700" cy="1397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Rectangle 70"/>
          <p:cNvSpPr>
            <a:spLocks noChangeArrowheads="1"/>
          </p:cNvSpPr>
          <p:nvPr/>
        </p:nvSpPr>
        <p:spPr bwMode="auto">
          <a:xfrm>
            <a:off x="5651659" y="3949067"/>
            <a:ext cx="29257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71"/>
          <p:cNvSpPr txBox="1">
            <a:spLocks noChangeArrowheads="1"/>
          </p:cNvSpPr>
          <p:nvPr/>
        </p:nvSpPr>
        <p:spPr bwMode="auto">
          <a:xfrm>
            <a:off x="5623084" y="3933192"/>
            <a:ext cx="171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Bestuurders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5651659" y="4322129"/>
            <a:ext cx="2935287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3"/>
          <p:cNvSpPr>
            <a:spLocks noChangeShapeType="1"/>
          </p:cNvSpPr>
          <p:nvPr/>
        </p:nvSpPr>
        <p:spPr bwMode="auto">
          <a:xfrm flipV="1">
            <a:off x="6459696" y="4780917"/>
            <a:ext cx="88106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5624671" y="428085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3" name="Text Box 75"/>
          <p:cNvSpPr txBox="1">
            <a:spLocks noChangeArrowheads="1"/>
          </p:cNvSpPr>
          <p:nvPr/>
        </p:nvSpPr>
        <p:spPr bwMode="auto">
          <a:xfrm>
            <a:off x="7377271" y="4293554"/>
            <a:ext cx="1268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Ambtstermijn: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6364446" y="4280854"/>
            <a:ext cx="1130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Univ_naam: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5" name="Rectangle 77"/>
          <p:cNvSpPr>
            <a:spLocks noChangeArrowheads="1"/>
          </p:cNvSpPr>
          <p:nvPr/>
        </p:nvSpPr>
        <p:spPr bwMode="auto">
          <a:xfrm>
            <a:off x="6424771" y="4258629"/>
            <a:ext cx="1003300" cy="6096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8"/>
          <p:cNvSpPr>
            <a:spLocks noChangeShapeType="1"/>
          </p:cNvSpPr>
          <p:nvPr/>
        </p:nvSpPr>
        <p:spPr bwMode="auto">
          <a:xfrm>
            <a:off x="6388259" y="4312604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Line 79"/>
          <p:cNvSpPr>
            <a:spLocks noChangeShapeType="1"/>
          </p:cNvSpPr>
          <p:nvPr/>
        </p:nvSpPr>
        <p:spPr bwMode="auto">
          <a:xfrm>
            <a:off x="7404259" y="4325304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5675471" y="4258629"/>
            <a:ext cx="685800" cy="6096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9195" y="1858122"/>
            <a:ext cx="418755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Binaire 1:N relatietypes</a:t>
            </a:r>
            <a:endParaRPr lang="nl-BE" sz="3200" b="1" dirty="0"/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4363793" y="309695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4056571" y="3069965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356649" y="500195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4056571" y="4987665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303236" y="4006590"/>
            <a:ext cx="742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 smtClean="0">
                <a:latin typeface="Arial" charset="0"/>
              </a:rPr>
              <a:t>Relatie</a:t>
            </a:r>
            <a:endParaRPr lang="nl-BE" sz="1400" dirty="0">
              <a:latin typeface="Arial" charset="0"/>
            </a:endParaRPr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 rot="2700000">
            <a:off x="4404233" y="3900228"/>
            <a:ext cx="539750" cy="53975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4372483" y="3425565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1</a:t>
            </a:r>
            <a:endParaRPr lang="nl-NL" sz="1400" dirty="0">
              <a:latin typeface="Arial" charset="0"/>
            </a:endParaRPr>
          </a:p>
        </p:txBody>
      </p:sp>
      <p:sp>
        <p:nvSpPr>
          <p:cNvPr id="30" name="Text Box 58"/>
          <p:cNvSpPr txBox="1">
            <a:spLocks noChangeArrowheads="1"/>
          </p:cNvSpPr>
          <p:nvPr/>
        </p:nvSpPr>
        <p:spPr bwMode="auto">
          <a:xfrm>
            <a:off x="4645533" y="4717790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N</a:t>
            </a:r>
            <a:endParaRPr lang="nl-NL" sz="1400" dirty="0">
              <a:latin typeface="Arial" charset="0"/>
            </a:endParaRPr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 flipH="1" flipV="1">
            <a:off x="4658233" y="3468428"/>
            <a:ext cx="11113" cy="346075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 flipH="1" flipV="1">
            <a:off x="4677283" y="4525703"/>
            <a:ext cx="11113" cy="46355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" y="4525703"/>
            <a:ext cx="1108710" cy="1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9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189" y="1299322"/>
            <a:ext cx="4555863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6A:</a:t>
            </a:r>
            <a:br>
              <a:rPr lang="nl-BE" sz="3200" b="1" dirty="0" smtClean="0"/>
            </a:br>
            <a:r>
              <a:rPr lang="nl-BE" sz="3200" b="1" dirty="0" smtClean="0"/>
              <a:t>Zonder extra basisrelatie</a:t>
            </a:r>
            <a:endParaRPr lang="nl-BE" sz="3200" b="1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627535" y="3590553"/>
            <a:ext cx="73693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de basisrelatie van het entiteittype met </a:t>
            </a:r>
            <a:r>
              <a:rPr lang="nl-NL" sz="1800" b="0" dirty="0" err="1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kardinaliteit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‘meerdere’.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primaire sleutel van de andere basisrelatie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vreemde </a:t>
            </a:r>
          </a:p>
          <a:p>
            <a:pPr eaLnBrk="1" hangingPunct="1"/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   sleutel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 aan de gekozen basisrelatie.</a:t>
            </a:r>
            <a:endParaRPr lang="en-US" sz="1800" b="0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enkelvoudige, enkelwaardige, niet-afgeleide (componenten</a:t>
            </a:r>
            <a:b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van de)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attributen van het relatietype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" y="4480042"/>
            <a:ext cx="1108710" cy="1958241"/>
          </a:xfrm>
          <a:prstGeom prst="rect">
            <a:avLst/>
          </a:prstGeom>
        </p:spPr>
      </p:pic>
      <p:pic>
        <p:nvPicPr>
          <p:cNvPr id="12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73" y="5194606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79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5"/>
          <p:cNvSpPr>
            <a:spLocks noChangeArrowheads="1"/>
          </p:cNvSpPr>
          <p:nvPr/>
        </p:nvSpPr>
        <p:spPr bwMode="auto">
          <a:xfrm>
            <a:off x="4385508" y="5029911"/>
            <a:ext cx="554819" cy="213256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" name="Rectangle 125"/>
          <p:cNvSpPr>
            <a:spLocks noChangeArrowheads="1"/>
          </p:cNvSpPr>
          <p:nvPr/>
        </p:nvSpPr>
        <p:spPr bwMode="auto">
          <a:xfrm>
            <a:off x="4364022" y="3997146"/>
            <a:ext cx="554819" cy="213256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7783" y="2405366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/>
              <a:t>Voorbeeld: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530704" y="420369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3278736" y="384263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5980638" y="4697247"/>
            <a:ext cx="709879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41" name="TextBox 40"/>
          <p:cNvSpPr txBox="1"/>
          <p:nvPr/>
        </p:nvSpPr>
        <p:spPr>
          <a:xfrm>
            <a:off x="2452189" y="1299322"/>
            <a:ext cx="4555863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6A:</a:t>
            </a:r>
            <a:br>
              <a:rPr lang="nl-BE" sz="3200" b="1" dirty="0" smtClean="0"/>
            </a:br>
            <a:r>
              <a:rPr lang="nl-BE" sz="3200" b="1" dirty="0" smtClean="0"/>
              <a:t>Zonder extra basisrelatie</a:t>
            </a:r>
            <a:endParaRPr lang="nl-BE" sz="32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" y="4480042"/>
            <a:ext cx="1108710" cy="1958241"/>
          </a:xfrm>
          <a:prstGeom prst="rect">
            <a:avLst/>
          </a:prstGeom>
        </p:spPr>
      </p:pic>
      <p:sp>
        <p:nvSpPr>
          <p:cNvPr id="50" name="Text Box 109"/>
          <p:cNvSpPr txBox="1">
            <a:spLocks noChangeArrowheads="1"/>
          </p:cNvSpPr>
          <p:nvPr/>
        </p:nvSpPr>
        <p:spPr bwMode="auto">
          <a:xfrm>
            <a:off x="2569308" y="3515311"/>
            <a:ext cx="559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Boek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2" name="Rectangle 110"/>
          <p:cNvSpPr>
            <a:spLocks noChangeArrowheads="1"/>
          </p:cNvSpPr>
          <p:nvPr/>
        </p:nvSpPr>
        <p:spPr bwMode="auto">
          <a:xfrm>
            <a:off x="2236609" y="3446284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 Box 112"/>
          <p:cNvSpPr txBox="1">
            <a:spLocks noChangeArrowheads="1"/>
          </p:cNvSpPr>
          <p:nvPr/>
        </p:nvSpPr>
        <p:spPr bwMode="auto">
          <a:xfrm>
            <a:off x="2558264" y="5420312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Lezer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33" name="Rectangle 113"/>
          <p:cNvSpPr>
            <a:spLocks noChangeArrowheads="1"/>
          </p:cNvSpPr>
          <p:nvPr/>
        </p:nvSpPr>
        <p:spPr bwMode="auto">
          <a:xfrm>
            <a:off x="2236609" y="5363984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14"/>
          <p:cNvSpPr txBox="1">
            <a:spLocks noChangeArrowheads="1"/>
          </p:cNvSpPr>
          <p:nvPr/>
        </p:nvSpPr>
        <p:spPr bwMode="auto">
          <a:xfrm>
            <a:off x="2451733" y="4433489"/>
            <a:ext cx="784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ontleent</a:t>
            </a:r>
          </a:p>
        </p:txBody>
      </p:sp>
      <p:sp>
        <p:nvSpPr>
          <p:cNvPr id="58" name="Rectangle 115"/>
          <p:cNvSpPr>
            <a:spLocks noChangeArrowheads="1"/>
          </p:cNvSpPr>
          <p:nvPr/>
        </p:nvSpPr>
        <p:spPr bwMode="auto">
          <a:xfrm rot="2700000">
            <a:off x="2557284" y="4278134"/>
            <a:ext cx="603250" cy="5842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16"/>
          <p:cNvSpPr>
            <a:spLocks noChangeShapeType="1"/>
          </p:cNvSpPr>
          <p:nvPr/>
        </p:nvSpPr>
        <p:spPr bwMode="auto">
          <a:xfrm flipH="1" flipV="1">
            <a:off x="2838271" y="3832046"/>
            <a:ext cx="11113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117"/>
          <p:cNvSpPr>
            <a:spLocks noChangeShapeType="1"/>
          </p:cNvSpPr>
          <p:nvPr/>
        </p:nvSpPr>
        <p:spPr bwMode="auto">
          <a:xfrm flipH="1" flipV="1">
            <a:off x="2863671" y="4984571"/>
            <a:ext cx="1588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Text Box 118"/>
          <p:cNvSpPr txBox="1">
            <a:spLocks noChangeArrowheads="1"/>
          </p:cNvSpPr>
          <p:nvPr/>
        </p:nvSpPr>
        <p:spPr bwMode="auto">
          <a:xfrm>
            <a:off x="2533471" y="3820934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N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63" name="Text Box 119"/>
          <p:cNvSpPr txBox="1">
            <a:spLocks noChangeArrowheads="1"/>
          </p:cNvSpPr>
          <p:nvPr/>
        </p:nvSpPr>
        <p:spPr bwMode="auto">
          <a:xfrm>
            <a:off x="2844621" y="507505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20" name="Text Box 121"/>
          <p:cNvSpPr txBox="1">
            <a:spLocks noChangeArrowheads="1"/>
          </p:cNvSpPr>
          <p:nvPr/>
        </p:nvSpPr>
        <p:spPr bwMode="auto">
          <a:xfrm>
            <a:off x="2563029" y="2980324"/>
            <a:ext cx="49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Titel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1" name="Oval 122"/>
          <p:cNvSpPr>
            <a:spLocks noChangeArrowheads="1"/>
          </p:cNvSpPr>
          <p:nvPr/>
        </p:nvSpPr>
        <p:spPr bwMode="auto">
          <a:xfrm>
            <a:off x="2342971" y="29271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18" name="Text Box 124"/>
          <p:cNvSpPr txBox="1">
            <a:spLocks noChangeArrowheads="1"/>
          </p:cNvSpPr>
          <p:nvPr/>
        </p:nvSpPr>
        <p:spPr bwMode="auto">
          <a:xfrm>
            <a:off x="3523991" y="2982514"/>
            <a:ext cx="679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Auteur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19" name="Oval 125"/>
          <p:cNvSpPr>
            <a:spLocks noChangeArrowheads="1"/>
          </p:cNvSpPr>
          <p:nvPr/>
        </p:nvSpPr>
        <p:spPr bwMode="auto">
          <a:xfrm>
            <a:off x="3371671" y="29398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16" name="Text Box 127"/>
          <p:cNvSpPr txBox="1">
            <a:spLocks noChangeArrowheads="1"/>
          </p:cNvSpPr>
          <p:nvPr/>
        </p:nvSpPr>
        <p:spPr bwMode="auto">
          <a:xfrm>
            <a:off x="2050185" y="6008289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17" name="Oval 128"/>
          <p:cNvSpPr>
            <a:spLocks noChangeArrowheads="1"/>
          </p:cNvSpPr>
          <p:nvPr/>
        </p:nvSpPr>
        <p:spPr bwMode="auto">
          <a:xfrm>
            <a:off x="1873071" y="5965646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69" name="Line 129"/>
          <p:cNvSpPr>
            <a:spLocks noChangeShapeType="1"/>
          </p:cNvSpPr>
          <p:nvPr/>
        </p:nvSpPr>
        <p:spPr bwMode="auto">
          <a:xfrm flipH="1">
            <a:off x="3438346" y="3270071"/>
            <a:ext cx="373063" cy="1714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Text Box 131"/>
          <p:cNvSpPr txBox="1">
            <a:spLocks noChangeArrowheads="1"/>
          </p:cNvSpPr>
          <p:nvPr/>
        </p:nvSpPr>
        <p:spPr bwMode="auto">
          <a:xfrm>
            <a:off x="3071656" y="5994604"/>
            <a:ext cx="6190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Adres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15" name="Oval 132"/>
          <p:cNvSpPr>
            <a:spLocks noChangeArrowheads="1"/>
          </p:cNvSpPr>
          <p:nvPr/>
        </p:nvSpPr>
        <p:spPr bwMode="auto">
          <a:xfrm>
            <a:off x="2901771" y="59624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2" name="Line 133"/>
          <p:cNvSpPr>
            <a:spLocks noChangeShapeType="1"/>
          </p:cNvSpPr>
          <p:nvPr/>
        </p:nvSpPr>
        <p:spPr bwMode="auto">
          <a:xfrm flipH="1">
            <a:off x="2475336" y="5753906"/>
            <a:ext cx="192088" cy="2254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134"/>
          <p:cNvSpPr>
            <a:spLocks noChangeShapeType="1"/>
          </p:cNvSpPr>
          <p:nvPr/>
        </p:nvSpPr>
        <p:spPr bwMode="auto">
          <a:xfrm flipH="1" flipV="1">
            <a:off x="3111321" y="5752921"/>
            <a:ext cx="214313" cy="2127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Text Box 135"/>
          <p:cNvSpPr txBox="1">
            <a:spLocks noChangeArrowheads="1"/>
          </p:cNvSpPr>
          <p:nvPr/>
        </p:nvSpPr>
        <p:spPr bwMode="auto">
          <a:xfrm>
            <a:off x="4311472" y="3921916"/>
            <a:ext cx="47580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nl-BE" sz="1600" b="0" dirty="0">
                <a:solidFill>
                  <a:srgbClr val="000000"/>
                </a:solidFill>
              </a:rPr>
              <a:t>Boek (</a:t>
            </a:r>
            <a:r>
              <a:rPr lang="nl-BE" sz="1600" b="0" dirty="0" err="1">
                <a:solidFill>
                  <a:srgbClr val="000000"/>
                </a:solidFill>
              </a:rPr>
              <a:t>Nummer:integer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>
                <a:solidFill>
                  <a:srgbClr val="000000"/>
                </a:solidFill>
              </a:rPr>
              <a:t>Titel:varchar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endParaRPr lang="nl-BE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>
                <a:solidFill>
                  <a:srgbClr val="000000"/>
                </a:solidFill>
              </a:rPr>
              <a:t> </a:t>
            </a:r>
            <a:r>
              <a:rPr lang="nl-BE" sz="1600" b="0" dirty="0" smtClean="0">
                <a:solidFill>
                  <a:srgbClr val="000000"/>
                </a:solidFill>
              </a:rPr>
              <a:t>                              </a:t>
            </a:r>
            <a:r>
              <a:rPr lang="nl-BE" sz="1600" b="0" dirty="0" err="1" smtClean="0">
                <a:solidFill>
                  <a:srgbClr val="000000"/>
                </a:solidFill>
              </a:rPr>
              <a:t>Auteur:varchar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>
                <a:solidFill>
                  <a:srgbClr val="000000"/>
                </a:solidFill>
              </a:rPr>
              <a:t>) </a:t>
            </a:r>
            <a:endParaRPr lang="nl-BE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Primaire </a:t>
            </a:r>
            <a:r>
              <a:rPr lang="nl-BE" sz="1600" b="0" dirty="0">
                <a:solidFill>
                  <a:srgbClr val="000000"/>
                </a:solidFill>
              </a:rPr>
              <a:t>sleutel: {Nummer}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Vreemde sleutel: {Naam} verwijst naar </a:t>
            </a:r>
            <a:r>
              <a:rPr lang="nl-BE" sz="1600" b="0" dirty="0" smtClean="0">
                <a:solidFill>
                  <a:srgbClr val="000000"/>
                </a:solidFill>
              </a:rPr>
              <a:t>Lezer</a:t>
            </a:r>
          </a:p>
          <a:p>
            <a:pPr eaLnBrk="1" hangingPunct="1">
              <a:lnSpc>
                <a:spcPct val="100000"/>
              </a:lnSpc>
            </a:pPr>
            <a:endParaRPr lang="nl-BE" sz="4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Lezer </a:t>
            </a:r>
            <a:r>
              <a:rPr lang="nl-BE" sz="1600" b="0" dirty="0">
                <a:solidFill>
                  <a:srgbClr val="000000"/>
                </a:solidFill>
              </a:rPr>
              <a:t>(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Adres:varchar</a:t>
            </a:r>
            <a:r>
              <a:rPr lang="nl-BE" sz="1600" b="0" dirty="0" smtClean="0">
                <a:solidFill>
                  <a:srgbClr val="000000"/>
                </a:solidFill>
              </a:rPr>
              <a:t>) 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Primaire </a:t>
            </a:r>
            <a:r>
              <a:rPr lang="nl-BE" sz="1600" b="0" dirty="0">
                <a:solidFill>
                  <a:srgbClr val="000000"/>
                </a:solidFill>
              </a:rPr>
              <a:t>sleutel: {</a:t>
            </a:r>
            <a:r>
              <a:rPr lang="nl-BE" sz="1600" b="0" dirty="0" smtClean="0">
                <a:solidFill>
                  <a:srgbClr val="000000"/>
                </a:solidFill>
              </a:rPr>
              <a:t>Naam}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 </a:t>
            </a:r>
            <a:endParaRPr lang="nl-BE" sz="1600" b="0" dirty="0">
              <a:solidFill>
                <a:srgbClr val="000000"/>
              </a:solidFill>
            </a:endParaRPr>
          </a:p>
        </p:txBody>
      </p:sp>
      <p:sp>
        <p:nvSpPr>
          <p:cNvPr id="76" name="Line 136"/>
          <p:cNvSpPr>
            <a:spLocks noChangeShapeType="1"/>
          </p:cNvSpPr>
          <p:nvPr/>
        </p:nvSpPr>
        <p:spPr bwMode="auto">
          <a:xfrm flipH="1" flipV="1">
            <a:off x="2828746" y="3276421"/>
            <a:ext cx="14288" cy="165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" name="Text Box 138"/>
          <p:cNvSpPr txBox="1">
            <a:spLocks noChangeArrowheads="1"/>
          </p:cNvSpPr>
          <p:nvPr/>
        </p:nvSpPr>
        <p:spPr bwMode="auto">
          <a:xfrm>
            <a:off x="1379268" y="2969814"/>
            <a:ext cx="80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Nummer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13" name="Oval 139"/>
          <p:cNvSpPr>
            <a:spLocks noChangeArrowheads="1"/>
          </p:cNvSpPr>
          <p:nvPr/>
        </p:nvSpPr>
        <p:spPr bwMode="auto">
          <a:xfrm>
            <a:off x="1301571" y="29271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9" name="Line 140"/>
          <p:cNvSpPr>
            <a:spLocks noChangeShapeType="1"/>
          </p:cNvSpPr>
          <p:nvPr/>
        </p:nvSpPr>
        <p:spPr bwMode="auto">
          <a:xfrm flipH="1" flipV="1">
            <a:off x="1874056" y="3261531"/>
            <a:ext cx="369888" cy="177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0" name="Line 162"/>
          <p:cNvSpPr>
            <a:spLocks noChangeShapeType="1"/>
          </p:cNvSpPr>
          <p:nvPr/>
        </p:nvSpPr>
        <p:spPr bwMode="auto">
          <a:xfrm>
            <a:off x="6009551" y="4941466"/>
            <a:ext cx="607396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5" name="Line 162"/>
          <p:cNvSpPr>
            <a:spLocks noChangeShapeType="1"/>
          </p:cNvSpPr>
          <p:nvPr/>
        </p:nvSpPr>
        <p:spPr bwMode="auto">
          <a:xfrm>
            <a:off x="5980638" y="5484044"/>
            <a:ext cx="552481" cy="5669"/>
          </a:xfrm>
          <a:prstGeom prst="line">
            <a:avLst/>
          </a:prstGeom>
          <a:noFill/>
          <a:ln w="38100">
            <a:solidFill>
              <a:srgbClr val="1687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604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2" name="Text Box 169"/>
          <p:cNvSpPr txBox="1">
            <a:spLocks noChangeArrowheads="1"/>
          </p:cNvSpPr>
          <p:nvPr/>
        </p:nvSpPr>
        <p:spPr bwMode="auto">
          <a:xfrm>
            <a:off x="1422388" y="309707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sp>
        <p:nvSpPr>
          <p:cNvPr id="23" name="Rectangle 141"/>
          <p:cNvSpPr>
            <a:spLocks noChangeArrowheads="1"/>
          </p:cNvSpPr>
          <p:nvPr/>
        </p:nvSpPr>
        <p:spPr bwMode="auto">
          <a:xfrm>
            <a:off x="3283380" y="3637677"/>
            <a:ext cx="14779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42"/>
          <p:cNvSpPr txBox="1">
            <a:spLocks noChangeArrowheads="1"/>
          </p:cNvSpPr>
          <p:nvPr/>
        </p:nvSpPr>
        <p:spPr bwMode="auto">
          <a:xfrm>
            <a:off x="3254805" y="3621802"/>
            <a:ext cx="1138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Lezer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Rectangle 143"/>
          <p:cNvSpPr>
            <a:spLocks noChangeArrowheads="1"/>
          </p:cNvSpPr>
          <p:nvPr/>
        </p:nvSpPr>
        <p:spPr bwMode="auto">
          <a:xfrm>
            <a:off x="3283380" y="4010740"/>
            <a:ext cx="14747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44"/>
          <p:cNvSpPr txBox="1">
            <a:spLocks noChangeArrowheads="1"/>
          </p:cNvSpPr>
          <p:nvPr/>
        </p:nvSpPr>
        <p:spPr bwMode="auto">
          <a:xfrm>
            <a:off x="3256392" y="398216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27" name="Text Box 145"/>
          <p:cNvSpPr txBox="1">
            <a:spLocks noChangeArrowheads="1"/>
          </p:cNvSpPr>
          <p:nvPr/>
        </p:nvSpPr>
        <p:spPr bwMode="auto">
          <a:xfrm>
            <a:off x="3958067" y="398216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Adres: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28" name="Line 146"/>
          <p:cNvSpPr>
            <a:spLocks noChangeShapeType="1"/>
          </p:cNvSpPr>
          <p:nvPr/>
        </p:nvSpPr>
        <p:spPr bwMode="auto">
          <a:xfrm>
            <a:off x="3994580" y="4013915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Line 149"/>
          <p:cNvSpPr>
            <a:spLocks noChangeShapeType="1"/>
          </p:cNvSpPr>
          <p:nvPr/>
        </p:nvSpPr>
        <p:spPr bwMode="auto">
          <a:xfrm>
            <a:off x="3329417" y="4463177"/>
            <a:ext cx="615950" cy="15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0" name="Rectangle 150"/>
          <p:cNvSpPr>
            <a:spLocks noChangeArrowheads="1"/>
          </p:cNvSpPr>
          <p:nvPr/>
        </p:nvSpPr>
        <p:spPr bwMode="auto">
          <a:xfrm>
            <a:off x="3283380" y="4679077"/>
            <a:ext cx="30654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51"/>
          <p:cNvSpPr txBox="1">
            <a:spLocks noChangeArrowheads="1"/>
          </p:cNvSpPr>
          <p:nvPr/>
        </p:nvSpPr>
        <p:spPr bwMode="auto">
          <a:xfrm>
            <a:off x="3254805" y="4663202"/>
            <a:ext cx="1100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Boek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2" name="Rectangle 152"/>
          <p:cNvSpPr>
            <a:spLocks noChangeArrowheads="1"/>
          </p:cNvSpPr>
          <p:nvPr/>
        </p:nvSpPr>
        <p:spPr bwMode="auto">
          <a:xfrm>
            <a:off x="3283380" y="5039440"/>
            <a:ext cx="30622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53"/>
          <p:cNvSpPr txBox="1">
            <a:spLocks noChangeArrowheads="1"/>
          </p:cNvSpPr>
          <p:nvPr/>
        </p:nvSpPr>
        <p:spPr bwMode="auto">
          <a:xfrm>
            <a:off x="4069192" y="502356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Titel: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34" name="Text Box 154"/>
          <p:cNvSpPr txBox="1">
            <a:spLocks noChangeArrowheads="1"/>
          </p:cNvSpPr>
          <p:nvPr/>
        </p:nvSpPr>
        <p:spPr bwMode="auto">
          <a:xfrm>
            <a:off x="4847067" y="502356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Auteur: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35" name="Line 155"/>
          <p:cNvSpPr>
            <a:spLocks noChangeShapeType="1"/>
          </p:cNvSpPr>
          <p:nvPr/>
        </p:nvSpPr>
        <p:spPr bwMode="auto">
          <a:xfrm>
            <a:off x="4832780" y="5029915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Text Box 156"/>
          <p:cNvSpPr txBox="1">
            <a:spLocks noChangeArrowheads="1"/>
          </p:cNvSpPr>
          <p:nvPr/>
        </p:nvSpPr>
        <p:spPr bwMode="auto">
          <a:xfrm>
            <a:off x="5593192" y="5020390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 flipH="1">
            <a:off x="5631292" y="5055315"/>
            <a:ext cx="0" cy="50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Line 158"/>
          <p:cNvSpPr>
            <a:spLocks noChangeShapeType="1"/>
          </p:cNvSpPr>
          <p:nvPr/>
        </p:nvSpPr>
        <p:spPr bwMode="auto">
          <a:xfrm flipH="1" flipV="1">
            <a:off x="3818367" y="4502865"/>
            <a:ext cx="1771650" cy="5953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159"/>
          <p:cNvSpPr>
            <a:spLocks noChangeShapeType="1"/>
          </p:cNvSpPr>
          <p:nvPr/>
        </p:nvSpPr>
        <p:spPr bwMode="auto">
          <a:xfrm flipV="1">
            <a:off x="3337355" y="5506165"/>
            <a:ext cx="72231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Text Box 160"/>
          <p:cNvSpPr txBox="1">
            <a:spLocks noChangeArrowheads="1"/>
          </p:cNvSpPr>
          <p:nvPr/>
        </p:nvSpPr>
        <p:spPr bwMode="auto">
          <a:xfrm>
            <a:off x="3256392" y="5010865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6" name="Line 161"/>
          <p:cNvSpPr>
            <a:spLocks noChangeShapeType="1"/>
          </p:cNvSpPr>
          <p:nvPr/>
        </p:nvSpPr>
        <p:spPr bwMode="auto">
          <a:xfrm>
            <a:off x="4100943" y="5024835"/>
            <a:ext cx="0" cy="5175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Rectangle 163"/>
          <p:cNvSpPr>
            <a:spLocks noChangeArrowheads="1"/>
          </p:cNvSpPr>
          <p:nvPr/>
        </p:nvSpPr>
        <p:spPr bwMode="auto">
          <a:xfrm>
            <a:off x="5656692" y="4996577"/>
            <a:ext cx="723900" cy="6350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52189" y="1299322"/>
            <a:ext cx="4555863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6A:</a:t>
            </a:r>
            <a:br>
              <a:rPr lang="nl-BE" sz="3200" b="1" dirty="0" smtClean="0"/>
            </a:br>
            <a:r>
              <a:rPr lang="nl-BE" sz="3200" b="1" dirty="0" smtClean="0"/>
              <a:t>Zonder extra basisrelatie</a:t>
            </a:r>
            <a:endParaRPr lang="nl-BE" sz="32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" y="4480042"/>
            <a:ext cx="1108710" cy="1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7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332630" y="3149127"/>
            <a:ext cx="756271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Maak een nieuwe basisrelatie.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relatienaam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primaire sleutels van beide basisrelaties toe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vreemde </a:t>
            </a:r>
            <a:b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</a:b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  sleutels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de enkelvoudige, enkelwaardige, niet-afgeleide (componenten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van de) </a:t>
            </a:r>
            <a:r>
              <a:rPr lang="nl-NL" sz="1800" b="0" i="1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attributen van het relatietype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De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primaire sleutel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is de vreemde sleutel die afkomstig is van de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basisrelatie van het entiteittype met </a:t>
            </a:r>
            <a:r>
              <a:rPr lang="nl-NL" sz="1800" b="0" dirty="0" err="1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kardinaliteit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‘meerdere’.</a:t>
            </a:r>
            <a:endParaRPr lang="nl-NL" sz="1800" b="0" dirty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sz="1800" b="0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201074" y="5761175"/>
            <a:ext cx="6186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20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sz="1800" b="0" dirty="0">
                <a:ea typeface="Times New Roman" pitchFamily="18" charset="0"/>
                <a:cs typeface="Arial" charset="0"/>
              </a:rPr>
              <a:t>Opmerking: </a:t>
            </a:r>
            <a:r>
              <a:rPr lang="nl-NL" sz="1800" b="0" dirty="0" smtClean="0">
                <a:ea typeface="Times New Roman" pitchFamily="18" charset="0"/>
                <a:cs typeface="Arial" charset="0"/>
              </a:rPr>
              <a:t>Deze optie impliceert een extra basisrelatie.</a:t>
            </a:r>
            <a:endParaRPr lang="en-US" sz="1800" b="0" dirty="0">
              <a:ea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2825" y="1299322"/>
            <a:ext cx="3894592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6B:</a:t>
            </a:r>
            <a:br>
              <a:rPr lang="nl-BE" sz="3200" b="1" dirty="0" smtClean="0"/>
            </a:br>
            <a:r>
              <a:rPr lang="nl-BE" sz="3200" b="1" dirty="0" smtClean="0"/>
              <a:t>Met extra basisrelatie</a:t>
            </a:r>
            <a:endParaRPr lang="nl-BE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0" y="4480042"/>
            <a:ext cx="1108710" cy="1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25"/>
          <p:cNvSpPr>
            <a:spLocks noChangeArrowheads="1"/>
          </p:cNvSpPr>
          <p:nvPr/>
        </p:nvSpPr>
        <p:spPr bwMode="auto">
          <a:xfrm>
            <a:off x="4274692" y="4957426"/>
            <a:ext cx="917418" cy="213256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66287" y="2376540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/>
              <a:t>Voorbeeld: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82825" y="1299322"/>
            <a:ext cx="3894592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6B:</a:t>
            </a:r>
            <a:br>
              <a:rPr lang="nl-BE" sz="3200" b="1" dirty="0" smtClean="0"/>
            </a:br>
            <a:r>
              <a:rPr lang="nl-BE" sz="3200" b="1" dirty="0" smtClean="0"/>
              <a:t>Met extra basisrelatie</a:t>
            </a:r>
            <a:endParaRPr lang="nl-BE" sz="32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" y="4335660"/>
            <a:ext cx="1108710" cy="1958241"/>
          </a:xfrm>
          <a:prstGeom prst="rect">
            <a:avLst/>
          </a:prstGeom>
        </p:spPr>
      </p:pic>
      <p:sp>
        <p:nvSpPr>
          <p:cNvPr id="50" name="Line 73"/>
          <p:cNvSpPr>
            <a:spLocks noChangeShapeType="1"/>
          </p:cNvSpPr>
          <p:nvPr/>
        </p:nvSpPr>
        <p:spPr bwMode="auto">
          <a:xfrm>
            <a:off x="3530704" y="420369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3136496" y="384263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52" name="Text Box 109"/>
          <p:cNvSpPr txBox="1">
            <a:spLocks noChangeArrowheads="1"/>
          </p:cNvSpPr>
          <p:nvPr/>
        </p:nvSpPr>
        <p:spPr bwMode="auto">
          <a:xfrm>
            <a:off x="2569308" y="3515311"/>
            <a:ext cx="5597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Boek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5" name="Rectangle 110"/>
          <p:cNvSpPr>
            <a:spLocks noChangeArrowheads="1"/>
          </p:cNvSpPr>
          <p:nvPr/>
        </p:nvSpPr>
        <p:spPr bwMode="auto">
          <a:xfrm>
            <a:off x="2236609" y="3446284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12"/>
          <p:cNvSpPr txBox="1">
            <a:spLocks noChangeArrowheads="1"/>
          </p:cNvSpPr>
          <p:nvPr/>
        </p:nvSpPr>
        <p:spPr bwMode="auto">
          <a:xfrm>
            <a:off x="2558264" y="5420312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Lezer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8" name="Rectangle 113"/>
          <p:cNvSpPr>
            <a:spLocks noChangeArrowheads="1"/>
          </p:cNvSpPr>
          <p:nvPr/>
        </p:nvSpPr>
        <p:spPr bwMode="auto">
          <a:xfrm>
            <a:off x="2236609" y="5363984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14"/>
          <p:cNvSpPr txBox="1">
            <a:spLocks noChangeArrowheads="1"/>
          </p:cNvSpPr>
          <p:nvPr/>
        </p:nvSpPr>
        <p:spPr bwMode="auto">
          <a:xfrm>
            <a:off x="2451733" y="4433489"/>
            <a:ext cx="7841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ontleent</a:t>
            </a:r>
          </a:p>
        </p:txBody>
      </p:sp>
      <p:sp>
        <p:nvSpPr>
          <p:cNvPr id="64" name="Rectangle 115"/>
          <p:cNvSpPr>
            <a:spLocks noChangeArrowheads="1"/>
          </p:cNvSpPr>
          <p:nvPr/>
        </p:nvSpPr>
        <p:spPr bwMode="auto">
          <a:xfrm rot="2700000">
            <a:off x="2557284" y="4278134"/>
            <a:ext cx="603250" cy="5842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16"/>
          <p:cNvSpPr>
            <a:spLocks noChangeShapeType="1"/>
          </p:cNvSpPr>
          <p:nvPr/>
        </p:nvSpPr>
        <p:spPr bwMode="auto">
          <a:xfrm flipH="1" flipV="1">
            <a:off x="2838271" y="3832046"/>
            <a:ext cx="11113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Line 117"/>
          <p:cNvSpPr>
            <a:spLocks noChangeShapeType="1"/>
          </p:cNvSpPr>
          <p:nvPr/>
        </p:nvSpPr>
        <p:spPr bwMode="auto">
          <a:xfrm flipH="1" flipV="1">
            <a:off x="2863671" y="4984571"/>
            <a:ext cx="1588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" name="Text Box 118"/>
          <p:cNvSpPr txBox="1">
            <a:spLocks noChangeArrowheads="1"/>
          </p:cNvSpPr>
          <p:nvPr/>
        </p:nvSpPr>
        <p:spPr bwMode="auto">
          <a:xfrm>
            <a:off x="2533471" y="3820934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1" name="Text Box 119"/>
          <p:cNvSpPr txBox="1">
            <a:spLocks noChangeArrowheads="1"/>
          </p:cNvSpPr>
          <p:nvPr/>
        </p:nvSpPr>
        <p:spPr bwMode="auto">
          <a:xfrm>
            <a:off x="2844621" y="507505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2" name="Text Box 121"/>
          <p:cNvSpPr txBox="1">
            <a:spLocks noChangeArrowheads="1"/>
          </p:cNvSpPr>
          <p:nvPr/>
        </p:nvSpPr>
        <p:spPr bwMode="auto">
          <a:xfrm>
            <a:off x="2563029" y="2980324"/>
            <a:ext cx="499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Titel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4" name="Oval 122"/>
          <p:cNvSpPr>
            <a:spLocks noChangeArrowheads="1"/>
          </p:cNvSpPr>
          <p:nvPr/>
        </p:nvSpPr>
        <p:spPr bwMode="auto">
          <a:xfrm>
            <a:off x="2342971" y="29271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5" name="Text Box 124"/>
          <p:cNvSpPr txBox="1">
            <a:spLocks noChangeArrowheads="1"/>
          </p:cNvSpPr>
          <p:nvPr/>
        </p:nvSpPr>
        <p:spPr bwMode="auto">
          <a:xfrm>
            <a:off x="3523991" y="2982514"/>
            <a:ext cx="679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Auteur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6" name="Oval 125"/>
          <p:cNvSpPr>
            <a:spLocks noChangeArrowheads="1"/>
          </p:cNvSpPr>
          <p:nvPr/>
        </p:nvSpPr>
        <p:spPr bwMode="auto">
          <a:xfrm>
            <a:off x="3371671" y="29398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8" name="Text Box 127"/>
          <p:cNvSpPr txBox="1">
            <a:spLocks noChangeArrowheads="1"/>
          </p:cNvSpPr>
          <p:nvPr/>
        </p:nvSpPr>
        <p:spPr bwMode="auto">
          <a:xfrm>
            <a:off x="2050185" y="6008289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79" name="Oval 128"/>
          <p:cNvSpPr>
            <a:spLocks noChangeArrowheads="1"/>
          </p:cNvSpPr>
          <p:nvPr/>
        </p:nvSpPr>
        <p:spPr bwMode="auto">
          <a:xfrm>
            <a:off x="1873071" y="5965646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0" name="Line 129"/>
          <p:cNvSpPr>
            <a:spLocks noChangeShapeType="1"/>
          </p:cNvSpPr>
          <p:nvPr/>
        </p:nvSpPr>
        <p:spPr bwMode="auto">
          <a:xfrm flipH="1">
            <a:off x="3375286" y="3270071"/>
            <a:ext cx="373063" cy="1714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1" name="Text Box 131"/>
          <p:cNvSpPr txBox="1">
            <a:spLocks noChangeArrowheads="1"/>
          </p:cNvSpPr>
          <p:nvPr/>
        </p:nvSpPr>
        <p:spPr bwMode="auto">
          <a:xfrm>
            <a:off x="3071656" y="5994604"/>
            <a:ext cx="6190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Adres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2" name="Oval 132"/>
          <p:cNvSpPr>
            <a:spLocks noChangeArrowheads="1"/>
          </p:cNvSpPr>
          <p:nvPr/>
        </p:nvSpPr>
        <p:spPr bwMode="auto">
          <a:xfrm>
            <a:off x="2901771" y="59624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3" name="Line 133"/>
          <p:cNvSpPr>
            <a:spLocks noChangeShapeType="1"/>
          </p:cNvSpPr>
          <p:nvPr/>
        </p:nvSpPr>
        <p:spPr bwMode="auto">
          <a:xfrm flipH="1">
            <a:off x="2475336" y="5753906"/>
            <a:ext cx="192088" cy="2254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4" name="Line 134"/>
          <p:cNvSpPr>
            <a:spLocks noChangeShapeType="1"/>
          </p:cNvSpPr>
          <p:nvPr/>
        </p:nvSpPr>
        <p:spPr bwMode="auto">
          <a:xfrm flipH="1" flipV="1">
            <a:off x="3111321" y="5752921"/>
            <a:ext cx="214313" cy="2127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36"/>
          <p:cNvSpPr>
            <a:spLocks noChangeShapeType="1"/>
          </p:cNvSpPr>
          <p:nvPr/>
        </p:nvSpPr>
        <p:spPr bwMode="auto">
          <a:xfrm flipH="1" flipV="1">
            <a:off x="2828746" y="3276421"/>
            <a:ext cx="14288" cy="165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Text Box 138"/>
          <p:cNvSpPr txBox="1">
            <a:spLocks noChangeArrowheads="1"/>
          </p:cNvSpPr>
          <p:nvPr/>
        </p:nvSpPr>
        <p:spPr bwMode="auto">
          <a:xfrm>
            <a:off x="1379268" y="2969814"/>
            <a:ext cx="80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Nummer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88" name="Oval 139"/>
          <p:cNvSpPr>
            <a:spLocks noChangeArrowheads="1"/>
          </p:cNvSpPr>
          <p:nvPr/>
        </p:nvSpPr>
        <p:spPr bwMode="auto">
          <a:xfrm>
            <a:off x="1301571" y="2927171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90" name="Line 140"/>
          <p:cNvSpPr>
            <a:spLocks noChangeShapeType="1"/>
          </p:cNvSpPr>
          <p:nvPr/>
        </p:nvSpPr>
        <p:spPr bwMode="auto">
          <a:xfrm flipH="1" flipV="1">
            <a:off x="1874056" y="3261531"/>
            <a:ext cx="369888" cy="177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1" name="Rectangle 125"/>
          <p:cNvSpPr>
            <a:spLocks noChangeArrowheads="1"/>
          </p:cNvSpPr>
          <p:nvPr/>
        </p:nvSpPr>
        <p:spPr bwMode="auto">
          <a:xfrm>
            <a:off x="4280408" y="4397921"/>
            <a:ext cx="554819" cy="213256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2" name="Rectangle 125"/>
          <p:cNvSpPr>
            <a:spLocks noChangeArrowheads="1"/>
          </p:cNvSpPr>
          <p:nvPr/>
        </p:nvSpPr>
        <p:spPr bwMode="auto">
          <a:xfrm>
            <a:off x="4248412" y="3848616"/>
            <a:ext cx="554819" cy="213256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3" name="Line 170"/>
          <p:cNvSpPr>
            <a:spLocks noChangeShapeType="1"/>
          </p:cNvSpPr>
          <p:nvPr/>
        </p:nvSpPr>
        <p:spPr bwMode="auto">
          <a:xfrm>
            <a:off x="5896558" y="4296477"/>
            <a:ext cx="709879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94" name="Text Box 135"/>
          <p:cNvSpPr txBox="1">
            <a:spLocks noChangeArrowheads="1"/>
          </p:cNvSpPr>
          <p:nvPr/>
        </p:nvSpPr>
        <p:spPr bwMode="auto">
          <a:xfrm>
            <a:off x="4206372" y="3773386"/>
            <a:ext cx="4962898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nl-BE" sz="1600" b="0" dirty="0">
                <a:solidFill>
                  <a:srgbClr val="000000"/>
                </a:solidFill>
              </a:rPr>
              <a:t>Boek (</a:t>
            </a:r>
            <a:r>
              <a:rPr lang="nl-BE" sz="1600" b="0" dirty="0" err="1">
                <a:solidFill>
                  <a:srgbClr val="000000"/>
                </a:solidFill>
              </a:rPr>
              <a:t>Nummer:integer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Titel:varchar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Auteur:varchar</a:t>
            </a:r>
            <a:r>
              <a:rPr lang="nl-BE" sz="1600" b="0" dirty="0" smtClean="0">
                <a:solidFill>
                  <a:srgbClr val="000000"/>
                </a:solidFill>
              </a:rPr>
              <a:t>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Primaire </a:t>
            </a:r>
            <a:r>
              <a:rPr lang="nl-BE" sz="1600" b="0" dirty="0">
                <a:solidFill>
                  <a:srgbClr val="000000"/>
                </a:solidFill>
              </a:rPr>
              <a:t>sleutel: {Nummer</a:t>
            </a:r>
            <a:r>
              <a:rPr lang="nl-BE" sz="1600" b="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nl-BE" sz="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Lezer </a:t>
            </a:r>
            <a:r>
              <a:rPr lang="nl-BE" sz="1600" b="0" dirty="0">
                <a:solidFill>
                  <a:srgbClr val="000000"/>
                </a:solidFill>
              </a:rPr>
              <a:t>(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Adres:varchar</a:t>
            </a:r>
            <a:r>
              <a:rPr lang="nl-BE" sz="1600" b="0" dirty="0" smtClean="0">
                <a:solidFill>
                  <a:srgbClr val="000000"/>
                </a:solidFill>
              </a:rPr>
              <a:t>) 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Primaire </a:t>
            </a:r>
            <a:r>
              <a:rPr lang="nl-BE" sz="1600" b="0" dirty="0">
                <a:solidFill>
                  <a:srgbClr val="000000"/>
                </a:solidFill>
              </a:rPr>
              <a:t>sleutel: {</a:t>
            </a:r>
            <a:r>
              <a:rPr lang="nl-BE" sz="1600" b="0" dirty="0" smtClean="0">
                <a:solidFill>
                  <a:srgbClr val="000000"/>
                </a:solidFill>
              </a:rPr>
              <a:t>Naam}</a:t>
            </a:r>
          </a:p>
          <a:p>
            <a:pPr eaLnBrk="1" hangingPunct="1">
              <a:lnSpc>
                <a:spcPct val="100000"/>
              </a:lnSpc>
            </a:pPr>
            <a:endParaRPr lang="nl-BE" sz="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Ontlening (</a:t>
            </a:r>
            <a:r>
              <a:rPr lang="nl-BE" sz="1600" b="0" dirty="0" err="1" smtClean="0">
                <a:solidFill>
                  <a:srgbClr val="000000"/>
                </a:solidFill>
              </a:rPr>
              <a:t>Nummer:integer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Primaire sleutel: {Nummer}</a:t>
            </a: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Vreemde sleutel: {Nummer} verwijst naar Boek</a:t>
            </a: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Vreemde sleutel: {Naam} verwijst naar Lezer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 </a:t>
            </a:r>
            <a:endParaRPr lang="nl-BE" sz="1600" b="0" dirty="0">
              <a:solidFill>
                <a:srgbClr val="000000"/>
              </a:solidFill>
            </a:endParaRPr>
          </a:p>
        </p:txBody>
      </p:sp>
      <p:sp>
        <p:nvSpPr>
          <p:cNvPr id="95" name="Line 162"/>
          <p:cNvSpPr>
            <a:spLocks noChangeShapeType="1"/>
          </p:cNvSpPr>
          <p:nvPr/>
        </p:nvSpPr>
        <p:spPr bwMode="auto">
          <a:xfrm>
            <a:off x="5901818" y="5904250"/>
            <a:ext cx="607396" cy="202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162"/>
          <p:cNvSpPr>
            <a:spLocks noChangeShapeType="1"/>
          </p:cNvSpPr>
          <p:nvPr/>
        </p:nvSpPr>
        <p:spPr bwMode="auto">
          <a:xfrm>
            <a:off x="5841848" y="4853376"/>
            <a:ext cx="552481" cy="5669"/>
          </a:xfrm>
          <a:prstGeom prst="line">
            <a:avLst/>
          </a:prstGeom>
          <a:noFill/>
          <a:ln w="38100">
            <a:solidFill>
              <a:srgbClr val="1687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170"/>
          <p:cNvSpPr>
            <a:spLocks noChangeShapeType="1"/>
          </p:cNvSpPr>
          <p:nvPr/>
        </p:nvSpPr>
        <p:spPr bwMode="auto">
          <a:xfrm>
            <a:off x="5891308" y="5405287"/>
            <a:ext cx="709879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105" name="Line 170"/>
          <p:cNvSpPr>
            <a:spLocks noChangeShapeType="1"/>
          </p:cNvSpPr>
          <p:nvPr/>
        </p:nvSpPr>
        <p:spPr bwMode="auto">
          <a:xfrm>
            <a:off x="5949118" y="5652277"/>
            <a:ext cx="709879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</p:spTree>
    <p:extLst>
      <p:ext uri="{BB962C8B-B14F-4D97-AF65-F5344CB8AC3E}">
        <p14:creationId xmlns:p14="http://schemas.microsoft.com/office/powerpoint/2010/main" val="1766952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2" name="Text Box 169"/>
          <p:cNvSpPr txBox="1">
            <a:spLocks noChangeArrowheads="1"/>
          </p:cNvSpPr>
          <p:nvPr/>
        </p:nvSpPr>
        <p:spPr bwMode="auto">
          <a:xfrm>
            <a:off x="2168883" y="3248059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2305056" y="3775396"/>
            <a:ext cx="2276780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2276481" y="3759521"/>
            <a:ext cx="109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Tabel </a:t>
            </a:r>
            <a:r>
              <a:rPr lang="nl-BE" sz="1400" b="0" dirty="0" smtClean="0">
                <a:solidFill>
                  <a:srgbClr val="000000"/>
                </a:solidFill>
              </a:rPr>
              <a:t>Boek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2305056" y="4148458"/>
            <a:ext cx="2276780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2363793" y="4607246"/>
            <a:ext cx="688214" cy="158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2278068" y="4107183"/>
            <a:ext cx="9204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Nummer:</a:t>
            </a:r>
            <a:endParaRPr lang="nl-BE" sz="1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Integer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4780666" y="3775396"/>
            <a:ext cx="15922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4752091" y="3759521"/>
            <a:ext cx="161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Tabel </a:t>
            </a:r>
            <a:r>
              <a:rPr lang="nl-BE" sz="1400" b="0" dirty="0" smtClean="0">
                <a:solidFill>
                  <a:srgbClr val="000000"/>
                </a:solidFill>
              </a:rPr>
              <a:t>Lezer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4780666" y="4148458"/>
            <a:ext cx="1589087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4839403" y="4607246"/>
            <a:ext cx="615950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4753678" y="410718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3091423" y="4119883"/>
            <a:ext cx="780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Titel:</a:t>
            </a:r>
            <a:endParaRPr lang="nl-BE" sz="1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varchar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3115236" y="4151633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5493453" y="4107183"/>
            <a:ext cx="780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Adres:</a:t>
            </a:r>
            <a:endParaRPr lang="nl-BE" sz="1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varchar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5517266" y="4138933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 flipV="1">
            <a:off x="2840043" y="4602483"/>
            <a:ext cx="6350" cy="2651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flipH="1" flipV="1">
            <a:off x="5178583" y="4624708"/>
            <a:ext cx="6350" cy="2270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Line 66"/>
          <p:cNvSpPr>
            <a:spLocks noChangeShapeType="1"/>
          </p:cNvSpPr>
          <p:nvPr/>
        </p:nvSpPr>
        <p:spPr bwMode="auto">
          <a:xfrm>
            <a:off x="5169058" y="4839021"/>
            <a:ext cx="265186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 flipV="1">
            <a:off x="2830518" y="4902521"/>
            <a:ext cx="424488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68"/>
          <p:cNvSpPr>
            <a:spLocks noChangeShapeType="1"/>
          </p:cNvSpPr>
          <p:nvPr/>
        </p:nvSpPr>
        <p:spPr bwMode="auto">
          <a:xfrm flipV="1">
            <a:off x="7075398" y="4686621"/>
            <a:ext cx="12700" cy="2159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 flipV="1">
            <a:off x="7814568" y="4688811"/>
            <a:ext cx="12700" cy="1397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Rectangle 70"/>
          <p:cNvSpPr>
            <a:spLocks noChangeArrowheads="1"/>
          </p:cNvSpPr>
          <p:nvPr/>
        </p:nvSpPr>
        <p:spPr bwMode="auto">
          <a:xfrm>
            <a:off x="6685666" y="3775396"/>
            <a:ext cx="1546320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71"/>
          <p:cNvSpPr txBox="1">
            <a:spLocks noChangeArrowheads="1"/>
          </p:cNvSpPr>
          <p:nvPr/>
        </p:nvSpPr>
        <p:spPr bwMode="auto">
          <a:xfrm>
            <a:off x="6657091" y="3759521"/>
            <a:ext cx="171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Tabel </a:t>
            </a:r>
            <a:r>
              <a:rPr lang="nl-BE" sz="1400" b="0" dirty="0" smtClean="0">
                <a:solidFill>
                  <a:srgbClr val="000000"/>
                </a:solidFill>
              </a:rPr>
              <a:t>Ontlening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6685666" y="4148458"/>
            <a:ext cx="1546319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3"/>
          <p:cNvSpPr>
            <a:spLocks noChangeShapeType="1"/>
          </p:cNvSpPr>
          <p:nvPr/>
        </p:nvSpPr>
        <p:spPr bwMode="auto">
          <a:xfrm>
            <a:off x="6758004" y="4607245"/>
            <a:ext cx="693000" cy="158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6658678" y="4107183"/>
            <a:ext cx="9204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Nummer:</a:t>
            </a:r>
            <a:endParaRPr lang="nl-BE" sz="1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integer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7451003" y="4107183"/>
            <a:ext cx="780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Naam</a:t>
            </a:r>
            <a:r>
              <a:rPr lang="nl-BE" sz="1400" b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varchar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75" name="Rectangle 77"/>
          <p:cNvSpPr>
            <a:spLocks noChangeArrowheads="1"/>
          </p:cNvSpPr>
          <p:nvPr/>
        </p:nvSpPr>
        <p:spPr bwMode="auto">
          <a:xfrm>
            <a:off x="7511328" y="4084958"/>
            <a:ext cx="637219" cy="6096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8"/>
          <p:cNvSpPr>
            <a:spLocks noChangeShapeType="1"/>
          </p:cNvSpPr>
          <p:nvPr/>
        </p:nvSpPr>
        <p:spPr bwMode="auto">
          <a:xfrm>
            <a:off x="7474816" y="4138933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6709477" y="4084958"/>
            <a:ext cx="767719" cy="6096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82825" y="1299322"/>
            <a:ext cx="3894592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6B:</a:t>
            </a:r>
            <a:br>
              <a:rPr lang="nl-BE" sz="3200" b="1" dirty="0" smtClean="0"/>
            </a:br>
            <a:r>
              <a:rPr lang="nl-BE" sz="3200" b="1" dirty="0" smtClean="0"/>
              <a:t>Met extra basisrelatie</a:t>
            </a:r>
            <a:endParaRPr lang="nl-BE" sz="3200" b="1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" y="4335660"/>
            <a:ext cx="1108710" cy="1958241"/>
          </a:xfrm>
          <a:prstGeom prst="rect">
            <a:avLst/>
          </a:prstGeom>
        </p:spPr>
      </p:pic>
      <p:sp>
        <p:nvSpPr>
          <p:cNvPr id="82" name="Text Box 56"/>
          <p:cNvSpPr txBox="1">
            <a:spLocks noChangeArrowheads="1"/>
          </p:cNvSpPr>
          <p:nvPr/>
        </p:nvSpPr>
        <p:spPr bwMode="auto">
          <a:xfrm>
            <a:off x="3800853" y="4125143"/>
            <a:ext cx="780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smtClean="0">
                <a:solidFill>
                  <a:srgbClr val="000000"/>
                </a:solidFill>
              </a:rPr>
              <a:t>Auteur:</a:t>
            </a:r>
            <a:endParaRPr lang="nl-BE" sz="1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varchar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83" name="Line 57"/>
          <p:cNvSpPr>
            <a:spLocks noChangeShapeType="1"/>
          </p:cNvSpPr>
          <p:nvPr/>
        </p:nvSpPr>
        <p:spPr bwMode="auto">
          <a:xfrm>
            <a:off x="3824666" y="4156893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11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9195" y="1858122"/>
            <a:ext cx="433823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Binaire M:N relatietypes</a:t>
            </a:r>
            <a:endParaRPr lang="nl-BE" sz="3200" b="1" dirty="0"/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4363793" y="309695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4056571" y="3069965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356649" y="500195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4056571" y="4987665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303236" y="4006590"/>
            <a:ext cx="742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 smtClean="0">
                <a:latin typeface="Arial" charset="0"/>
              </a:rPr>
              <a:t>Relatie</a:t>
            </a:r>
            <a:endParaRPr lang="nl-BE" sz="1400" dirty="0">
              <a:latin typeface="Arial" charset="0"/>
            </a:endParaRPr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 rot="2700000">
            <a:off x="4404233" y="3900228"/>
            <a:ext cx="539750" cy="53975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4362323" y="3435725"/>
            <a:ext cx="33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M</a:t>
            </a:r>
            <a:endParaRPr lang="nl-NL" sz="1400" dirty="0">
              <a:latin typeface="Arial" charset="0"/>
            </a:endParaRPr>
          </a:p>
        </p:txBody>
      </p:sp>
      <p:sp>
        <p:nvSpPr>
          <p:cNvPr id="30" name="Text Box 58"/>
          <p:cNvSpPr txBox="1">
            <a:spLocks noChangeArrowheads="1"/>
          </p:cNvSpPr>
          <p:nvPr/>
        </p:nvSpPr>
        <p:spPr bwMode="auto">
          <a:xfrm>
            <a:off x="4645533" y="4717790"/>
            <a:ext cx="3145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N</a:t>
            </a:r>
            <a:endParaRPr lang="nl-NL" sz="1400" dirty="0">
              <a:latin typeface="Arial" charset="0"/>
            </a:endParaRPr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 flipH="1" flipV="1">
            <a:off x="4658233" y="3468428"/>
            <a:ext cx="11113" cy="346075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 flipH="1" flipV="1">
            <a:off x="4677283" y="4525703"/>
            <a:ext cx="11113" cy="46355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4501750"/>
            <a:ext cx="1198880" cy="20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0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9195" y="1858122"/>
            <a:ext cx="4125040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Binaire 1:1 relatietypes</a:t>
            </a:r>
            <a:endParaRPr lang="nl-BE" sz="3200" b="1" dirty="0"/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4363793" y="309695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4056571" y="3069965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356649" y="500195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4056571" y="4987665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303236" y="4006590"/>
            <a:ext cx="7425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 smtClean="0">
                <a:latin typeface="Arial" charset="0"/>
              </a:rPr>
              <a:t>Relatie</a:t>
            </a:r>
            <a:endParaRPr lang="nl-BE" sz="1400" dirty="0">
              <a:latin typeface="Arial" charset="0"/>
            </a:endParaRPr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 rot="2700000">
            <a:off x="4404233" y="3900228"/>
            <a:ext cx="539750" cy="53975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4372483" y="3425565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1</a:t>
            </a:r>
            <a:endParaRPr lang="nl-NL" sz="1400" dirty="0">
              <a:latin typeface="Arial" charset="0"/>
            </a:endParaRPr>
          </a:p>
        </p:txBody>
      </p:sp>
      <p:sp>
        <p:nvSpPr>
          <p:cNvPr id="30" name="Text Box 58"/>
          <p:cNvSpPr txBox="1">
            <a:spLocks noChangeArrowheads="1"/>
          </p:cNvSpPr>
          <p:nvPr/>
        </p:nvSpPr>
        <p:spPr bwMode="auto">
          <a:xfrm>
            <a:off x="4645533" y="47177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 flipH="1" flipV="1">
            <a:off x="4658233" y="3468428"/>
            <a:ext cx="11113" cy="346075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 flipH="1" flipV="1">
            <a:off x="4677283" y="4525703"/>
            <a:ext cx="11113" cy="46355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4620751"/>
            <a:ext cx="925830" cy="18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7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9195" y="1847962"/>
            <a:ext cx="433823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Binaire M:N relatietypes</a:t>
            </a:r>
            <a:endParaRPr lang="nl-BE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4501750"/>
            <a:ext cx="1198880" cy="2068068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08549" y="3199927"/>
            <a:ext cx="73821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Maak een nieuwe basisrelatie.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relatienaam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primaire sleutels van de basisrelaties van de betrokken </a:t>
            </a:r>
          </a:p>
          <a:p>
            <a:pPr eaLnBrk="1" hangingPunct="1"/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entiteittypes toe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vreemde sleutels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de enkelvoudige, enkelwaardige, niet-afgeleide (componenten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van de) </a:t>
            </a:r>
            <a:r>
              <a:rPr lang="nl-NL" sz="1800" b="0" i="1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attributen van het relatietype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De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primaire sleutel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bestaat uit de samenvoeging van beide vreemde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sleutels.</a:t>
            </a:r>
            <a:endParaRPr lang="nl-NL" sz="1800" b="0" dirty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sz="1800" b="0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87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25"/>
          <p:cNvSpPr>
            <a:spLocks noChangeArrowheads="1"/>
          </p:cNvSpPr>
          <p:nvPr/>
        </p:nvSpPr>
        <p:spPr bwMode="auto">
          <a:xfrm>
            <a:off x="4410675" y="4968250"/>
            <a:ext cx="1517163" cy="217981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4" name="Rectangle 125"/>
          <p:cNvSpPr>
            <a:spLocks noChangeArrowheads="1"/>
          </p:cNvSpPr>
          <p:nvPr/>
        </p:nvSpPr>
        <p:spPr bwMode="auto">
          <a:xfrm>
            <a:off x="4432162" y="4163645"/>
            <a:ext cx="654850" cy="217981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" name="Rectangle 125"/>
          <p:cNvSpPr>
            <a:spLocks noChangeArrowheads="1"/>
          </p:cNvSpPr>
          <p:nvPr/>
        </p:nvSpPr>
        <p:spPr bwMode="auto">
          <a:xfrm>
            <a:off x="4410676" y="3376784"/>
            <a:ext cx="749908" cy="213256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1309" y="2062339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/>
              <a:t>Voorbeeld: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530704" y="420369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3278736" y="384263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6027292" y="4076885"/>
            <a:ext cx="709879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75" name="Text Box 135"/>
          <p:cNvSpPr txBox="1">
            <a:spLocks noChangeArrowheads="1"/>
          </p:cNvSpPr>
          <p:nvPr/>
        </p:nvSpPr>
        <p:spPr bwMode="auto">
          <a:xfrm>
            <a:off x="4358126" y="3301554"/>
            <a:ext cx="46731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Student </a:t>
            </a:r>
            <a:r>
              <a:rPr lang="nl-BE" sz="1600" b="0" dirty="0">
                <a:solidFill>
                  <a:srgbClr val="000000"/>
                </a:solidFill>
              </a:rPr>
              <a:t>(</a:t>
            </a:r>
            <a:r>
              <a:rPr lang="nl-BE" sz="1600" b="0" dirty="0" err="1">
                <a:solidFill>
                  <a:srgbClr val="000000"/>
                </a:solidFill>
              </a:rPr>
              <a:t>Nummer:integer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endParaRPr lang="nl-BE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                             </a:t>
            </a:r>
            <a:r>
              <a:rPr lang="nl-BE" sz="1600" b="0" dirty="0" err="1" smtClean="0">
                <a:solidFill>
                  <a:srgbClr val="000000"/>
                </a:solidFill>
              </a:rPr>
              <a:t>Richting:varchar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Jaar:integer</a:t>
            </a:r>
            <a:r>
              <a:rPr lang="nl-BE" sz="1600" b="0" dirty="0" smtClean="0">
                <a:solidFill>
                  <a:srgbClr val="000000"/>
                </a:solidFill>
              </a:rPr>
              <a:t>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Primaire </a:t>
            </a:r>
            <a:r>
              <a:rPr lang="nl-BE" sz="1600" b="0" dirty="0">
                <a:solidFill>
                  <a:srgbClr val="000000"/>
                </a:solidFill>
              </a:rPr>
              <a:t>sleutel: {Nummer}</a:t>
            </a:r>
          </a:p>
          <a:p>
            <a:pPr eaLnBrk="1" hangingPunct="1">
              <a:lnSpc>
                <a:spcPct val="100000"/>
              </a:lnSpc>
            </a:pPr>
            <a:endParaRPr lang="nl-BE" sz="4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 smtClean="0">
                <a:solidFill>
                  <a:srgbClr val="000000"/>
                </a:solidFill>
              </a:rPr>
              <a:t>Cursus (</a:t>
            </a:r>
            <a:r>
              <a:rPr lang="nl-BE" sz="1600" b="0" dirty="0" err="1" smtClean="0">
                <a:solidFill>
                  <a:srgbClr val="000000"/>
                </a:solidFill>
              </a:rPr>
              <a:t>Code:char</a:t>
            </a:r>
            <a:r>
              <a:rPr lang="nl-BE" sz="1600" b="0" dirty="0" smtClean="0">
                <a:solidFill>
                  <a:srgbClr val="000000"/>
                </a:solidFill>
              </a:rPr>
              <a:t>(4), 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br>
              <a:rPr lang="nl-BE" sz="1600" b="0" dirty="0" smtClean="0">
                <a:solidFill>
                  <a:srgbClr val="000000"/>
                </a:solidFill>
              </a:rPr>
            </a:br>
            <a:r>
              <a:rPr lang="nl-BE" sz="1600" b="0" dirty="0" smtClean="0">
                <a:solidFill>
                  <a:srgbClr val="000000"/>
                </a:solidFill>
              </a:rPr>
              <a:t>                                                  </a:t>
            </a:r>
            <a:r>
              <a:rPr lang="nl-BE" sz="1600" b="0" dirty="0" err="1" smtClean="0">
                <a:solidFill>
                  <a:srgbClr val="000000"/>
                </a:solidFill>
              </a:rPr>
              <a:t>Omschr:varchar</a:t>
            </a:r>
            <a:r>
              <a:rPr lang="nl-BE" sz="1600" b="0" dirty="0" smtClean="0">
                <a:solidFill>
                  <a:srgbClr val="000000"/>
                </a:solidFill>
              </a:rPr>
              <a:t>) 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Primaire </a:t>
            </a:r>
            <a:r>
              <a:rPr lang="nl-BE" sz="1600" b="0" dirty="0">
                <a:solidFill>
                  <a:srgbClr val="000000"/>
                </a:solidFill>
              </a:rPr>
              <a:t>sleutel: </a:t>
            </a:r>
            <a:r>
              <a:rPr lang="nl-BE" sz="1600" b="0" dirty="0" smtClean="0">
                <a:solidFill>
                  <a:srgbClr val="000000"/>
                </a:solidFill>
              </a:rPr>
              <a:t>{Code}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nl-BE" sz="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Cursusbezetting (</a:t>
            </a:r>
            <a:r>
              <a:rPr lang="nl-BE" sz="1600" b="0" dirty="0" err="1" smtClean="0">
                <a:solidFill>
                  <a:srgbClr val="000000"/>
                </a:solidFill>
              </a:rPr>
              <a:t>Nummer:integer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Code:char</a:t>
            </a:r>
            <a:r>
              <a:rPr lang="nl-BE" sz="1600" b="0" dirty="0" smtClean="0">
                <a:solidFill>
                  <a:srgbClr val="000000"/>
                </a:solidFill>
              </a:rPr>
              <a:t>(4))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Primaire sleutel: {Nummer, Code}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Vreemde sleutel: {Nummer} verwijst naar Student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Vreemde sleutel: {Code} verwijst naar Cursus </a:t>
            </a:r>
            <a:endParaRPr lang="nl-BE" sz="1600" b="0" dirty="0">
              <a:solidFill>
                <a:srgbClr val="000000"/>
              </a:solidFill>
            </a:endParaRPr>
          </a:p>
        </p:txBody>
      </p:sp>
      <p:sp>
        <p:nvSpPr>
          <p:cNvPr id="110" name="Line 162"/>
          <p:cNvSpPr>
            <a:spLocks noChangeShapeType="1"/>
          </p:cNvSpPr>
          <p:nvPr/>
        </p:nvSpPr>
        <p:spPr bwMode="auto">
          <a:xfrm>
            <a:off x="6098244" y="5668510"/>
            <a:ext cx="775525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5" name="Line 162"/>
          <p:cNvSpPr>
            <a:spLocks noChangeShapeType="1"/>
          </p:cNvSpPr>
          <p:nvPr/>
        </p:nvSpPr>
        <p:spPr bwMode="auto">
          <a:xfrm>
            <a:off x="6027293" y="4863683"/>
            <a:ext cx="478616" cy="2834"/>
          </a:xfrm>
          <a:prstGeom prst="line">
            <a:avLst/>
          </a:prstGeom>
          <a:noFill/>
          <a:ln w="38100">
            <a:solidFill>
              <a:srgbClr val="1687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TextBox 42"/>
          <p:cNvSpPr txBox="1"/>
          <p:nvPr/>
        </p:nvSpPr>
        <p:spPr>
          <a:xfrm>
            <a:off x="2493797" y="1470880"/>
            <a:ext cx="433823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Binaire M:N relatietypes</a:t>
            </a:r>
            <a:endParaRPr lang="nl-BE" sz="3200" b="1" dirty="0"/>
          </a:p>
        </p:txBody>
      </p:sp>
      <p:sp>
        <p:nvSpPr>
          <p:cNvPr id="49" name="Text Box 129"/>
          <p:cNvSpPr txBox="1">
            <a:spLocks noChangeArrowheads="1"/>
          </p:cNvSpPr>
          <p:nvPr/>
        </p:nvSpPr>
        <p:spPr bwMode="auto">
          <a:xfrm>
            <a:off x="2482800" y="3286820"/>
            <a:ext cx="7585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Student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1" name="Rectangle 130"/>
          <p:cNvSpPr>
            <a:spLocks noChangeArrowheads="1"/>
          </p:cNvSpPr>
          <p:nvPr/>
        </p:nvSpPr>
        <p:spPr bwMode="auto">
          <a:xfrm>
            <a:off x="2246312" y="321779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 Box 132"/>
          <p:cNvSpPr txBox="1">
            <a:spLocks noChangeArrowheads="1"/>
          </p:cNvSpPr>
          <p:nvPr/>
        </p:nvSpPr>
        <p:spPr bwMode="auto">
          <a:xfrm>
            <a:off x="2516737" y="5212841"/>
            <a:ext cx="7136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Cursus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4" name="Rectangle 133"/>
          <p:cNvSpPr>
            <a:spLocks noChangeArrowheads="1"/>
          </p:cNvSpPr>
          <p:nvPr/>
        </p:nvSpPr>
        <p:spPr bwMode="auto">
          <a:xfrm>
            <a:off x="2246312" y="513549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34"/>
          <p:cNvSpPr txBox="1">
            <a:spLocks noChangeArrowheads="1"/>
          </p:cNvSpPr>
          <p:nvPr/>
        </p:nvSpPr>
        <p:spPr bwMode="auto">
          <a:xfrm>
            <a:off x="2577645" y="4204998"/>
            <a:ext cx="553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volgt</a:t>
            </a:r>
          </a:p>
        </p:txBody>
      </p:sp>
      <p:sp>
        <p:nvSpPr>
          <p:cNvPr id="55" name="Rectangle 135"/>
          <p:cNvSpPr>
            <a:spLocks noChangeArrowheads="1"/>
          </p:cNvSpPr>
          <p:nvPr/>
        </p:nvSpPr>
        <p:spPr bwMode="auto">
          <a:xfrm rot="2700000">
            <a:off x="2566987" y="4049643"/>
            <a:ext cx="603250" cy="5842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36"/>
          <p:cNvSpPr>
            <a:spLocks noChangeShapeType="1"/>
          </p:cNvSpPr>
          <p:nvPr/>
        </p:nvSpPr>
        <p:spPr bwMode="auto">
          <a:xfrm flipH="1" flipV="1">
            <a:off x="2857499" y="3619430"/>
            <a:ext cx="11113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Line 137"/>
          <p:cNvSpPr>
            <a:spLocks noChangeShapeType="1"/>
          </p:cNvSpPr>
          <p:nvPr/>
        </p:nvSpPr>
        <p:spPr bwMode="auto">
          <a:xfrm flipH="1" flipV="1">
            <a:off x="2870199" y="4737030"/>
            <a:ext cx="11113" cy="393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Text Box 138"/>
          <p:cNvSpPr txBox="1">
            <a:spLocks noChangeArrowheads="1"/>
          </p:cNvSpPr>
          <p:nvPr/>
        </p:nvSpPr>
        <p:spPr bwMode="auto">
          <a:xfrm>
            <a:off x="2543174" y="3592443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65" name="Text Box 139"/>
          <p:cNvSpPr txBox="1">
            <a:spLocks noChangeArrowheads="1"/>
          </p:cNvSpPr>
          <p:nvPr/>
        </p:nvSpPr>
        <p:spPr bwMode="auto">
          <a:xfrm>
            <a:off x="2854324" y="4846568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M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51" name="Text Box 141"/>
          <p:cNvSpPr txBox="1">
            <a:spLocks noChangeArrowheads="1"/>
          </p:cNvSpPr>
          <p:nvPr/>
        </p:nvSpPr>
        <p:spPr bwMode="auto">
          <a:xfrm>
            <a:off x="2030931" y="2637533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Naam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2" name="Oval 142"/>
          <p:cNvSpPr>
            <a:spLocks noChangeArrowheads="1"/>
          </p:cNvSpPr>
          <p:nvPr/>
        </p:nvSpPr>
        <p:spPr bwMode="auto">
          <a:xfrm>
            <a:off x="1870074" y="25843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49" name="Text Box 144"/>
          <p:cNvSpPr txBox="1">
            <a:spLocks noChangeArrowheads="1"/>
          </p:cNvSpPr>
          <p:nvPr/>
        </p:nvSpPr>
        <p:spPr bwMode="auto">
          <a:xfrm>
            <a:off x="2950520" y="2639723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Richting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0" name="Oval 145"/>
          <p:cNvSpPr>
            <a:spLocks noChangeArrowheads="1"/>
          </p:cNvSpPr>
          <p:nvPr/>
        </p:nvSpPr>
        <p:spPr bwMode="auto">
          <a:xfrm>
            <a:off x="2898774" y="25970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47" name="Text Box 147"/>
          <p:cNvSpPr txBox="1">
            <a:spLocks noChangeArrowheads="1"/>
          </p:cNvSpPr>
          <p:nvPr/>
        </p:nvSpPr>
        <p:spPr bwMode="auto">
          <a:xfrm>
            <a:off x="1607415" y="5779798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Code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48" name="Oval 148"/>
          <p:cNvSpPr>
            <a:spLocks noChangeArrowheads="1"/>
          </p:cNvSpPr>
          <p:nvPr/>
        </p:nvSpPr>
        <p:spPr bwMode="auto">
          <a:xfrm>
            <a:off x="1425574" y="5737155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0" name="Line 149"/>
          <p:cNvSpPr>
            <a:spLocks noChangeShapeType="1"/>
          </p:cNvSpPr>
          <p:nvPr/>
        </p:nvSpPr>
        <p:spPr bwMode="auto">
          <a:xfrm flipH="1">
            <a:off x="3498849" y="3232080"/>
            <a:ext cx="309563" cy="1714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5" name="Text Box 151"/>
          <p:cNvSpPr txBox="1">
            <a:spLocks noChangeArrowheads="1"/>
          </p:cNvSpPr>
          <p:nvPr/>
        </p:nvSpPr>
        <p:spPr bwMode="auto">
          <a:xfrm>
            <a:off x="2576046" y="5766113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Naam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46" name="Oval 152"/>
          <p:cNvSpPr>
            <a:spLocks noChangeArrowheads="1"/>
          </p:cNvSpPr>
          <p:nvPr/>
        </p:nvSpPr>
        <p:spPr bwMode="auto">
          <a:xfrm>
            <a:off x="2428874" y="57339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3" name="Line 153"/>
          <p:cNvSpPr>
            <a:spLocks noChangeShapeType="1"/>
          </p:cNvSpPr>
          <p:nvPr/>
        </p:nvSpPr>
        <p:spPr bwMode="auto">
          <a:xfrm flipH="1">
            <a:off x="2063749" y="5527605"/>
            <a:ext cx="331788" cy="2254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Line 154"/>
          <p:cNvSpPr>
            <a:spLocks noChangeShapeType="1"/>
          </p:cNvSpPr>
          <p:nvPr/>
        </p:nvSpPr>
        <p:spPr bwMode="auto">
          <a:xfrm flipH="1" flipV="1">
            <a:off x="3311524" y="5524430"/>
            <a:ext cx="379413" cy="2254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0" name="Line 156"/>
          <p:cNvSpPr>
            <a:spLocks noChangeShapeType="1"/>
          </p:cNvSpPr>
          <p:nvPr/>
        </p:nvSpPr>
        <p:spPr bwMode="auto">
          <a:xfrm flipH="1" flipV="1">
            <a:off x="2533649" y="2920930"/>
            <a:ext cx="12858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3" name="Text Box 158"/>
          <p:cNvSpPr txBox="1">
            <a:spLocks noChangeArrowheads="1"/>
          </p:cNvSpPr>
          <p:nvPr/>
        </p:nvSpPr>
        <p:spPr bwMode="auto">
          <a:xfrm>
            <a:off x="1378461" y="2982623"/>
            <a:ext cx="80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Nummer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44" name="Oval 159"/>
          <p:cNvSpPr>
            <a:spLocks noChangeArrowheads="1"/>
          </p:cNvSpPr>
          <p:nvPr/>
        </p:nvSpPr>
        <p:spPr bwMode="auto">
          <a:xfrm>
            <a:off x="1311274" y="29399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2" name="Line 160"/>
          <p:cNvSpPr>
            <a:spLocks noChangeShapeType="1"/>
          </p:cNvSpPr>
          <p:nvPr/>
        </p:nvSpPr>
        <p:spPr bwMode="auto">
          <a:xfrm flipH="1" flipV="1">
            <a:off x="2000249" y="3251130"/>
            <a:ext cx="242888" cy="139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1" name="Text Box 162"/>
          <p:cNvSpPr txBox="1">
            <a:spLocks noChangeArrowheads="1"/>
          </p:cNvSpPr>
          <p:nvPr/>
        </p:nvSpPr>
        <p:spPr bwMode="auto">
          <a:xfrm>
            <a:off x="3763199" y="2969923"/>
            <a:ext cx="498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Jaar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42" name="Oval 163"/>
          <p:cNvSpPr>
            <a:spLocks noChangeArrowheads="1"/>
          </p:cNvSpPr>
          <p:nvPr/>
        </p:nvSpPr>
        <p:spPr bwMode="auto">
          <a:xfrm>
            <a:off x="3559174" y="29272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4" name="Line 164"/>
          <p:cNvSpPr>
            <a:spLocks noChangeShapeType="1"/>
          </p:cNvSpPr>
          <p:nvPr/>
        </p:nvSpPr>
        <p:spPr bwMode="auto">
          <a:xfrm flipH="1">
            <a:off x="3067049" y="2927280"/>
            <a:ext cx="182563" cy="2984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9" name="Text Box 166"/>
          <p:cNvSpPr txBox="1">
            <a:spLocks noChangeArrowheads="1"/>
          </p:cNvSpPr>
          <p:nvPr/>
        </p:nvSpPr>
        <p:spPr bwMode="auto">
          <a:xfrm>
            <a:off x="3513301" y="5763923"/>
            <a:ext cx="7997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 err="1">
                <a:solidFill>
                  <a:srgbClr val="000000"/>
                </a:solidFill>
              </a:rPr>
              <a:t>Omschr</a:t>
            </a:r>
            <a:r>
              <a:rPr lang="nl-BE" dirty="0">
                <a:solidFill>
                  <a:srgbClr val="000000"/>
                </a:solidFill>
              </a:rPr>
              <a:t>.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40" name="Oval 167"/>
          <p:cNvSpPr>
            <a:spLocks noChangeArrowheads="1"/>
          </p:cNvSpPr>
          <p:nvPr/>
        </p:nvSpPr>
        <p:spPr bwMode="auto">
          <a:xfrm>
            <a:off x="3432174" y="57212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6" name="Line 168"/>
          <p:cNvSpPr>
            <a:spLocks noChangeShapeType="1"/>
          </p:cNvSpPr>
          <p:nvPr/>
        </p:nvSpPr>
        <p:spPr bwMode="auto">
          <a:xfrm>
            <a:off x="2865437" y="5514905"/>
            <a:ext cx="11113" cy="2127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6" name="Line 162"/>
          <p:cNvSpPr>
            <a:spLocks noChangeShapeType="1"/>
          </p:cNvSpPr>
          <p:nvPr/>
        </p:nvSpPr>
        <p:spPr bwMode="auto">
          <a:xfrm>
            <a:off x="6027293" y="5444061"/>
            <a:ext cx="1350974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8" name="Line 162"/>
          <p:cNvSpPr>
            <a:spLocks noChangeShapeType="1"/>
          </p:cNvSpPr>
          <p:nvPr/>
        </p:nvSpPr>
        <p:spPr bwMode="auto">
          <a:xfrm>
            <a:off x="6098244" y="5901254"/>
            <a:ext cx="481237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" y="4501750"/>
            <a:ext cx="1198880" cy="20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5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2" name="Text Box 169"/>
          <p:cNvSpPr txBox="1">
            <a:spLocks noChangeArrowheads="1"/>
          </p:cNvSpPr>
          <p:nvPr/>
        </p:nvSpPr>
        <p:spPr bwMode="auto">
          <a:xfrm>
            <a:off x="1322210" y="2657990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" y="4501750"/>
            <a:ext cx="1198880" cy="20680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493797" y="1470880"/>
            <a:ext cx="433823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Binaire M:N relatietypes</a:t>
            </a:r>
            <a:endParaRPr lang="nl-BE" sz="3200" b="1" dirty="0"/>
          </a:p>
        </p:txBody>
      </p:sp>
      <p:sp>
        <p:nvSpPr>
          <p:cNvPr id="40" name="Rectangle 169"/>
          <p:cNvSpPr>
            <a:spLocks noChangeArrowheads="1"/>
          </p:cNvSpPr>
          <p:nvPr/>
        </p:nvSpPr>
        <p:spPr bwMode="auto">
          <a:xfrm>
            <a:off x="5514987" y="3235357"/>
            <a:ext cx="2236788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70"/>
          <p:cNvSpPr txBox="1">
            <a:spLocks noChangeArrowheads="1"/>
          </p:cNvSpPr>
          <p:nvPr/>
        </p:nvSpPr>
        <p:spPr bwMode="auto">
          <a:xfrm>
            <a:off x="5486412" y="3219482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Cursus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Rectangle 171"/>
          <p:cNvSpPr>
            <a:spLocks noChangeArrowheads="1"/>
          </p:cNvSpPr>
          <p:nvPr/>
        </p:nvSpPr>
        <p:spPr bwMode="auto">
          <a:xfrm>
            <a:off x="5514987" y="3608420"/>
            <a:ext cx="22367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72"/>
          <p:cNvSpPr txBox="1">
            <a:spLocks noChangeArrowheads="1"/>
          </p:cNvSpPr>
          <p:nvPr/>
        </p:nvSpPr>
        <p:spPr bwMode="auto">
          <a:xfrm>
            <a:off x="6249999" y="357984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44" name="Text Box 173"/>
          <p:cNvSpPr txBox="1">
            <a:spLocks noChangeArrowheads="1"/>
          </p:cNvSpPr>
          <p:nvPr/>
        </p:nvSpPr>
        <p:spPr bwMode="auto">
          <a:xfrm>
            <a:off x="6951674" y="3579845"/>
            <a:ext cx="854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Omschr: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46" name="Line 174"/>
          <p:cNvSpPr>
            <a:spLocks noChangeShapeType="1"/>
          </p:cNvSpPr>
          <p:nvPr/>
        </p:nvSpPr>
        <p:spPr bwMode="auto">
          <a:xfrm>
            <a:off x="6988187" y="3611595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177"/>
          <p:cNvSpPr>
            <a:spLocks noChangeShapeType="1"/>
          </p:cNvSpPr>
          <p:nvPr/>
        </p:nvSpPr>
        <p:spPr bwMode="auto">
          <a:xfrm>
            <a:off x="5561024" y="4060857"/>
            <a:ext cx="615950" cy="15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Rectangle 178"/>
          <p:cNvSpPr>
            <a:spLocks noChangeArrowheads="1"/>
          </p:cNvSpPr>
          <p:nvPr/>
        </p:nvSpPr>
        <p:spPr bwMode="auto">
          <a:xfrm>
            <a:off x="2390787" y="3235357"/>
            <a:ext cx="29765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79"/>
          <p:cNvSpPr txBox="1">
            <a:spLocks noChangeArrowheads="1"/>
          </p:cNvSpPr>
          <p:nvPr/>
        </p:nvSpPr>
        <p:spPr bwMode="auto">
          <a:xfrm>
            <a:off x="2362212" y="3219482"/>
            <a:ext cx="1306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Student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1" name="Rectangle 180"/>
          <p:cNvSpPr>
            <a:spLocks noChangeArrowheads="1"/>
          </p:cNvSpPr>
          <p:nvPr/>
        </p:nvSpPr>
        <p:spPr bwMode="auto">
          <a:xfrm>
            <a:off x="2390787" y="3595720"/>
            <a:ext cx="29860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3176599" y="357984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3" name="Text Box 182"/>
          <p:cNvSpPr txBox="1">
            <a:spLocks noChangeArrowheads="1"/>
          </p:cNvSpPr>
          <p:nvPr/>
        </p:nvSpPr>
        <p:spPr bwMode="auto">
          <a:xfrm>
            <a:off x="3916374" y="3579845"/>
            <a:ext cx="874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Richting: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60" name="Line 183"/>
          <p:cNvSpPr>
            <a:spLocks noChangeShapeType="1"/>
          </p:cNvSpPr>
          <p:nvPr/>
        </p:nvSpPr>
        <p:spPr bwMode="auto">
          <a:xfrm>
            <a:off x="3940187" y="3586195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Text Box 184"/>
          <p:cNvSpPr txBox="1">
            <a:spLocks noChangeArrowheads="1"/>
          </p:cNvSpPr>
          <p:nvPr/>
        </p:nvSpPr>
        <p:spPr bwMode="auto">
          <a:xfrm>
            <a:off x="4700599" y="3576670"/>
            <a:ext cx="725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Jaar: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62" name="Line 185"/>
          <p:cNvSpPr>
            <a:spLocks noChangeShapeType="1"/>
          </p:cNvSpPr>
          <p:nvPr/>
        </p:nvSpPr>
        <p:spPr bwMode="auto">
          <a:xfrm flipH="1">
            <a:off x="4738699" y="3611595"/>
            <a:ext cx="0" cy="50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3" name="Line 186"/>
          <p:cNvSpPr>
            <a:spLocks noChangeShapeType="1"/>
          </p:cNvSpPr>
          <p:nvPr/>
        </p:nvSpPr>
        <p:spPr bwMode="auto">
          <a:xfrm flipV="1">
            <a:off x="5882334" y="4100544"/>
            <a:ext cx="0" cy="112395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Line 187"/>
          <p:cNvSpPr>
            <a:spLocks noChangeShapeType="1"/>
          </p:cNvSpPr>
          <p:nvPr/>
        </p:nvSpPr>
        <p:spPr bwMode="auto">
          <a:xfrm flipV="1">
            <a:off x="2452857" y="4062445"/>
            <a:ext cx="704850" cy="15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Text Box 188"/>
          <p:cNvSpPr txBox="1">
            <a:spLocks noChangeArrowheads="1"/>
          </p:cNvSpPr>
          <p:nvPr/>
        </p:nvSpPr>
        <p:spPr bwMode="auto">
          <a:xfrm>
            <a:off x="2363799" y="3567145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66" name="Line 189"/>
          <p:cNvSpPr>
            <a:spLocks noChangeShapeType="1"/>
          </p:cNvSpPr>
          <p:nvPr/>
        </p:nvSpPr>
        <p:spPr bwMode="auto">
          <a:xfrm>
            <a:off x="3203587" y="3586195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Rectangle 192"/>
          <p:cNvSpPr>
            <a:spLocks noChangeArrowheads="1"/>
          </p:cNvSpPr>
          <p:nvPr/>
        </p:nvSpPr>
        <p:spPr bwMode="auto">
          <a:xfrm>
            <a:off x="3574585" y="4633945"/>
            <a:ext cx="19351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193"/>
          <p:cNvSpPr txBox="1">
            <a:spLocks noChangeArrowheads="1"/>
          </p:cNvSpPr>
          <p:nvPr/>
        </p:nvSpPr>
        <p:spPr bwMode="auto">
          <a:xfrm>
            <a:off x="3546010" y="4618070"/>
            <a:ext cx="197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Cursusbezetting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9" name="Rectangle 194"/>
          <p:cNvSpPr>
            <a:spLocks noChangeArrowheads="1"/>
          </p:cNvSpPr>
          <p:nvPr/>
        </p:nvSpPr>
        <p:spPr bwMode="auto">
          <a:xfrm>
            <a:off x="3574585" y="4994308"/>
            <a:ext cx="19319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5"/>
          <p:cNvSpPr txBox="1">
            <a:spLocks noChangeArrowheads="1"/>
          </p:cNvSpPr>
          <p:nvPr/>
        </p:nvSpPr>
        <p:spPr bwMode="auto">
          <a:xfrm>
            <a:off x="4360397" y="4978433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char(4)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1" name="Line 196"/>
          <p:cNvSpPr>
            <a:spLocks noChangeShapeType="1"/>
          </p:cNvSpPr>
          <p:nvPr/>
        </p:nvSpPr>
        <p:spPr bwMode="auto">
          <a:xfrm flipV="1">
            <a:off x="3628560" y="5461033"/>
            <a:ext cx="172561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2" name="Line 197"/>
          <p:cNvSpPr>
            <a:spLocks noChangeShapeType="1"/>
          </p:cNvSpPr>
          <p:nvPr/>
        </p:nvSpPr>
        <p:spPr bwMode="auto">
          <a:xfrm>
            <a:off x="4387385" y="4984783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Text Box 198"/>
          <p:cNvSpPr txBox="1">
            <a:spLocks noChangeArrowheads="1"/>
          </p:cNvSpPr>
          <p:nvPr/>
        </p:nvSpPr>
        <p:spPr bwMode="auto">
          <a:xfrm>
            <a:off x="5487999" y="3579845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char(4)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4" name="Line 199"/>
          <p:cNvSpPr>
            <a:spLocks noChangeShapeType="1"/>
          </p:cNvSpPr>
          <p:nvPr/>
        </p:nvSpPr>
        <p:spPr bwMode="auto">
          <a:xfrm>
            <a:off x="6226187" y="3611595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Text Box 200"/>
          <p:cNvSpPr txBox="1">
            <a:spLocks noChangeArrowheads="1"/>
          </p:cNvSpPr>
          <p:nvPr/>
        </p:nvSpPr>
        <p:spPr bwMode="auto">
          <a:xfrm>
            <a:off x="3547597" y="4965733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Integer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76" name="Rectangle 201"/>
          <p:cNvSpPr>
            <a:spLocks noChangeArrowheads="1"/>
          </p:cNvSpPr>
          <p:nvPr/>
        </p:nvSpPr>
        <p:spPr bwMode="auto">
          <a:xfrm>
            <a:off x="3598397" y="4951445"/>
            <a:ext cx="749300" cy="6350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02"/>
          <p:cNvSpPr>
            <a:spLocks noChangeArrowheads="1"/>
          </p:cNvSpPr>
          <p:nvPr/>
        </p:nvSpPr>
        <p:spPr bwMode="auto">
          <a:xfrm>
            <a:off x="4436597" y="4938745"/>
            <a:ext cx="1003300" cy="6350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203"/>
          <p:cNvSpPr>
            <a:spLocks noChangeShapeType="1"/>
          </p:cNvSpPr>
          <p:nvPr/>
        </p:nvSpPr>
        <p:spPr bwMode="auto">
          <a:xfrm flipH="1" flipV="1">
            <a:off x="2803545" y="4075142"/>
            <a:ext cx="0" cy="1149351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9" name="Line 187"/>
          <p:cNvSpPr>
            <a:spLocks noChangeShapeType="1"/>
          </p:cNvSpPr>
          <p:nvPr/>
        </p:nvSpPr>
        <p:spPr bwMode="auto">
          <a:xfrm flipV="1">
            <a:off x="2808469" y="5212778"/>
            <a:ext cx="789928" cy="1588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0" name="Line 187"/>
          <p:cNvSpPr>
            <a:spLocks noChangeShapeType="1"/>
          </p:cNvSpPr>
          <p:nvPr/>
        </p:nvSpPr>
        <p:spPr bwMode="auto">
          <a:xfrm flipV="1">
            <a:off x="5506573" y="5224492"/>
            <a:ext cx="375761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280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9195" y="1858122"/>
            <a:ext cx="449097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err="1" smtClean="0"/>
              <a:t>Meerwaardige</a:t>
            </a:r>
            <a:r>
              <a:rPr lang="nl-BE" sz="3200" b="1" dirty="0" smtClean="0"/>
              <a:t> attributen</a:t>
            </a:r>
            <a:endParaRPr lang="nl-BE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" y="4205778"/>
            <a:ext cx="1129030" cy="2390025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480887" y="3871335"/>
            <a:ext cx="662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 smtClean="0">
                <a:latin typeface="Arial" charset="0"/>
              </a:rPr>
              <a:t>Naam</a:t>
            </a:r>
            <a:endParaRPr lang="nl-NL" sz="1400" dirty="0">
              <a:latin typeface="Arial" charset="0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2358837" y="3860222"/>
            <a:ext cx="939800" cy="342900"/>
          </a:xfrm>
          <a:prstGeom prst="ellips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308037" y="3809422"/>
            <a:ext cx="1041400" cy="444500"/>
          </a:xfrm>
          <a:prstGeom prst="ellips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 flipV="1">
            <a:off x="3561645" y="4022185"/>
            <a:ext cx="729718" cy="1002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34" name="Rectangle 47"/>
          <p:cNvSpPr>
            <a:spLocks noChangeArrowheads="1"/>
          </p:cNvSpPr>
          <p:nvPr/>
        </p:nvSpPr>
        <p:spPr bwMode="auto">
          <a:xfrm>
            <a:off x="4378861" y="3535102"/>
            <a:ext cx="2995366" cy="25082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35" name="Text Box 48"/>
          <p:cNvSpPr txBox="1">
            <a:spLocks noChangeArrowheads="1"/>
          </p:cNvSpPr>
          <p:nvPr/>
        </p:nvSpPr>
        <p:spPr bwMode="auto">
          <a:xfrm>
            <a:off x="4347111" y="3497002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</a:rPr>
              <a:t>Naam</a:t>
            </a:r>
            <a:endParaRPr lang="nl-NL" sz="1400" b="1" dirty="0">
              <a:solidFill>
                <a:srgbClr val="000000"/>
              </a:solidFill>
            </a:endParaRPr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4388386" y="3865302"/>
            <a:ext cx="2985841" cy="2919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4378862" y="4229539"/>
            <a:ext cx="2995366" cy="86532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8" name="Line 66"/>
          <p:cNvSpPr>
            <a:spLocks noChangeShapeType="1"/>
          </p:cNvSpPr>
          <p:nvPr/>
        </p:nvSpPr>
        <p:spPr bwMode="auto">
          <a:xfrm>
            <a:off x="4380448" y="4804213"/>
            <a:ext cx="299378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9" name="Line 79"/>
          <p:cNvSpPr>
            <a:spLocks noChangeShapeType="1"/>
          </p:cNvSpPr>
          <p:nvPr/>
        </p:nvSpPr>
        <p:spPr bwMode="auto">
          <a:xfrm flipH="1">
            <a:off x="4959886" y="3870064"/>
            <a:ext cx="1841" cy="2871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0" name="Text Box 80"/>
          <p:cNvSpPr txBox="1">
            <a:spLocks noChangeArrowheads="1"/>
          </p:cNvSpPr>
          <p:nvPr/>
        </p:nvSpPr>
        <p:spPr bwMode="auto">
          <a:xfrm>
            <a:off x="4337586" y="3849427"/>
            <a:ext cx="5982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i="1" dirty="0" smtClean="0">
                <a:solidFill>
                  <a:srgbClr val="000000"/>
                </a:solidFill>
              </a:rPr>
              <a:t>A</a:t>
            </a:r>
            <a:r>
              <a:rPr lang="nl-BE" sz="1400" i="1" baseline="-25000" dirty="0" smtClean="0">
                <a:solidFill>
                  <a:srgbClr val="000000"/>
                </a:solidFill>
              </a:rPr>
              <a:t>1</a:t>
            </a:r>
            <a:r>
              <a:rPr lang="nl-BE" sz="1400" i="1" dirty="0" smtClean="0">
                <a:solidFill>
                  <a:srgbClr val="000000"/>
                </a:solidFill>
              </a:rPr>
              <a:t>:T</a:t>
            </a:r>
            <a:r>
              <a:rPr lang="nl-BE" sz="1400" i="1" baseline="-25000" dirty="0" smtClean="0">
                <a:solidFill>
                  <a:srgbClr val="000000"/>
                </a:solidFill>
              </a:rPr>
              <a:t>1</a:t>
            </a:r>
            <a:endParaRPr lang="nl-BE" sz="1400" i="1" baseline="-25000" dirty="0">
              <a:solidFill>
                <a:srgbClr val="000000"/>
              </a:solidFill>
            </a:endParaRPr>
          </a:p>
        </p:txBody>
      </p:sp>
      <p:sp>
        <p:nvSpPr>
          <p:cNvPr id="41" name="Line 81"/>
          <p:cNvSpPr>
            <a:spLocks noChangeShapeType="1"/>
          </p:cNvSpPr>
          <p:nvPr/>
        </p:nvSpPr>
        <p:spPr bwMode="auto">
          <a:xfrm>
            <a:off x="4960139" y="4227950"/>
            <a:ext cx="1587" cy="866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V="1">
            <a:off x="4377273" y="4521837"/>
            <a:ext cx="2996955" cy="2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 flipH="1">
            <a:off x="5587774" y="3863968"/>
            <a:ext cx="1841" cy="2871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Text Box 80"/>
          <p:cNvSpPr txBox="1">
            <a:spLocks noChangeArrowheads="1"/>
          </p:cNvSpPr>
          <p:nvPr/>
        </p:nvSpPr>
        <p:spPr bwMode="auto">
          <a:xfrm>
            <a:off x="4965474" y="3867715"/>
            <a:ext cx="5982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i="1" dirty="0" smtClean="0">
                <a:solidFill>
                  <a:srgbClr val="000000"/>
                </a:solidFill>
              </a:rPr>
              <a:t>A</a:t>
            </a:r>
            <a:r>
              <a:rPr lang="nl-BE" sz="1400" i="1" baseline="-25000" dirty="0" smtClean="0">
                <a:solidFill>
                  <a:srgbClr val="000000"/>
                </a:solidFill>
              </a:rPr>
              <a:t>2</a:t>
            </a:r>
            <a:r>
              <a:rPr lang="nl-BE" sz="1400" i="1" dirty="0" smtClean="0">
                <a:solidFill>
                  <a:srgbClr val="000000"/>
                </a:solidFill>
              </a:rPr>
              <a:t>:T</a:t>
            </a:r>
            <a:r>
              <a:rPr lang="nl-BE" sz="1400" i="1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" name="Line 79"/>
          <p:cNvSpPr>
            <a:spLocks noChangeShapeType="1"/>
          </p:cNvSpPr>
          <p:nvPr/>
        </p:nvSpPr>
        <p:spPr bwMode="auto">
          <a:xfrm flipH="1">
            <a:off x="6209566" y="3876160"/>
            <a:ext cx="1841" cy="2871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6" name="Text Box 80"/>
          <p:cNvSpPr txBox="1">
            <a:spLocks noChangeArrowheads="1"/>
          </p:cNvSpPr>
          <p:nvPr/>
        </p:nvSpPr>
        <p:spPr bwMode="auto">
          <a:xfrm>
            <a:off x="5587266" y="3855523"/>
            <a:ext cx="5982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i="1" dirty="0" smtClean="0">
                <a:solidFill>
                  <a:srgbClr val="000000"/>
                </a:solidFill>
              </a:rPr>
              <a:t>A</a:t>
            </a:r>
            <a:r>
              <a:rPr lang="nl-BE" sz="1400" i="1" baseline="-25000" dirty="0" smtClean="0">
                <a:solidFill>
                  <a:srgbClr val="000000"/>
                </a:solidFill>
              </a:rPr>
              <a:t>3</a:t>
            </a:r>
            <a:r>
              <a:rPr lang="nl-BE" sz="1400" i="1" dirty="0" smtClean="0">
                <a:solidFill>
                  <a:srgbClr val="000000"/>
                </a:solidFill>
              </a:rPr>
              <a:t>:T</a:t>
            </a:r>
            <a:r>
              <a:rPr lang="nl-BE" sz="1400" i="1" baseline="-25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7" name="Line 79"/>
          <p:cNvSpPr>
            <a:spLocks noChangeShapeType="1"/>
          </p:cNvSpPr>
          <p:nvPr/>
        </p:nvSpPr>
        <p:spPr bwMode="auto">
          <a:xfrm flipH="1">
            <a:off x="6776494" y="3870064"/>
            <a:ext cx="1841" cy="2871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Text Box 80"/>
          <p:cNvSpPr txBox="1">
            <a:spLocks noChangeArrowheads="1"/>
          </p:cNvSpPr>
          <p:nvPr/>
        </p:nvSpPr>
        <p:spPr bwMode="auto">
          <a:xfrm>
            <a:off x="6775986" y="3837235"/>
            <a:ext cx="5982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i="1" dirty="0" err="1" smtClean="0">
                <a:solidFill>
                  <a:srgbClr val="000000"/>
                </a:solidFill>
              </a:rPr>
              <a:t>A</a:t>
            </a:r>
            <a:r>
              <a:rPr lang="nl-BE" sz="1400" i="1" baseline="-25000" dirty="0" err="1" smtClean="0">
                <a:solidFill>
                  <a:srgbClr val="000000"/>
                </a:solidFill>
              </a:rPr>
              <a:t>n</a:t>
            </a:r>
            <a:r>
              <a:rPr lang="nl-BE" sz="1400" i="1" dirty="0" err="1" smtClean="0">
                <a:solidFill>
                  <a:srgbClr val="000000"/>
                </a:solidFill>
              </a:rPr>
              <a:t>:T</a:t>
            </a:r>
            <a:r>
              <a:rPr lang="nl-BE" sz="1400" i="1" baseline="-25000" dirty="0" err="1">
                <a:solidFill>
                  <a:srgbClr val="000000"/>
                </a:solidFill>
              </a:rPr>
              <a:t>n</a:t>
            </a:r>
            <a:endParaRPr lang="nl-BE" sz="1400" i="1" baseline="-25000" dirty="0">
              <a:solidFill>
                <a:srgbClr val="000000"/>
              </a:solidFill>
            </a:endParaRPr>
          </a:p>
        </p:txBody>
      </p:sp>
      <p:sp>
        <p:nvSpPr>
          <p:cNvPr id="49" name="Text Box 80"/>
          <p:cNvSpPr txBox="1">
            <a:spLocks noChangeArrowheads="1"/>
          </p:cNvSpPr>
          <p:nvPr/>
        </p:nvSpPr>
        <p:spPr bwMode="auto">
          <a:xfrm>
            <a:off x="6184674" y="3843331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i="1" dirty="0" smtClean="0">
                <a:solidFill>
                  <a:srgbClr val="000000"/>
                </a:solidFill>
              </a:rPr>
              <a:t>…</a:t>
            </a:r>
            <a:endParaRPr lang="nl-BE" sz="1400" i="1" baseline="-25000" dirty="0">
              <a:solidFill>
                <a:srgbClr val="000000"/>
              </a:solidFill>
            </a:endParaRPr>
          </a:p>
        </p:txBody>
      </p:sp>
      <p:sp>
        <p:nvSpPr>
          <p:cNvPr id="50" name="Line 81"/>
          <p:cNvSpPr>
            <a:spLocks noChangeShapeType="1"/>
          </p:cNvSpPr>
          <p:nvPr/>
        </p:nvSpPr>
        <p:spPr bwMode="auto">
          <a:xfrm>
            <a:off x="5575835" y="4234046"/>
            <a:ext cx="11431" cy="86081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81"/>
          <p:cNvSpPr>
            <a:spLocks noChangeShapeType="1"/>
          </p:cNvSpPr>
          <p:nvPr/>
        </p:nvSpPr>
        <p:spPr bwMode="auto">
          <a:xfrm>
            <a:off x="6203723" y="4227950"/>
            <a:ext cx="1587" cy="866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81"/>
          <p:cNvSpPr>
            <a:spLocks noChangeShapeType="1"/>
          </p:cNvSpPr>
          <p:nvPr/>
        </p:nvSpPr>
        <p:spPr bwMode="auto">
          <a:xfrm>
            <a:off x="6776747" y="4227950"/>
            <a:ext cx="1587" cy="866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75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08549" y="3199927"/>
            <a:ext cx="73308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Maak een nieuwe basisrelatie.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relatienaam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primaire sleutel van de basisrelatie waarin het attribuut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voorkomt toe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vreemde sleutel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nodige attributen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toe voor de opslag van het </a:t>
            </a:r>
            <a:r>
              <a:rPr lang="nl-NL" sz="1800" b="0" dirty="0" err="1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meerwaardig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b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attribuut.</a:t>
            </a:r>
            <a:endParaRPr lang="nl-NL" sz="1800" b="0" dirty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De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primaire sleutel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bestaat uit de samenvoeging van de vreemde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sleutel en de minimale </a:t>
            </a:r>
            <a:r>
              <a:rPr lang="nl-NL" sz="1800" b="0" dirty="0" err="1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subset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van de toegevoegde attributen.</a:t>
            </a:r>
            <a:endParaRPr lang="nl-NL" sz="1800" b="0" dirty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sz="1800" b="0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" y="4205778"/>
            <a:ext cx="1129030" cy="2390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09195" y="1858122"/>
            <a:ext cx="449097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err="1" smtClean="0"/>
              <a:t>Meerwaardige</a:t>
            </a:r>
            <a:r>
              <a:rPr lang="nl-BE" sz="3200" b="1" dirty="0" smtClean="0"/>
              <a:t> attributen</a:t>
            </a:r>
            <a:endParaRPr lang="nl-BE" sz="3200" b="1" dirty="0"/>
          </a:p>
        </p:txBody>
      </p:sp>
      <p:pic>
        <p:nvPicPr>
          <p:cNvPr id="14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2" y="5400790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506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25"/>
          <p:cNvSpPr>
            <a:spLocks noChangeArrowheads="1"/>
          </p:cNvSpPr>
          <p:nvPr/>
        </p:nvSpPr>
        <p:spPr bwMode="auto">
          <a:xfrm>
            <a:off x="3992885" y="4137006"/>
            <a:ext cx="1934958" cy="265641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1309" y="2062339"/>
            <a:ext cx="1565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 1: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267954" y="446644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3015986" y="410538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5572903" y="4604664"/>
            <a:ext cx="1164515" cy="1411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49" name="Text Box 129"/>
          <p:cNvSpPr txBox="1">
            <a:spLocks noChangeArrowheads="1"/>
          </p:cNvSpPr>
          <p:nvPr/>
        </p:nvSpPr>
        <p:spPr bwMode="auto">
          <a:xfrm>
            <a:off x="2127200" y="3693220"/>
            <a:ext cx="7585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Student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1" name="Rectangle 130"/>
          <p:cNvSpPr>
            <a:spLocks noChangeArrowheads="1"/>
          </p:cNvSpPr>
          <p:nvPr/>
        </p:nvSpPr>
        <p:spPr bwMode="auto">
          <a:xfrm>
            <a:off x="1890712" y="362419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36"/>
          <p:cNvSpPr>
            <a:spLocks noChangeShapeType="1"/>
          </p:cNvSpPr>
          <p:nvPr/>
        </p:nvSpPr>
        <p:spPr bwMode="auto">
          <a:xfrm flipH="1" flipV="1">
            <a:off x="2501899" y="4025830"/>
            <a:ext cx="11113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1" name="Text Box 141"/>
          <p:cNvSpPr txBox="1">
            <a:spLocks noChangeArrowheads="1"/>
          </p:cNvSpPr>
          <p:nvPr/>
        </p:nvSpPr>
        <p:spPr bwMode="auto">
          <a:xfrm>
            <a:off x="1675331" y="3043933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Naam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2" name="Oval 142"/>
          <p:cNvSpPr>
            <a:spLocks noChangeArrowheads="1"/>
          </p:cNvSpPr>
          <p:nvPr/>
        </p:nvSpPr>
        <p:spPr bwMode="auto">
          <a:xfrm>
            <a:off x="1514474" y="29907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49" name="Text Box 144"/>
          <p:cNvSpPr txBox="1">
            <a:spLocks noChangeArrowheads="1"/>
          </p:cNvSpPr>
          <p:nvPr/>
        </p:nvSpPr>
        <p:spPr bwMode="auto">
          <a:xfrm>
            <a:off x="2594920" y="3046123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Richting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0" name="Oval 145"/>
          <p:cNvSpPr>
            <a:spLocks noChangeArrowheads="1"/>
          </p:cNvSpPr>
          <p:nvPr/>
        </p:nvSpPr>
        <p:spPr bwMode="auto">
          <a:xfrm>
            <a:off x="2543174" y="30034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0" name="Line 149"/>
          <p:cNvSpPr>
            <a:spLocks noChangeShapeType="1"/>
          </p:cNvSpPr>
          <p:nvPr/>
        </p:nvSpPr>
        <p:spPr bwMode="auto">
          <a:xfrm flipH="1">
            <a:off x="3153408" y="3655862"/>
            <a:ext cx="309563" cy="14390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0" name="Line 156"/>
          <p:cNvSpPr>
            <a:spLocks noChangeShapeType="1"/>
          </p:cNvSpPr>
          <p:nvPr/>
        </p:nvSpPr>
        <p:spPr bwMode="auto">
          <a:xfrm flipH="1" flipV="1">
            <a:off x="2178049" y="3327330"/>
            <a:ext cx="12858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3" name="Text Box 158"/>
          <p:cNvSpPr txBox="1">
            <a:spLocks noChangeArrowheads="1"/>
          </p:cNvSpPr>
          <p:nvPr/>
        </p:nvSpPr>
        <p:spPr bwMode="auto">
          <a:xfrm>
            <a:off x="1022861" y="3389023"/>
            <a:ext cx="80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Nummer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44" name="Oval 159"/>
          <p:cNvSpPr>
            <a:spLocks noChangeArrowheads="1"/>
          </p:cNvSpPr>
          <p:nvPr/>
        </p:nvSpPr>
        <p:spPr bwMode="auto">
          <a:xfrm>
            <a:off x="955674" y="33463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2" name="Line 160"/>
          <p:cNvSpPr>
            <a:spLocks noChangeShapeType="1"/>
          </p:cNvSpPr>
          <p:nvPr/>
        </p:nvSpPr>
        <p:spPr bwMode="auto">
          <a:xfrm flipH="1" flipV="1">
            <a:off x="1644649" y="3657530"/>
            <a:ext cx="242888" cy="139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1" name="Text Box 162"/>
          <p:cNvSpPr txBox="1">
            <a:spLocks noChangeArrowheads="1"/>
          </p:cNvSpPr>
          <p:nvPr/>
        </p:nvSpPr>
        <p:spPr bwMode="auto">
          <a:xfrm>
            <a:off x="3407599" y="3376323"/>
            <a:ext cx="498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Jaar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42" name="Oval 163"/>
          <p:cNvSpPr>
            <a:spLocks noChangeArrowheads="1"/>
          </p:cNvSpPr>
          <p:nvPr/>
        </p:nvSpPr>
        <p:spPr bwMode="auto">
          <a:xfrm>
            <a:off x="3203574" y="333368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4" name="Line 164"/>
          <p:cNvSpPr>
            <a:spLocks noChangeShapeType="1"/>
          </p:cNvSpPr>
          <p:nvPr/>
        </p:nvSpPr>
        <p:spPr bwMode="auto">
          <a:xfrm flipH="1">
            <a:off x="2711449" y="3333680"/>
            <a:ext cx="182563" cy="2984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8" name="Line 162"/>
          <p:cNvSpPr>
            <a:spLocks noChangeShapeType="1"/>
          </p:cNvSpPr>
          <p:nvPr/>
        </p:nvSpPr>
        <p:spPr bwMode="auto">
          <a:xfrm>
            <a:off x="5673923" y="4844876"/>
            <a:ext cx="728763" cy="885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" y="4205778"/>
            <a:ext cx="1129030" cy="239002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509195" y="1595372"/>
            <a:ext cx="449097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err="1" smtClean="0"/>
              <a:t>Meerwaardige</a:t>
            </a:r>
            <a:r>
              <a:rPr lang="nl-BE" sz="3200" b="1" dirty="0" smtClean="0"/>
              <a:t> attributen</a:t>
            </a:r>
            <a:endParaRPr lang="nl-BE" sz="3200" b="1" dirty="0"/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2232670" y="4430643"/>
            <a:ext cx="5756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Talen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9" name="Oval 114"/>
          <p:cNvSpPr>
            <a:spLocks noChangeArrowheads="1"/>
          </p:cNvSpPr>
          <p:nvPr/>
        </p:nvSpPr>
        <p:spPr bwMode="auto">
          <a:xfrm>
            <a:off x="2040254" y="441953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60" name="Oval 126"/>
          <p:cNvSpPr>
            <a:spLocks noChangeArrowheads="1"/>
          </p:cNvSpPr>
          <p:nvPr/>
        </p:nvSpPr>
        <p:spPr bwMode="auto">
          <a:xfrm>
            <a:off x="1976754" y="4356030"/>
            <a:ext cx="1066800" cy="469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62" name="Text Box 115"/>
          <p:cNvSpPr txBox="1">
            <a:spLocks noChangeArrowheads="1"/>
          </p:cNvSpPr>
          <p:nvPr/>
        </p:nvSpPr>
        <p:spPr bwMode="auto">
          <a:xfrm>
            <a:off x="3909052" y="4083793"/>
            <a:ext cx="49872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nl-BE" sz="1600" b="0" dirty="0" err="1">
                <a:solidFill>
                  <a:srgbClr val="000000"/>
                </a:solidFill>
              </a:rPr>
              <a:t>Talenkennis_Student</a:t>
            </a:r>
            <a:r>
              <a:rPr lang="nl-BE" sz="1600" b="0" dirty="0">
                <a:solidFill>
                  <a:srgbClr val="000000"/>
                </a:solidFill>
              </a:rPr>
              <a:t> (Nummer: integer, </a:t>
            </a:r>
            <a:r>
              <a:rPr lang="nl-BE" sz="1600" b="0" dirty="0" err="1">
                <a:solidFill>
                  <a:srgbClr val="000000"/>
                </a:solidFill>
              </a:rPr>
              <a:t>Taal:varchar</a:t>
            </a:r>
            <a:r>
              <a:rPr lang="nl-BE" sz="1600" b="0" dirty="0">
                <a:solidFill>
                  <a:srgbClr val="000000"/>
                </a:solidFill>
              </a:rPr>
              <a:t>)                                                   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</a:t>
            </a:r>
            <a:r>
              <a:rPr lang="nl-BE" sz="1600" b="0" dirty="0" err="1">
                <a:solidFill>
                  <a:srgbClr val="000000"/>
                </a:solidFill>
              </a:rPr>
              <a:t>Nummer,Taal</a:t>
            </a:r>
            <a:r>
              <a:rPr lang="nl-BE" sz="1600" b="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Vreemde sleutel: {Nummer} verwijst naar Student</a:t>
            </a:r>
          </a:p>
        </p:txBody>
      </p:sp>
      <p:sp>
        <p:nvSpPr>
          <p:cNvPr id="67" name="Line 130"/>
          <p:cNvSpPr>
            <a:spLocks noChangeShapeType="1"/>
          </p:cNvSpPr>
          <p:nvPr/>
        </p:nvSpPr>
        <p:spPr bwMode="auto">
          <a:xfrm flipH="1" flipV="1">
            <a:off x="3319128" y="6327119"/>
            <a:ext cx="6350" cy="2651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Line 131"/>
          <p:cNvSpPr>
            <a:spLocks noChangeShapeType="1"/>
          </p:cNvSpPr>
          <p:nvPr/>
        </p:nvSpPr>
        <p:spPr bwMode="auto">
          <a:xfrm flipV="1">
            <a:off x="3309603" y="6576357"/>
            <a:ext cx="321310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" name="Line 132"/>
          <p:cNvSpPr>
            <a:spLocks noChangeShapeType="1"/>
          </p:cNvSpPr>
          <p:nvPr/>
        </p:nvSpPr>
        <p:spPr bwMode="auto">
          <a:xfrm flipV="1">
            <a:off x="6510003" y="6398557"/>
            <a:ext cx="12700" cy="1778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Rectangle 133"/>
          <p:cNvSpPr>
            <a:spLocks noChangeArrowheads="1"/>
          </p:cNvSpPr>
          <p:nvPr/>
        </p:nvSpPr>
        <p:spPr bwMode="auto">
          <a:xfrm>
            <a:off x="6098841" y="5500032"/>
            <a:ext cx="23034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134"/>
          <p:cNvSpPr txBox="1">
            <a:spLocks noChangeArrowheads="1"/>
          </p:cNvSpPr>
          <p:nvPr/>
        </p:nvSpPr>
        <p:spPr bwMode="auto">
          <a:xfrm>
            <a:off x="6070266" y="5484157"/>
            <a:ext cx="2551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Talenkennis_Student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4" name="Rectangle 135"/>
          <p:cNvSpPr>
            <a:spLocks noChangeArrowheads="1"/>
          </p:cNvSpPr>
          <p:nvPr/>
        </p:nvSpPr>
        <p:spPr bwMode="auto">
          <a:xfrm>
            <a:off x="6098841" y="5873094"/>
            <a:ext cx="22875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36"/>
          <p:cNvSpPr>
            <a:spLocks noChangeShapeType="1"/>
          </p:cNvSpPr>
          <p:nvPr/>
        </p:nvSpPr>
        <p:spPr bwMode="auto">
          <a:xfrm flipV="1">
            <a:off x="6170278" y="6331882"/>
            <a:ext cx="146526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Text Box 137"/>
          <p:cNvSpPr txBox="1">
            <a:spLocks noChangeArrowheads="1"/>
          </p:cNvSpPr>
          <p:nvPr/>
        </p:nvSpPr>
        <p:spPr bwMode="auto">
          <a:xfrm>
            <a:off x="6071853" y="5831819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9" name="Text Box 138"/>
          <p:cNvSpPr txBox="1">
            <a:spLocks noChangeArrowheads="1"/>
          </p:cNvSpPr>
          <p:nvPr/>
        </p:nvSpPr>
        <p:spPr bwMode="auto">
          <a:xfrm>
            <a:off x="6938628" y="5831819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Taal: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varchar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81" name="Line 139"/>
          <p:cNvSpPr>
            <a:spLocks noChangeShapeType="1"/>
          </p:cNvSpPr>
          <p:nvPr/>
        </p:nvSpPr>
        <p:spPr bwMode="auto">
          <a:xfrm>
            <a:off x="6962441" y="5863569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Rectangle 140"/>
          <p:cNvSpPr>
            <a:spLocks noChangeArrowheads="1"/>
          </p:cNvSpPr>
          <p:nvPr/>
        </p:nvSpPr>
        <p:spPr bwMode="auto">
          <a:xfrm>
            <a:off x="6122653" y="5809594"/>
            <a:ext cx="787400" cy="6096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41"/>
          <p:cNvSpPr>
            <a:spLocks noChangeArrowheads="1"/>
          </p:cNvSpPr>
          <p:nvPr/>
        </p:nvSpPr>
        <p:spPr bwMode="auto">
          <a:xfrm>
            <a:off x="2885741" y="5482569"/>
            <a:ext cx="29765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142"/>
          <p:cNvSpPr txBox="1">
            <a:spLocks noChangeArrowheads="1"/>
          </p:cNvSpPr>
          <p:nvPr/>
        </p:nvSpPr>
        <p:spPr bwMode="auto">
          <a:xfrm>
            <a:off x="2857166" y="5466694"/>
            <a:ext cx="1306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Student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8" name="Rectangle 143"/>
          <p:cNvSpPr>
            <a:spLocks noChangeArrowheads="1"/>
          </p:cNvSpPr>
          <p:nvPr/>
        </p:nvSpPr>
        <p:spPr bwMode="auto">
          <a:xfrm>
            <a:off x="2885741" y="5842932"/>
            <a:ext cx="29860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44"/>
          <p:cNvSpPr txBox="1">
            <a:spLocks noChangeArrowheads="1"/>
          </p:cNvSpPr>
          <p:nvPr/>
        </p:nvSpPr>
        <p:spPr bwMode="auto">
          <a:xfrm>
            <a:off x="3671553" y="5827057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0" name="Text Box 145"/>
          <p:cNvSpPr txBox="1">
            <a:spLocks noChangeArrowheads="1"/>
          </p:cNvSpPr>
          <p:nvPr/>
        </p:nvSpPr>
        <p:spPr bwMode="auto">
          <a:xfrm>
            <a:off x="4411328" y="5827057"/>
            <a:ext cx="874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Richting: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1" name="Line 146"/>
          <p:cNvSpPr>
            <a:spLocks noChangeShapeType="1"/>
          </p:cNvSpPr>
          <p:nvPr/>
        </p:nvSpPr>
        <p:spPr bwMode="auto">
          <a:xfrm>
            <a:off x="4435141" y="5833407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Text Box 147"/>
          <p:cNvSpPr txBox="1">
            <a:spLocks noChangeArrowheads="1"/>
          </p:cNvSpPr>
          <p:nvPr/>
        </p:nvSpPr>
        <p:spPr bwMode="auto">
          <a:xfrm>
            <a:off x="5195553" y="5823882"/>
            <a:ext cx="725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Jaar: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3" name="Line 148"/>
          <p:cNvSpPr>
            <a:spLocks noChangeShapeType="1"/>
          </p:cNvSpPr>
          <p:nvPr/>
        </p:nvSpPr>
        <p:spPr bwMode="auto">
          <a:xfrm flipH="1">
            <a:off x="5233653" y="5858807"/>
            <a:ext cx="0" cy="50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149"/>
          <p:cNvSpPr>
            <a:spLocks noChangeShapeType="1"/>
          </p:cNvSpPr>
          <p:nvPr/>
        </p:nvSpPr>
        <p:spPr bwMode="auto">
          <a:xfrm flipV="1">
            <a:off x="2939716" y="6309657"/>
            <a:ext cx="704850" cy="15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Text Box 150"/>
          <p:cNvSpPr txBox="1">
            <a:spLocks noChangeArrowheads="1"/>
          </p:cNvSpPr>
          <p:nvPr/>
        </p:nvSpPr>
        <p:spPr bwMode="auto">
          <a:xfrm>
            <a:off x="2858753" y="5814357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6" name="Line 151"/>
          <p:cNvSpPr>
            <a:spLocks noChangeShapeType="1"/>
          </p:cNvSpPr>
          <p:nvPr/>
        </p:nvSpPr>
        <p:spPr bwMode="auto">
          <a:xfrm>
            <a:off x="3698541" y="5833407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Text Box 169"/>
          <p:cNvSpPr txBox="1">
            <a:spLocks noChangeArrowheads="1"/>
          </p:cNvSpPr>
          <p:nvPr/>
        </p:nvSpPr>
        <p:spPr bwMode="auto">
          <a:xfrm>
            <a:off x="2574896" y="503407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2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25"/>
          <p:cNvSpPr>
            <a:spLocks noChangeArrowheads="1"/>
          </p:cNvSpPr>
          <p:nvPr/>
        </p:nvSpPr>
        <p:spPr bwMode="auto">
          <a:xfrm>
            <a:off x="4360735" y="3622016"/>
            <a:ext cx="1934958" cy="265641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9714" y="1887759"/>
            <a:ext cx="1565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 2: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478154" y="382533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3226186" y="346427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5940753" y="4331404"/>
            <a:ext cx="1164515" cy="1411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49" name="Text Box 129"/>
          <p:cNvSpPr txBox="1">
            <a:spLocks noChangeArrowheads="1"/>
          </p:cNvSpPr>
          <p:nvPr/>
        </p:nvSpPr>
        <p:spPr bwMode="auto">
          <a:xfrm>
            <a:off x="2337400" y="3052110"/>
            <a:ext cx="7585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Student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1" name="Rectangle 130"/>
          <p:cNvSpPr>
            <a:spLocks noChangeArrowheads="1"/>
          </p:cNvSpPr>
          <p:nvPr/>
        </p:nvSpPr>
        <p:spPr bwMode="auto">
          <a:xfrm>
            <a:off x="2100912" y="298308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36"/>
          <p:cNvSpPr>
            <a:spLocks noChangeShapeType="1"/>
          </p:cNvSpPr>
          <p:nvPr/>
        </p:nvSpPr>
        <p:spPr bwMode="auto">
          <a:xfrm flipH="1" flipV="1">
            <a:off x="2712099" y="3384720"/>
            <a:ext cx="11113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1" name="Text Box 141"/>
          <p:cNvSpPr txBox="1">
            <a:spLocks noChangeArrowheads="1"/>
          </p:cNvSpPr>
          <p:nvPr/>
        </p:nvSpPr>
        <p:spPr bwMode="auto">
          <a:xfrm>
            <a:off x="1885531" y="2402823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Naam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2" name="Oval 142"/>
          <p:cNvSpPr>
            <a:spLocks noChangeArrowheads="1"/>
          </p:cNvSpPr>
          <p:nvPr/>
        </p:nvSpPr>
        <p:spPr bwMode="auto">
          <a:xfrm>
            <a:off x="1724674" y="234967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49" name="Text Box 144"/>
          <p:cNvSpPr txBox="1">
            <a:spLocks noChangeArrowheads="1"/>
          </p:cNvSpPr>
          <p:nvPr/>
        </p:nvSpPr>
        <p:spPr bwMode="auto">
          <a:xfrm>
            <a:off x="2805120" y="2405013"/>
            <a:ext cx="801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Richting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50" name="Oval 145"/>
          <p:cNvSpPr>
            <a:spLocks noChangeArrowheads="1"/>
          </p:cNvSpPr>
          <p:nvPr/>
        </p:nvSpPr>
        <p:spPr bwMode="auto">
          <a:xfrm>
            <a:off x="2753374" y="236237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0" name="Line 149"/>
          <p:cNvSpPr>
            <a:spLocks noChangeShapeType="1"/>
          </p:cNvSpPr>
          <p:nvPr/>
        </p:nvSpPr>
        <p:spPr bwMode="auto">
          <a:xfrm flipH="1">
            <a:off x="3363608" y="3014752"/>
            <a:ext cx="309563" cy="14390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0" name="Line 156"/>
          <p:cNvSpPr>
            <a:spLocks noChangeShapeType="1"/>
          </p:cNvSpPr>
          <p:nvPr/>
        </p:nvSpPr>
        <p:spPr bwMode="auto">
          <a:xfrm flipH="1" flipV="1">
            <a:off x="2388249" y="2686220"/>
            <a:ext cx="128588" cy="292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3" name="Text Box 158"/>
          <p:cNvSpPr txBox="1">
            <a:spLocks noChangeArrowheads="1"/>
          </p:cNvSpPr>
          <p:nvPr/>
        </p:nvSpPr>
        <p:spPr bwMode="auto">
          <a:xfrm>
            <a:off x="1233061" y="2747913"/>
            <a:ext cx="80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Nummer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44" name="Oval 159"/>
          <p:cNvSpPr>
            <a:spLocks noChangeArrowheads="1"/>
          </p:cNvSpPr>
          <p:nvPr/>
        </p:nvSpPr>
        <p:spPr bwMode="auto">
          <a:xfrm>
            <a:off x="1165874" y="270527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2" name="Line 160"/>
          <p:cNvSpPr>
            <a:spLocks noChangeShapeType="1"/>
          </p:cNvSpPr>
          <p:nvPr/>
        </p:nvSpPr>
        <p:spPr bwMode="auto">
          <a:xfrm flipH="1" flipV="1">
            <a:off x="1854849" y="3016420"/>
            <a:ext cx="242888" cy="139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1" name="Text Box 162"/>
          <p:cNvSpPr txBox="1">
            <a:spLocks noChangeArrowheads="1"/>
          </p:cNvSpPr>
          <p:nvPr/>
        </p:nvSpPr>
        <p:spPr bwMode="auto">
          <a:xfrm>
            <a:off x="3617799" y="2735213"/>
            <a:ext cx="498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Jaar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42" name="Oval 163"/>
          <p:cNvSpPr>
            <a:spLocks noChangeArrowheads="1"/>
          </p:cNvSpPr>
          <p:nvPr/>
        </p:nvSpPr>
        <p:spPr bwMode="auto">
          <a:xfrm>
            <a:off x="3413774" y="269257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84" name="Line 164"/>
          <p:cNvSpPr>
            <a:spLocks noChangeShapeType="1"/>
          </p:cNvSpPr>
          <p:nvPr/>
        </p:nvSpPr>
        <p:spPr bwMode="auto">
          <a:xfrm flipH="1">
            <a:off x="2921649" y="2692570"/>
            <a:ext cx="182563" cy="2984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8" name="Line 162"/>
          <p:cNvSpPr>
            <a:spLocks noChangeShapeType="1"/>
          </p:cNvSpPr>
          <p:nvPr/>
        </p:nvSpPr>
        <p:spPr bwMode="auto">
          <a:xfrm>
            <a:off x="6041773" y="4571616"/>
            <a:ext cx="728763" cy="885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" y="4289858"/>
            <a:ext cx="1129030" cy="239002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804062" y="1311294"/>
            <a:ext cx="449097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err="1" smtClean="0"/>
              <a:t>Meerwaardige</a:t>
            </a:r>
            <a:r>
              <a:rPr lang="nl-BE" sz="3200" b="1" dirty="0" smtClean="0"/>
              <a:t> attributen</a:t>
            </a:r>
            <a:endParaRPr lang="nl-BE" sz="3200" b="1" dirty="0"/>
          </a:p>
        </p:txBody>
      </p:sp>
      <p:sp>
        <p:nvSpPr>
          <p:cNvPr id="58" name="Text Box 113"/>
          <p:cNvSpPr txBox="1">
            <a:spLocks noChangeArrowheads="1"/>
          </p:cNvSpPr>
          <p:nvPr/>
        </p:nvSpPr>
        <p:spPr bwMode="auto">
          <a:xfrm>
            <a:off x="2442870" y="3789533"/>
            <a:ext cx="5756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Talen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9" name="Oval 114"/>
          <p:cNvSpPr>
            <a:spLocks noChangeArrowheads="1"/>
          </p:cNvSpPr>
          <p:nvPr/>
        </p:nvSpPr>
        <p:spPr bwMode="auto">
          <a:xfrm>
            <a:off x="2250454" y="377842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60" name="Oval 126"/>
          <p:cNvSpPr>
            <a:spLocks noChangeArrowheads="1"/>
          </p:cNvSpPr>
          <p:nvPr/>
        </p:nvSpPr>
        <p:spPr bwMode="auto">
          <a:xfrm>
            <a:off x="2186954" y="3714920"/>
            <a:ext cx="1066800" cy="469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62" name="Text Box 115"/>
          <p:cNvSpPr txBox="1">
            <a:spLocks noChangeArrowheads="1"/>
          </p:cNvSpPr>
          <p:nvPr/>
        </p:nvSpPr>
        <p:spPr bwMode="auto">
          <a:xfrm>
            <a:off x="4276902" y="3568803"/>
            <a:ext cx="498726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nl-BE" sz="1600" b="0" dirty="0" err="1">
                <a:solidFill>
                  <a:srgbClr val="000000"/>
                </a:solidFill>
              </a:rPr>
              <a:t>Talenkennis_Student</a:t>
            </a:r>
            <a:r>
              <a:rPr lang="nl-BE" sz="1600" b="0" dirty="0">
                <a:solidFill>
                  <a:srgbClr val="000000"/>
                </a:solidFill>
              </a:rPr>
              <a:t> (Nummer: integer, </a:t>
            </a:r>
            <a:r>
              <a:rPr lang="nl-BE" sz="1600" b="0" dirty="0" err="1" smtClean="0">
                <a:solidFill>
                  <a:srgbClr val="000000"/>
                </a:solidFill>
              </a:rPr>
              <a:t>Taal:varchar</a:t>
            </a:r>
            <a:r>
              <a:rPr lang="nl-BE" sz="1600" b="0" dirty="0" smtClean="0">
                <a:solidFill>
                  <a:srgbClr val="000000"/>
                </a:solidFill>
              </a:rPr>
              <a:t>,</a:t>
            </a:r>
            <a:br>
              <a:rPr lang="nl-BE" sz="1600" b="0" dirty="0" smtClean="0">
                <a:solidFill>
                  <a:srgbClr val="000000"/>
                </a:solidFill>
              </a:rPr>
            </a:br>
            <a:r>
              <a:rPr lang="nl-BE" sz="1600" b="0" dirty="0" smtClean="0">
                <a:solidFill>
                  <a:srgbClr val="000000"/>
                </a:solidFill>
              </a:rPr>
              <a:t>               </a:t>
            </a:r>
            <a:r>
              <a:rPr lang="nl-BE" sz="1600" b="0" dirty="0" err="1" smtClean="0">
                <a:solidFill>
                  <a:srgbClr val="000000"/>
                </a:solidFill>
              </a:rPr>
              <a:t>Spreekvaard</a:t>
            </a:r>
            <a:r>
              <a:rPr lang="nl-BE" sz="1600" b="0" dirty="0" smtClean="0">
                <a:solidFill>
                  <a:srgbClr val="000000"/>
                </a:solidFill>
              </a:rPr>
              <a:t>.:</a:t>
            </a:r>
            <a:r>
              <a:rPr lang="nl-BE" sz="1600" b="0" dirty="0" err="1" smtClean="0">
                <a:solidFill>
                  <a:srgbClr val="000000"/>
                </a:solidFill>
              </a:rPr>
              <a:t>char</a:t>
            </a:r>
            <a:r>
              <a:rPr lang="nl-BE" sz="1600" b="0" dirty="0" smtClean="0">
                <a:solidFill>
                  <a:srgbClr val="000000"/>
                </a:solidFill>
              </a:rPr>
              <a:t>(1), </a:t>
            </a:r>
            <a:r>
              <a:rPr lang="nl-BE" sz="1600" b="0" dirty="0" err="1" smtClean="0">
                <a:solidFill>
                  <a:srgbClr val="000000"/>
                </a:solidFill>
              </a:rPr>
              <a:t>Schrijfvaard</a:t>
            </a:r>
            <a:r>
              <a:rPr lang="nl-BE" sz="1600" b="0" dirty="0" smtClean="0">
                <a:solidFill>
                  <a:srgbClr val="000000"/>
                </a:solidFill>
              </a:rPr>
              <a:t>.:</a:t>
            </a:r>
            <a:r>
              <a:rPr lang="nl-BE" sz="1600" b="0" dirty="0" err="1" smtClean="0">
                <a:solidFill>
                  <a:srgbClr val="000000"/>
                </a:solidFill>
              </a:rPr>
              <a:t>char</a:t>
            </a:r>
            <a:r>
              <a:rPr lang="nl-BE" sz="1600" b="0" dirty="0" smtClean="0">
                <a:solidFill>
                  <a:srgbClr val="000000"/>
                </a:solidFill>
              </a:rPr>
              <a:t>(1))                                                           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</a:t>
            </a:r>
            <a:r>
              <a:rPr lang="nl-BE" sz="1600" b="0" dirty="0" err="1">
                <a:solidFill>
                  <a:srgbClr val="000000"/>
                </a:solidFill>
              </a:rPr>
              <a:t>Nummer,Taal</a:t>
            </a:r>
            <a:r>
              <a:rPr lang="nl-BE" sz="1600" b="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Vreemde sleutel: {Nummer} verwijst naar Student</a:t>
            </a:r>
          </a:p>
        </p:txBody>
      </p:sp>
      <p:sp>
        <p:nvSpPr>
          <p:cNvPr id="97" name="Text Box 169"/>
          <p:cNvSpPr txBox="1">
            <a:spLocks noChangeArrowheads="1"/>
          </p:cNvSpPr>
          <p:nvPr/>
        </p:nvSpPr>
        <p:spPr bwMode="auto">
          <a:xfrm>
            <a:off x="2574896" y="503407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sp>
        <p:nvSpPr>
          <p:cNvPr id="56" name="Text Box 137"/>
          <p:cNvSpPr txBox="1">
            <a:spLocks noChangeArrowheads="1"/>
          </p:cNvSpPr>
          <p:nvPr/>
        </p:nvSpPr>
        <p:spPr bwMode="auto">
          <a:xfrm>
            <a:off x="1510833" y="4160246"/>
            <a:ext cx="4810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Taal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1" name="Oval 138"/>
          <p:cNvSpPr>
            <a:spLocks noChangeArrowheads="1"/>
          </p:cNvSpPr>
          <p:nvPr/>
        </p:nvSpPr>
        <p:spPr bwMode="auto">
          <a:xfrm>
            <a:off x="1295324" y="410709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63" name="Text Box 153"/>
          <p:cNvSpPr txBox="1">
            <a:spLocks noChangeArrowheads="1"/>
          </p:cNvSpPr>
          <p:nvPr/>
        </p:nvSpPr>
        <p:spPr bwMode="auto">
          <a:xfrm>
            <a:off x="2349238" y="4360271"/>
            <a:ext cx="74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>
                <a:solidFill>
                  <a:srgbClr val="000000"/>
                </a:solidFill>
              </a:rPr>
              <a:t>Spreek-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>
                <a:solidFill>
                  <a:srgbClr val="000000"/>
                </a:solidFill>
              </a:rPr>
              <a:t>vaard.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4" name="Oval 154"/>
          <p:cNvSpPr>
            <a:spLocks noChangeArrowheads="1"/>
          </p:cNvSpPr>
          <p:nvPr/>
        </p:nvSpPr>
        <p:spPr bwMode="auto">
          <a:xfrm>
            <a:off x="2260524" y="4319818"/>
            <a:ext cx="939800" cy="5461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65" name="Text Box 157"/>
          <p:cNvSpPr txBox="1">
            <a:spLocks noChangeArrowheads="1"/>
          </p:cNvSpPr>
          <p:nvPr/>
        </p:nvSpPr>
        <p:spPr bwMode="auto">
          <a:xfrm>
            <a:off x="3343962" y="4080871"/>
            <a:ext cx="715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>
                <a:solidFill>
                  <a:srgbClr val="000000"/>
                </a:solidFill>
              </a:rPr>
              <a:t>Schrijf-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>
                <a:solidFill>
                  <a:srgbClr val="000000"/>
                </a:solidFill>
              </a:rPr>
              <a:t>vaard.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66" name="Oval 158"/>
          <p:cNvSpPr>
            <a:spLocks noChangeArrowheads="1"/>
          </p:cNvSpPr>
          <p:nvPr/>
        </p:nvSpPr>
        <p:spPr bwMode="auto">
          <a:xfrm>
            <a:off x="3238424" y="4040418"/>
            <a:ext cx="939800" cy="5461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73" name="Line 159"/>
          <p:cNvSpPr>
            <a:spLocks noChangeShapeType="1"/>
          </p:cNvSpPr>
          <p:nvPr/>
        </p:nvSpPr>
        <p:spPr bwMode="auto">
          <a:xfrm flipH="1">
            <a:off x="2162099" y="4075343"/>
            <a:ext cx="90488" cy="101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Line 160"/>
          <p:cNvSpPr>
            <a:spLocks noChangeShapeType="1"/>
          </p:cNvSpPr>
          <p:nvPr/>
        </p:nvSpPr>
        <p:spPr bwMode="auto">
          <a:xfrm>
            <a:off x="2712962" y="4183293"/>
            <a:ext cx="1588" cy="136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Line 161"/>
          <p:cNvSpPr>
            <a:spLocks noChangeShapeType="1"/>
          </p:cNvSpPr>
          <p:nvPr/>
        </p:nvSpPr>
        <p:spPr bwMode="auto">
          <a:xfrm>
            <a:off x="3192387" y="4056293"/>
            <a:ext cx="128588" cy="95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65"/>
          <p:cNvSpPr>
            <a:spLocks noChangeShapeType="1"/>
          </p:cNvSpPr>
          <p:nvPr/>
        </p:nvSpPr>
        <p:spPr bwMode="auto">
          <a:xfrm flipH="1" flipV="1">
            <a:off x="2095021" y="6348139"/>
            <a:ext cx="6350" cy="2651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166"/>
          <p:cNvSpPr>
            <a:spLocks noChangeShapeType="1"/>
          </p:cNvSpPr>
          <p:nvPr/>
        </p:nvSpPr>
        <p:spPr bwMode="auto">
          <a:xfrm flipV="1">
            <a:off x="2085496" y="6597377"/>
            <a:ext cx="321310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167"/>
          <p:cNvSpPr>
            <a:spLocks noChangeShapeType="1"/>
          </p:cNvSpPr>
          <p:nvPr/>
        </p:nvSpPr>
        <p:spPr bwMode="auto">
          <a:xfrm flipV="1">
            <a:off x="5285896" y="6419577"/>
            <a:ext cx="12700" cy="1778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Rectangle 168"/>
          <p:cNvSpPr>
            <a:spLocks noChangeArrowheads="1"/>
          </p:cNvSpPr>
          <p:nvPr/>
        </p:nvSpPr>
        <p:spPr bwMode="auto">
          <a:xfrm>
            <a:off x="4874734" y="5521052"/>
            <a:ext cx="39671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169"/>
          <p:cNvSpPr txBox="1">
            <a:spLocks noChangeArrowheads="1"/>
          </p:cNvSpPr>
          <p:nvPr/>
        </p:nvSpPr>
        <p:spPr bwMode="auto">
          <a:xfrm>
            <a:off x="4846159" y="5505177"/>
            <a:ext cx="2551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Talenkennis_Student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2" name="Rectangle 170"/>
          <p:cNvSpPr>
            <a:spLocks noChangeArrowheads="1"/>
          </p:cNvSpPr>
          <p:nvPr/>
        </p:nvSpPr>
        <p:spPr bwMode="auto">
          <a:xfrm>
            <a:off x="4874734" y="5894114"/>
            <a:ext cx="39639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71"/>
          <p:cNvSpPr>
            <a:spLocks noChangeShapeType="1"/>
          </p:cNvSpPr>
          <p:nvPr/>
        </p:nvSpPr>
        <p:spPr bwMode="auto">
          <a:xfrm flipV="1">
            <a:off x="4946171" y="6352902"/>
            <a:ext cx="146526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Text Box 172"/>
          <p:cNvSpPr txBox="1">
            <a:spLocks noChangeArrowheads="1"/>
          </p:cNvSpPr>
          <p:nvPr/>
        </p:nvSpPr>
        <p:spPr bwMode="auto">
          <a:xfrm>
            <a:off x="4847746" y="5852839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06" name="Text Box 173"/>
          <p:cNvSpPr txBox="1">
            <a:spLocks noChangeArrowheads="1"/>
          </p:cNvSpPr>
          <p:nvPr/>
        </p:nvSpPr>
        <p:spPr bwMode="auto">
          <a:xfrm>
            <a:off x="5714521" y="5852839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Taal: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07" name="Line 174"/>
          <p:cNvSpPr>
            <a:spLocks noChangeShapeType="1"/>
          </p:cNvSpPr>
          <p:nvPr/>
        </p:nvSpPr>
        <p:spPr bwMode="auto">
          <a:xfrm>
            <a:off x="5738334" y="5884589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8" name="Rectangle 175"/>
          <p:cNvSpPr>
            <a:spLocks noChangeArrowheads="1"/>
          </p:cNvSpPr>
          <p:nvPr/>
        </p:nvSpPr>
        <p:spPr bwMode="auto">
          <a:xfrm>
            <a:off x="4898546" y="5830614"/>
            <a:ext cx="787400" cy="6096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176"/>
          <p:cNvSpPr>
            <a:spLocks noChangeArrowheads="1"/>
          </p:cNvSpPr>
          <p:nvPr/>
        </p:nvSpPr>
        <p:spPr bwMode="auto">
          <a:xfrm>
            <a:off x="1661634" y="5503589"/>
            <a:ext cx="29765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77"/>
          <p:cNvSpPr txBox="1">
            <a:spLocks noChangeArrowheads="1"/>
          </p:cNvSpPr>
          <p:nvPr/>
        </p:nvSpPr>
        <p:spPr bwMode="auto">
          <a:xfrm>
            <a:off x="1633059" y="5487714"/>
            <a:ext cx="1306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Student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1" name="Rectangle 178"/>
          <p:cNvSpPr>
            <a:spLocks noChangeArrowheads="1"/>
          </p:cNvSpPr>
          <p:nvPr/>
        </p:nvSpPr>
        <p:spPr bwMode="auto">
          <a:xfrm>
            <a:off x="1661634" y="5863952"/>
            <a:ext cx="29860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179"/>
          <p:cNvSpPr txBox="1">
            <a:spLocks noChangeArrowheads="1"/>
          </p:cNvSpPr>
          <p:nvPr/>
        </p:nvSpPr>
        <p:spPr bwMode="auto">
          <a:xfrm>
            <a:off x="2447446" y="5848077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13" name="Text Box 180"/>
          <p:cNvSpPr txBox="1">
            <a:spLocks noChangeArrowheads="1"/>
          </p:cNvSpPr>
          <p:nvPr/>
        </p:nvSpPr>
        <p:spPr bwMode="auto">
          <a:xfrm>
            <a:off x="3187221" y="5848077"/>
            <a:ext cx="874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Richting: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14" name="Line 181"/>
          <p:cNvSpPr>
            <a:spLocks noChangeShapeType="1"/>
          </p:cNvSpPr>
          <p:nvPr/>
        </p:nvSpPr>
        <p:spPr bwMode="auto">
          <a:xfrm>
            <a:off x="3211034" y="5854427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5" name="Text Box 182"/>
          <p:cNvSpPr txBox="1">
            <a:spLocks noChangeArrowheads="1"/>
          </p:cNvSpPr>
          <p:nvPr/>
        </p:nvSpPr>
        <p:spPr bwMode="auto">
          <a:xfrm>
            <a:off x="3971446" y="5844902"/>
            <a:ext cx="725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Jaar: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16" name="Line 183"/>
          <p:cNvSpPr>
            <a:spLocks noChangeShapeType="1"/>
          </p:cNvSpPr>
          <p:nvPr/>
        </p:nvSpPr>
        <p:spPr bwMode="auto">
          <a:xfrm flipH="1">
            <a:off x="4009546" y="5879827"/>
            <a:ext cx="0" cy="50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7" name="Line 184"/>
          <p:cNvSpPr>
            <a:spLocks noChangeShapeType="1"/>
          </p:cNvSpPr>
          <p:nvPr/>
        </p:nvSpPr>
        <p:spPr bwMode="auto">
          <a:xfrm flipV="1">
            <a:off x="1715609" y="6330677"/>
            <a:ext cx="704850" cy="15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8" name="Text Box 185"/>
          <p:cNvSpPr txBox="1">
            <a:spLocks noChangeArrowheads="1"/>
          </p:cNvSpPr>
          <p:nvPr/>
        </p:nvSpPr>
        <p:spPr bwMode="auto">
          <a:xfrm>
            <a:off x="1634646" y="5835377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Integer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119" name="Line 186"/>
          <p:cNvSpPr>
            <a:spLocks noChangeShapeType="1"/>
          </p:cNvSpPr>
          <p:nvPr/>
        </p:nvSpPr>
        <p:spPr bwMode="auto">
          <a:xfrm>
            <a:off x="2474434" y="5854427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0" name="Text Box 187"/>
          <p:cNvSpPr txBox="1">
            <a:spLocks noChangeArrowheads="1"/>
          </p:cNvSpPr>
          <p:nvPr/>
        </p:nvSpPr>
        <p:spPr bwMode="auto">
          <a:xfrm>
            <a:off x="6451121" y="5852839"/>
            <a:ext cx="1287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Spreekvaard.: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char(1)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21" name="Line 188"/>
          <p:cNvSpPr>
            <a:spLocks noChangeShapeType="1"/>
          </p:cNvSpPr>
          <p:nvPr/>
        </p:nvSpPr>
        <p:spPr bwMode="auto">
          <a:xfrm>
            <a:off x="6474934" y="5884589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2" name="Text Box 189"/>
          <p:cNvSpPr txBox="1">
            <a:spLocks noChangeArrowheads="1"/>
          </p:cNvSpPr>
          <p:nvPr/>
        </p:nvSpPr>
        <p:spPr bwMode="auto">
          <a:xfrm>
            <a:off x="7670321" y="5852839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Schrijfvaard.: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char(1)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23" name="Line 190"/>
          <p:cNvSpPr>
            <a:spLocks noChangeShapeType="1"/>
          </p:cNvSpPr>
          <p:nvPr/>
        </p:nvSpPr>
        <p:spPr bwMode="auto">
          <a:xfrm>
            <a:off x="7694134" y="5884589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048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9195" y="1858122"/>
            <a:ext cx="4277325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n-</a:t>
            </a:r>
            <a:r>
              <a:rPr lang="nl-BE" sz="3200" b="1" dirty="0" err="1" smtClean="0"/>
              <a:t>aire</a:t>
            </a:r>
            <a:r>
              <a:rPr lang="nl-BE" sz="3200" b="1" dirty="0" smtClean="0"/>
              <a:t> relatietypes (n&gt;2)</a:t>
            </a:r>
            <a:endParaRPr lang="nl-BE" sz="3200" b="1" dirty="0"/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448368" y="3122612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3752414" y="3136900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4480283" y="5057775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4073843" y="5030787"/>
            <a:ext cx="14462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220852" y="3136900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4924743" y="3122612"/>
            <a:ext cx="1255712" cy="39370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440140" y="4171632"/>
            <a:ext cx="74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 smtClean="0">
                <a:latin typeface="Arial" charset="0"/>
              </a:rPr>
              <a:t>Relatie</a:t>
            </a:r>
            <a:endParaRPr lang="nl-NL" sz="1400" dirty="0">
              <a:latin typeface="Arial" charset="0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 rot="2700000">
            <a:off x="4548505" y="4057650"/>
            <a:ext cx="539750" cy="539750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 flipH="1" flipV="1">
            <a:off x="4814101" y="4686300"/>
            <a:ext cx="4763" cy="346075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 flipV="1">
            <a:off x="4072255" y="3514725"/>
            <a:ext cx="528638" cy="6477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V="1">
            <a:off x="5039043" y="3517900"/>
            <a:ext cx="525462" cy="64135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4932461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85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14469" y="2207577"/>
            <a:ext cx="780213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Maak een nieuwe basisrelatie.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relatienaam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primaire sleutels van de basisrelaties van de betrokken </a:t>
            </a:r>
          </a:p>
          <a:p>
            <a:pPr eaLnBrk="1" hangingPunct="1"/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entiteittypes toe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vreemde sleutels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de enkelvoudige, enkelwaardige, niet-afgeleide (componenten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van de) </a:t>
            </a:r>
            <a:r>
              <a:rPr lang="nl-NL" sz="1800" b="0" i="1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attributen van het relatietype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De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primaire sleutel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bestaat uit de samenvoeging van alle vreemde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sleutels, tenzij er entiteittypes met </a:t>
            </a:r>
            <a:r>
              <a:rPr lang="nl-NL" sz="1800" b="0" dirty="0" err="1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kardinaliteit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1 zijn. Dan moet </a:t>
            </a:r>
            <a:b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gecontroleerd worden of nog voldaan is aan de </a:t>
            </a:r>
            <a:r>
              <a:rPr lang="nl-NL" sz="1800" b="0" i="1" dirty="0" err="1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irreducibiliteitvoorwaarde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en moeten overbodige sleutels verwijderd worden.</a:t>
            </a:r>
            <a:endParaRPr lang="nl-NL" sz="1800" b="0" dirty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sz="1800" b="0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9195" y="1441562"/>
            <a:ext cx="4277325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n-</a:t>
            </a:r>
            <a:r>
              <a:rPr lang="nl-BE" sz="3200" b="1" dirty="0" err="1" smtClean="0"/>
              <a:t>aire</a:t>
            </a:r>
            <a:r>
              <a:rPr lang="nl-BE" sz="3200" b="1" dirty="0" smtClean="0"/>
              <a:t> relatietypes (n&gt;2)</a:t>
            </a:r>
            <a:endParaRPr lang="nl-BE" sz="3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4932461"/>
            <a:ext cx="2628900" cy="1743075"/>
          </a:xfrm>
          <a:prstGeom prst="rect">
            <a:avLst/>
          </a:prstGeom>
        </p:spPr>
      </p:pic>
      <p:pic>
        <p:nvPicPr>
          <p:cNvPr id="14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042" y="526144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87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25"/>
          <p:cNvSpPr>
            <a:spLocks noChangeArrowheads="1"/>
          </p:cNvSpPr>
          <p:nvPr/>
        </p:nvSpPr>
        <p:spPr bwMode="auto">
          <a:xfrm>
            <a:off x="3968235" y="2740520"/>
            <a:ext cx="845503" cy="217981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1309" y="2062339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/>
              <a:t>Voorbeeld: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064668" y="4347769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2812700" y="3986708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5585856" y="3932267"/>
            <a:ext cx="139301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 dirty="0"/>
          </a:p>
        </p:txBody>
      </p:sp>
      <p:sp>
        <p:nvSpPr>
          <p:cNvPr id="158" name="Line 162"/>
          <p:cNvSpPr>
            <a:spLocks noChangeShapeType="1"/>
          </p:cNvSpPr>
          <p:nvPr/>
        </p:nvSpPr>
        <p:spPr bwMode="auto">
          <a:xfrm>
            <a:off x="5677831" y="4165805"/>
            <a:ext cx="481237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TextBox 51"/>
          <p:cNvSpPr txBox="1"/>
          <p:nvPr/>
        </p:nvSpPr>
        <p:spPr>
          <a:xfrm>
            <a:off x="2577645" y="1299322"/>
            <a:ext cx="4277325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n-</a:t>
            </a:r>
            <a:r>
              <a:rPr lang="nl-BE" sz="3200" b="1" dirty="0" err="1" smtClean="0"/>
              <a:t>aire</a:t>
            </a:r>
            <a:r>
              <a:rPr lang="nl-BE" sz="3200" b="1" dirty="0" smtClean="0"/>
              <a:t> relatietypes (n&gt;2)</a:t>
            </a:r>
            <a:endParaRPr lang="nl-BE" sz="3200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06" y="4984615"/>
            <a:ext cx="2628900" cy="1743075"/>
          </a:xfrm>
          <a:prstGeom prst="rect">
            <a:avLst/>
          </a:prstGeom>
        </p:spPr>
      </p:pic>
      <p:sp>
        <p:nvSpPr>
          <p:cNvPr id="122" name="Text Box 105"/>
          <p:cNvSpPr txBox="1">
            <a:spLocks noChangeArrowheads="1"/>
          </p:cNvSpPr>
          <p:nvPr/>
        </p:nvSpPr>
        <p:spPr bwMode="auto">
          <a:xfrm>
            <a:off x="399425" y="2577391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69" name="Text Box 107"/>
          <p:cNvSpPr txBox="1">
            <a:spLocks noChangeArrowheads="1"/>
          </p:cNvSpPr>
          <p:nvPr/>
        </p:nvSpPr>
        <p:spPr bwMode="auto">
          <a:xfrm>
            <a:off x="516381" y="4241091"/>
            <a:ext cx="121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Bewaking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2" name="Text Box 109"/>
          <p:cNvSpPr txBox="1">
            <a:spLocks noChangeArrowheads="1"/>
          </p:cNvSpPr>
          <p:nvPr/>
        </p:nvSpPr>
        <p:spPr bwMode="auto">
          <a:xfrm>
            <a:off x="3920340" y="2660867"/>
            <a:ext cx="5149224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Planning (</a:t>
            </a:r>
            <a:r>
              <a:rPr lang="nl-BE" sz="1600" b="0" dirty="0" err="1">
                <a:solidFill>
                  <a:srgbClr val="000000"/>
                </a:solidFill>
              </a:rPr>
              <a:t>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              </a:t>
            </a:r>
            <a:r>
              <a:rPr lang="nl-BE" sz="1600" b="0" dirty="0" smtClean="0">
                <a:solidFill>
                  <a:srgbClr val="000000"/>
                </a:solidFill>
              </a:rPr>
              <a:t>  </a:t>
            </a:r>
            <a:r>
              <a:rPr lang="nl-BE" sz="1600" b="0" dirty="0" err="1">
                <a:solidFill>
                  <a:srgbClr val="000000"/>
                </a:solidFill>
              </a:rPr>
              <a:t>Nummer:char</a:t>
            </a:r>
            <a:r>
              <a:rPr lang="nl-BE" sz="1600" b="0" dirty="0">
                <a:solidFill>
                  <a:srgbClr val="000000"/>
                </a:solidFill>
              </a:rPr>
              <a:t>(3),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              </a:t>
            </a:r>
            <a:r>
              <a:rPr lang="nl-BE" sz="1600" b="0" dirty="0" smtClean="0">
                <a:solidFill>
                  <a:srgbClr val="000000"/>
                </a:solidFill>
              </a:rPr>
              <a:t>  </a:t>
            </a:r>
            <a:r>
              <a:rPr lang="nl-BE" sz="1600" b="0" dirty="0" err="1">
                <a:solidFill>
                  <a:srgbClr val="000000"/>
                </a:solidFill>
              </a:rPr>
              <a:t>Code:char</a:t>
            </a:r>
            <a:r>
              <a:rPr lang="nl-BE" sz="1600" b="0" dirty="0">
                <a:solidFill>
                  <a:srgbClr val="000000"/>
                </a:solidFill>
              </a:rPr>
              <a:t>(8),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              </a:t>
            </a:r>
            <a:r>
              <a:rPr lang="nl-BE" sz="1600" b="0" dirty="0" smtClean="0">
                <a:solidFill>
                  <a:srgbClr val="000000"/>
                </a:solidFill>
              </a:rPr>
              <a:t>  </a:t>
            </a:r>
            <a:r>
              <a:rPr lang="nl-BE" sz="1600" b="0" dirty="0" err="1">
                <a:solidFill>
                  <a:srgbClr val="000000"/>
                </a:solidFill>
              </a:rPr>
              <a:t>Bewaking:boolean</a:t>
            </a:r>
            <a:r>
              <a:rPr lang="nl-BE" sz="1600" b="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{Nummer, Code}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Vreemde sleutel: {Naam} verwijst naar Schilderij </a:t>
            </a:r>
            <a:endParaRPr lang="nl-BE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Vreemde </a:t>
            </a:r>
            <a:r>
              <a:rPr lang="nl-BE" sz="1600" b="0" dirty="0">
                <a:solidFill>
                  <a:srgbClr val="000000"/>
                </a:solidFill>
              </a:rPr>
              <a:t>sleutel: {Nummer} verwijst naar Plaats </a:t>
            </a:r>
            <a:endParaRPr lang="nl-BE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 smtClean="0">
                <a:solidFill>
                  <a:srgbClr val="000000"/>
                </a:solidFill>
              </a:rPr>
              <a:t>Vreemde </a:t>
            </a:r>
            <a:r>
              <a:rPr lang="nl-BE" sz="1600" b="0" dirty="0">
                <a:solidFill>
                  <a:srgbClr val="000000"/>
                </a:solidFill>
              </a:rPr>
              <a:t>sleutel: {Code} verwijst naar Tentoonstelling                          </a:t>
            </a:r>
            <a:r>
              <a:rPr lang="nl-BE" sz="1800" b="0" dirty="0">
                <a:solidFill>
                  <a:srgbClr val="000000"/>
                </a:solidFill>
              </a:rPr>
              <a:t>                    </a:t>
            </a:r>
          </a:p>
        </p:txBody>
      </p:sp>
      <p:sp>
        <p:nvSpPr>
          <p:cNvPr id="120" name="Text Box 115"/>
          <p:cNvSpPr txBox="1">
            <a:spLocks noChangeArrowheads="1"/>
          </p:cNvSpPr>
          <p:nvPr/>
        </p:nvSpPr>
        <p:spPr bwMode="auto">
          <a:xfrm>
            <a:off x="750226" y="5566051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Code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19" name="Text Box 119"/>
          <p:cNvSpPr txBox="1">
            <a:spLocks noChangeArrowheads="1"/>
          </p:cNvSpPr>
          <p:nvPr/>
        </p:nvSpPr>
        <p:spPr bwMode="auto">
          <a:xfrm>
            <a:off x="904880" y="3105809"/>
            <a:ext cx="8787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Schilderij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5" name="Text Box 120"/>
          <p:cNvSpPr txBox="1">
            <a:spLocks noChangeArrowheads="1"/>
          </p:cNvSpPr>
          <p:nvPr/>
        </p:nvSpPr>
        <p:spPr bwMode="auto">
          <a:xfrm>
            <a:off x="1407652" y="5000298"/>
            <a:ext cx="13226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Tentoonstelling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16" name="Text Box 123"/>
          <p:cNvSpPr txBox="1">
            <a:spLocks noChangeArrowheads="1"/>
          </p:cNvSpPr>
          <p:nvPr/>
        </p:nvSpPr>
        <p:spPr bwMode="auto">
          <a:xfrm>
            <a:off x="2494344" y="3095299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Plaats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9" name="Text Box 125"/>
          <p:cNvSpPr txBox="1">
            <a:spLocks noChangeArrowheads="1"/>
          </p:cNvSpPr>
          <p:nvPr/>
        </p:nvSpPr>
        <p:spPr bwMode="auto">
          <a:xfrm>
            <a:off x="1817677" y="3998586"/>
            <a:ext cx="553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plan-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 err="1">
                <a:solidFill>
                  <a:srgbClr val="000000"/>
                </a:solidFill>
              </a:rPr>
              <a:t>ning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4" name="Text Box 130"/>
          <p:cNvSpPr txBox="1">
            <a:spLocks noChangeArrowheads="1"/>
          </p:cNvSpPr>
          <p:nvPr/>
        </p:nvSpPr>
        <p:spPr bwMode="auto">
          <a:xfrm>
            <a:off x="1245043" y="341362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5" name="Text Box 131"/>
          <p:cNvSpPr txBox="1">
            <a:spLocks noChangeArrowheads="1"/>
          </p:cNvSpPr>
          <p:nvPr/>
        </p:nvSpPr>
        <p:spPr bwMode="auto">
          <a:xfrm>
            <a:off x="2702368" y="341362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6" name="Text Box 132"/>
          <p:cNvSpPr txBox="1">
            <a:spLocks noChangeArrowheads="1"/>
          </p:cNvSpPr>
          <p:nvPr/>
        </p:nvSpPr>
        <p:spPr bwMode="auto">
          <a:xfrm>
            <a:off x="2089593" y="4648696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14" name="Text Box 135"/>
          <p:cNvSpPr txBox="1">
            <a:spLocks noChangeArrowheads="1"/>
          </p:cNvSpPr>
          <p:nvPr/>
        </p:nvSpPr>
        <p:spPr bwMode="auto">
          <a:xfrm>
            <a:off x="1414300" y="2587901"/>
            <a:ext cx="7489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Periode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9" name="Text Box 137"/>
          <p:cNvSpPr txBox="1">
            <a:spLocks noChangeArrowheads="1"/>
          </p:cNvSpPr>
          <p:nvPr/>
        </p:nvSpPr>
        <p:spPr bwMode="auto">
          <a:xfrm>
            <a:off x="2501047" y="2598411"/>
            <a:ext cx="8066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Nummer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12" name="Text Box 142"/>
          <p:cNvSpPr txBox="1">
            <a:spLocks noChangeArrowheads="1"/>
          </p:cNvSpPr>
          <p:nvPr/>
        </p:nvSpPr>
        <p:spPr bwMode="auto">
          <a:xfrm>
            <a:off x="1792647" y="5566051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Naam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9" name="Text Box 145"/>
          <p:cNvSpPr txBox="1">
            <a:spLocks noChangeArrowheads="1"/>
          </p:cNvSpPr>
          <p:nvPr/>
        </p:nvSpPr>
        <p:spPr bwMode="auto">
          <a:xfrm>
            <a:off x="2760041" y="5570211"/>
            <a:ext cx="679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Thema</a:t>
            </a:r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8568" y="2545258"/>
            <a:ext cx="3314700" cy="3321050"/>
            <a:chOff x="238568" y="2545258"/>
            <a:chExt cx="3314700" cy="3321050"/>
          </a:xfrm>
        </p:grpSpPr>
        <p:sp>
          <p:nvSpPr>
            <p:cNvPr id="123" name="Oval 106"/>
            <p:cNvSpPr>
              <a:spLocks noChangeArrowheads="1"/>
            </p:cNvSpPr>
            <p:nvPr/>
          </p:nvSpPr>
          <p:spPr bwMode="auto">
            <a:xfrm>
              <a:off x="238568" y="2545258"/>
              <a:ext cx="939800" cy="342900"/>
            </a:xfrm>
            <a:prstGeom prst="ellips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800" b="0">
                <a:solidFill>
                  <a:srgbClr val="996633"/>
                </a:solidFill>
              </a:endParaRPr>
            </a:p>
          </p:txBody>
        </p:sp>
        <p:sp>
          <p:nvSpPr>
            <p:cNvPr id="71" name="Oval 108"/>
            <p:cNvSpPr>
              <a:spLocks noChangeArrowheads="1"/>
            </p:cNvSpPr>
            <p:nvPr/>
          </p:nvSpPr>
          <p:spPr bwMode="auto">
            <a:xfrm>
              <a:off x="584643" y="4218483"/>
              <a:ext cx="1054100" cy="320675"/>
            </a:xfrm>
            <a:prstGeom prst="ellips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800" b="0">
                <a:solidFill>
                  <a:srgbClr val="996633"/>
                </a:solidFill>
              </a:endParaRPr>
            </a:p>
          </p:txBody>
        </p:sp>
        <p:sp>
          <p:nvSpPr>
            <p:cNvPr id="74" name="Line 110"/>
            <p:cNvSpPr>
              <a:spLocks noChangeShapeType="1"/>
            </p:cNvSpPr>
            <p:nvPr/>
          </p:nvSpPr>
          <p:spPr bwMode="auto">
            <a:xfrm flipH="1" flipV="1">
              <a:off x="844993" y="2875458"/>
              <a:ext cx="166688" cy="16510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6" name="Line 111"/>
            <p:cNvSpPr>
              <a:spLocks noChangeShapeType="1"/>
            </p:cNvSpPr>
            <p:nvPr/>
          </p:nvSpPr>
          <p:spPr bwMode="auto">
            <a:xfrm flipH="1">
              <a:off x="1295843" y="5323383"/>
              <a:ext cx="274638" cy="21590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1" name="Oval 116"/>
            <p:cNvSpPr>
              <a:spLocks noChangeArrowheads="1"/>
            </p:cNvSpPr>
            <p:nvPr/>
          </p:nvSpPr>
          <p:spPr bwMode="auto">
            <a:xfrm>
              <a:off x="581468" y="5523408"/>
              <a:ext cx="939800" cy="342900"/>
            </a:xfrm>
            <a:prstGeom prst="ellips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800" b="0">
                <a:solidFill>
                  <a:srgbClr val="996633"/>
                </a:solidFill>
              </a:endParaRPr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725931" y="3038971"/>
              <a:ext cx="1255713" cy="393700"/>
            </a:xfrm>
            <a:prstGeom prst="rect">
              <a:avLst/>
            </a:prstGeom>
            <a:noFill/>
            <a:ln w="28575">
              <a:solidFill>
                <a:srgbClr val="1687AF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21"/>
            <p:cNvSpPr>
              <a:spLocks noChangeArrowheads="1"/>
            </p:cNvSpPr>
            <p:nvPr/>
          </p:nvSpPr>
          <p:spPr bwMode="auto">
            <a:xfrm>
              <a:off x="1348231" y="4931271"/>
              <a:ext cx="1446213" cy="393700"/>
            </a:xfrm>
            <a:prstGeom prst="rect">
              <a:avLst/>
            </a:prstGeom>
            <a:noFill/>
            <a:ln w="28575">
              <a:solidFill>
                <a:srgbClr val="1687AF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24"/>
            <p:cNvSpPr>
              <a:spLocks noChangeArrowheads="1"/>
            </p:cNvSpPr>
            <p:nvPr/>
          </p:nvSpPr>
          <p:spPr bwMode="auto">
            <a:xfrm>
              <a:off x="2202306" y="3038971"/>
              <a:ext cx="1255713" cy="393700"/>
            </a:xfrm>
            <a:prstGeom prst="rect">
              <a:avLst/>
            </a:prstGeom>
            <a:noFill/>
            <a:ln w="28575">
              <a:solidFill>
                <a:srgbClr val="1687AF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26"/>
            <p:cNvSpPr>
              <a:spLocks noChangeArrowheads="1"/>
            </p:cNvSpPr>
            <p:nvPr/>
          </p:nvSpPr>
          <p:spPr bwMode="auto">
            <a:xfrm rot="2700000">
              <a:off x="1822893" y="3958133"/>
              <a:ext cx="539750" cy="539750"/>
            </a:xfrm>
            <a:prstGeom prst="rect">
              <a:avLst/>
            </a:prstGeom>
            <a:noFill/>
            <a:ln w="28575">
              <a:solidFill>
                <a:srgbClr val="1687AF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27"/>
            <p:cNvSpPr>
              <a:spLocks noChangeShapeType="1"/>
            </p:cNvSpPr>
            <p:nvPr/>
          </p:nvSpPr>
          <p:spPr bwMode="auto">
            <a:xfrm flipH="1" flipV="1">
              <a:off x="2073718" y="4596308"/>
              <a:ext cx="11113" cy="33020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" name="Line 128"/>
            <p:cNvSpPr>
              <a:spLocks noChangeShapeType="1"/>
            </p:cNvSpPr>
            <p:nvPr/>
          </p:nvSpPr>
          <p:spPr bwMode="auto">
            <a:xfrm flipH="1" flipV="1">
              <a:off x="1486343" y="3427908"/>
              <a:ext cx="442913" cy="55880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3" name="Line 129"/>
            <p:cNvSpPr>
              <a:spLocks noChangeShapeType="1"/>
            </p:cNvSpPr>
            <p:nvPr/>
          </p:nvSpPr>
          <p:spPr bwMode="auto">
            <a:xfrm flipV="1">
              <a:off x="2284856" y="3434258"/>
              <a:ext cx="496888" cy="61595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7" name="Line 133"/>
            <p:cNvSpPr>
              <a:spLocks noChangeShapeType="1"/>
            </p:cNvSpPr>
            <p:nvPr/>
          </p:nvSpPr>
          <p:spPr bwMode="auto">
            <a:xfrm flipH="1" flipV="1">
              <a:off x="2118168" y="4593133"/>
              <a:ext cx="11113" cy="33020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15" name="Oval 136"/>
            <p:cNvSpPr>
              <a:spLocks noChangeArrowheads="1"/>
            </p:cNvSpPr>
            <p:nvPr/>
          </p:nvSpPr>
          <p:spPr bwMode="auto">
            <a:xfrm>
              <a:off x="1305368" y="2545258"/>
              <a:ext cx="939800" cy="342900"/>
            </a:xfrm>
            <a:prstGeom prst="ellips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800" b="0">
                <a:solidFill>
                  <a:srgbClr val="996633"/>
                </a:solidFill>
              </a:endParaRPr>
            </a:p>
          </p:txBody>
        </p:sp>
        <p:sp>
          <p:nvSpPr>
            <p:cNvPr id="100" name="Oval 138"/>
            <p:cNvSpPr>
              <a:spLocks noChangeArrowheads="1"/>
            </p:cNvSpPr>
            <p:nvPr/>
          </p:nvSpPr>
          <p:spPr bwMode="auto">
            <a:xfrm>
              <a:off x="2359468" y="2545258"/>
              <a:ext cx="1079500" cy="342900"/>
            </a:xfrm>
            <a:prstGeom prst="ellips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800" b="0">
                <a:solidFill>
                  <a:srgbClr val="996633"/>
                </a:solidFill>
              </a:endParaRPr>
            </a:p>
          </p:txBody>
        </p:sp>
        <p:sp>
          <p:nvSpPr>
            <p:cNvPr id="101" name="Line 139"/>
            <p:cNvSpPr>
              <a:spLocks noChangeShapeType="1"/>
            </p:cNvSpPr>
            <p:nvPr/>
          </p:nvSpPr>
          <p:spPr bwMode="auto">
            <a:xfrm flipV="1">
              <a:off x="1491106" y="2869108"/>
              <a:ext cx="125413" cy="168275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" name="Line 140"/>
            <p:cNvSpPr>
              <a:spLocks noChangeShapeType="1"/>
            </p:cNvSpPr>
            <p:nvPr/>
          </p:nvSpPr>
          <p:spPr bwMode="auto">
            <a:xfrm flipH="1" flipV="1">
              <a:off x="2899218" y="2875458"/>
              <a:ext cx="1588" cy="16510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13" name="Oval 143"/>
            <p:cNvSpPr>
              <a:spLocks noChangeArrowheads="1"/>
            </p:cNvSpPr>
            <p:nvPr/>
          </p:nvSpPr>
          <p:spPr bwMode="auto">
            <a:xfrm>
              <a:off x="1616518" y="5523408"/>
              <a:ext cx="939800" cy="342900"/>
            </a:xfrm>
            <a:prstGeom prst="ellips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800" b="0">
                <a:solidFill>
                  <a:srgbClr val="996633"/>
                </a:solidFill>
              </a:endParaRPr>
            </a:p>
          </p:txBody>
        </p:sp>
        <p:sp>
          <p:nvSpPr>
            <p:cNvPr id="111" name="Oval 146"/>
            <p:cNvSpPr>
              <a:spLocks noChangeArrowheads="1"/>
            </p:cNvSpPr>
            <p:nvPr/>
          </p:nvSpPr>
          <p:spPr bwMode="auto">
            <a:xfrm>
              <a:off x="2613468" y="5517058"/>
              <a:ext cx="939800" cy="342900"/>
            </a:xfrm>
            <a:prstGeom prst="ellips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1800" b="0">
                <a:solidFill>
                  <a:srgbClr val="996633"/>
                </a:solidFill>
              </a:endParaRPr>
            </a:p>
          </p:txBody>
        </p:sp>
        <p:sp>
          <p:nvSpPr>
            <p:cNvPr id="106" name="Line 147"/>
            <p:cNvSpPr>
              <a:spLocks noChangeShapeType="1"/>
            </p:cNvSpPr>
            <p:nvPr/>
          </p:nvSpPr>
          <p:spPr bwMode="auto">
            <a:xfrm>
              <a:off x="2094356" y="5320208"/>
              <a:ext cx="11113" cy="20955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7" name="Line 148"/>
            <p:cNvSpPr>
              <a:spLocks noChangeShapeType="1"/>
            </p:cNvSpPr>
            <p:nvPr/>
          </p:nvSpPr>
          <p:spPr bwMode="auto">
            <a:xfrm>
              <a:off x="2586481" y="5307508"/>
              <a:ext cx="246063" cy="22860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8" name="Line 149"/>
            <p:cNvSpPr>
              <a:spLocks noChangeShapeType="1"/>
            </p:cNvSpPr>
            <p:nvPr/>
          </p:nvSpPr>
          <p:spPr bwMode="auto">
            <a:xfrm flipH="1">
              <a:off x="1641918" y="4339133"/>
              <a:ext cx="185738" cy="57150"/>
            </a:xfrm>
            <a:prstGeom prst="line">
              <a:avLst/>
            </a:prstGeom>
            <a:noFill/>
            <a:ln w="28575">
              <a:solidFill>
                <a:srgbClr val="1687AF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24" name="Line 162"/>
          <p:cNvSpPr>
            <a:spLocks noChangeShapeType="1"/>
          </p:cNvSpPr>
          <p:nvPr/>
        </p:nvSpPr>
        <p:spPr bwMode="auto">
          <a:xfrm>
            <a:off x="5647426" y="4405247"/>
            <a:ext cx="805486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5" name="Line 162"/>
          <p:cNvSpPr>
            <a:spLocks noChangeShapeType="1"/>
          </p:cNvSpPr>
          <p:nvPr/>
        </p:nvSpPr>
        <p:spPr bwMode="auto">
          <a:xfrm>
            <a:off x="5667321" y="4689141"/>
            <a:ext cx="481237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969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9260" y="1299322"/>
            <a:ext cx="6521721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5A:</a:t>
            </a:r>
            <a:br>
              <a:rPr lang="nl-BE" sz="3200" b="1" dirty="0" smtClean="0"/>
            </a:br>
            <a:r>
              <a:rPr lang="nl-BE" sz="3200" b="1" dirty="0" smtClean="0"/>
              <a:t>Samenvoegen van beide basisrelaties</a:t>
            </a:r>
            <a:endParaRPr lang="nl-BE" sz="3200" b="1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332630" y="3149127"/>
            <a:ext cx="729244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een basisrelatie waarvan het entiteittype totaal participeert.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alle attributen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van de gekozen basisrelatie toe aan de andere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basisrelatie.</a:t>
            </a:r>
            <a:endParaRPr lang="en-US" sz="1800" b="0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Verwijder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de gekozen basisrelatie.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enkelvoudige, enkelwaardige, niet-afgeleide (componenten</a:t>
            </a:r>
            <a:b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van de)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attributen van het relatietype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De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primaire sleutel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blijft ongewijzigd.</a:t>
            </a:r>
            <a:endParaRPr lang="en-US" sz="1800" b="0" dirty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201074" y="5761175"/>
            <a:ext cx="677621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20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sz="1800" b="0" dirty="0">
                <a:ea typeface="Times New Roman" pitchFamily="18" charset="0"/>
                <a:cs typeface="Arial" charset="0"/>
              </a:rPr>
              <a:t>Opmerking: </a:t>
            </a:r>
            <a:r>
              <a:rPr lang="nl-NL" sz="1800" b="0" dirty="0" smtClean="0">
                <a:ea typeface="Times New Roman" pitchFamily="18" charset="0"/>
                <a:cs typeface="Arial" charset="0"/>
              </a:rPr>
              <a:t>Deze optie werkt enkel als minstens één van de </a:t>
            </a:r>
            <a:br>
              <a:rPr lang="nl-NL" sz="1800" b="0" dirty="0" smtClean="0"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ea typeface="Times New Roman" pitchFamily="18" charset="0"/>
                <a:cs typeface="Arial" charset="0"/>
              </a:rPr>
              <a:t>                      entiteitstypes </a:t>
            </a:r>
            <a:r>
              <a:rPr lang="nl-NL" sz="1800" b="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totaal</a:t>
            </a:r>
            <a:r>
              <a:rPr lang="nl-NL" sz="1800" b="0" dirty="0" smtClean="0">
                <a:ea typeface="Times New Roman" pitchFamily="18" charset="0"/>
                <a:cs typeface="Arial" charset="0"/>
              </a:rPr>
              <a:t> participeert in het relatietype.</a:t>
            </a:r>
            <a:endParaRPr lang="en-US" sz="1800" b="0" dirty="0">
              <a:ea typeface="Times New Roman" pitchFamily="18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3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02" name="Text Box 169"/>
          <p:cNvSpPr txBox="1">
            <a:spLocks noChangeArrowheads="1"/>
          </p:cNvSpPr>
          <p:nvPr/>
        </p:nvSpPr>
        <p:spPr bwMode="auto">
          <a:xfrm>
            <a:off x="1105059" y="2332625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7645" y="1431402"/>
            <a:ext cx="4277325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n-</a:t>
            </a:r>
            <a:r>
              <a:rPr lang="nl-BE" sz="3200" b="1" dirty="0" err="1" smtClean="0"/>
              <a:t>aire</a:t>
            </a:r>
            <a:r>
              <a:rPr lang="nl-BE" sz="3200" b="1" dirty="0" smtClean="0"/>
              <a:t> relatietypes (n&gt;2)</a:t>
            </a:r>
            <a:endParaRPr lang="nl-BE" sz="32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06" y="4984615"/>
            <a:ext cx="2628900" cy="1743075"/>
          </a:xfrm>
          <a:prstGeom prst="rect">
            <a:avLst/>
          </a:prstGeom>
        </p:spPr>
      </p:pic>
      <p:sp>
        <p:nvSpPr>
          <p:cNvPr id="55" name="Rectangle 99"/>
          <p:cNvSpPr>
            <a:spLocks noChangeArrowheads="1"/>
          </p:cNvSpPr>
          <p:nvPr/>
        </p:nvSpPr>
        <p:spPr bwMode="auto">
          <a:xfrm>
            <a:off x="1742440" y="2831835"/>
            <a:ext cx="31670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00"/>
          <p:cNvSpPr txBox="1">
            <a:spLocks noChangeArrowheads="1"/>
          </p:cNvSpPr>
          <p:nvPr/>
        </p:nvSpPr>
        <p:spPr bwMode="auto">
          <a:xfrm>
            <a:off x="1713865" y="2815960"/>
            <a:ext cx="1385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Planning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7" name="Rectangle 101"/>
          <p:cNvSpPr>
            <a:spLocks noChangeArrowheads="1"/>
          </p:cNvSpPr>
          <p:nvPr/>
        </p:nvSpPr>
        <p:spPr bwMode="auto">
          <a:xfrm>
            <a:off x="1742440" y="3204897"/>
            <a:ext cx="31765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102"/>
          <p:cNvSpPr txBox="1">
            <a:spLocks noChangeArrowheads="1"/>
          </p:cNvSpPr>
          <p:nvPr/>
        </p:nvSpPr>
        <p:spPr bwMode="auto">
          <a:xfrm>
            <a:off x="1702752" y="3176322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Naam:</a:t>
            </a:r>
            <a:br>
              <a:rPr lang="nl-BE" sz="1400" b="0" dirty="0">
                <a:solidFill>
                  <a:srgbClr val="000000"/>
                </a:solidFill>
              </a:rPr>
            </a:br>
            <a:r>
              <a:rPr lang="nl-BE" sz="1400" b="0" dirty="0" err="1">
                <a:solidFill>
                  <a:srgbClr val="000000"/>
                </a:solidFill>
              </a:rPr>
              <a:t>varchar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59" name="Text Box 103"/>
          <p:cNvSpPr txBox="1">
            <a:spLocks noChangeArrowheads="1"/>
          </p:cNvSpPr>
          <p:nvPr/>
        </p:nvSpPr>
        <p:spPr bwMode="auto">
          <a:xfrm>
            <a:off x="2442527" y="3176322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char(3)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81" name="Line 104"/>
          <p:cNvSpPr>
            <a:spLocks noChangeShapeType="1"/>
          </p:cNvSpPr>
          <p:nvPr/>
        </p:nvSpPr>
        <p:spPr bwMode="auto">
          <a:xfrm>
            <a:off x="2466340" y="3208072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Line 106"/>
          <p:cNvSpPr>
            <a:spLocks noChangeShapeType="1"/>
          </p:cNvSpPr>
          <p:nvPr/>
        </p:nvSpPr>
        <p:spPr bwMode="auto">
          <a:xfrm>
            <a:off x="2525077" y="3670035"/>
            <a:ext cx="1441450" cy="15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4" name="Rectangle 107"/>
          <p:cNvSpPr>
            <a:spLocks noChangeArrowheads="1"/>
          </p:cNvSpPr>
          <p:nvPr/>
        </p:nvSpPr>
        <p:spPr bwMode="auto">
          <a:xfrm>
            <a:off x="1805940" y="3860535"/>
            <a:ext cx="14906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108"/>
          <p:cNvSpPr txBox="1">
            <a:spLocks noChangeArrowheads="1"/>
          </p:cNvSpPr>
          <p:nvPr/>
        </p:nvSpPr>
        <p:spPr bwMode="auto">
          <a:xfrm>
            <a:off x="1777365" y="3844660"/>
            <a:ext cx="1416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Schilderij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6" name="Rectangle 109"/>
          <p:cNvSpPr>
            <a:spLocks noChangeArrowheads="1"/>
          </p:cNvSpPr>
          <p:nvPr/>
        </p:nvSpPr>
        <p:spPr bwMode="auto">
          <a:xfrm>
            <a:off x="1805940" y="4233597"/>
            <a:ext cx="15128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110"/>
          <p:cNvSpPr txBox="1">
            <a:spLocks noChangeArrowheads="1"/>
          </p:cNvSpPr>
          <p:nvPr/>
        </p:nvSpPr>
        <p:spPr bwMode="auto">
          <a:xfrm>
            <a:off x="2502852" y="4205022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88" name="Line 111"/>
          <p:cNvSpPr>
            <a:spLocks noChangeShapeType="1"/>
          </p:cNvSpPr>
          <p:nvPr/>
        </p:nvSpPr>
        <p:spPr bwMode="auto">
          <a:xfrm flipV="1">
            <a:off x="1864677" y="4687622"/>
            <a:ext cx="590550" cy="47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1778952" y="4192322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0" name="Line 113"/>
          <p:cNvSpPr>
            <a:spLocks noChangeShapeType="1"/>
          </p:cNvSpPr>
          <p:nvPr/>
        </p:nvSpPr>
        <p:spPr bwMode="auto">
          <a:xfrm>
            <a:off x="2529840" y="4236772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1" name="Rectangle 114"/>
          <p:cNvSpPr>
            <a:spLocks noChangeArrowheads="1"/>
          </p:cNvSpPr>
          <p:nvPr/>
        </p:nvSpPr>
        <p:spPr bwMode="auto">
          <a:xfrm>
            <a:off x="1702752" y="3149335"/>
            <a:ext cx="723900" cy="6223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115"/>
          <p:cNvSpPr>
            <a:spLocks noChangeArrowheads="1"/>
          </p:cNvSpPr>
          <p:nvPr/>
        </p:nvSpPr>
        <p:spPr bwMode="auto">
          <a:xfrm>
            <a:off x="3431540" y="3860535"/>
            <a:ext cx="11477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116"/>
          <p:cNvSpPr txBox="1">
            <a:spLocks noChangeArrowheads="1"/>
          </p:cNvSpPr>
          <p:nvPr/>
        </p:nvSpPr>
        <p:spPr bwMode="auto">
          <a:xfrm>
            <a:off x="3402965" y="3844660"/>
            <a:ext cx="1189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Plaats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4" name="Rectangle 117"/>
          <p:cNvSpPr>
            <a:spLocks noChangeArrowheads="1"/>
          </p:cNvSpPr>
          <p:nvPr/>
        </p:nvSpPr>
        <p:spPr bwMode="auto">
          <a:xfrm>
            <a:off x="3431540" y="4233597"/>
            <a:ext cx="11445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118"/>
          <p:cNvSpPr txBox="1">
            <a:spLocks noChangeArrowheads="1"/>
          </p:cNvSpPr>
          <p:nvPr/>
        </p:nvSpPr>
        <p:spPr bwMode="auto">
          <a:xfrm>
            <a:off x="3404552" y="4205022"/>
            <a:ext cx="912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Nummer: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96" name="Line 119"/>
          <p:cNvSpPr>
            <a:spLocks noChangeShapeType="1"/>
          </p:cNvSpPr>
          <p:nvPr/>
        </p:nvSpPr>
        <p:spPr bwMode="auto">
          <a:xfrm>
            <a:off x="3515677" y="4686035"/>
            <a:ext cx="514350" cy="158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Rectangle 120"/>
          <p:cNvSpPr>
            <a:spLocks noChangeArrowheads="1"/>
          </p:cNvSpPr>
          <p:nvPr/>
        </p:nvSpPr>
        <p:spPr bwMode="auto">
          <a:xfrm>
            <a:off x="4726940" y="3860535"/>
            <a:ext cx="21764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121"/>
          <p:cNvSpPr txBox="1">
            <a:spLocks noChangeArrowheads="1"/>
          </p:cNvSpPr>
          <p:nvPr/>
        </p:nvSpPr>
        <p:spPr bwMode="auto">
          <a:xfrm>
            <a:off x="4698365" y="3844660"/>
            <a:ext cx="189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Tabel </a:t>
            </a:r>
            <a:r>
              <a:rPr lang="nl-BE" sz="1400" b="0" dirty="0">
                <a:solidFill>
                  <a:srgbClr val="000000"/>
                </a:solidFill>
              </a:rPr>
              <a:t>Tentoonstelling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99" name="Rectangle 122"/>
          <p:cNvSpPr>
            <a:spLocks noChangeArrowheads="1"/>
          </p:cNvSpPr>
          <p:nvPr/>
        </p:nvSpPr>
        <p:spPr bwMode="auto">
          <a:xfrm>
            <a:off x="4726940" y="4233597"/>
            <a:ext cx="21732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123"/>
          <p:cNvSpPr txBox="1">
            <a:spLocks noChangeArrowheads="1"/>
          </p:cNvSpPr>
          <p:nvPr/>
        </p:nvSpPr>
        <p:spPr bwMode="auto">
          <a:xfrm>
            <a:off x="5423852" y="4205022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01" name="Text Box 124"/>
          <p:cNvSpPr txBox="1">
            <a:spLocks noChangeArrowheads="1"/>
          </p:cNvSpPr>
          <p:nvPr/>
        </p:nvSpPr>
        <p:spPr bwMode="auto">
          <a:xfrm>
            <a:off x="6138227" y="4205022"/>
            <a:ext cx="784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Thema: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03" name="Line 125"/>
          <p:cNvSpPr>
            <a:spLocks noChangeShapeType="1"/>
          </p:cNvSpPr>
          <p:nvPr/>
        </p:nvSpPr>
        <p:spPr bwMode="auto">
          <a:xfrm>
            <a:off x="6174740" y="4236772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126"/>
          <p:cNvSpPr>
            <a:spLocks noChangeShapeType="1"/>
          </p:cNvSpPr>
          <p:nvPr/>
        </p:nvSpPr>
        <p:spPr bwMode="auto">
          <a:xfrm flipV="1">
            <a:off x="4785677" y="4687622"/>
            <a:ext cx="539750" cy="47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Text Box 127"/>
          <p:cNvSpPr txBox="1">
            <a:spLocks noChangeArrowheads="1"/>
          </p:cNvSpPr>
          <p:nvPr/>
        </p:nvSpPr>
        <p:spPr bwMode="auto">
          <a:xfrm>
            <a:off x="4699952" y="4192322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char(8)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06" name="Line 128"/>
          <p:cNvSpPr>
            <a:spLocks noChangeShapeType="1"/>
          </p:cNvSpPr>
          <p:nvPr/>
        </p:nvSpPr>
        <p:spPr bwMode="auto">
          <a:xfrm>
            <a:off x="5450840" y="4236772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Rectangle 129"/>
          <p:cNvSpPr>
            <a:spLocks noChangeArrowheads="1"/>
          </p:cNvSpPr>
          <p:nvPr/>
        </p:nvSpPr>
        <p:spPr bwMode="auto">
          <a:xfrm>
            <a:off x="2490152" y="3149335"/>
            <a:ext cx="774700" cy="6223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130"/>
          <p:cNvSpPr txBox="1">
            <a:spLocks noChangeArrowheads="1"/>
          </p:cNvSpPr>
          <p:nvPr/>
        </p:nvSpPr>
        <p:spPr bwMode="auto">
          <a:xfrm>
            <a:off x="3268027" y="3176322"/>
            <a:ext cx="744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>
                <a:solidFill>
                  <a:srgbClr val="000000"/>
                </a:solidFill>
              </a:rPr>
              <a:t>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 dirty="0" err="1">
                <a:solidFill>
                  <a:srgbClr val="000000"/>
                </a:solidFill>
              </a:rPr>
              <a:t>char</a:t>
            </a:r>
            <a:r>
              <a:rPr lang="nl-BE" sz="1400" b="0" dirty="0">
                <a:solidFill>
                  <a:srgbClr val="000000"/>
                </a:solidFill>
              </a:rPr>
              <a:t>(8)</a:t>
            </a:r>
            <a:endParaRPr lang="nl-NL" sz="1400" b="0" dirty="0">
              <a:solidFill>
                <a:srgbClr val="000000"/>
              </a:solidFill>
            </a:endParaRPr>
          </a:p>
        </p:txBody>
      </p:sp>
      <p:sp>
        <p:nvSpPr>
          <p:cNvPr id="109" name="Line 131"/>
          <p:cNvSpPr>
            <a:spLocks noChangeShapeType="1"/>
          </p:cNvSpPr>
          <p:nvPr/>
        </p:nvSpPr>
        <p:spPr bwMode="auto">
          <a:xfrm>
            <a:off x="3291840" y="3208072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0" name="Text Box 132"/>
          <p:cNvSpPr txBox="1">
            <a:spLocks noChangeArrowheads="1"/>
          </p:cNvSpPr>
          <p:nvPr/>
        </p:nvSpPr>
        <p:spPr bwMode="auto">
          <a:xfrm>
            <a:off x="3966527" y="3176322"/>
            <a:ext cx="100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Bewaking: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boolean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111" name="Line 133"/>
          <p:cNvSpPr>
            <a:spLocks noChangeShapeType="1"/>
          </p:cNvSpPr>
          <p:nvPr/>
        </p:nvSpPr>
        <p:spPr bwMode="auto">
          <a:xfrm>
            <a:off x="3990340" y="3208072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" name="Line 134"/>
          <p:cNvSpPr>
            <a:spLocks noChangeShapeType="1"/>
          </p:cNvSpPr>
          <p:nvPr/>
        </p:nvSpPr>
        <p:spPr bwMode="auto">
          <a:xfrm flipH="1" flipV="1">
            <a:off x="1718627" y="3773222"/>
            <a:ext cx="107950" cy="4937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 type="triangle" w="med" len="med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" name="Line 135"/>
          <p:cNvSpPr>
            <a:spLocks noChangeShapeType="1"/>
          </p:cNvSpPr>
          <p:nvPr/>
        </p:nvSpPr>
        <p:spPr bwMode="auto">
          <a:xfrm flipH="1" flipV="1">
            <a:off x="3153727" y="3747822"/>
            <a:ext cx="298450" cy="5064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 type="triangle" w="med" len="med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Rectangle 136"/>
          <p:cNvSpPr>
            <a:spLocks noChangeArrowheads="1"/>
          </p:cNvSpPr>
          <p:nvPr/>
        </p:nvSpPr>
        <p:spPr bwMode="auto">
          <a:xfrm>
            <a:off x="3328352" y="3149335"/>
            <a:ext cx="635000" cy="6223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37"/>
          <p:cNvSpPr>
            <a:spLocks noChangeShapeType="1"/>
          </p:cNvSpPr>
          <p:nvPr/>
        </p:nvSpPr>
        <p:spPr bwMode="auto">
          <a:xfrm flipH="1" flipV="1">
            <a:off x="3941127" y="3735122"/>
            <a:ext cx="781050" cy="493713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 type="triangle" w="med" len="med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4003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functionele beschrijvingen</a:t>
            </a:r>
          </a:p>
          <a:p>
            <a:r>
              <a:rPr lang="nl-BE" sz="1400" dirty="0" smtClean="0"/>
              <a:t>Gedragsspecificaties</a:t>
            </a:r>
            <a:endParaRPr lang="nl-BE" sz="1400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87680" y="4653246"/>
            <a:ext cx="8315097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4000" b="0" dirty="0" smtClean="0">
                <a:solidFill>
                  <a:schemeClr val="accent1">
                    <a:lumMod val="75000"/>
                  </a:schemeClr>
                </a:solidFill>
              </a:rPr>
              <a:t>Alternatieve sleutels</a:t>
            </a:r>
            <a:endParaRPr lang="nl-BE" sz="4000" b="0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nl-BE" sz="4000" b="0" dirty="0" smtClean="0"/>
              <a:t>                         </a:t>
            </a:r>
            <a:r>
              <a:rPr lang="nl-BE" sz="4000" b="0" dirty="0" smtClean="0">
                <a:solidFill>
                  <a:schemeClr val="accent3">
                    <a:lumMod val="75000"/>
                  </a:schemeClr>
                </a:solidFill>
              </a:rPr>
              <a:t>Integriteitsrestricties</a:t>
            </a:r>
            <a:endParaRPr lang="nl-BE" sz="4000" b="0" dirty="0">
              <a:solidFill>
                <a:schemeClr val="accent3">
                  <a:lumMod val="75000"/>
                </a:schemeClr>
              </a:solidFill>
            </a:endParaRPr>
          </a:p>
          <a:p>
            <a:pPr eaLnBrk="1" hangingPunct="1"/>
            <a:r>
              <a:rPr lang="nl-BE" sz="4000" b="0" dirty="0" err="1" smtClean="0">
                <a:solidFill>
                  <a:schemeClr val="accent6">
                    <a:lumMod val="75000"/>
                  </a:schemeClr>
                </a:solidFill>
              </a:rPr>
              <a:t>Stored</a:t>
            </a:r>
            <a:r>
              <a:rPr lang="nl-BE" sz="4000" b="0" dirty="0" smtClean="0">
                <a:solidFill>
                  <a:schemeClr val="accent6">
                    <a:lumMod val="75000"/>
                  </a:schemeClr>
                </a:solidFill>
              </a:rPr>
              <a:t> procedures        </a:t>
            </a:r>
            <a:r>
              <a:rPr lang="nl-BE" sz="4000" b="0" dirty="0" smtClean="0">
                <a:solidFill>
                  <a:schemeClr val="accent4">
                    <a:lumMod val="75000"/>
                  </a:schemeClr>
                </a:solidFill>
              </a:rPr>
              <a:t>Triggers</a:t>
            </a:r>
            <a:endParaRPr lang="nl-BE" sz="4000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://prince2pm.files.wordpress.com/2012/05/behavio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08" y="1113240"/>
            <a:ext cx="4846320" cy="36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60880" y="1093639"/>
            <a:ext cx="5059680" cy="12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257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functionele beschrijvingen</a:t>
            </a:r>
          </a:p>
          <a:p>
            <a:r>
              <a:rPr lang="nl-BE" sz="1400" dirty="0" smtClean="0"/>
              <a:t>Gedragsspecificaties</a:t>
            </a:r>
            <a:endParaRPr lang="nl-BE" sz="1400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 rot="20855382">
            <a:off x="3526219" y="5283166"/>
            <a:ext cx="511870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4000" b="0" dirty="0" smtClean="0">
                <a:solidFill>
                  <a:schemeClr val="accent6"/>
                </a:solidFill>
              </a:rPr>
              <a:t>(Alternatieve) sleutels</a:t>
            </a:r>
            <a:endParaRPr lang="nl-BE" sz="4000" b="0" dirty="0">
              <a:solidFill>
                <a:schemeClr val="accent6"/>
              </a:solidFill>
            </a:endParaRPr>
          </a:p>
        </p:txBody>
      </p:sp>
      <p:pic>
        <p:nvPicPr>
          <p:cNvPr id="1028" name="Picture 4" descr="http://prince2pm.files.wordpress.com/2012/05/behavio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56" y="1152610"/>
            <a:ext cx="3197352" cy="23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23904" y="1089829"/>
            <a:ext cx="3346512" cy="12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4669" y="1625288"/>
            <a:ext cx="1565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 1: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72051" y="2228157"/>
            <a:ext cx="4787273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Artiest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en-US" sz="1600" b="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A_ID:char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(3), </a:t>
            </a:r>
            <a:b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lang="en-US" sz="1600" b="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Naam:varchar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b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lang="en-US" sz="1600" b="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Voornaam:varchar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</a:p>
          <a:p>
            <a:pPr>
              <a:defRPr/>
            </a:pPr>
            <a:r>
              <a:rPr lang="en-US" sz="1600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r>
              <a:rPr lang="en-US" sz="1600" b="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Geboren:integer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</a:p>
          <a:p>
            <a:pPr>
              <a:defRPr/>
            </a:pPr>
            <a:r>
              <a:rPr lang="en-US" sz="1600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r>
              <a:rPr lang="en-US" sz="1600" b="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Gestorven:integer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en-US" sz="1600" b="0" dirty="0">
              <a:solidFill>
                <a:srgbClr val="1687AF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1600" b="0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b="0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b="0" i="1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Uniciteit</a:t>
            </a:r>
            <a:r>
              <a:rPr lang="en-US" sz="1600" b="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0" i="1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voor</a:t>
            </a:r>
            <a:r>
              <a:rPr lang="en-US" sz="1600" b="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r>
              <a:rPr lang="en-US" sz="1600" b="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A_ID</a:t>
            </a:r>
            <a:r>
              <a:rPr lang="en-US" sz="1600" b="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}, {</a:t>
            </a:r>
            <a:r>
              <a:rPr lang="en-US" sz="1600" b="0" i="1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Naam</a:t>
            </a:r>
            <a:r>
              <a:rPr lang="en-US" sz="1600" b="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1600" b="0" i="1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Voornaam</a:t>
            </a:r>
            <a:r>
              <a:rPr lang="en-US" sz="1600" b="0" i="1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1600" b="0" i="1" dirty="0" err="1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Geboren</a:t>
            </a:r>
            <a:r>
              <a:rPr lang="en-US" sz="1600" b="0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</a:p>
          <a:p>
            <a:pPr>
              <a:defRPr/>
            </a:pPr>
            <a:r>
              <a:rPr lang="en-US" b="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b="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b="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Kandidaatsleutels</a:t>
            </a:r>
            <a:r>
              <a:rPr lang="en-US" sz="1600" b="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lang="en-US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PRIMARY KEY ( </a:t>
            </a:r>
            <a:r>
              <a:rPr lang="en-US" sz="16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A_ID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UNIQUE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Naam</a:t>
            </a:r>
            <a:r>
              <a:rPr lang="en-US" sz="16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Voornaam</a:t>
            </a:r>
            <a:r>
              <a:rPr lang="en-US" sz="16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Geboren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1176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functionele beschrijvingen</a:t>
            </a:r>
          </a:p>
          <a:p>
            <a:r>
              <a:rPr lang="nl-BE" sz="1400" dirty="0" smtClean="0"/>
              <a:t>Gedragsspecificaties</a:t>
            </a:r>
            <a:endParaRPr lang="nl-BE" sz="1400" dirty="0"/>
          </a:p>
        </p:txBody>
      </p:sp>
      <p:pic>
        <p:nvPicPr>
          <p:cNvPr id="1028" name="Picture 4" descr="http://prince2pm.files.wordpress.com/2012/05/behavio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56" y="1152610"/>
            <a:ext cx="3197352" cy="23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23904" y="1089829"/>
            <a:ext cx="3346512" cy="12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2164" y="1597787"/>
            <a:ext cx="1565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 2: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6407" y="1257688"/>
            <a:ext cx="6223627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1600" b="0" i="1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1600" i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1600" b="0" i="1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1600" b="0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b="0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Controle_periode</a:t>
            </a: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(IN Periode IN </a:t>
            </a:r>
            <a:r>
              <a:rPr lang="nl-BE" sz="160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Artiest.Geboren</a:t>
            </a: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IN</a:t>
            </a:r>
          </a:p>
          <a:p>
            <a:pPr>
              <a:defRPr/>
            </a:pP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</a:t>
            </a:r>
            <a:r>
              <a:rPr lang="nl-BE" sz="1600" dirty="0" err="1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Artiest.Gestorven</a:t>
            </a:r>
            <a:r>
              <a:rPr lang="nl-BE" sz="1600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OUT Status) </a:t>
            </a: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EXCEPTIE </a:t>
            </a:r>
            <a:r>
              <a:rPr lang="nl-BE" sz="1600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nl-BE" sz="1600" dirty="0" err="1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OnmogelijkePeriode</a:t>
            </a:r>
            <a:r>
              <a:rPr lang="nl-BE" sz="1600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nl-BE" sz="400" dirty="0" smtClean="0">
              <a:solidFill>
                <a:srgbClr val="1687AF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–</a:t>
            </a:r>
            <a:r>
              <a:rPr lang="nl-BE" sz="1600" i="1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operatie om te controleren of de periode van het </a:t>
            </a: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schilderij </a:t>
            </a:r>
            <a:r>
              <a:rPr lang="nl-BE" sz="1600" i="1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wel </a:t>
            </a: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valt binnen </a:t>
            </a:r>
            <a:r>
              <a:rPr lang="nl-BE" sz="1600" i="1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de </a:t>
            </a:r>
            <a:r>
              <a:rPr lang="nl-BE" sz="1600" i="1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leefperiode</a:t>
            </a: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nl-BE" sz="1600" i="1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van de schilder </a:t>
            </a: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van </a:t>
            </a:r>
            <a:r>
              <a:rPr lang="nl-BE" sz="1600" i="1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het schilderij.</a:t>
            </a:r>
          </a:p>
          <a:p>
            <a:pPr>
              <a:defRPr/>
            </a:pPr>
            <a:r>
              <a:rPr lang="en-US" b="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b="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Integriteitsrestrictie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CREATE ASSERTION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Controle_periode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CHECK ( NOT EXISTS ( SELECT * FROM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Schilderij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Artiest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WHERE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Schilderij.Artiest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Artiest.A_ID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AND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(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Schilderij.Periode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&lt;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Artiest.Geboren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OR </a:t>
            </a:r>
          </a:p>
          <a:p>
            <a:pPr>
              <a:defRPr/>
            </a:pP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Schilderij.Periode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&gt; </a:t>
            </a:r>
            <a:r>
              <a:rPr lang="en-US" sz="16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Artiest.Gestorven</a:t>
            </a:r>
            <a:r>
              <a:rPr lang="en-US" sz="16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) ) );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 rot="20855382">
            <a:off x="4295763" y="5468796"/>
            <a:ext cx="474841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4000" b="0" dirty="0" smtClean="0">
                <a:solidFill>
                  <a:schemeClr val="accent6"/>
                </a:solidFill>
              </a:rPr>
              <a:t>Integriteitsrestricties</a:t>
            </a:r>
            <a:endParaRPr lang="nl-BE" sz="4000" b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1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functionele beschrijvingen</a:t>
            </a:r>
          </a:p>
          <a:p>
            <a:r>
              <a:rPr lang="nl-BE" sz="1400" dirty="0" smtClean="0"/>
              <a:t>Gedragsspecificaties</a:t>
            </a:r>
            <a:endParaRPr lang="nl-BE" sz="1400" dirty="0"/>
          </a:p>
        </p:txBody>
      </p:sp>
      <p:pic>
        <p:nvPicPr>
          <p:cNvPr id="1028" name="Picture 4" descr="http://prince2pm.files.wordpress.com/2012/05/behavio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56" y="1152610"/>
            <a:ext cx="3197352" cy="239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23904" y="1089829"/>
            <a:ext cx="3346512" cy="12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0289" y="1597787"/>
            <a:ext cx="1565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 3: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02219" y="1215390"/>
            <a:ext cx="6619954" cy="48628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1600" b="0" i="1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1600" i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en-US" sz="1600" b="0" i="1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sz="1600" b="0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b="0" i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Ouderdom (IN Periode OUT Ouderdom) </a:t>
            </a:r>
            <a:b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EXCEPTIE (</a:t>
            </a:r>
            <a:r>
              <a:rPr lang="nl-BE" sz="1600" dirty="0" err="1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PeriodeOnbekend</a:t>
            </a:r>
            <a:r>
              <a:rPr lang="nl-BE" sz="1600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nl-BE" sz="1600" dirty="0">
              <a:solidFill>
                <a:srgbClr val="1687AF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endParaRPr lang="nl-BE" sz="400" dirty="0" smtClean="0">
              <a:solidFill>
                <a:srgbClr val="1687AF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–</a:t>
            </a:r>
            <a:r>
              <a:rPr lang="nl-BE" sz="1600" i="1" dirty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operatie om </a:t>
            </a: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de ouderdom van een schilderij te bepalen.</a:t>
            </a:r>
            <a:b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Daartoe wordt de periode van het schilderij vergeleken</a:t>
            </a:r>
            <a:b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nl-BE" sz="1600" i="1" dirty="0" smtClean="0">
                <a:solidFill>
                  <a:srgbClr val="1687AF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met de huidige datum.</a:t>
            </a:r>
            <a:endParaRPr lang="nl-BE" sz="1600" i="1" dirty="0">
              <a:solidFill>
                <a:srgbClr val="1687AF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>
              <a:defRPr/>
            </a:pPr>
            <a:r>
              <a:rPr lang="en-US" b="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b="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Stored procedure:</a:t>
            </a:r>
          </a:p>
          <a:p>
            <a:pPr>
              <a:defRPr/>
            </a:pPr>
            <a:r>
              <a:rPr lang="en-US" sz="160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160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CREATE PROCEDURE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Bepaal_Ouderdom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(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Periode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IN integer,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Ouderdom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OUT integer) AS BEGIN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IF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Periode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IS NULL THEN raise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PeriodeOnbekend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ELSE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Ouderdom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CurrentYear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 – 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Periode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ENDIF;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END;</a:t>
            </a:r>
            <a:endParaRPr lang="en-US" sz="1600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 rot="20855382">
            <a:off x="4466487" y="5468796"/>
            <a:ext cx="440697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4000" b="0" dirty="0" err="1" smtClean="0">
                <a:solidFill>
                  <a:schemeClr val="accent6"/>
                </a:solidFill>
              </a:rPr>
              <a:t>Stored</a:t>
            </a:r>
            <a:r>
              <a:rPr lang="nl-BE" sz="4000" b="0" dirty="0" smtClean="0">
                <a:solidFill>
                  <a:schemeClr val="accent6"/>
                </a:solidFill>
              </a:rPr>
              <a:t> procedures</a:t>
            </a:r>
            <a:endParaRPr lang="nl-BE" sz="4000" b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54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25"/>
          <p:cNvSpPr>
            <a:spLocks noChangeArrowheads="1"/>
          </p:cNvSpPr>
          <p:nvPr/>
        </p:nvSpPr>
        <p:spPr bwMode="auto">
          <a:xfrm>
            <a:off x="4466020" y="3749782"/>
            <a:ext cx="663028" cy="213256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nl-BE" sz="13800" b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7783" y="2405366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/>
              <a:t>Voorbeeld: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530704" y="403553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3278736" y="367447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6064932" y="4698078"/>
            <a:ext cx="552480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47" name="TextBox 46"/>
          <p:cNvSpPr txBox="1"/>
          <p:nvPr/>
        </p:nvSpPr>
        <p:spPr>
          <a:xfrm>
            <a:off x="1093340" y="1299322"/>
            <a:ext cx="6521721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5A:</a:t>
            </a:r>
            <a:br>
              <a:rPr lang="nl-BE" sz="3200" b="1" dirty="0" smtClean="0"/>
            </a:br>
            <a:r>
              <a:rPr lang="nl-BE" sz="3200" b="1" dirty="0" smtClean="0"/>
              <a:t>Samenvoegen van beide basisrelaties</a:t>
            </a:r>
            <a:endParaRPr lang="nl-BE" sz="32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  <p:sp>
        <p:nvSpPr>
          <p:cNvPr id="51" name="Text Box 112"/>
          <p:cNvSpPr txBox="1">
            <a:spLocks noChangeArrowheads="1"/>
          </p:cNvSpPr>
          <p:nvPr/>
        </p:nvSpPr>
        <p:spPr bwMode="auto">
          <a:xfrm>
            <a:off x="4391318" y="3674470"/>
            <a:ext cx="45152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Rector (</a:t>
            </a:r>
            <a:r>
              <a:rPr lang="nl-BE" sz="1600" b="0" dirty="0" err="1">
                <a:solidFill>
                  <a:srgbClr val="000000"/>
                </a:solidFill>
              </a:rPr>
              <a:t>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>
                <a:solidFill>
                  <a:srgbClr val="000000"/>
                </a:solidFill>
              </a:rPr>
              <a:t>Faculteit:varchar</a:t>
            </a:r>
            <a:r>
              <a:rPr lang="nl-BE" sz="1600" b="0" dirty="0">
                <a:solidFill>
                  <a:srgbClr val="000000"/>
                </a:solidFill>
              </a:rPr>
              <a:t>,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   </a:t>
            </a:r>
            <a:r>
              <a:rPr lang="nl-BE" sz="1600" b="0" dirty="0" smtClean="0">
                <a:solidFill>
                  <a:srgbClr val="000000"/>
                </a:solidFill>
              </a:rPr>
              <a:t>         </a:t>
            </a:r>
            <a:r>
              <a:rPr lang="nl-BE" sz="1600" b="0" dirty="0" err="1">
                <a:solidFill>
                  <a:srgbClr val="000000"/>
                </a:solidFill>
              </a:rPr>
              <a:t>Univ_naam:varchar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>
                <a:solidFill>
                  <a:srgbClr val="000000"/>
                </a:solidFill>
              </a:rPr>
              <a:t>Plaats:varchar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endParaRPr lang="nl-BE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 </a:t>
            </a:r>
            <a:r>
              <a:rPr lang="nl-BE" sz="1600" b="0" dirty="0" smtClean="0">
                <a:solidFill>
                  <a:srgbClr val="000000"/>
                </a:solidFill>
              </a:rPr>
              <a:t>           </a:t>
            </a:r>
            <a:r>
              <a:rPr lang="nl-BE" sz="1600" b="0" dirty="0" err="1" smtClean="0">
                <a:solidFill>
                  <a:srgbClr val="000000"/>
                </a:solidFill>
              </a:rPr>
              <a:t>Ambtstermijn:integer</a:t>
            </a:r>
            <a:r>
              <a:rPr lang="nl-BE" sz="1600" b="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{Naam} </a:t>
            </a:r>
            <a:endParaRPr lang="nl-NL" sz="1600" b="0" dirty="0">
              <a:solidFill>
                <a:srgbClr val="000000"/>
              </a:solidFill>
            </a:endParaRPr>
          </a:p>
        </p:txBody>
      </p:sp>
      <p:sp>
        <p:nvSpPr>
          <p:cNvPr id="53" name="Text Box 114"/>
          <p:cNvSpPr txBox="1">
            <a:spLocks noChangeArrowheads="1"/>
          </p:cNvSpPr>
          <p:nvPr/>
        </p:nvSpPr>
        <p:spPr bwMode="auto">
          <a:xfrm>
            <a:off x="2721015" y="3300830"/>
            <a:ext cx="670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Rector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4" name="Rectangle 115"/>
          <p:cNvSpPr>
            <a:spLocks noChangeArrowheads="1"/>
          </p:cNvSpPr>
          <p:nvPr/>
        </p:nvSpPr>
        <p:spPr bwMode="auto">
          <a:xfrm>
            <a:off x="2434697" y="3231802"/>
            <a:ext cx="1255713" cy="3873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Text Box 117"/>
          <p:cNvSpPr txBox="1">
            <a:spLocks noChangeArrowheads="1"/>
          </p:cNvSpPr>
          <p:nvPr/>
        </p:nvSpPr>
        <p:spPr bwMode="auto">
          <a:xfrm>
            <a:off x="2557776" y="5189122"/>
            <a:ext cx="102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Universiteit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37" name="Rectangle 118"/>
          <p:cNvSpPr>
            <a:spLocks noChangeArrowheads="1"/>
          </p:cNvSpPr>
          <p:nvPr/>
        </p:nvSpPr>
        <p:spPr bwMode="auto">
          <a:xfrm>
            <a:off x="2434697" y="5122515"/>
            <a:ext cx="1255713" cy="3873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19"/>
          <p:cNvSpPr txBox="1">
            <a:spLocks noChangeArrowheads="1"/>
          </p:cNvSpPr>
          <p:nvPr/>
        </p:nvSpPr>
        <p:spPr bwMode="auto">
          <a:xfrm>
            <a:off x="2665619" y="4204720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bestuurt</a:t>
            </a:r>
          </a:p>
        </p:txBody>
      </p:sp>
      <p:sp>
        <p:nvSpPr>
          <p:cNvPr id="61" name="Rectangle 120"/>
          <p:cNvSpPr>
            <a:spLocks noChangeArrowheads="1"/>
          </p:cNvSpPr>
          <p:nvPr/>
        </p:nvSpPr>
        <p:spPr bwMode="auto">
          <a:xfrm rot="2700000">
            <a:off x="2760134" y="4047777"/>
            <a:ext cx="593725" cy="5842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21"/>
          <p:cNvSpPr>
            <a:spLocks noChangeShapeType="1"/>
          </p:cNvSpPr>
          <p:nvPr/>
        </p:nvSpPr>
        <p:spPr bwMode="auto">
          <a:xfrm flipH="1" flipV="1">
            <a:off x="3037736" y="3627090"/>
            <a:ext cx="11113" cy="3254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122"/>
          <p:cNvSpPr>
            <a:spLocks noChangeShapeType="1"/>
          </p:cNvSpPr>
          <p:nvPr/>
        </p:nvSpPr>
        <p:spPr bwMode="auto">
          <a:xfrm flipH="1" flipV="1">
            <a:off x="3045884" y="4730402"/>
            <a:ext cx="11113" cy="387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0" name="Line 123"/>
          <p:cNvSpPr>
            <a:spLocks noChangeShapeType="1"/>
          </p:cNvSpPr>
          <p:nvPr/>
        </p:nvSpPr>
        <p:spPr bwMode="auto">
          <a:xfrm flipH="1" flipV="1">
            <a:off x="2569634" y="4166840"/>
            <a:ext cx="141288" cy="10001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2731559" y="3601690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7" name="Text Box 125"/>
          <p:cNvSpPr txBox="1">
            <a:spLocks noChangeArrowheads="1"/>
          </p:cNvSpPr>
          <p:nvPr/>
        </p:nvSpPr>
        <p:spPr bwMode="auto">
          <a:xfrm>
            <a:off x="3042709" y="483835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89" name="Line 127"/>
          <p:cNvSpPr>
            <a:spLocks noChangeShapeType="1"/>
          </p:cNvSpPr>
          <p:nvPr/>
        </p:nvSpPr>
        <p:spPr bwMode="auto">
          <a:xfrm flipH="1" flipV="1">
            <a:off x="3096684" y="4730402"/>
            <a:ext cx="11113" cy="387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Text Box 129"/>
          <p:cNvSpPr txBox="1">
            <a:spLocks noChangeArrowheads="1"/>
          </p:cNvSpPr>
          <p:nvPr/>
        </p:nvSpPr>
        <p:spPr bwMode="auto">
          <a:xfrm>
            <a:off x="2227253" y="2763115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29" name="Oval 130"/>
          <p:cNvSpPr>
            <a:spLocks noChangeArrowheads="1"/>
          </p:cNvSpPr>
          <p:nvPr/>
        </p:nvSpPr>
        <p:spPr bwMode="auto">
          <a:xfrm>
            <a:off x="2071159" y="2720627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6" name="Text Box 132"/>
          <p:cNvSpPr txBox="1">
            <a:spLocks noChangeArrowheads="1"/>
          </p:cNvSpPr>
          <p:nvPr/>
        </p:nvSpPr>
        <p:spPr bwMode="auto">
          <a:xfrm>
            <a:off x="3150925" y="2774228"/>
            <a:ext cx="81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Faculteit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7" name="Oval 133"/>
          <p:cNvSpPr>
            <a:spLocks noChangeArrowheads="1"/>
          </p:cNvSpPr>
          <p:nvPr/>
        </p:nvSpPr>
        <p:spPr bwMode="auto">
          <a:xfrm>
            <a:off x="3099859" y="2731740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4" name="Text Box 135"/>
          <p:cNvSpPr txBox="1">
            <a:spLocks noChangeArrowheads="1"/>
          </p:cNvSpPr>
          <p:nvPr/>
        </p:nvSpPr>
        <p:spPr bwMode="auto">
          <a:xfrm>
            <a:off x="2206233" y="5758728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25" name="Oval 136"/>
          <p:cNvSpPr>
            <a:spLocks noChangeArrowheads="1"/>
          </p:cNvSpPr>
          <p:nvPr/>
        </p:nvSpPr>
        <p:spPr bwMode="auto">
          <a:xfrm>
            <a:off x="2071159" y="5716240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97" name="Line 137"/>
          <p:cNvSpPr>
            <a:spLocks noChangeShapeType="1"/>
          </p:cNvSpPr>
          <p:nvPr/>
        </p:nvSpPr>
        <p:spPr bwMode="auto">
          <a:xfrm flipH="1">
            <a:off x="3166534" y="3069877"/>
            <a:ext cx="373063" cy="16986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Text Box 138"/>
          <p:cNvSpPr txBox="1">
            <a:spLocks noChangeArrowheads="1"/>
          </p:cNvSpPr>
          <p:nvPr/>
        </p:nvSpPr>
        <p:spPr bwMode="auto">
          <a:xfrm>
            <a:off x="2008018" y="3746917"/>
            <a:ext cx="713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Ambts-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termijn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9" name="Oval 139"/>
          <p:cNvSpPr>
            <a:spLocks noChangeArrowheads="1"/>
          </p:cNvSpPr>
          <p:nvPr/>
        </p:nvSpPr>
        <p:spPr bwMode="auto">
          <a:xfrm>
            <a:off x="1953684" y="3719165"/>
            <a:ext cx="803275" cy="500063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2" name="Text Box 141"/>
          <p:cNvSpPr txBox="1">
            <a:spLocks noChangeArrowheads="1"/>
          </p:cNvSpPr>
          <p:nvPr/>
        </p:nvSpPr>
        <p:spPr bwMode="auto">
          <a:xfrm>
            <a:off x="3260134" y="5755553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Plaats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3" name="Oval 142"/>
          <p:cNvSpPr>
            <a:spLocks noChangeArrowheads="1"/>
          </p:cNvSpPr>
          <p:nvPr/>
        </p:nvSpPr>
        <p:spPr bwMode="auto">
          <a:xfrm>
            <a:off x="3099859" y="5713065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01" name="Line 143"/>
          <p:cNvSpPr>
            <a:spLocks noChangeShapeType="1"/>
          </p:cNvSpPr>
          <p:nvPr/>
        </p:nvSpPr>
        <p:spPr bwMode="auto">
          <a:xfrm flipH="1">
            <a:off x="2683934" y="5497165"/>
            <a:ext cx="192088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" name="Line 144"/>
          <p:cNvSpPr>
            <a:spLocks noChangeShapeType="1"/>
          </p:cNvSpPr>
          <p:nvPr/>
        </p:nvSpPr>
        <p:spPr bwMode="auto">
          <a:xfrm flipH="1" flipV="1">
            <a:off x="3271309" y="5493990"/>
            <a:ext cx="188913" cy="209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145"/>
          <p:cNvSpPr>
            <a:spLocks noChangeShapeType="1"/>
          </p:cNvSpPr>
          <p:nvPr/>
        </p:nvSpPr>
        <p:spPr bwMode="auto">
          <a:xfrm flipH="1" flipV="1">
            <a:off x="2556934" y="3063527"/>
            <a:ext cx="306388" cy="16351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19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2" name="Text Box 169"/>
          <p:cNvSpPr txBox="1">
            <a:spLocks noChangeArrowheads="1"/>
          </p:cNvSpPr>
          <p:nvPr/>
        </p:nvSpPr>
        <p:spPr bwMode="auto">
          <a:xfrm>
            <a:off x="1422388" y="309707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420" y="1299322"/>
            <a:ext cx="6521721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5A:</a:t>
            </a:r>
            <a:br>
              <a:rPr lang="nl-BE" sz="3200" b="1" dirty="0" smtClean="0"/>
            </a:br>
            <a:r>
              <a:rPr lang="nl-BE" sz="3200" b="1" dirty="0" smtClean="0"/>
              <a:t>Samenvoegen van beide basisrelaties</a:t>
            </a:r>
            <a:endParaRPr lang="nl-BE" sz="32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  <p:sp>
        <p:nvSpPr>
          <p:cNvPr id="40" name="Rectangle 150"/>
          <p:cNvSpPr>
            <a:spLocks noChangeArrowheads="1"/>
          </p:cNvSpPr>
          <p:nvPr/>
        </p:nvSpPr>
        <p:spPr bwMode="auto">
          <a:xfrm>
            <a:off x="2670175" y="3944477"/>
            <a:ext cx="44751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151"/>
          <p:cNvSpPr txBox="1">
            <a:spLocks noChangeArrowheads="1"/>
          </p:cNvSpPr>
          <p:nvPr/>
        </p:nvSpPr>
        <p:spPr bwMode="auto">
          <a:xfrm>
            <a:off x="2641600" y="3928602"/>
            <a:ext cx="1217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Rector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Rectangle 152"/>
          <p:cNvSpPr>
            <a:spLocks noChangeArrowheads="1"/>
          </p:cNvSpPr>
          <p:nvPr/>
        </p:nvSpPr>
        <p:spPr bwMode="auto">
          <a:xfrm>
            <a:off x="2670175" y="4317539"/>
            <a:ext cx="4459288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53"/>
          <p:cNvSpPr txBox="1">
            <a:spLocks noChangeArrowheads="1"/>
          </p:cNvSpPr>
          <p:nvPr/>
        </p:nvSpPr>
        <p:spPr bwMode="auto">
          <a:xfrm>
            <a:off x="3354387" y="4288964"/>
            <a:ext cx="903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Faculteit: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44" name="Text Box 154"/>
          <p:cNvSpPr txBox="1">
            <a:spLocks noChangeArrowheads="1"/>
          </p:cNvSpPr>
          <p:nvPr/>
        </p:nvSpPr>
        <p:spPr bwMode="auto">
          <a:xfrm>
            <a:off x="4157662" y="4288964"/>
            <a:ext cx="1130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Univ_naam: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NL" sz="1400" b="0">
                <a:solidFill>
                  <a:srgbClr val="000000"/>
                </a:solidFill>
              </a:rPr>
              <a:t>varchar</a:t>
            </a:r>
          </a:p>
        </p:txBody>
      </p:sp>
      <p:sp>
        <p:nvSpPr>
          <p:cNvPr id="46" name="Line 155"/>
          <p:cNvSpPr>
            <a:spLocks noChangeShapeType="1"/>
          </p:cNvSpPr>
          <p:nvPr/>
        </p:nvSpPr>
        <p:spPr bwMode="auto">
          <a:xfrm>
            <a:off x="4194175" y="4320714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Text Box 156"/>
          <p:cNvSpPr txBox="1">
            <a:spLocks noChangeArrowheads="1"/>
          </p:cNvSpPr>
          <p:nvPr/>
        </p:nvSpPr>
        <p:spPr bwMode="auto">
          <a:xfrm>
            <a:off x="5170487" y="4285789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Plaats: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48" name="Text Box 157"/>
          <p:cNvSpPr txBox="1">
            <a:spLocks noChangeArrowheads="1"/>
          </p:cNvSpPr>
          <p:nvPr/>
        </p:nvSpPr>
        <p:spPr bwMode="auto">
          <a:xfrm>
            <a:off x="5902325" y="4285789"/>
            <a:ext cx="1268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Ambtstermijn: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49" name="Line 158"/>
          <p:cNvSpPr>
            <a:spLocks noChangeShapeType="1"/>
          </p:cNvSpPr>
          <p:nvPr/>
        </p:nvSpPr>
        <p:spPr bwMode="auto">
          <a:xfrm>
            <a:off x="5932487" y="4314364"/>
            <a:ext cx="3175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159"/>
          <p:cNvSpPr>
            <a:spLocks noChangeShapeType="1"/>
          </p:cNvSpPr>
          <p:nvPr/>
        </p:nvSpPr>
        <p:spPr bwMode="auto">
          <a:xfrm flipH="1">
            <a:off x="5208587" y="4320714"/>
            <a:ext cx="0" cy="508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 flipV="1">
            <a:off x="2728912" y="4771564"/>
            <a:ext cx="615950" cy="47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Text Box 161"/>
          <p:cNvSpPr txBox="1">
            <a:spLocks noChangeArrowheads="1"/>
          </p:cNvSpPr>
          <p:nvPr/>
        </p:nvSpPr>
        <p:spPr bwMode="auto">
          <a:xfrm>
            <a:off x="2643187" y="427626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3" name="Line 162"/>
          <p:cNvSpPr>
            <a:spLocks noChangeShapeType="1"/>
          </p:cNvSpPr>
          <p:nvPr/>
        </p:nvSpPr>
        <p:spPr bwMode="auto">
          <a:xfrm>
            <a:off x="3394075" y="4320714"/>
            <a:ext cx="4763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87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0799" y="1299322"/>
            <a:ext cx="4858638" cy="15696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5B:</a:t>
            </a:r>
            <a:br>
              <a:rPr lang="nl-BE" sz="3200" b="1" dirty="0" smtClean="0"/>
            </a:br>
            <a:r>
              <a:rPr lang="nl-BE" sz="3200" b="1" dirty="0" smtClean="0"/>
              <a:t>Behoud beide basisrelaties,</a:t>
            </a:r>
          </a:p>
          <a:p>
            <a:pPr algn="ctr"/>
            <a:r>
              <a:rPr lang="nl-BE" sz="3200" b="1" dirty="0" smtClean="0"/>
              <a:t>geen extra basisrelatie</a:t>
            </a:r>
            <a:endParaRPr lang="nl-BE" sz="3200" b="1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332630" y="3149127"/>
            <a:ext cx="73565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een basisrelatie; bij voorkeur een waarvan het entiteittype </a:t>
            </a:r>
            <a:b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totaal participeert.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primaire sleutel van de andere basisrelatie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vreemde </a:t>
            </a:r>
            <a:b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</a:b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  sleutel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 aan de gekozen basisrelatie.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enkelvoudige, enkelwaardige, niet-afgeleide (componenten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van de)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attributen van het relatietype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toe.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201074" y="5761175"/>
            <a:ext cx="4532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20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sz="1800" b="0" dirty="0">
                <a:ea typeface="Times New Roman" pitchFamily="18" charset="0"/>
                <a:cs typeface="Arial" charset="0"/>
              </a:rPr>
              <a:t>Opmerking: </a:t>
            </a:r>
            <a:r>
              <a:rPr lang="nl-NL" sz="1800" b="0" dirty="0" smtClean="0">
                <a:ea typeface="Times New Roman" pitchFamily="18" charset="0"/>
                <a:cs typeface="Arial" charset="0"/>
              </a:rPr>
              <a:t>Deze optie is </a:t>
            </a:r>
            <a:r>
              <a:rPr lang="nl-NL" sz="1800" b="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altijd</a:t>
            </a:r>
            <a:r>
              <a:rPr lang="nl-NL" sz="1800" b="0" dirty="0" smtClean="0">
                <a:ea typeface="Times New Roman" pitchFamily="18" charset="0"/>
                <a:cs typeface="Arial" charset="0"/>
              </a:rPr>
              <a:t> bruikbaar.</a:t>
            </a:r>
            <a:endParaRPr lang="en-US" sz="1800" b="0" dirty="0">
              <a:ea typeface="Times New Roman" pitchFamily="18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5"/>
          <p:cNvSpPr>
            <a:spLocks noChangeArrowheads="1"/>
          </p:cNvSpPr>
          <p:nvPr/>
        </p:nvSpPr>
        <p:spPr bwMode="auto">
          <a:xfrm>
            <a:off x="4414794" y="5203377"/>
            <a:ext cx="667382" cy="189918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1" name="Rectangle 125"/>
          <p:cNvSpPr>
            <a:spLocks noChangeArrowheads="1"/>
          </p:cNvSpPr>
          <p:nvPr/>
        </p:nvSpPr>
        <p:spPr bwMode="auto">
          <a:xfrm>
            <a:off x="4377584" y="3931592"/>
            <a:ext cx="1045754" cy="189918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nl-BE" sz="13800" b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7783" y="2852406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/>
              <a:t>Voorbeeld:</a:t>
            </a:r>
            <a:endParaRPr lang="en-US" sz="1800" dirty="0"/>
          </a:p>
        </p:txBody>
      </p:sp>
      <p:sp>
        <p:nvSpPr>
          <p:cNvPr id="12" name="Line 73"/>
          <p:cNvSpPr>
            <a:spLocks noChangeShapeType="1"/>
          </p:cNvSpPr>
          <p:nvPr/>
        </p:nvSpPr>
        <p:spPr bwMode="auto">
          <a:xfrm>
            <a:off x="3530704" y="4482571"/>
            <a:ext cx="495300" cy="0"/>
          </a:xfrm>
          <a:prstGeom prst="line">
            <a:avLst/>
          </a:prstGeom>
          <a:noFill/>
          <a:ln w="76200">
            <a:solidFill>
              <a:schemeClr val="accent6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nl-BE" dirty="0" smtClean="0"/>
              <a:t>  </a:t>
            </a:r>
            <a:endParaRPr lang="nl-BE" dirty="0"/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3278736" y="4121510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/>
              <a:t>omzetting</a:t>
            </a:r>
            <a:endParaRPr lang="nl-NL" sz="1400" dirty="0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 flipV="1">
            <a:off x="5565007" y="4147700"/>
            <a:ext cx="977209" cy="4498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  <p:sp>
        <p:nvSpPr>
          <p:cNvPr id="53" name="Text Box 114"/>
          <p:cNvSpPr txBox="1">
            <a:spLocks noChangeArrowheads="1"/>
          </p:cNvSpPr>
          <p:nvPr/>
        </p:nvSpPr>
        <p:spPr bwMode="auto">
          <a:xfrm>
            <a:off x="2721015" y="3747870"/>
            <a:ext cx="670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Rector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4" name="Rectangle 115"/>
          <p:cNvSpPr>
            <a:spLocks noChangeArrowheads="1"/>
          </p:cNvSpPr>
          <p:nvPr/>
        </p:nvSpPr>
        <p:spPr bwMode="auto">
          <a:xfrm>
            <a:off x="2434697" y="3678842"/>
            <a:ext cx="1255713" cy="3873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Text Box 117"/>
          <p:cNvSpPr txBox="1">
            <a:spLocks noChangeArrowheads="1"/>
          </p:cNvSpPr>
          <p:nvPr/>
        </p:nvSpPr>
        <p:spPr bwMode="auto">
          <a:xfrm>
            <a:off x="2557776" y="5636162"/>
            <a:ext cx="10214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Universiteit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37" name="Rectangle 118"/>
          <p:cNvSpPr>
            <a:spLocks noChangeArrowheads="1"/>
          </p:cNvSpPr>
          <p:nvPr/>
        </p:nvSpPr>
        <p:spPr bwMode="auto">
          <a:xfrm>
            <a:off x="2434697" y="5569555"/>
            <a:ext cx="1255713" cy="3873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19"/>
          <p:cNvSpPr txBox="1">
            <a:spLocks noChangeArrowheads="1"/>
          </p:cNvSpPr>
          <p:nvPr/>
        </p:nvSpPr>
        <p:spPr bwMode="auto">
          <a:xfrm>
            <a:off x="2665619" y="4651760"/>
            <a:ext cx="800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bestuurt</a:t>
            </a:r>
          </a:p>
        </p:txBody>
      </p:sp>
      <p:sp>
        <p:nvSpPr>
          <p:cNvPr id="61" name="Rectangle 120"/>
          <p:cNvSpPr>
            <a:spLocks noChangeArrowheads="1"/>
          </p:cNvSpPr>
          <p:nvPr/>
        </p:nvSpPr>
        <p:spPr bwMode="auto">
          <a:xfrm rot="2700000">
            <a:off x="2760134" y="4494817"/>
            <a:ext cx="593725" cy="5842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21"/>
          <p:cNvSpPr>
            <a:spLocks noChangeShapeType="1"/>
          </p:cNvSpPr>
          <p:nvPr/>
        </p:nvSpPr>
        <p:spPr bwMode="auto">
          <a:xfrm flipH="1" flipV="1">
            <a:off x="3037736" y="4074130"/>
            <a:ext cx="11113" cy="3254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122"/>
          <p:cNvSpPr>
            <a:spLocks noChangeShapeType="1"/>
          </p:cNvSpPr>
          <p:nvPr/>
        </p:nvSpPr>
        <p:spPr bwMode="auto">
          <a:xfrm flipH="1" flipV="1">
            <a:off x="3045884" y="5177442"/>
            <a:ext cx="11113" cy="387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0" name="Line 123"/>
          <p:cNvSpPr>
            <a:spLocks noChangeShapeType="1"/>
          </p:cNvSpPr>
          <p:nvPr/>
        </p:nvSpPr>
        <p:spPr bwMode="auto">
          <a:xfrm flipH="1" flipV="1">
            <a:off x="2569634" y="4613880"/>
            <a:ext cx="141288" cy="10001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2731559" y="4048730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77" name="Text Box 125"/>
          <p:cNvSpPr txBox="1">
            <a:spLocks noChangeArrowheads="1"/>
          </p:cNvSpPr>
          <p:nvPr/>
        </p:nvSpPr>
        <p:spPr bwMode="auto">
          <a:xfrm>
            <a:off x="3042709" y="528539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1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89" name="Line 127"/>
          <p:cNvSpPr>
            <a:spLocks noChangeShapeType="1"/>
          </p:cNvSpPr>
          <p:nvPr/>
        </p:nvSpPr>
        <p:spPr bwMode="auto">
          <a:xfrm flipH="1" flipV="1">
            <a:off x="3096684" y="5177442"/>
            <a:ext cx="11113" cy="387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Text Box 129"/>
          <p:cNvSpPr txBox="1">
            <a:spLocks noChangeArrowheads="1"/>
          </p:cNvSpPr>
          <p:nvPr/>
        </p:nvSpPr>
        <p:spPr bwMode="auto">
          <a:xfrm>
            <a:off x="2227253" y="3210155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29" name="Oval 130"/>
          <p:cNvSpPr>
            <a:spLocks noChangeArrowheads="1"/>
          </p:cNvSpPr>
          <p:nvPr/>
        </p:nvSpPr>
        <p:spPr bwMode="auto">
          <a:xfrm>
            <a:off x="2071159" y="3167667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6" name="Text Box 132"/>
          <p:cNvSpPr txBox="1">
            <a:spLocks noChangeArrowheads="1"/>
          </p:cNvSpPr>
          <p:nvPr/>
        </p:nvSpPr>
        <p:spPr bwMode="auto">
          <a:xfrm>
            <a:off x="3150925" y="3221268"/>
            <a:ext cx="81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Faculteit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7" name="Oval 133"/>
          <p:cNvSpPr>
            <a:spLocks noChangeArrowheads="1"/>
          </p:cNvSpPr>
          <p:nvPr/>
        </p:nvSpPr>
        <p:spPr bwMode="auto">
          <a:xfrm>
            <a:off x="3099859" y="3178780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4" name="Text Box 135"/>
          <p:cNvSpPr txBox="1">
            <a:spLocks noChangeArrowheads="1"/>
          </p:cNvSpPr>
          <p:nvPr/>
        </p:nvSpPr>
        <p:spPr bwMode="auto">
          <a:xfrm>
            <a:off x="2206233" y="6205768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u="sng" dirty="0">
                <a:solidFill>
                  <a:srgbClr val="000000"/>
                </a:solidFill>
              </a:rPr>
              <a:t>Naam</a:t>
            </a:r>
            <a:endParaRPr lang="nl-NL" u="sng" dirty="0">
              <a:solidFill>
                <a:srgbClr val="000000"/>
              </a:solidFill>
            </a:endParaRPr>
          </a:p>
        </p:txBody>
      </p:sp>
      <p:sp>
        <p:nvSpPr>
          <p:cNvPr id="125" name="Oval 136"/>
          <p:cNvSpPr>
            <a:spLocks noChangeArrowheads="1"/>
          </p:cNvSpPr>
          <p:nvPr/>
        </p:nvSpPr>
        <p:spPr bwMode="auto">
          <a:xfrm>
            <a:off x="2071159" y="6163280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97" name="Line 137"/>
          <p:cNvSpPr>
            <a:spLocks noChangeShapeType="1"/>
          </p:cNvSpPr>
          <p:nvPr/>
        </p:nvSpPr>
        <p:spPr bwMode="auto">
          <a:xfrm flipH="1">
            <a:off x="3166534" y="3516917"/>
            <a:ext cx="373063" cy="16986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Text Box 138"/>
          <p:cNvSpPr txBox="1">
            <a:spLocks noChangeArrowheads="1"/>
          </p:cNvSpPr>
          <p:nvPr/>
        </p:nvSpPr>
        <p:spPr bwMode="auto">
          <a:xfrm>
            <a:off x="2008018" y="4193957"/>
            <a:ext cx="713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Ambts-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termijn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9" name="Oval 139"/>
          <p:cNvSpPr>
            <a:spLocks noChangeArrowheads="1"/>
          </p:cNvSpPr>
          <p:nvPr/>
        </p:nvSpPr>
        <p:spPr bwMode="auto">
          <a:xfrm>
            <a:off x="1953684" y="4166205"/>
            <a:ext cx="803275" cy="500063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22" name="Text Box 141"/>
          <p:cNvSpPr txBox="1">
            <a:spLocks noChangeArrowheads="1"/>
          </p:cNvSpPr>
          <p:nvPr/>
        </p:nvSpPr>
        <p:spPr bwMode="auto">
          <a:xfrm>
            <a:off x="3260134" y="6202593"/>
            <a:ext cx="636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dirty="0">
                <a:solidFill>
                  <a:srgbClr val="000000"/>
                </a:solidFill>
              </a:rPr>
              <a:t>Plaats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3" name="Oval 142"/>
          <p:cNvSpPr>
            <a:spLocks noChangeArrowheads="1"/>
          </p:cNvSpPr>
          <p:nvPr/>
        </p:nvSpPr>
        <p:spPr bwMode="auto">
          <a:xfrm>
            <a:off x="3099859" y="6160105"/>
            <a:ext cx="939800" cy="338138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1800" b="0">
              <a:solidFill>
                <a:srgbClr val="996633"/>
              </a:solidFill>
            </a:endParaRPr>
          </a:p>
        </p:txBody>
      </p:sp>
      <p:sp>
        <p:nvSpPr>
          <p:cNvPr id="101" name="Line 143"/>
          <p:cNvSpPr>
            <a:spLocks noChangeShapeType="1"/>
          </p:cNvSpPr>
          <p:nvPr/>
        </p:nvSpPr>
        <p:spPr bwMode="auto">
          <a:xfrm flipH="1">
            <a:off x="2683934" y="5944205"/>
            <a:ext cx="192088" cy="2222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" name="Line 144"/>
          <p:cNvSpPr>
            <a:spLocks noChangeShapeType="1"/>
          </p:cNvSpPr>
          <p:nvPr/>
        </p:nvSpPr>
        <p:spPr bwMode="auto">
          <a:xfrm flipH="1" flipV="1">
            <a:off x="3271309" y="5941030"/>
            <a:ext cx="188913" cy="209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145"/>
          <p:cNvSpPr>
            <a:spLocks noChangeShapeType="1"/>
          </p:cNvSpPr>
          <p:nvPr/>
        </p:nvSpPr>
        <p:spPr bwMode="auto">
          <a:xfrm flipH="1" flipV="1">
            <a:off x="2556934" y="3510567"/>
            <a:ext cx="306388" cy="163513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1" name="TextBox 40"/>
          <p:cNvSpPr txBox="1"/>
          <p:nvPr/>
        </p:nvSpPr>
        <p:spPr>
          <a:xfrm>
            <a:off x="2300799" y="1299322"/>
            <a:ext cx="4858638" cy="15696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5B:</a:t>
            </a:r>
            <a:br>
              <a:rPr lang="nl-BE" sz="3200" b="1" dirty="0" smtClean="0"/>
            </a:br>
            <a:r>
              <a:rPr lang="nl-BE" sz="3200" b="1" dirty="0" smtClean="0"/>
              <a:t>Behoud beide basisrelaties,</a:t>
            </a:r>
          </a:p>
          <a:p>
            <a:pPr algn="ctr"/>
            <a:r>
              <a:rPr lang="nl-BE" sz="3200" b="1" dirty="0" smtClean="0"/>
              <a:t>geen extra basisrelatie</a:t>
            </a:r>
            <a:endParaRPr lang="nl-BE" sz="3200" b="1" dirty="0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08186" y="3866930"/>
            <a:ext cx="476137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Universiteit (</a:t>
            </a:r>
            <a:r>
              <a:rPr lang="nl-BE" sz="1600" b="0" dirty="0" err="1">
                <a:solidFill>
                  <a:srgbClr val="000000"/>
                </a:solidFill>
              </a:rPr>
              <a:t>Univ_naam:varchar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Plaats:varchar</a:t>
            </a:r>
            <a:r>
              <a:rPr lang="nl-BE" sz="1600" b="0" dirty="0" smtClean="0">
                <a:solidFill>
                  <a:srgbClr val="000000"/>
                </a:solidFill>
              </a:rPr>
              <a:t>,</a:t>
            </a:r>
            <a:br>
              <a:rPr lang="nl-BE" sz="1600" b="0" dirty="0" smtClean="0">
                <a:solidFill>
                  <a:srgbClr val="000000"/>
                </a:solidFill>
              </a:rPr>
            </a:br>
            <a:r>
              <a:rPr lang="nl-BE" sz="1600" b="0" dirty="0" smtClean="0">
                <a:solidFill>
                  <a:srgbClr val="000000"/>
                </a:solidFill>
              </a:rPr>
              <a:t>                   </a:t>
            </a:r>
            <a:r>
              <a:rPr lang="nl-BE" sz="1600" b="0" dirty="0" err="1" smtClean="0">
                <a:solidFill>
                  <a:srgbClr val="000000"/>
                </a:solidFill>
              </a:rPr>
              <a:t>Naam:varchar</a:t>
            </a:r>
            <a:r>
              <a:rPr lang="nl-BE" sz="1600" b="0" dirty="0" smtClean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Ambtstermijn:integer</a:t>
            </a:r>
            <a:r>
              <a:rPr lang="nl-BE" sz="1600" b="0" dirty="0" smtClean="0">
                <a:solidFill>
                  <a:srgbClr val="000000"/>
                </a:solidFill>
              </a:rPr>
              <a:t>)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</a:t>
            </a:r>
            <a:r>
              <a:rPr lang="nl-BE" sz="1600" b="0" dirty="0" err="1">
                <a:solidFill>
                  <a:srgbClr val="000000"/>
                </a:solidFill>
              </a:rPr>
              <a:t>Univ_naam</a:t>
            </a:r>
            <a:r>
              <a:rPr lang="nl-BE" sz="1600" b="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Vreemde sleutel: </a:t>
            </a:r>
            <a:r>
              <a:rPr lang="nl-BE" sz="1600" b="0" dirty="0" smtClean="0">
                <a:solidFill>
                  <a:srgbClr val="000000"/>
                </a:solidFill>
              </a:rPr>
              <a:t>{Naam</a:t>
            </a:r>
            <a:r>
              <a:rPr lang="nl-BE" sz="1600" b="0" dirty="0">
                <a:solidFill>
                  <a:srgbClr val="000000"/>
                </a:solidFill>
              </a:rPr>
              <a:t>} </a:t>
            </a:r>
            <a:r>
              <a:rPr lang="nl-BE" sz="1600" b="0" dirty="0" smtClean="0">
                <a:solidFill>
                  <a:srgbClr val="000000"/>
                </a:solidFill>
              </a:rPr>
              <a:t>verwijst </a:t>
            </a:r>
            <a:r>
              <a:rPr lang="nl-BE" sz="1600" b="0" dirty="0">
                <a:solidFill>
                  <a:srgbClr val="000000"/>
                </a:solidFill>
              </a:rPr>
              <a:t>naar </a:t>
            </a:r>
            <a:r>
              <a:rPr lang="nl-BE" sz="1600" b="0" dirty="0" smtClean="0">
                <a:solidFill>
                  <a:srgbClr val="000000"/>
                </a:solidFill>
              </a:rPr>
              <a:t>Rector 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nl-BE" sz="1600" b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nl-BE" sz="4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nl-BE" sz="1600" b="0" dirty="0">
                <a:solidFill>
                  <a:srgbClr val="000000"/>
                </a:solidFill>
              </a:rPr>
              <a:t>Rector (</a:t>
            </a:r>
            <a:r>
              <a:rPr lang="nl-BE" sz="1600" b="0" dirty="0" err="1">
                <a:solidFill>
                  <a:srgbClr val="000000"/>
                </a:solidFill>
              </a:rPr>
              <a:t>Naam:varchar</a:t>
            </a:r>
            <a:r>
              <a:rPr lang="nl-BE" sz="1600" b="0" dirty="0">
                <a:solidFill>
                  <a:srgbClr val="000000"/>
                </a:solidFill>
              </a:rPr>
              <a:t>, </a:t>
            </a:r>
            <a:r>
              <a:rPr lang="nl-BE" sz="1600" b="0" dirty="0" err="1" smtClean="0">
                <a:solidFill>
                  <a:srgbClr val="000000"/>
                </a:solidFill>
              </a:rPr>
              <a:t>Faculteit:varchar</a:t>
            </a:r>
            <a:r>
              <a:rPr lang="nl-BE" sz="1600" b="0" dirty="0" smtClean="0">
                <a:solidFill>
                  <a:srgbClr val="000000"/>
                </a:solidFill>
              </a:rPr>
              <a:t>)</a:t>
            </a:r>
            <a:endParaRPr lang="nl-BE" sz="16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600" b="0" dirty="0">
                <a:solidFill>
                  <a:srgbClr val="000000"/>
                </a:solidFill>
              </a:rPr>
              <a:t>Primaire sleutel: {</a:t>
            </a:r>
            <a:r>
              <a:rPr lang="nl-BE" sz="1600" b="0" dirty="0" smtClean="0">
                <a:solidFill>
                  <a:srgbClr val="000000"/>
                </a:solidFill>
              </a:rPr>
              <a:t>Naam}</a:t>
            </a:r>
            <a:endParaRPr lang="nl-BE" sz="1600" b="0" dirty="0">
              <a:solidFill>
                <a:srgbClr val="000000"/>
              </a:solidFill>
            </a:endParaRPr>
          </a:p>
        </p:txBody>
      </p:sp>
      <p:sp>
        <p:nvSpPr>
          <p:cNvPr id="44" name="Line 170"/>
          <p:cNvSpPr>
            <a:spLocks noChangeShapeType="1"/>
          </p:cNvSpPr>
          <p:nvPr/>
        </p:nvSpPr>
        <p:spPr bwMode="auto">
          <a:xfrm>
            <a:off x="5112739" y="5437792"/>
            <a:ext cx="552481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  <p:sp>
        <p:nvSpPr>
          <p:cNvPr id="45" name="Line 170"/>
          <p:cNvSpPr>
            <a:spLocks noChangeShapeType="1"/>
          </p:cNvSpPr>
          <p:nvPr/>
        </p:nvSpPr>
        <p:spPr bwMode="auto">
          <a:xfrm flipV="1">
            <a:off x="5478755" y="4399568"/>
            <a:ext cx="54679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600"/>
          </a:p>
        </p:txBody>
      </p:sp>
    </p:spTree>
    <p:extLst>
      <p:ext uri="{BB962C8B-B14F-4D97-AF65-F5344CB8AC3E}">
        <p14:creationId xmlns:p14="http://schemas.microsoft.com/office/powerpoint/2010/main" val="12262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2" name="Text Box 169"/>
          <p:cNvSpPr txBox="1">
            <a:spLocks noChangeArrowheads="1"/>
          </p:cNvSpPr>
          <p:nvPr/>
        </p:nvSpPr>
        <p:spPr bwMode="auto">
          <a:xfrm>
            <a:off x="1565786" y="3421730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0" dirty="0">
                <a:solidFill>
                  <a:srgbClr val="000000"/>
                </a:solidFill>
              </a:rPr>
              <a:t>visualisatie</a:t>
            </a:r>
            <a:endParaRPr lang="nl-NL" sz="1800" b="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00799" y="1299322"/>
            <a:ext cx="4858638" cy="15696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5B:</a:t>
            </a:r>
            <a:br>
              <a:rPr lang="nl-BE" sz="3200" b="1" dirty="0" smtClean="0"/>
            </a:br>
            <a:r>
              <a:rPr lang="nl-BE" sz="3200" b="1" dirty="0" smtClean="0"/>
              <a:t>Behoud beide basisrelaties,</a:t>
            </a:r>
          </a:p>
          <a:p>
            <a:pPr algn="ctr"/>
            <a:r>
              <a:rPr lang="nl-BE" sz="3200" b="1" dirty="0" smtClean="0"/>
              <a:t>geen extra basisrelatie</a:t>
            </a:r>
            <a:endParaRPr lang="nl-BE" sz="3200" b="1" dirty="0"/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2329374" y="4103054"/>
            <a:ext cx="17954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0"/>
          <p:cNvSpPr txBox="1">
            <a:spLocks noChangeArrowheads="1"/>
          </p:cNvSpPr>
          <p:nvPr/>
        </p:nvSpPr>
        <p:spPr bwMode="auto">
          <a:xfrm>
            <a:off x="2300799" y="4087179"/>
            <a:ext cx="157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Universiteit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2329374" y="4476116"/>
            <a:ext cx="1779587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2"/>
          <p:cNvSpPr>
            <a:spLocks noChangeShapeType="1"/>
          </p:cNvSpPr>
          <p:nvPr/>
        </p:nvSpPr>
        <p:spPr bwMode="auto">
          <a:xfrm>
            <a:off x="2388111" y="4924745"/>
            <a:ext cx="958850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Text Box 103"/>
          <p:cNvSpPr txBox="1">
            <a:spLocks noChangeArrowheads="1"/>
          </p:cNvSpPr>
          <p:nvPr/>
        </p:nvSpPr>
        <p:spPr bwMode="auto">
          <a:xfrm>
            <a:off x="2302386" y="4434841"/>
            <a:ext cx="1130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Univ_naam: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29" name="Rectangle 104"/>
          <p:cNvSpPr>
            <a:spLocks noChangeArrowheads="1"/>
          </p:cNvSpPr>
          <p:nvPr/>
        </p:nvSpPr>
        <p:spPr bwMode="auto">
          <a:xfrm>
            <a:off x="4374074" y="4103054"/>
            <a:ext cx="38147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05"/>
          <p:cNvSpPr txBox="1">
            <a:spLocks noChangeArrowheads="1"/>
          </p:cNvSpPr>
          <p:nvPr/>
        </p:nvSpPr>
        <p:spPr bwMode="auto">
          <a:xfrm>
            <a:off x="4345499" y="4087179"/>
            <a:ext cx="1611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Tabel </a:t>
            </a:r>
            <a:r>
              <a:rPr lang="nl-BE" sz="1400" b="0">
                <a:solidFill>
                  <a:srgbClr val="000000"/>
                </a:solidFill>
              </a:rPr>
              <a:t>Rector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1" name="Rectangle 106"/>
          <p:cNvSpPr>
            <a:spLocks noChangeArrowheads="1"/>
          </p:cNvSpPr>
          <p:nvPr/>
        </p:nvSpPr>
        <p:spPr bwMode="auto">
          <a:xfrm>
            <a:off x="4374074" y="4476116"/>
            <a:ext cx="3798887" cy="5159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07"/>
          <p:cNvSpPr txBox="1">
            <a:spLocks noChangeArrowheads="1"/>
          </p:cNvSpPr>
          <p:nvPr/>
        </p:nvSpPr>
        <p:spPr bwMode="auto">
          <a:xfrm>
            <a:off x="5921886" y="4447541"/>
            <a:ext cx="1268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Ambtstermijn: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integer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33" name="Line 108"/>
          <p:cNvSpPr>
            <a:spLocks noChangeShapeType="1"/>
          </p:cNvSpPr>
          <p:nvPr/>
        </p:nvSpPr>
        <p:spPr bwMode="auto">
          <a:xfrm>
            <a:off x="4432811" y="4924745"/>
            <a:ext cx="615950" cy="5396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Text Box 109"/>
          <p:cNvSpPr txBox="1">
            <a:spLocks noChangeArrowheads="1"/>
          </p:cNvSpPr>
          <p:nvPr/>
        </p:nvSpPr>
        <p:spPr bwMode="auto">
          <a:xfrm>
            <a:off x="4347086" y="4434841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35" name="Line 110"/>
          <p:cNvSpPr>
            <a:spLocks noChangeShapeType="1"/>
          </p:cNvSpPr>
          <p:nvPr/>
        </p:nvSpPr>
        <p:spPr bwMode="auto">
          <a:xfrm>
            <a:off x="5948874" y="4479291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Text Box 111"/>
          <p:cNvSpPr txBox="1">
            <a:spLocks noChangeArrowheads="1"/>
          </p:cNvSpPr>
          <p:nvPr/>
        </p:nvSpPr>
        <p:spPr bwMode="auto">
          <a:xfrm>
            <a:off x="3346961" y="4447541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Plaats: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37" name="Line 112"/>
          <p:cNvSpPr>
            <a:spLocks noChangeShapeType="1"/>
          </p:cNvSpPr>
          <p:nvPr/>
        </p:nvSpPr>
        <p:spPr bwMode="auto">
          <a:xfrm>
            <a:off x="3391094" y="4479291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5086861" y="4434841"/>
            <a:ext cx="9032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Faculteit: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4" name="Line 114"/>
          <p:cNvSpPr>
            <a:spLocks noChangeShapeType="1"/>
          </p:cNvSpPr>
          <p:nvPr/>
        </p:nvSpPr>
        <p:spPr bwMode="auto">
          <a:xfrm>
            <a:off x="5110674" y="4466591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Text Box 117"/>
          <p:cNvSpPr txBox="1">
            <a:spLocks noChangeArrowheads="1"/>
          </p:cNvSpPr>
          <p:nvPr/>
        </p:nvSpPr>
        <p:spPr bwMode="auto">
          <a:xfrm>
            <a:off x="7102986" y="4434841"/>
            <a:ext cx="1130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Univ_naam: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0">
                <a:solidFill>
                  <a:srgbClr val="000000"/>
                </a:solidFill>
              </a:rPr>
              <a:t>varchar</a:t>
            </a:r>
            <a:endParaRPr lang="nl-NL" sz="1400" b="0">
              <a:solidFill>
                <a:srgbClr val="000000"/>
              </a:solidFill>
            </a:endParaRPr>
          </a:p>
        </p:txBody>
      </p:sp>
      <p:sp>
        <p:nvSpPr>
          <p:cNvPr id="56" name="Line 118"/>
          <p:cNvSpPr>
            <a:spLocks noChangeShapeType="1"/>
          </p:cNvSpPr>
          <p:nvPr/>
        </p:nvSpPr>
        <p:spPr bwMode="auto">
          <a:xfrm>
            <a:off x="7129974" y="4466591"/>
            <a:ext cx="4762" cy="517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Line 119"/>
          <p:cNvSpPr>
            <a:spLocks noChangeShapeType="1"/>
          </p:cNvSpPr>
          <p:nvPr/>
        </p:nvSpPr>
        <p:spPr bwMode="auto">
          <a:xfrm flipH="1" flipV="1">
            <a:off x="2813561" y="4973004"/>
            <a:ext cx="6350" cy="227012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Rectangle 120"/>
          <p:cNvSpPr>
            <a:spLocks noChangeArrowheads="1"/>
          </p:cNvSpPr>
          <p:nvPr/>
        </p:nvSpPr>
        <p:spPr bwMode="auto">
          <a:xfrm>
            <a:off x="7153786" y="4425316"/>
            <a:ext cx="1066800" cy="609600"/>
          </a:xfrm>
          <a:prstGeom prst="rect">
            <a:avLst/>
          </a:prstGeom>
          <a:noFill/>
          <a:ln w="38100">
            <a:solidFill>
              <a:srgbClr val="1687AF"/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21"/>
          <p:cNvSpPr>
            <a:spLocks noChangeShapeType="1"/>
          </p:cNvSpPr>
          <p:nvPr/>
        </p:nvSpPr>
        <p:spPr bwMode="auto">
          <a:xfrm flipV="1">
            <a:off x="2816736" y="5209541"/>
            <a:ext cx="4953000" cy="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122"/>
          <p:cNvSpPr>
            <a:spLocks noChangeShapeType="1"/>
          </p:cNvSpPr>
          <p:nvPr/>
        </p:nvSpPr>
        <p:spPr bwMode="auto">
          <a:xfrm flipV="1">
            <a:off x="7706236" y="5031741"/>
            <a:ext cx="12700" cy="139700"/>
          </a:xfrm>
          <a:prstGeom prst="line">
            <a:avLst/>
          </a:prstGeom>
          <a:noFill/>
          <a:ln w="38100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9612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/>
              <a:t>(E)</a:t>
            </a:r>
            <a:r>
              <a:rPr lang="nl-BE" sz="2000" b="1" dirty="0" err="1"/>
              <a:t>ER-modelleren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891837" y="1080008"/>
            <a:ext cx="1186542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0799" y="1299322"/>
            <a:ext cx="4858638" cy="15696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200" b="1" dirty="0" smtClean="0"/>
              <a:t>Optie 5C:</a:t>
            </a:r>
            <a:br>
              <a:rPr lang="nl-BE" sz="3200" b="1" dirty="0" smtClean="0"/>
            </a:br>
            <a:r>
              <a:rPr lang="nl-BE" sz="3200" b="1" dirty="0" smtClean="0"/>
              <a:t>Behoud beide basisrelaties,</a:t>
            </a:r>
          </a:p>
          <a:p>
            <a:pPr algn="ctr"/>
            <a:r>
              <a:rPr lang="nl-BE" sz="3200" b="1" dirty="0" smtClean="0"/>
              <a:t>met extra basisrelatie</a:t>
            </a:r>
            <a:endParaRPr lang="nl-BE" sz="3200" b="1" dirty="0"/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1332630" y="3149127"/>
            <a:ext cx="75617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Maak een nieuwe basisrelatie.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Kies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relatienaam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de primaire sleutels van beide basisrelaties toe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vreemde </a:t>
            </a:r>
            <a:b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</a:b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  sleutels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Voeg 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de enkelvoudige, enkelwaardige, niet-afgeleide (componenten </a:t>
            </a:r>
          </a:p>
          <a:p>
            <a:pPr eaLnBrk="1" hangingPunct="1"/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 van de) </a:t>
            </a:r>
            <a:r>
              <a:rPr lang="nl-NL" sz="1800" b="0" i="1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attributen van het relatietype</a:t>
            </a:r>
            <a:r>
              <a:rPr lang="nl-NL" sz="1800" b="0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toe.</a:t>
            </a:r>
          </a:p>
          <a:p>
            <a:pPr eaLnBrk="1" hangingPunct="1">
              <a:buFont typeface="Symbol" pitchFamily="18" charset="2"/>
              <a:buChar char=""/>
            </a:pP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Als </a:t>
            </a:r>
            <a:r>
              <a:rPr lang="nl-NL" sz="1800" b="0" i="1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primaire sleutel </a:t>
            </a:r>
            <a:r>
              <a:rPr lang="nl-NL" sz="18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kan één van de vreemde sleutels gekozen worden.</a:t>
            </a:r>
            <a:endParaRPr lang="nl-NL" sz="1800" b="0" dirty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sz="1800" b="0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201074" y="5761175"/>
            <a:ext cx="631461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2000" b="0" dirty="0" smtClean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sz="1800" b="0" dirty="0">
                <a:ea typeface="Times New Roman" pitchFamily="18" charset="0"/>
                <a:cs typeface="Arial" charset="0"/>
              </a:rPr>
              <a:t>Opmerking: </a:t>
            </a:r>
            <a:r>
              <a:rPr lang="nl-NL" sz="1800" b="0" dirty="0" smtClean="0">
                <a:ea typeface="Times New Roman" pitchFamily="18" charset="0"/>
                <a:cs typeface="Arial" charset="0"/>
              </a:rPr>
              <a:t>Deze optie is </a:t>
            </a:r>
            <a:r>
              <a:rPr lang="nl-NL" sz="1800" b="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altijd</a:t>
            </a:r>
            <a:r>
              <a:rPr lang="nl-NL" sz="1800" b="0" dirty="0" smtClean="0">
                <a:ea typeface="Times New Roman" pitchFamily="18" charset="0"/>
                <a:cs typeface="Arial" charset="0"/>
              </a:rPr>
              <a:t> bruikbaar. Doch, impliceert </a:t>
            </a:r>
            <a:br>
              <a:rPr lang="nl-NL" sz="1800" b="0" dirty="0" smtClean="0">
                <a:ea typeface="Times New Roman" pitchFamily="18" charset="0"/>
                <a:cs typeface="Arial" charset="0"/>
              </a:rPr>
            </a:br>
            <a:r>
              <a:rPr lang="nl-NL" sz="1800" b="0" dirty="0" smtClean="0">
                <a:ea typeface="Times New Roman" pitchFamily="18" charset="0"/>
                <a:cs typeface="Arial" charset="0"/>
              </a:rPr>
              <a:t>                      een extra basisrelatie.</a:t>
            </a:r>
            <a:endParaRPr lang="en-US" sz="1800" b="0" dirty="0">
              <a:ea typeface="Times New Roman" pitchFamily="18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0" y="4620751"/>
            <a:ext cx="925830" cy="18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18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10559</TotalTime>
  <Words>1572</Words>
  <Application>Microsoft Office PowerPoint</Application>
  <PresentationFormat>On-screen Show (4:3)</PresentationFormat>
  <Paragraphs>672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Office Theme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  <vt:lpstr>Logisch databankontwerp:  (E)ER-modelleren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771</cp:revision>
  <dcterms:created xsi:type="dcterms:W3CDTF">2010-12-03T08:14:05Z</dcterms:created>
  <dcterms:modified xsi:type="dcterms:W3CDTF">2020-08-16T15:45:06Z</dcterms:modified>
</cp:coreProperties>
</file>