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10" r:id="rId2"/>
    <p:sldId id="611" r:id="rId3"/>
    <p:sldId id="612" r:id="rId4"/>
    <p:sldId id="613" r:id="rId5"/>
    <p:sldId id="614" r:id="rId6"/>
    <p:sldId id="615" r:id="rId7"/>
    <p:sldId id="616" r:id="rId8"/>
    <p:sldId id="617" r:id="rId9"/>
    <p:sldId id="618" r:id="rId10"/>
    <p:sldId id="619" r:id="rId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14486B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5" autoAdjust="0"/>
    <p:restoredTop sz="88227" autoAdjust="0"/>
  </p:normalViewPr>
  <p:slideViewPr>
    <p:cSldViewPr snapToGrid="0">
      <p:cViewPr varScale="1">
        <p:scale>
          <a:sx n="81" d="100"/>
          <a:sy n="81" d="100"/>
        </p:scale>
        <p:origin x="9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45045" y="2159783"/>
            <a:ext cx="4318333" cy="2668587"/>
            <a:chOff x="2145045" y="2159783"/>
            <a:chExt cx="4318333" cy="2668587"/>
          </a:xfrm>
        </p:grpSpPr>
        <p:sp>
          <p:nvSpPr>
            <p:cNvPr id="5" name="Rectangle 4"/>
            <p:cNvSpPr/>
            <p:nvPr/>
          </p:nvSpPr>
          <p:spPr>
            <a:xfrm>
              <a:off x="2469690" y="2159783"/>
              <a:ext cx="1487354" cy="5794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45045" y="4209246"/>
              <a:ext cx="1500187" cy="6191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012535" y="4185433"/>
              <a:ext cx="1450843" cy="6429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 smtClean="0"/>
              <a:t>Case-studie</a:t>
            </a:r>
            <a:endParaRPr lang="nl-BE" dirty="0" smtClean="0"/>
          </a:p>
          <a:p>
            <a:r>
              <a:rPr lang="nl-BE" sz="1400" dirty="0" smtClean="0"/>
              <a:t>Databank voor een jeugdbeweging</a:t>
            </a:r>
            <a:endParaRPr lang="nl-BE" sz="1400" dirty="0"/>
          </a:p>
        </p:txBody>
      </p:sp>
      <p:pic>
        <p:nvPicPr>
          <p:cNvPr id="10" name="Picture 4" descr="http://m.vlaanderen.be/sites/default/files/styles/mobile/public/images/kring%20kinderen%20xl.jpg?itok=uCADXCq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93" y="1157494"/>
            <a:ext cx="2256925" cy="15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595100" y="2248683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987213" y="2262971"/>
            <a:ext cx="45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Lid</a:t>
            </a:r>
            <a:endParaRPr lang="nl-NL" sz="1600">
              <a:latin typeface="Arial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258550" y="4321958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506200" y="4336246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Groep</a:t>
            </a:r>
            <a:endParaRPr lang="nl-NL" sz="1600">
              <a:latin typeface="Arial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5116050" y="4293383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5265275" y="4307671"/>
            <a:ext cx="93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Activiteit</a:t>
            </a:r>
            <a:endParaRPr lang="nl-NL" sz="1600">
              <a:latin typeface="Arial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2047414" y="4509283"/>
            <a:ext cx="195263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248902" y="4345771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leeftijd</a:t>
            </a:r>
            <a:endParaRPr lang="nl-NL" sz="1400">
              <a:latin typeface="Arial" charset="0"/>
            </a:endParaRPr>
          </a:p>
        </p:txBody>
      </p:sp>
      <p:sp>
        <p:nvSpPr>
          <p:cNvPr id="19" name="Oval 32"/>
          <p:cNvSpPr>
            <a:spLocks noChangeArrowheads="1"/>
          </p:cNvSpPr>
          <p:nvPr/>
        </p:nvSpPr>
        <p:spPr bwMode="auto">
          <a:xfrm>
            <a:off x="1104439" y="43346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250364" y="3904446"/>
            <a:ext cx="903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minimum</a:t>
            </a:r>
            <a:endParaRPr lang="nl-NL" sz="1400">
              <a:latin typeface="Arial" charset="0"/>
            </a:endParaRPr>
          </a:p>
        </p:txBody>
      </p:sp>
      <p:sp>
        <p:nvSpPr>
          <p:cNvPr id="21" name="Oval 35"/>
          <p:cNvSpPr>
            <a:spLocks noChangeArrowheads="1"/>
          </p:cNvSpPr>
          <p:nvPr/>
        </p:nvSpPr>
        <p:spPr bwMode="auto">
          <a:xfrm>
            <a:off x="205914" y="38933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02739" y="4701371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maximum</a:t>
            </a:r>
            <a:endParaRPr lang="nl-NL" sz="1400">
              <a:latin typeface="Arial" charset="0"/>
            </a:endParaRPr>
          </a:p>
        </p:txBody>
      </p:sp>
      <p:sp>
        <p:nvSpPr>
          <p:cNvPr id="23" name="Oval 38"/>
          <p:cNvSpPr>
            <a:spLocks noChangeArrowheads="1"/>
          </p:cNvSpPr>
          <p:nvPr/>
        </p:nvSpPr>
        <p:spPr bwMode="auto">
          <a:xfrm>
            <a:off x="183689" y="46902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2566527" y="497124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naam</a:t>
            </a:r>
            <a:endParaRPr lang="nl-NL" sz="1400" u="sng">
              <a:latin typeface="Arial" charset="0"/>
            </a:endParaRPr>
          </a:p>
        </p:txBody>
      </p:sp>
      <p:sp>
        <p:nvSpPr>
          <p:cNvPr id="25" name="Oval 41"/>
          <p:cNvSpPr>
            <a:spLocks noChangeArrowheads="1"/>
          </p:cNvSpPr>
          <p:nvPr/>
        </p:nvSpPr>
        <p:spPr bwMode="auto">
          <a:xfrm>
            <a:off x="2387139" y="49601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 flipH="1" flipV="1">
            <a:off x="986964" y="4185433"/>
            <a:ext cx="271463" cy="1873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 flipH="1">
            <a:off x="1069514" y="4645808"/>
            <a:ext cx="252413" cy="127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8" name="Line 44"/>
          <p:cNvSpPr>
            <a:spLocks noChangeShapeType="1"/>
          </p:cNvSpPr>
          <p:nvPr/>
        </p:nvSpPr>
        <p:spPr bwMode="auto">
          <a:xfrm flipH="1" flipV="1">
            <a:off x="2850689" y="4706133"/>
            <a:ext cx="4763" cy="2444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663114" y="2434421"/>
            <a:ext cx="1011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lidnummer</a:t>
            </a:r>
            <a:endParaRPr lang="nl-NL" sz="1400" u="sng">
              <a:latin typeface="Arial" charset="0"/>
            </a:endParaRPr>
          </a:p>
        </p:txBody>
      </p:sp>
      <p:sp>
        <p:nvSpPr>
          <p:cNvPr id="30" name="Oval 47"/>
          <p:cNvSpPr>
            <a:spLocks noChangeArrowheads="1"/>
          </p:cNvSpPr>
          <p:nvPr/>
        </p:nvSpPr>
        <p:spPr bwMode="auto">
          <a:xfrm>
            <a:off x="688514" y="24233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1" name="Text Box 49"/>
          <p:cNvSpPr txBox="1">
            <a:spLocks noChangeArrowheads="1"/>
          </p:cNvSpPr>
          <p:nvPr/>
        </p:nvSpPr>
        <p:spPr bwMode="auto">
          <a:xfrm>
            <a:off x="1256839" y="1583521"/>
            <a:ext cx="1020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geb.datum</a:t>
            </a:r>
            <a:endParaRPr lang="nl-NL" sz="1400">
              <a:latin typeface="Arial" charset="0"/>
            </a:endParaRPr>
          </a:p>
        </p:txBody>
      </p:sp>
      <p:sp>
        <p:nvSpPr>
          <p:cNvPr id="32" name="Oval 50"/>
          <p:cNvSpPr>
            <a:spLocks noChangeArrowheads="1"/>
          </p:cNvSpPr>
          <p:nvPr/>
        </p:nvSpPr>
        <p:spPr bwMode="auto">
          <a:xfrm>
            <a:off x="1285414" y="15724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3" name="Text Box 52"/>
          <p:cNvSpPr txBox="1">
            <a:spLocks noChangeArrowheads="1"/>
          </p:cNvSpPr>
          <p:nvPr/>
        </p:nvSpPr>
        <p:spPr bwMode="auto">
          <a:xfrm>
            <a:off x="2469689" y="159939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naam</a:t>
            </a:r>
            <a:endParaRPr lang="nl-NL" sz="1400">
              <a:latin typeface="Arial" charset="0"/>
            </a:endParaRPr>
          </a:p>
        </p:txBody>
      </p:sp>
      <p:sp>
        <p:nvSpPr>
          <p:cNvPr id="34" name="Oval 53"/>
          <p:cNvSpPr>
            <a:spLocks noChangeArrowheads="1"/>
          </p:cNvSpPr>
          <p:nvPr/>
        </p:nvSpPr>
        <p:spPr bwMode="auto">
          <a:xfrm>
            <a:off x="2301414" y="158828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5" name="Text Box 55"/>
          <p:cNvSpPr txBox="1">
            <a:spLocks noChangeArrowheads="1"/>
          </p:cNvSpPr>
          <p:nvPr/>
        </p:nvSpPr>
        <p:spPr bwMode="auto">
          <a:xfrm>
            <a:off x="3323764" y="1605746"/>
            <a:ext cx="971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voornaam</a:t>
            </a:r>
            <a:endParaRPr lang="nl-NL" sz="1400">
              <a:latin typeface="Arial" charset="0"/>
            </a:endParaRPr>
          </a:p>
        </p:txBody>
      </p:sp>
      <p:sp>
        <p:nvSpPr>
          <p:cNvPr id="36" name="Oval 56"/>
          <p:cNvSpPr>
            <a:spLocks noChangeArrowheads="1"/>
          </p:cNvSpPr>
          <p:nvPr/>
        </p:nvSpPr>
        <p:spPr bwMode="auto">
          <a:xfrm>
            <a:off x="3326939" y="15946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4598527" y="2250271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adres</a:t>
            </a:r>
            <a:endParaRPr lang="nl-NL" sz="1400">
              <a:latin typeface="Arial" charset="0"/>
            </a:endParaRPr>
          </a:p>
        </p:txBody>
      </p:sp>
      <p:sp>
        <p:nvSpPr>
          <p:cNvPr id="38" name="Oval 59"/>
          <p:cNvSpPr>
            <a:spLocks noChangeArrowheads="1"/>
          </p:cNvSpPr>
          <p:nvPr/>
        </p:nvSpPr>
        <p:spPr bwMode="auto">
          <a:xfrm>
            <a:off x="4428664" y="22391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9" name="Text Box 61"/>
          <p:cNvSpPr txBox="1">
            <a:spLocks noChangeArrowheads="1"/>
          </p:cNvSpPr>
          <p:nvPr/>
        </p:nvSpPr>
        <p:spPr bwMode="auto">
          <a:xfrm>
            <a:off x="5635164" y="222804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straat</a:t>
            </a:r>
            <a:endParaRPr lang="nl-NL" sz="1400">
              <a:latin typeface="Arial" charset="0"/>
            </a:endParaRPr>
          </a:p>
        </p:txBody>
      </p:sp>
      <p:sp>
        <p:nvSpPr>
          <p:cNvPr id="40" name="Oval 62"/>
          <p:cNvSpPr>
            <a:spLocks noChangeArrowheads="1"/>
          </p:cNvSpPr>
          <p:nvPr/>
        </p:nvSpPr>
        <p:spPr bwMode="auto">
          <a:xfrm>
            <a:off x="5463714" y="22169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1" name="Text Box 64"/>
          <p:cNvSpPr txBox="1">
            <a:spLocks noChangeArrowheads="1"/>
          </p:cNvSpPr>
          <p:nvPr/>
        </p:nvSpPr>
        <p:spPr bwMode="auto">
          <a:xfrm>
            <a:off x="5520864" y="2691596"/>
            <a:ext cx="903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postcode</a:t>
            </a:r>
            <a:endParaRPr lang="nl-NL" sz="1400">
              <a:latin typeface="Arial" charset="0"/>
            </a:endParaRPr>
          </a:p>
        </p:txBody>
      </p:sp>
      <p:sp>
        <p:nvSpPr>
          <p:cNvPr id="42" name="Oval 65"/>
          <p:cNvSpPr>
            <a:spLocks noChangeArrowheads="1"/>
          </p:cNvSpPr>
          <p:nvPr/>
        </p:nvSpPr>
        <p:spPr bwMode="auto">
          <a:xfrm>
            <a:off x="5489114" y="268048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3" name="Text Box 67"/>
          <p:cNvSpPr txBox="1">
            <a:spLocks noChangeArrowheads="1"/>
          </p:cNvSpPr>
          <p:nvPr/>
        </p:nvSpPr>
        <p:spPr bwMode="auto">
          <a:xfrm>
            <a:off x="5468477" y="1754971"/>
            <a:ext cx="833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nummer</a:t>
            </a:r>
            <a:endParaRPr lang="nl-NL" sz="1400">
              <a:latin typeface="Arial" charset="0"/>
            </a:endParaRPr>
          </a:p>
        </p:txBody>
      </p:sp>
      <p:sp>
        <p:nvSpPr>
          <p:cNvPr id="44" name="Oval 68"/>
          <p:cNvSpPr>
            <a:spLocks noChangeArrowheads="1"/>
          </p:cNvSpPr>
          <p:nvPr/>
        </p:nvSpPr>
        <p:spPr bwMode="auto">
          <a:xfrm>
            <a:off x="5400214" y="17438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5" name="Text Box 70"/>
          <p:cNvSpPr txBox="1">
            <a:spLocks noChangeArrowheads="1"/>
          </p:cNvSpPr>
          <p:nvPr/>
        </p:nvSpPr>
        <p:spPr bwMode="auto">
          <a:xfrm>
            <a:off x="1085389" y="1999446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dirty="0">
                <a:latin typeface="Arial" charset="0"/>
              </a:rPr>
              <a:t>leeftijd</a:t>
            </a:r>
            <a:endParaRPr lang="nl-NL" sz="1400" dirty="0">
              <a:latin typeface="Arial" charset="0"/>
            </a:endParaRPr>
          </a:p>
        </p:txBody>
      </p:sp>
      <p:sp>
        <p:nvSpPr>
          <p:cNvPr id="46" name="Oval 71"/>
          <p:cNvSpPr>
            <a:spLocks noChangeArrowheads="1"/>
          </p:cNvSpPr>
          <p:nvPr/>
        </p:nvSpPr>
        <p:spPr bwMode="auto">
          <a:xfrm>
            <a:off x="948864" y="19883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7" name="Line 72"/>
          <p:cNvSpPr>
            <a:spLocks noChangeShapeType="1"/>
          </p:cNvSpPr>
          <p:nvPr/>
        </p:nvSpPr>
        <p:spPr bwMode="auto">
          <a:xfrm flipH="1">
            <a:off x="1637839" y="2489983"/>
            <a:ext cx="938213" cy="793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8" name="Line 73"/>
          <p:cNvSpPr>
            <a:spLocks noChangeShapeType="1"/>
          </p:cNvSpPr>
          <p:nvPr/>
        </p:nvSpPr>
        <p:spPr bwMode="auto">
          <a:xfrm flipH="1" flipV="1">
            <a:off x="1828339" y="2207408"/>
            <a:ext cx="760413" cy="203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9" name="Line 74"/>
          <p:cNvSpPr>
            <a:spLocks noChangeShapeType="1"/>
          </p:cNvSpPr>
          <p:nvPr/>
        </p:nvSpPr>
        <p:spPr bwMode="auto">
          <a:xfrm flipH="1" flipV="1">
            <a:off x="2056939" y="1883558"/>
            <a:ext cx="531813" cy="4159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Line 75"/>
          <p:cNvSpPr>
            <a:spLocks noChangeShapeType="1"/>
          </p:cNvSpPr>
          <p:nvPr/>
        </p:nvSpPr>
        <p:spPr bwMode="auto">
          <a:xfrm flipH="1" flipV="1">
            <a:off x="2799889" y="1921658"/>
            <a:ext cx="214313" cy="3111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1" name="Line 76"/>
          <p:cNvSpPr>
            <a:spLocks noChangeShapeType="1"/>
          </p:cNvSpPr>
          <p:nvPr/>
        </p:nvSpPr>
        <p:spPr bwMode="auto">
          <a:xfrm flipV="1">
            <a:off x="3423777" y="1940708"/>
            <a:ext cx="338138" cy="292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77"/>
          <p:cNvSpPr>
            <a:spLocks noChangeShapeType="1"/>
          </p:cNvSpPr>
          <p:nvPr/>
        </p:nvSpPr>
        <p:spPr bwMode="auto">
          <a:xfrm flipV="1">
            <a:off x="3842877" y="2416958"/>
            <a:ext cx="585788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3" name="Line 78"/>
          <p:cNvSpPr>
            <a:spLocks noChangeShapeType="1"/>
          </p:cNvSpPr>
          <p:nvPr/>
        </p:nvSpPr>
        <p:spPr bwMode="auto">
          <a:xfrm flipV="1">
            <a:off x="5112877" y="2013733"/>
            <a:ext cx="388938" cy="2444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4" name="Line 79"/>
          <p:cNvSpPr>
            <a:spLocks noChangeShapeType="1"/>
          </p:cNvSpPr>
          <p:nvPr/>
        </p:nvSpPr>
        <p:spPr bwMode="auto">
          <a:xfrm flipV="1">
            <a:off x="5379577" y="2391558"/>
            <a:ext cx="100013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Line 80"/>
          <p:cNvSpPr>
            <a:spLocks noChangeShapeType="1"/>
          </p:cNvSpPr>
          <p:nvPr/>
        </p:nvSpPr>
        <p:spPr bwMode="auto">
          <a:xfrm flipH="1" flipV="1">
            <a:off x="5146214" y="2553483"/>
            <a:ext cx="357188" cy="2349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6" name="Text Box 82"/>
          <p:cNvSpPr txBox="1">
            <a:spLocks noChangeArrowheads="1"/>
          </p:cNvSpPr>
          <p:nvPr/>
        </p:nvSpPr>
        <p:spPr bwMode="auto">
          <a:xfrm>
            <a:off x="4281027" y="4920446"/>
            <a:ext cx="833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nummer</a:t>
            </a:r>
            <a:endParaRPr lang="nl-NL" sz="1400" u="sng">
              <a:latin typeface="Arial" charset="0"/>
            </a:endParaRPr>
          </a:p>
        </p:txBody>
      </p:sp>
      <p:sp>
        <p:nvSpPr>
          <p:cNvPr id="57" name="Oval 83"/>
          <p:cNvSpPr>
            <a:spLocks noChangeArrowheads="1"/>
          </p:cNvSpPr>
          <p:nvPr/>
        </p:nvSpPr>
        <p:spPr bwMode="auto">
          <a:xfrm>
            <a:off x="4203239" y="49093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8" name="Text Box 84"/>
          <p:cNvSpPr txBox="1">
            <a:spLocks noChangeArrowheads="1"/>
          </p:cNvSpPr>
          <p:nvPr/>
        </p:nvSpPr>
        <p:spPr bwMode="auto">
          <a:xfrm>
            <a:off x="5282739" y="4898221"/>
            <a:ext cx="1169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omschrijving</a:t>
            </a:r>
            <a:endParaRPr lang="nl-NL" sz="1400">
              <a:latin typeface="Arial" charset="0"/>
            </a:endParaRPr>
          </a:p>
        </p:txBody>
      </p:sp>
      <p:sp>
        <p:nvSpPr>
          <p:cNvPr id="59" name="Oval 85"/>
          <p:cNvSpPr>
            <a:spLocks noChangeArrowheads="1"/>
          </p:cNvSpPr>
          <p:nvPr/>
        </p:nvSpPr>
        <p:spPr bwMode="auto">
          <a:xfrm>
            <a:off x="5333539" y="4906158"/>
            <a:ext cx="10922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0" name="Text Box 87"/>
          <p:cNvSpPr txBox="1">
            <a:spLocks noChangeArrowheads="1"/>
          </p:cNvSpPr>
          <p:nvPr/>
        </p:nvSpPr>
        <p:spPr bwMode="auto">
          <a:xfrm>
            <a:off x="6848014" y="4745821"/>
            <a:ext cx="509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kost</a:t>
            </a:r>
            <a:endParaRPr lang="nl-NL" sz="1400">
              <a:latin typeface="Arial" charset="0"/>
            </a:endParaRPr>
          </a:p>
        </p:txBody>
      </p:sp>
      <p:sp>
        <p:nvSpPr>
          <p:cNvPr id="61" name="Oval 88"/>
          <p:cNvSpPr>
            <a:spLocks noChangeArrowheads="1"/>
          </p:cNvSpPr>
          <p:nvPr/>
        </p:nvSpPr>
        <p:spPr bwMode="auto">
          <a:xfrm>
            <a:off x="6619414" y="47347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2" name="Text Box 90"/>
          <p:cNvSpPr txBox="1">
            <a:spLocks noChangeArrowheads="1"/>
          </p:cNvSpPr>
          <p:nvPr/>
        </p:nvSpPr>
        <p:spPr bwMode="auto">
          <a:xfrm>
            <a:off x="6695614" y="4060021"/>
            <a:ext cx="687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tijdstip</a:t>
            </a:r>
            <a:endParaRPr lang="nl-NL" sz="1400">
              <a:latin typeface="Arial" charset="0"/>
            </a:endParaRPr>
          </a:p>
        </p:txBody>
      </p:sp>
      <p:sp>
        <p:nvSpPr>
          <p:cNvPr id="63" name="Oval 91"/>
          <p:cNvSpPr>
            <a:spLocks noChangeArrowheads="1"/>
          </p:cNvSpPr>
          <p:nvPr/>
        </p:nvSpPr>
        <p:spPr bwMode="auto">
          <a:xfrm>
            <a:off x="6552739" y="40489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4" name="Line 92"/>
          <p:cNvSpPr>
            <a:spLocks noChangeShapeType="1"/>
          </p:cNvSpPr>
          <p:nvPr/>
        </p:nvSpPr>
        <p:spPr bwMode="auto">
          <a:xfrm flipV="1">
            <a:off x="4766802" y="4677558"/>
            <a:ext cx="481013" cy="2222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5" name="Line 93"/>
          <p:cNvSpPr>
            <a:spLocks noChangeShapeType="1"/>
          </p:cNvSpPr>
          <p:nvPr/>
        </p:nvSpPr>
        <p:spPr bwMode="auto">
          <a:xfrm flipH="1" flipV="1">
            <a:off x="5790739" y="4690257"/>
            <a:ext cx="71438" cy="2000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6" name="Line 94"/>
          <p:cNvSpPr>
            <a:spLocks noChangeShapeType="1"/>
          </p:cNvSpPr>
          <p:nvPr/>
        </p:nvSpPr>
        <p:spPr bwMode="auto">
          <a:xfrm flipH="1" flipV="1">
            <a:off x="6371764" y="4636283"/>
            <a:ext cx="319088" cy="1682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7" name="Line 95"/>
          <p:cNvSpPr>
            <a:spLocks noChangeShapeType="1"/>
          </p:cNvSpPr>
          <p:nvPr/>
        </p:nvSpPr>
        <p:spPr bwMode="auto">
          <a:xfrm flipV="1">
            <a:off x="6367002" y="4321958"/>
            <a:ext cx="280988" cy="130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8" name="Text Box 124"/>
          <p:cNvSpPr txBox="1">
            <a:spLocks noChangeArrowheads="1"/>
          </p:cNvSpPr>
          <p:nvPr/>
        </p:nvSpPr>
        <p:spPr bwMode="auto">
          <a:xfrm>
            <a:off x="4423902" y="1602571"/>
            <a:ext cx="84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geslacht</a:t>
            </a:r>
            <a:endParaRPr lang="nl-NL" sz="1400">
              <a:latin typeface="Arial" charset="0"/>
            </a:endParaRPr>
          </a:p>
        </p:txBody>
      </p:sp>
      <p:sp>
        <p:nvSpPr>
          <p:cNvPr id="69" name="Oval 125"/>
          <p:cNvSpPr>
            <a:spLocks noChangeArrowheads="1"/>
          </p:cNvSpPr>
          <p:nvPr/>
        </p:nvSpPr>
        <p:spPr bwMode="auto">
          <a:xfrm>
            <a:off x="4361989" y="15914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70" name="Line 126"/>
          <p:cNvSpPr>
            <a:spLocks noChangeShapeType="1"/>
          </p:cNvSpPr>
          <p:nvPr/>
        </p:nvSpPr>
        <p:spPr bwMode="auto">
          <a:xfrm flipV="1">
            <a:off x="3846052" y="1877208"/>
            <a:ext cx="652463" cy="419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1" name="Text Box 88"/>
          <p:cNvSpPr txBox="1">
            <a:spLocks noChangeArrowheads="1"/>
          </p:cNvSpPr>
          <p:nvPr/>
        </p:nvSpPr>
        <p:spPr bwMode="auto">
          <a:xfrm>
            <a:off x="2176001" y="3226584"/>
            <a:ext cx="469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lid</a:t>
            </a:r>
          </a:p>
          <a:p>
            <a:pPr algn="ctr" eaLnBrk="1" hangingPunct="1"/>
            <a:r>
              <a:rPr lang="nl-BE" sz="1400">
                <a:latin typeface="Arial" charset="0"/>
              </a:rPr>
              <a:t>van</a:t>
            </a:r>
            <a:endParaRPr lang="nl-NL" sz="1400">
              <a:latin typeface="Arial" charset="0"/>
            </a:endParaRPr>
          </a:p>
        </p:txBody>
      </p:sp>
      <p:sp>
        <p:nvSpPr>
          <p:cNvPr id="72" name="Rectangle 89"/>
          <p:cNvSpPr>
            <a:spLocks noChangeArrowheads="1"/>
          </p:cNvSpPr>
          <p:nvPr/>
        </p:nvSpPr>
        <p:spPr bwMode="auto">
          <a:xfrm rot="2700000">
            <a:off x="2147426" y="322817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91"/>
          <p:cNvSpPr>
            <a:spLocks noChangeShapeType="1"/>
          </p:cNvSpPr>
          <p:nvPr/>
        </p:nvSpPr>
        <p:spPr bwMode="auto">
          <a:xfrm flipV="1">
            <a:off x="2504614" y="2642382"/>
            <a:ext cx="473074" cy="584199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4" name="Text Box 92"/>
          <p:cNvSpPr txBox="1">
            <a:spLocks noChangeArrowheads="1"/>
          </p:cNvSpPr>
          <p:nvPr/>
        </p:nvSpPr>
        <p:spPr bwMode="auto">
          <a:xfrm>
            <a:off x="2941176" y="25884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75" name="Text Box 168"/>
          <p:cNvSpPr txBox="1">
            <a:spLocks noChangeArrowheads="1"/>
          </p:cNvSpPr>
          <p:nvPr/>
        </p:nvSpPr>
        <p:spPr bwMode="auto">
          <a:xfrm>
            <a:off x="3090401" y="3299609"/>
            <a:ext cx="617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leider</a:t>
            </a:r>
          </a:p>
          <a:p>
            <a:pPr algn="ctr" eaLnBrk="1" hangingPunct="1"/>
            <a:r>
              <a:rPr lang="nl-BE" sz="1400">
                <a:latin typeface="Arial" charset="0"/>
              </a:rPr>
              <a:t>van</a:t>
            </a:r>
            <a:endParaRPr lang="nl-NL" sz="1400">
              <a:latin typeface="Arial" charset="0"/>
            </a:endParaRPr>
          </a:p>
        </p:txBody>
      </p:sp>
      <p:sp>
        <p:nvSpPr>
          <p:cNvPr id="76" name="Rectangle 169"/>
          <p:cNvSpPr>
            <a:spLocks noChangeArrowheads="1"/>
          </p:cNvSpPr>
          <p:nvPr/>
        </p:nvSpPr>
        <p:spPr bwMode="auto">
          <a:xfrm rot="2700000">
            <a:off x="3134851" y="323452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70"/>
          <p:cNvSpPr txBox="1">
            <a:spLocks noChangeArrowheads="1"/>
          </p:cNvSpPr>
          <p:nvPr/>
        </p:nvSpPr>
        <p:spPr bwMode="auto">
          <a:xfrm>
            <a:off x="4011151" y="4337834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voor</a:t>
            </a:r>
            <a:endParaRPr lang="nl-NL" sz="1400">
              <a:latin typeface="Arial" charset="0"/>
            </a:endParaRPr>
          </a:p>
        </p:txBody>
      </p:sp>
      <p:sp>
        <p:nvSpPr>
          <p:cNvPr id="78" name="Rectangle 171"/>
          <p:cNvSpPr>
            <a:spLocks noChangeArrowheads="1"/>
          </p:cNvSpPr>
          <p:nvPr/>
        </p:nvSpPr>
        <p:spPr bwMode="auto">
          <a:xfrm rot="2700000">
            <a:off x="4011151" y="424417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 Box 172"/>
          <p:cNvSpPr txBox="1">
            <a:spLocks noChangeArrowheads="1"/>
          </p:cNvSpPr>
          <p:nvPr/>
        </p:nvSpPr>
        <p:spPr bwMode="auto">
          <a:xfrm>
            <a:off x="5027151" y="3280559"/>
            <a:ext cx="6969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schrijft</a:t>
            </a:r>
            <a:br>
              <a:rPr lang="nl-BE" sz="1400">
                <a:latin typeface="Arial" charset="0"/>
              </a:rPr>
            </a:br>
            <a:r>
              <a:rPr lang="nl-BE" sz="1400">
                <a:latin typeface="Arial" charset="0"/>
              </a:rPr>
              <a:t>in</a:t>
            </a:r>
            <a:endParaRPr lang="nl-NL" sz="1400">
              <a:latin typeface="Arial" charset="0"/>
            </a:endParaRPr>
          </a:p>
        </p:txBody>
      </p:sp>
      <p:sp>
        <p:nvSpPr>
          <p:cNvPr id="80" name="Rectangle 173"/>
          <p:cNvSpPr>
            <a:spLocks noChangeArrowheads="1"/>
          </p:cNvSpPr>
          <p:nvPr/>
        </p:nvSpPr>
        <p:spPr bwMode="auto">
          <a:xfrm rot="2700000">
            <a:off x="5106526" y="319642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174"/>
          <p:cNvSpPr>
            <a:spLocks noChangeShapeType="1"/>
          </p:cNvSpPr>
          <p:nvPr/>
        </p:nvSpPr>
        <p:spPr bwMode="auto">
          <a:xfrm flipV="1">
            <a:off x="2564938" y="2642383"/>
            <a:ext cx="467651" cy="6032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2" name="Line 175"/>
          <p:cNvSpPr>
            <a:spLocks noChangeShapeType="1"/>
          </p:cNvSpPr>
          <p:nvPr/>
        </p:nvSpPr>
        <p:spPr bwMode="auto">
          <a:xfrm flipH="1" flipV="1">
            <a:off x="2414126" y="3879046"/>
            <a:ext cx="150813" cy="4349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" name="Text Box 176"/>
          <p:cNvSpPr txBox="1">
            <a:spLocks noChangeArrowheads="1"/>
          </p:cNvSpPr>
          <p:nvPr/>
        </p:nvSpPr>
        <p:spPr bwMode="auto">
          <a:xfrm>
            <a:off x="2280776" y="4033034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84" name="Line 177"/>
          <p:cNvSpPr>
            <a:spLocks noChangeShapeType="1"/>
          </p:cNvSpPr>
          <p:nvPr/>
        </p:nvSpPr>
        <p:spPr bwMode="auto">
          <a:xfrm flipV="1">
            <a:off x="3076114" y="3856821"/>
            <a:ext cx="277813" cy="4635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5" name="Line 178"/>
          <p:cNvSpPr>
            <a:spLocks noChangeShapeType="1"/>
          </p:cNvSpPr>
          <p:nvPr/>
        </p:nvSpPr>
        <p:spPr bwMode="auto">
          <a:xfrm flipV="1">
            <a:off x="3130089" y="3863171"/>
            <a:ext cx="277813" cy="4635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6" name="Line 179"/>
          <p:cNvSpPr>
            <a:spLocks noChangeShapeType="1"/>
          </p:cNvSpPr>
          <p:nvPr/>
        </p:nvSpPr>
        <p:spPr bwMode="auto">
          <a:xfrm flipH="1" flipV="1">
            <a:off x="3323764" y="2642383"/>
            <a:ext cx="84138" cy="480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7" name="Text Box 180"/>
          <p:cNvSpPr txBox="1">
            <a:spLocks noChangeArrowheads="1"/>
          </p:cNvSpPr>
          <p:nvPr/>
        </p:nvSpPr>
        <p:spPr bwMode="auto">
          <a:xfrm>
            <a:off x="2906251" y="40489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88" name="Text Box 181"/>
          <p:cNvSpPr txBox="1">
            <a:spLocks noChangeArrowheads="1"/>
          </p:cNvSpPr>
          <p:nvPr/>
        </p:nvSpPr>
        <p:spPr bwMode="auto">
          <a:xfrm>
            <a:off x="3299158" y="2610631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>
                <a:latin typeface="Arial" charset="0"/>
              </a:rPr>
              <a:t>1</a:t>
            </a:r>
            <a:endParaRPr lang="nl-NL" sz="1400" dirty="0">
              <a:latin typeface="Arial" charset="0"/>
            </a:endParaRPr>
          </a:p>
        </p:txBody>
      </p:sp>
      <p:sp>
        <p:nvSpPr>
          <p:cNvPr id="89" name="Line 182"/>
          <p:cNvSpPr>
            <a:spLocks noChangeShapeType="1"/>
          </p:cNvSpPr>
          <p:nvPr/>
        </p:nvSpPr>
        <p:spPr bwMode="auto">
          <a:xfrm flipH="1" flipV="1">
            <a:off x="3850813" y="2642382"/>
            <a:ext cx="1362076" cy="604838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0" name="Line 183"/>
          <p:cNvSpPr>
            <a:spLocks noChangeShapeType="1"/>
          </p:cNvSpPr>
          <p:nvPr/>
        </p:nvSpPr>
        <p:spPr bwMode="auto">
          <a:xfrm flipH="1" flipV="1">
            <a:off x="5538326" y="3688546"/>
            <a:ext cx="122238" cy="6159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1" name="Text Box 184"/>
          <p:cNvSpPr txBox="1">
            <a:spLocks noChangeArrowheads="1"/>
          </p:cNvSpPr>
          <p:nvPr/>
        </p:nvSpPr>
        <p:spPr bwMode="auto">
          <a:xfrm>
            <a:off x="5595476" y="3994934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92" name="Text Box 185"/>
          <p:cNvSpPr txBox="1">
            <a:spLocks noChangeArrowheads="1"/>
          </p:cNvSpPr>
          <p:nvPr/>
        </p:nvSpPr>
        <p:spPr bwMode="auto">
          <a:xfrm>
            <a:off x="3786387" y="2680483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>
                <a:latin typeface="Arial" charset="0"/>
              </a:rPr>
              <a:t>M</a:t>
            </a:r>
            <a:endParaRPr lang="nl-NL" sz="1400" dirty="0">
              <a:latin typeface="Arial" charset="0"/>
            </a:endParaRPr>
          </a:p>
        </p:txBody>
      </p:sp>
      <p:sp>
        <p:nvSpPr>
          <p:cNvPr id="93" name="Line 186"/>
          <p:cNvSpPr>
            <a:spLocks noChangeShapeType="1"/>
          </p:cNvSpPr>
          <p:nvPr/>
        </p:nvSpPr>
        <p:spPr bwMode="auto">
          <a:xfrm flipH="1" flipV="1">
            <a:off x="3515851" y="4494996"/>
            <a:ext cx="388938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187"/>
          <p:cNvSpPr>
            <a:spLocks noChangeShapeType="1"/>
          </p:cNvSpPr>
          <p:nvPr/>
        </p:nvSpPr>
        <p:spPr bwMode="auto">
          <a:xfrm flipH="1">
            <a:off x="4636626" y="4488646"/>
            <a:ext cx="474663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Text Box 188"/>
          <p:cNvSpPr txBox="1">
            <a:spLocks noChangeArrowheads="1"/>
          </p:cNvSpPr>
          <p:nvPr/>
        </p:nvSpPr>
        <p:spPr bwMode="auto">
          <a:xfrm>
            <a:off x="3474576" y="42267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M</a:t>
            </a:r>
            <a:endParaRPr lang="nl-NL" sz="1400">
              <a:latin typeface="Arial" charset="0"/>
            </a:endParaRPr>
          </a:p>
        </p:txBody>
      </p:sp>
      <p:sp>
        <p:nvSpPr>
          <p:cNvPr id="96" name="Text Box 189"/>
          <p:cNvSpPr txBox="1">
            <a:spLocks noChangeArrowheads="1"/>
          </p:cNvSpPr>
          <p:nvPr/>
        </p:nvSpPr>
        <p:spPr bwMode="auto">
          <a:xfrm>
            <a:off x="4849351" y="42394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97" name="Text Box 191"/>
          <p:cNvSpPr txBox="1">
            <a:spLocks noChangeArrowheads="1"/>
          </p:cNvSpPr>
          <p:nvPr/>
        </p:nvSpPr>
        <p:spPr bwMode="auto">
          <a:xfrm>
            <a:off x="6093951" y="3150384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betaald</a:t>
            </a:r>
            <a:endParaRPr lang="nl-NL" sz="1400">
              <a:latin typeface="Arial" charset="0"/>
            </a:endParaRPr>
          </a:p>
        </p:txBody>
      </p:sp>
      <p:sp>
        <p:nvSpPr>
          <p:cNvPr id="98" name="Oval 192"/>
          <p:cNvSpPr>
            <a:spLocks noChangeArrowheads="1"/>
          </p:cNvSpPr>
          <p:nvPr/>
        </p:nvSpPr>
        <p:spPr bwMode="auto">
          <a:xfrm>
            <a:off x="5992351" y="3139271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99" name="Line 193"/>
          <p:cNvSpPr>
            <a:spLocks noChangeShapeType="1"/>
          </p:cNvSpPr>
          <p:nvPr/>
        </p:nvSpPr>
        <p:spPr bwMode="auto">
          <a:xfrm flipH="1">
            <a:off x="5678026" y="3323421"/>
            <a:ext cx="309563" cy="412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194"/>
          <p:cNvSpPr>
            <a:spLocks noChangeShapeType="1"/>
          </p:cNvSpPr>
          <p:nvPr/>
        </p:nvSpPr>
        <p:spPr bwMode="auto">
          <a:xfrm flipH="1">
            <a:off x="4639801" y="4533096"/>
            <a:ext cx="474663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328087" y="5633561"/>
            <a:ext cx="443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Stap 1: Omzetting van reguliere entiteittypes.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6211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 smtClean="0"/>
              <a:t>Case-studie</a:t>
            </a:r>
            <a:endParaRPr lang="nl-BE" dirty="0" smtClean="0"/>
          </a:p>
          <a:p>
            <a:r>
              <a:rPr lang="nl-BE" sz="1400" dirty="0" smtClean="0"/>
              <a:t>Databank voor een jeugdbeweging</a:t>
            </a:r>
            <a:endParaRPr lang="nl-BE" sz="1400" dirty="0"/>
          </a:p>
        </p:txBody>
      </p:sp>
      <p:pic>
        <p:nvPicPr>
          <p:cNvPr id="10" name="Picture 4" descr="http://m.vlaanderen.be/sites/default/files/styles/mobile/public/images/kring%20kinderen%20xl.jpg?itok=uCADXCq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93" y="1157494"/>
            <a:ext cx="2256925" cy="15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 Box 58"/>
          <p:cNvSpPr txBox="1">
            <a:spLocks noChangeArrowheads="1"/>
          </p:cNvSpPr>
          <p:nvPr/>
        </p:nvSpPr>
        <p:spPr bwMode="auto">
          <a:xfrm>
            <a:off x="407196" y="1239844"/>
            <a:ext cx="7489166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altLang="nl-BE" sz="2000" b="0" dirty="0" smtClean="0">
                <a:solidFill>
                  <a:schemeClr val="accent2"/>
                </a:solidFill>
                <a:cs typeface="Times New Roman" pitchFamily="18" charset="0"/>
              </a:rPr>
              <a:t>Eindresultaat: Relationeel databankschema</a:t>
            </a:r>
          </a:p>
          <a:p>
            <a:pPr eaLnBrk="1" hangingPunct="1"/>
            <a:endParaRPr lang="nl-NL" altLang="nl-BE" sz="1800" b="0" dirty="0" smtClean="0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/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lidnummer:integer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voornaam:varchar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naam:varchar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geslacht:char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geb_datum:date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straat:varchar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huisnr:smallint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postcode:varchar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groep:varchar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nl-NL" altLang="nl-BE" sz="16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Primaire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sleutel: {lidnummer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nl-NL" altLang="nl-BE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Vreemde sleutel: {groep} verwijst naar Groep</a:t>
            </a:r>
          </a:p>
          <a:p>
            <a:pPr eaLnBrk="1" hangingPunct="1"/>
            <a:endParaRPr lang="nl-NL" altLang="nl-BE" sz="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Groep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naam:varchar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min_leeftijd:smallint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max_leeftijd:smallint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leider:integer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nl-NL" altLang="nl-BE" sz="16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Primaire sleutel: {naam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l-NL" altLang="nl-BE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Vreemde sleutel: {leider} verwijst naar Lid</a:t>
            </a:r>
          </a:p>
          <a:p>
            <a:pPr eaLnBrk="1" hangingPunct="1"/>
            <a:endParaRPr lang="nl-NL" altLang="nl-BE" sz="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Activiteit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nummer:integer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omschrijving:varchar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kost:real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tijdstip:timestamp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Primaire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sleutel: {nummer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endParaRPr lang="nl-NL" altLang="nl-BE" sz="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nl-NL" altLang="nl-BE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BE" sz="16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altLang="nl-BE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groepnaam:varchar</a:t>
            </a:r>
            <a:r>
              <a:rPr lang="nl-NL" altLang="nl-BE" sz="16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activiteitnummer:integer</a:t>
            </a:r>
            <a:r>
              <a:rPr lang="nl-NL" altLang="nl-BE" sz="16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l-NL" altLang="nl-BE" sz="1600" b="0" dirty="0">
                <a:latin typeface="Arial" panose="020B0604020202020204" pitchFamily="34" charset="0"/>
                <a:cs typeface="Arial" panose="020B0604020202020204" pitchFamily="34" charset="0"/>
              </a:rPr>
              <a:t>Primaire sleutel: {</a:t>
            </a:r>
            <a:r>
              <a:rPr lang="nl-NL" altLang="nl-BE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groepnaam,activiteitnummer</a:t>
            </a:r>
            <a:r>
              <a:rPr lang="nl-NL" altLang="nl-BE" sz="1600" b="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nl-NL" altLang="nl-BE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l-NL" altLang="nl-BE" sz="1600" b="0" dirty="0">
                <a:latin typeface="Arial" panose="020B0604020202020204" pitchFamily="34" charset="0"/>
                <a:cs typeface="Arial" panose="020B0604020202020204" pitchFamily="34" charset="0"/>
              </a:rPr>
              <a:t>Vreemde sleutel: {</a:t>
            </a:r>
            <a:r>
              <a:rPr lang="nl-NL" altLang="nl-BE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groepnaam</a:t>
            </a:r>
            <a:r>
              <a:rPr lang="nl-NL" altLang="nl-BE" sz="1600" b="0" dirty="0">
                <a:latin typeface="Arial" panose="020B0604020202020204" pitchFamily="34" charset="0"/>
                <a:cs typeface="Arial" panose="020B0604020202020204" pitchFamily="34" charset="0"/>
              </a:rPr>
              <a:t>} verwijst naar Groep</a:t>
            </a:r>
          </a:p>
          <a:p>
            <a:pPr eaLnBrk="1" hangingPunct="1"/>
            <a:r>
              <a:rPr lang="nl-NL" altLang="nl-BE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l-NL" altLang="nl-BE" sz="1600" b="0" dirty="0">
                <a:latin typeface="Arial" panose="020B0604020202020204" pitchFamily="34" charset="0"/>
                <a:cs typeface="Arial" panose="020B0604020202020204" pitchFamily="34" charset="0"/>
              </a:rPr>
              <a:t>Vreemde sleutel: {activiteitnummer} verwijst </a:t>
            </a:r>
            <a:r>
              <a:rPr lang="nl-NL" altLang="nl-BE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naar Activiteit</a:t>
            </a:r>
          </a:p>
          <a:p>
            <a:pPr eaLnBrk="1" hangingPunct="1"/>
            <a:endParaRPr lang="nl-NL" altLang="nl-BE" sz="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Inschrijving</a:t>
            </a:r>
            <a:r>
              <a:rPr lang="nl-NL" altLang="nl-BE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BE" sz="16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altLang="nl-BE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activiteitnummer:integer</a:t>
            </a:r>
            <a:r>
              <a:rPr lang="nl-NL" altLang="nl-BE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lidnummer:integer</a:t>
            </a:r>
            <a:r>
              <a:rPr lang="nl-NL" altLang="nl-BE" sz="16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betaald:boolean</a:t>
            </a:r>
            <a:r>
              <a:rPr lang="nl-NL" altLang="nl-BE" sz="16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l-NL" altLang="nl-BE" sz="1600" b="0" dirty="0">
                <a:latin typeface="Arial" panose="020B0604020202020204" pitchFamily="34" charset="0"/>
                <a:cs typeface="Arial" panose="020B0604020202020204" pitchFamily="34" charset="0"/>
              </a:rPr>
              <a:t>Primaire sleutel: {activiteitnummer, lidnummer}</a:t>
            </a:r>
          </a:p>
          <a:p>
            <a:pPr eaLnBrk="1" hangingPunct="1"/>
            <a:r>
              <a:rPr lang="nl-NL" altLang="nl-BE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l-NL" altLang="nl-BE" sz="1600" b="0" dirty="0">
                <a:latin typeface="Arial" panose="020B0604020202020204" pitchFamily="34" charset="0"/>
                <a:cs typeface="Arial" panose="020B0604020202020204" pitchFamily="34" charset="0"/>
              </a:rPr>
              <a:t>Vreemde sleutel: {activiteitnummer} verwijst </a:t>
            </a:r>
            <a:r>
              <a:rPr lang="nl-NL" altLang="nl-BE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naar Activiteit</a:t>
            </a:r>
            <a:endParaRPr lang="nl-NL" altLang="nl-BE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l-NL" altLang="nl-BE" sz="1600" b="0" dirty="0">
                <a:latin typeface="Arial" panose="020B0604020202020204" pitchFamily="34" charset="0"/>
                <a:cs typeface="Arial" panose="020B0604020202020204" pitchFamily="34" charset="0"/>
              </a:rPr>
              <a:t>Vreemde sleutel: {lidnummer} verwijst naar </a:t>
            </a:r>
            <a:r>
              <a:rPr lang="nl-NL" altLang="nl-BE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Lid</a:t>
            </a:r>
            <a:endParaRPr lang="nl-NL" altLang="nl-BE" sz="1800" b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897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 smtClean="0"/>
              <a:t>Case-studie</a:t>
            </a:r>
            <a:endParaRPr lang="nl-BE" dirty="0" smtClean="0"/>
          </a:p>
          <a:p>
            <a:r>
              <a:rPr lang="nl-BE" sz="1400" dirty="0" smtClean="0"/>
              <a:t>Databank voor een jeugdbeweging</a:t>
            </a:r>
            <a:endParaRPr lang="nl-BE" sz="1400" dirty="0"/>
          </a:p>
        </p:txBody>
      </p:sp>
      <p:pic>
        <p:nvPicPr>
          <p:cNvPr id="10" name="Picture 4" descr="http://m.vlaanderen.be/sites/default/files/styles/mobile/public/images/kring%20kinderen%20xl.jpg?itok=uCADXCq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93" y="1157494"/>
            <a:ext cx="2256925" cy="15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 Box 58"/>
          <p:cNvSpPr txBox="1">
            <a:spLocks noChangeArrowheads="1"/>
          </p:cNvSpPr>
          <p:nvPr/>
        </p:nvSpPr>
        <p:spPr bwMode="auto">
          <a:xfrm>
            <a:off x="335759" y="1582738"/>
            <a:ext cx="866442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altLang="nl-BE" sz="2000" b="0" dirty="0">
                <a:solidFill>
                  <a:schemeClr val="accent2"/>
                </a:solidFill>
                <a:cs typeface="Times New Roman" pitchFamily="18" charset="0"/>
              </a:rPr>
              <a:t>Stap 1: </a:t>
            </a:r>
            <a:r>
              <a:rPr lang="nl-NL" altLang="nl-BE" sz="2000" b="0" dirty="0" smtClean="0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nl-NL" altLang="nl-BE" sz="1800" b="0" dirty="0" smtClean="0">
                <a:solidFill>
                  <a:schemeClr val="accent2"/>
                </a:solidFill>
                <a:cs typeface="Times New Roman" pitchFamily="18" charset="0"/>
              </a:rPr>
              <a:t>anmaak </a:t>
            </a:r>
            <a:r>
              <a:rPr lang="nl-NL" altLang="nl-BE" sz="1800" b="0" dirty="0">
                <a:solidFill>
                  <a:schemeClr val="accent2"/>
                </a:solidFill>
                <a:cs typeface="Times New Roman" pitchFamily="18" charset="0"/>
              </a:rPr>
              <a:t>van de basisrelaties </a:t>
            </a:r>
            <a:endParaRPr lang="nl-NL" altLang="nl-BE" sz="1800" b="0" dirty="0" smtClean="0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/>
            <a:r>
              <a:rPr lang="nl-NL" altLang="nl-BE" sz="1800" b="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nl-NL" altLang="nl-BE" sz="1800" b="0" dirty="0" smtClean="0">
                <a:solidFill>
                  <a:schemeClr val="accent2"/>
                </a:solidFill>
                <a:cs typeface="Times New Roman" pitchFamily="18" charset="0"/>
              </a:rPr>
              <a:t>            ‘</a:t>
            </a:r>
            <a:r>
              <a:rPr lang="nl-NL" altLang="nl-BE" sz="1800" b="0" dirty="0">
                <a:solidFill>
                  <a:schemeClr val="accent2"/>
                </a:solidFill>
                <a:cs typeface="Times New Roman" pitchFamily="18" charset="0"/>
              </a:rPr>
              <a:t>Lid’, ‘Groep’ en ‘Activiteit</a:t>
            </a:r>
            <a:r>
              <a:rPr lang="nl-NL" altLang="nl-BE" sz="1800" b="0" dirty="0" smtClean="0">
                <a:solidFill>
                  <a:schemeClr val="accent2"/>
                </a:solidFill>
                <a:cs typeface="Times New Roman" pitchFamily="18" charset="0"/>
              </a:rPr>
              <a:t>’</a:t>
            </a:r>
          </a:p>
          <a:p>
            <a:pPr eaLnBrk="1" hangingPunct="1"/>
            <a:endParaRPr lang="nl-NL" altLang="nl-BE" sz="1800" b="0" dirty="0">
              <a:solidFill>
                <a:schemeClr val="accent2"/>
              </a:solidFill>
              <a:latin typeface="Courier" pitchFamily="49" charset="0"/>
              <a:cs typeface="Times New Roman" pitchFamily="18" charset="0"/>
            </a:endParaRPr>
          </a:p>
          <a:p>
            <a:pPr eaLnBrk="1" hangingPunct="1"/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(1.0) Lid (</a:t>
            </a:r>
            <a:r>
              <a:rPr lang="nl-NL" altLang="nl-BE" sz="16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lidnummer:integer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voornaam:varchar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naam:varchar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nl-NL" altLang="nl-BE" sz="1600" b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geslacht:char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nl-NL" altLang="nl-BE" sz="16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geb_datum:date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straat:varchar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huisnr:smallint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postcode:varchar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Primaire 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sleutel: {lidnummer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endParaRPr lang="nl-NL" altLang="nl-BE" sz="1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(2.0) Groep (</a:t>
            </a:r>
            <a:r>
              <a:rPr lang="nl-NL" altLang="nl-BE" sz="16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naam:varchar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min_leeftijd:smallint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max_leeftijd:smallint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Primaire 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sleutel: {naam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endParaRPr lang="nl-NL" altLang="nl-BE" sz="1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(3.0) 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Activiteit (</a:t>
            </a:r>
            <a:r>
              <a:rPr lang="nl-NL" altLang="nl-BE" sz="16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nummer:integer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omschrijving:varchar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kost:real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tijdstip:timestamp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Primaire 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sleutel: {nummer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nl-NL" altLang="nl-BE" sz="1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01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67424" y="3013858"/>
            <a:ext cx="1063523" cy="981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 smtClean="0"/>
              <a:t>Case-studie</a:t>
            </a:r>
            <a:endParaRPr lang="nl-BE" dirty="0" smtClean="0"/>
          </a:p>
          <a:p>
            <a:r>
              <a:rPr lang="nl-BE" sz="1400" dirty="0" smtClean="0"/>
              <a:t>Databank voor een jeugdbeweging</a:t>
            </a:r>
            <a:endParaRPr lang="nl-BE" sz="1400" dirty="0"/>
          </a:p>
        </p:txBody>
      </p:sp>
      <p:pic>
        <p:nvPicPr>
          <p:cNvPr id="10" name="Picture 4" descr="http://m.vlaanderen.be/sites/default/files/styles/mobile/public/images/kring%20kinderen%20xl.jpg?itok=uCADXCq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93" y="1157494"/>
            <a:ext cx="2256925" cy="15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595100" y="2248683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987213" y="2262971"/>
            <a:ext cx="45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Lid</a:t>
            </a:r>
            <a:endParaRPr lang="nl-NL" sz="1600">
              <a:latin typeface="Arial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258550" y="4321958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506200" y="4336246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Groep</a:t>
            </a:r>
            <a:endParaRPr lang="nl-NL" sz="1600">
              <a:latin typeface="Arial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5116050" y="4293383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5265275" y="4307671"/>
            <a:ext cx="93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Activiteit</a:t>
            </a:r>
            <a:endParaRPr lang="nl-NL" sz="1600">
              <a:latin typeface="Arial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2047414" y="4509283"/>
            <a:ext cx="195263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248902" y="4345771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leeftijd</a:t>
            </a:r>
            <a:endParaRPr lang="nl-NL" sz="1400">
              <a:latin typeface="Arial" charset="0"/>
            </a:endParaRPr>
          </a:p>
        </p:txBody>
      </p:sp>
      <p:sp>
        <p:nvSpPr>
          <p:cNvPr id="19" name="Oval 32"/>
          <p:cNvSpPr>
            <a:spLocks noChangeArrowheads="1"/>
          </p:cNvSpPr>
          <p:nvPr/>
        </p:nvSpPr>
        <p:spPr bwMode="auto">
          <a:xfrm>
            <a:off x="1104439" y="43346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250364" y="3904446"/>
            <a:ext cx="903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minimum</a:t>
            </a:r>
            <a:endParaRPr lang="nl-NL" sz="1400">
              <a:latin typeface="Arial" charset="0"/>
            </a:endParaRPr>
          </a:p>
        </p:txBody>
      </p:sp>
      <p:sp>
        <p:nvSpPr>
          <p:cNvPr id="21" name="Oval 35"/>
          <p:cNvSpPr>
            <a:spLocks noChangeArrowheads="1"/>
          </p:cNvSpPr>
          <p:nvPr/>
        </p:nvSpPr>
        <p:spPr bwMode="auto">
          <a:xfrm>
            <a:off x="205914" y="38933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02739" y="4701371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maximum</a:t>
            </a:r>
            <a:endParaRPr lang="nl-NL" sz="1400">
              <a:latin typeface="Arial" charset="0"/>
            </a:endParaRPr>
          </a:p>
        </p:txBody>
      </p:sp>
      <p:sp>
        <p:nvSpPr>
          <p:cNvPr id="23" name="Oval 38"/>
          <p:cNvSpPr>
            <a:spLocks noChangeArrowheads="1"/>
          </p:cNvSpPr>
          <p:nvPr/>
        </p:nvSpPr>
        <p:spPr bwMode="auto">
          <a:xfrm>
            <a:off x="183689" y="46902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2566527" y="497124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naam</a:t>
            </a:r>
            <a:endParaRPr lang="nl-NL" sz="1400" u="sng">
              <a:latin typeface="Arial" charset="0"/>
            </a:endParaRPr>
          </a:p>
        </p:txBody>
      </p:sp>
      <p:sp>
        <p:nvSpPr>
          <p:cNvPr id="25" name="Oval 41"/>
          <p:cNvSpPr>
            <a:spLocks noChangeArrowheads="1"/>
          </p:cNvSpPr>
          <p:nvPr/>
        </p:nvSpPr>
        <p:spPr bwMode="auto">
          <a:xfrm>
            <a:off x="2387139" y="49601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 flipH="1" flipV="1">
            <a:off x="986964" y="4185433"/>
            <a:ext cx="271463" cy="1873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 flipH="1">
            <a:off x="1069514" y="4645808"/>
            <a:ext cx="252413" cy="127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8" name="Line 44"/>
          <p:cNvSpPr>
            <a:spLocks noChangeShapeType="1"/>
          </p:cNvSpPr>
          <p:nvPr/>
        </p:nvSpPr>
        <p:spPr bwMode="auto">
          <a:xfrm flipH="1" flipV="1">
            <a:off x="2850689" y="4706133"/>
            <a:ext cx="4763" cy="2444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663114" y="2434421"/>
            <a:ext cx="1011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lidnummer</a:t>
            </a:r>
            <a:endParaRPr lang="nl-NL" sz="1400" u="sng">
              <a:latin typeface="Arial" charset="0"/>
            </a:endParaRPr>
          </a:p>
        </p:txBody>
      </p:sp>
      <p:sp>
        <p:nvSpPr>
          <p:cNvPr id="30" name="Oval 47"/>
          <p:cNvSpPr>
            <a:spLocks noChangeArrowheads="1"/>
          </p:cNvSpPr>
          <p:nvPr/>
        </p:nvSpPr>
        <p:spPr bwMode="auto">
          <a:xfrm>
            <a:off x="688514" y="24233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1" name="Text Box 49"/>
          <p:cNvSpPr txBox="1">
            <a:spLocks noChangeArrowheads="1"/>
          </p:cNvSpPr>
          <p:nvPr/>
        </p:nvSpPr>
        <p:spPr bwMode="auto">
          <a:xfrm>
            <a:off x="1256839" y="1583521"/>
            <a:ext cx="1020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geb.datum</a:t>
            </a:r>
            <a:endParaRPr lang="nl-NL" sz="1400">
              <a:latin typeface="Arial" charset="0"/>
            </a:endParaRPr>
          </a:p>
        </p:txBody>
      </p:sp>
      <p:sp>
        <p:nvSpPr>
          <p:cNvPr id="32" name="Oval 50"/>
          <p:cNvSpPr>
            <a:spLocks noChangeArrowheads="1"/>
          </p:cNvSpPr>
          <p:nvPr/>
        </p:nvSpPr>
        <p:spPr bwMode="auto">
          <a:xfrm>
            <a:off x="1285414" y="15724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3" name="Text Box 52"/>
          <p:cNvSpPr txBox="1">
            <a:spLocks noChangeArrowheads="1"/>
          </p:cNvSpPr>
          <p:nvPr/>
        </p:nvSpPr>
        <p:spPr bwMode="auto">
          <a:xfrm>
            <a:off x="2469689" y="159939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naam</a:t>
            </a:r>
            <a:endParaRPr lang="nl-NL" sz="1400">
              <a:latin typeface="Arial" charset="0"/>
            </a:endParaRPr>
          </a:p>
        </p:txBody>
      </p:sp>
      <p:sp>
        <p:nvSpPr>
          <p:cNvPr id="34" name="Oval 53"/>
          <p:cNvSpPr>
            <a:spLocks noChangeArrowheads="1"/>
          </p:cNvSpPr>
          <p:nvPr/>
        </p:nvSpPr>
        <p:spPr bwMode="auto">
          <a:xfrm>
            <a:off x="2301414" y="158828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5" name="Text Box 55"/>
          <p:cNvSpPr txBox="1">
            <a:spLocks noChangeArrowheads="1"/>
          </p:cNvSpPr>
          <p:nvPr/>
        </p:nvSpPr>
        <p:spPr bwMode="auto">
          <a:xfrm>
            <a:off x="3323764" y="1605746"/>
            <a:ext cx="971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voornaam</a:t>
            </a:r>
            <a:endParaRPr lang="nl-NL" sz="1400">
              <a:latin typeface="Arial" charset="0"/>
            </a:endParaRPr>
          </a:p>
        </p:txBody>
      </p:sp>
      <p:sp>
        <p:nvSpPr>
          <p:cNvPr id="36" name="Oval 56"/>
          <p:cNvSpPr>
            <a:spLocks noChangeArrowheads="1"/>
          </p:cNvSpPr>
          <p:nvPr/>
        </p:nvSpPr>
        <p:spPr bwMode="auto">
          <a:xfrm>
            <a:off x="3326939" y="15946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4598527" y="2250271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adres</a:t>
            </a:r>
            <a:endParaRPr lang="nl-NL" sz="1400">
              <a:latin typeface="Arial" charset="0"/>
            </a:endParaRPr>
          </a:p>
        </p:txBody>
      </p:sp>
      <p:sp>
        <p:nvSpPr>
          <p:cNvPr id="38" name="Oval 59"/>
          <p:cNvSpPr>
            <a:spLocks noChangeArrowheads="1"/>
          </p:cNvSpPr>
          <p:nvPr/>
        </p:nvSpPr>
        <p:spPr bwMode="auto">
          <a:xfrm>
            <a:off x="4428664" y="22391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9" name="Text Box 61"/>
          <p:cNvSpPr txBox="1">
            <a:spLocks noChangeArrowheads="1"/>
          </p:cNvSpPr>
          <p:nvPr/>
        </p:nvSpPr>
        <p:spPr bwMode="auto">
          <a:xfrm>
            <a:off x="5635164" y="222804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straat</a:t>
            </a:r>
            <a:endParaRPr lang="nl-NL" sz="1400">
              <a:latin typeface="Arial" charset="0"/>
            </a:endParaRPr>
          </a:p>
        </p:txBody>
      </p:sp>
      <p:sp>
        <p:nvSpPr>
          <p:cNvPr id="40" name="Oval 62"/>
          <p:cNvSpPr>
            <a:spLocks noChangeArrowheads="1"/>
          </p:cNvSpPr>
          <p:nvPr/>
        </p:nvSpPr>
        <p:spPr bwMode="auto">
          <a:xfrm>
            <a:off x="5463714" y="22169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1" name="Text Box 64"/>
          <p:cNvSpPr txBox="1">
            <a:spLocks noChangeArrowheads="1"/>
          </p:cNvSpPr>
          <p:nvPr/>
        </p:nvSpPr>
        <p:spPr bwMode="auto">
          <a:xfrm>
            <a:off x="5520864" y="2691596"/>
            <a:ext cx="903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postcode</a:t>
            </a:r>
            <a:endParaRPr lang="nl-NL" sz="1400">
              <a:latin typeface="Arial" charset="0"/>
            </a:endParaRPr>
          </a:p>
        </p:txBody>
      </p:sp>
      <p:sp>
        <p:nvSpPr>
          <p:cNvPr id="42" name="Oval 65"/>
          <p:cNvSpPr>
            <a:spLocks noChangeArrowheads="1"/>
          </p:cNvSpPr>
          <p:nvPr/>
        </p:nvSpPr>
        <p:spPr bwMode="auto">
          <a:xfrm>
            <a:off x="5489114" y="268048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3" name="Text Box 67"/>
          <p:cNvSpPr txBox="1">
            <a:spLocks noChangeArrowheads="1"/>
          </p:cNvSpPr>
          <p:nvPr/>
        </p:nvSpPr>
        <p:spPr bwMode="auto">
          <a:xfrm>
            <a:off x="5468477" y="1754971"/>
            <a:ext cx="833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nummer</a:t>
            </a:r>
            <a:endParaRPr lang="nl-NL" sz="1400">
              <a:latin typeface="Arial" charset="0"/>
            </a:endParaRPr>
          </a:p>
        </p:txBody>
      </p:sp>
      <p:sp>
        <p:nvSpPr>
          <p:cNvPr id="44" name="Oval 68"/>
          <p:cNvSpPr>
            <a:spLocks noChangeArrowheads="1"/>
          </p:cNvSpPr>
          <p:nvPr/>
        </p:nvSpPr>
        <p:spPr bwMode="auto">
          <a:xfrm>
            <a:off x="5400214" y="17438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5" name="Text Box 70"/>
          <p:cNvSpPr txBox="1">
            <a:spLocks noChangeArrowheads="1"/>
          </p:cNvSpPr>
          <p:nvPr/>
        </p:nvSpPr>
        <p:spPr bwMode="auto">
          <a:xfrm>
            <a:off x="1085389" y="1999446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dirty="0">
                <a:latin typeface="Arial" charset="0"/>
              </a:rPr>
              <a:t>leeftijd</a:t>
            </a:r>
            <a:endParaRPr lang="nl-NL" sz="1400" dirty="0">
              <a:latin typeface="Arial" charset="0"/>
            </a:endParaRPr>
          </a:p>
        </p:txBody>
      </p:sp>
      <p:sp>
        <p:nvSpPr>
          <p:cNvPr id="46" name="Oval 71"/>
          <p:cNvSpPr>
            <a:spLocks noChangeArrowheads="1"/>
          </p:cNvSpPr>
          <p:nvPr/>
        </p:nvSpPr>
        <p:spPr bwMode="auto">
          <a:xfrm>
            <a:off x="948864" y="19883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7" name="Line 72"/>
          <p:cNvSpPr>
            <a:spLocks noChangeShapeType="1"/>
          </p:cNvSpPr>
          <p:nvPr/>
        </p:nvSpPr>
        <p:spPr bwMode="auto">
          <a:xfrm flipH="1">
            <a:off x="1637839" y="2489983"/>
            <a:ext cx="938213" cy="793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8" name="Line 73"/>
          <p:cNvSpPr>
            <a:spLocks noChangeShapeType="1"/>
          </p:cNvSpPr>
          <p:nvPr/>
        </p:nvSpPr>
        <p:spPr bwMode="auto">
          <a:xfrm flipH="1" flipV="1">
            <a:off x="1828339" y="2207408"/>
            <a:ext cx="760413" cy="203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9" name="Line 74"/>
          <p:cNvSpPr>
            <a:spLocks noChangeShapeType="1"/>
          </p:cNvSpPr>
          <p:nvPr/>
        </p:nvSpPr>
        <p:spPr bwMode="auto">
          <a:xfrm flipH="1" flipV="1">
            <a:off x="2056939" y="1883558"/>
            <a:ext cx="531813" cy="4159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Line 75"/>
          <p:cNvSpPr>
            <a:spLocks noChangeShapeType="1"/>
          </p:cNvSpPr>
          <p:nvPr/>
        </p:nvSpPr>
        <p:spPr bwMode="auto">
          <a:xfrm flipH="1" flipV="1">
            <a:off x="2799889" y="1921658"/>
            <a:ext cx="214313" cy="3111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1" name="Line 76"/>
          <p:cNvSpPr>
            <a:spLocks noChangeShapeType="1"/>
          </p:cNvSpPr>
          <p:nvPr/>
        </p:nvSpPr>
        <p:spPr bwMode="auto">
          <a:xfrm flipV="1">
            <a:off x="3423777" y="1940708"/>
            <a:ext cx="338138" cy="292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77"/>
          <p:cNvSpPr>
            <a:spLocks noChangeShapeType="1"/>
          </p:cNvSpPr>
          <p:nvPr/>
        </p:nvSpPr>
        <p:spPr bwMode="auto">
          <a:xfrm flipV="1">
            <a:off x="3842877" y="2416958"/>
            <a:ext cx="585788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3" name="Line 78"/>
          <p:cNvSpPr>
            <a:spLocks noChangeShapeType="1"/>
          </p:cNvSpPr>
          <p:nvPr/>
        </p:nvSpPr>
        <p:spPr bwMode="auto">
          <a:xfrm flipV="1">
            <a:off x="5112877" y="2013733"/>
            <a:ext cx="388938" cy="2444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4" name="Line 79"/>
          <p:cNvSpPr>
            <a:spLocks noChangeShapeType="1"/>
          </p:cNvSpPr>
          <p:nvPr/>
        </p:nvSpPr>
        <p:spPr bwMode="auto">
          <a:xfrm flipV="1">
            <a:off x="5379577" y="2391558"/>
            <a:ext cx="100013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Line 80"/>
          <p:cNvSpPr>
            <a:spLocks noChangeShapeType="1"/>
          </p:cNvSpPr>
          <p:nvPr/>
        </p:nvSpPr>
        <p:spPr bwMode="auto">
          <a:xfrm flipH="1" flipV="1">
            <a:off x="5146214" y="2553483"/>
            <a:ext cx="357188" cy="2349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6" name="Text Box 82"/>
          <p:cNvSpPr txBox="1">
            <a:spLocks noChangeArrowheads="1"/>
          </p:cNvSpPr>
          <p:nvPr/>
        </p:nvSpPr>
        <p:spPr bwMode="auto">
          <a:xfrm>
            <a:off x="4281027" y="4920446"/>
            <a:ext cx="833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nummer</a:t>
            </a:r>
            <a:endParaRPr lang="nl-NL" sz="1400" u="sng">
              <a:latin typeface="Arial" charset="0"/>
            </a:endParaRPr>
          </a:p>
        </p:txBody>
      </p:sp>
      <p:sp>
        <p:nvSpPr>
          <p:cNvPr id="57" name="Oval 83"/>
          <p:cNvSpPr>
            <a:spLocks noChangeArrowheads="1"/>
          </p:cNvSpPr>
          <p:nvPr/>
        </p:nvSpPr>
        <p:spPr bwMode="auto">
          <a:xfrm>
            <a:off x="4203239" y="49093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8" name="Text Box 84"/>
          <p:cNvSpPr txBox="1">
            <a:spLocks noChangeArrowheads="1"/>
          </p:cNvSpPr>
          <p:nvPr/>
        </p:nvSpPr>
        <p:spPr bwMode="auto">
          <a:xfrm>
            <a:off x="5282739" y="4898221"/>
            <a:ext cx="1169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omschrijving</a:t>
            </a:r>
            <a:endParaRPr lang="nl-NL" sz="1400">
              <a:latin typeface="Arial" charset="0"/>
            </a:endParaRPr>
          </a:p>
        </p:txBody>
      </p:sp>
      <p:sp>
        <p:nvSpPr>
          <p:cNvPr id="59" name="Oval 85"/>
          <p:cNvSpPr>
            <a:spLocks noChangeArrowheads="1"/>
          </p:cNvSpPr>
          <p:nvPr/>
        </p:nvSpPr>
        <p:spPr bwMode="auto">
          <a:xfrm>
            <a:off x="5333539" y="4906158"/>
            <a:ext cx="10922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0" name="Text Box 87"/>
          <p:cNvSpPr txBox="1">
            <a:spLocks noChangeArrowheads="1"/>
          </p:cNvSpPr>
          <p:nvPr/>
        </p:nvSpPr>
        <p:spPr bwMode="auto">
          <a:xfrm>
            <a:off x="6848014" y="4745821"/>
            <a:ext cx="509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kost</a:t>
            </a:r>
            <a:endParaRPr lang="nl-NL" sz="1400">
              <a:latin typeface="Arial" charset="0"/>
            </a:endParaRPr>
          </a:p>
        </p:txBody>
      </p:sp>
      <p:sp>
        <p:nvSpPr>
          <p:cNvPr id="61" name="Oval 88"/>
          <p:cNvSpPr>
            <a:spLocks noChangeArrowheads="1"/>
          </p:cNvSpPr>
          <p:nvPr/>
        </p:nvSpPr>
        <p:spPr bwMode="auto">
          <a:xfrm>
            <a:off x="6619414" y="47347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2" name="Text Box 90"/>
          <p:cNvSpPr txBox="1">
            <a:spLocks noChangeArrowheads="1"/>
          </p:cNvSpPr>
          <p:nvPr/>
        </p:nvSpPr>
        <p:spPr bwMode="auto">
          <a:xfrm>
            <a:off x="6695614" y="4060021"/>
            <a:ext cx="687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tijdstip</a:t>
            </a:r>
            <a:endParaRPr lang="nl-NL" sz="1400">
              <a:latin typeface="Arial" charset="0"/>
            </a:endParaRPr>
          </a:p>
        </p:txBody>
      </p:sp>
      <p:sp>
        <p:nvSpPr>
          <p:cNvPr id="63" name="Oval 91"/>
          <p:cNvSpPr>
            <a:spLocks noChangeArrowheads="1"/>
          </p:cNvSpPr>
          <p:nvPr/>
        </p:nvSpPr>
        <p:spPr bwMode="auto">
          <a:xfrm>
            <a:off x="6552739" y="40489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4" name="Line 92"/>
          <p:cNvSpPr>
            <a:spLocks noChangeShapeType="1"/>
          </p:cNvSpPr>
          <p:nvPr/>
        </p:nvSpPr>
        <p:spPr bwMode="auto">
          <a:xfrm flipV="1">
            <a:off x="4766802" y="4677558"/>
            <a:ext cx="481013" cy="2222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5" name="Line 93"/>
          <p:cNvSpPr>
            <a:spLocks noChangeShapeType="1"/>
          </p:cNvSpPr>
          <p:nvPr/>
        </p:nvSpPr>
        <p:spPr bwMode="auto">
          <a:xfrm flipH="1" flipV="1">
            <a:off x="5790739" y="4690257"/>
            <a:ext cx="71438" cy="2000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6" name="Line 94"/>
          <p:cNvSpPr>
            <a:spLocks noChangeShapeType="1"/>
          </p:cNvSpPr>
          <p:nvPr/>
        </p:nvSpPr>
        <p:spPr bwMode="auto">
          <a:xfrm flipH="1" flipV="1">
            <a:off x="6371764" y="4636283"/>
            <a:ext cx="319088" cy="1682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7" name="Line 95"/>
          <p:cNvSpPr>
            <a:spLocks noChangeShapeType="1"/>
          </p:cNvSpPr>
          <p:nvPr/>
        </p:nvSpPr>
        <p:spPr bwMode="auto">
          <a:xfrm flipV="1">
            <a:off x="6367002" y="4321958"/>
            <a:ext cx="280988" cy="130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8" name="Text Box 124"/>
          <p:cNvSpPr txBox="1">
            <a:spLocks noChangeArrowheads="1"/>
          </p:cNvSpPr>
          <p:nvPr/>
        </p:nvSpPr>
        <p:spPr bwMode="auto">
          <a:xfrm>
            <a:off x="4423902" y="1602571"/>
            <a:ext cx="84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geslacht</a:t>
            </a:r>
            <a:endParaRPr lang="nl-NL" sz="1400">
              <a:latin typeface="Arial" charset="0"/>
            </a:endParaRPr>
          </a:p>
        </p:txBody>
      </p:sp>
      <p:sp>
        <p:nvSpPr>
          <p:cNvPr id="69" name="Oval 125"/>
          <p:cNvSpPr>
            <a:spLocks noChangeArrowheads="1"/>
          </p:cNvSpPr>
          <p:nvPr/>
        </p:nvSpPr>
        <p:spPr bwMode="auto">
          <a:xfrm>
            <a:off x="4361989" y="15914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70" name="Line 126"/>
          <p:cNvSpPr>
            <a:spLocks noChangeShapeType="1"/>
          </p:cNvSpPr>
          <p:nvPr/>
        </p:nvSpPr>
        <p:spPr bwMode="auto">
          <a:xfrm flipV="1">
            <a:off x="3846052" y="1877208"/>
            <a:ext cx="652463" cy="419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1" name="Text Box 88"/>
          <p:cNvSpPr txBox="1">
            <a:spLocks noChangeArrowheads="1"/>
          </p:cNvSpPr>
          <p:nvPr/>
        </p:nvSpPr>
        <p:spPr bwMode="auto">
          <a:xfrm>
            <a:off x="2176001" y="3226584"/>
            <a:ext cx="469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lid</a:t>
            </a:r>
          </a:p>
          <a:p>
            <a:pPr algn="ctr" eaLnBrk="1" hangingPunct="1"/>
            <a:r>
              <a:rPr lang="nl-BE" sz="1400">
                <a:latin typeface="Arial" charset="0"/>
              </a:rPr>
              <a:t>van</a:t>
            </a:r>
            <a:endParaRPr lang="nl-NL" sz="1400">
              <a:latin typeface="Arial" charset="0"/>
            </a:endParaRPr>
          </a:p>
        </p:txBody>
      </p:sp>
      <p:sp>
        <p:nvSpPr>
          <p:cNvPr id="72" name="Rectangle 89"/>
          <p:cNvSpPr>
            <a:spLocks noChangeArrowheads="1"/>
          </p:cNvSpPr>
          <p:nvPr/>
        </p:nvSpPr>
        <p:spPr bwMode="auto">
          <a:xfrm rot="2700000">
            <a:off x="2147426" y="322817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91"/>
          <p:cNvSpPr>
            <a:spLocks noChangeShapeType="1"/>
          </p:cNvSpPr>
          <p:nvPr/>
        </p:nvSpPr>
        <p:spPr bwMode="auto">
          <a:xfrm flipV="1">
            <a:off x="2504614" y="2642382"/>
            <a:ext cx="473074" cy="584199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4" name="Text Box 92"/>
          <p:cNvSpPr txBox="1">
            <a:spLocks noChangeArrowheads="1"/>
          </p:cNvSpPr>
          <p:nvPr/>
        </p:nvSpPr>
        <p:spPr bwMode="auto">
          <a:xfrm>
            <a:off x="2941176" y="25884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75" name="Text Box 168"/>
          <p:cNvSpPr txBox="1">
            <a:spLocks noChangeArrowheads="1"/>
          </p:cNvSpPr>
          <p:nvPr/>
        </p:nvSpPr>
        <p:spPr bwMode="auto">
          <a:xfrm>
            <a:off x="3090401" y="3299609"/>
            <a:ext cx="617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leider</a:t>
            </a:r>
          </a:p>
          <a:p>
            <a:pPr algn="ctr" eaLnBrk="1" hangingPunct="1"/>
            <a:r>
              <a:rPr lang="nl-BE" sz="1400">
                <a:latin typeface="Arial" charset="0"/>
              </a:rPr>
              <a:t>van</a:t>
            </a:r>
            <a:endParaRPr lang="nl-NL" sz="1400">
              <a:latin typeface="Arial" charset="0"/>
            </a:endParaRPr>
          </a:p>
        </p:txBody>
      </p:sp>
      <p:sp>
        <p:nvSpPr>
          <p:cNvPr id="76" name="Rectangle 169"/>
          <p:cNvSpPr>
            <a:spLocks noChangeArrowheads="1"/>
          </p:cNvSpPr>
          <p:nvPr/>
        </p:nvSpPr>
        <p:spPr bwMode="auto">
          <a:xfrm rot="2700000">
            <a:off x="3134851" y="323452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70"/>
          <p:cNvSpPr txBox="1">
            <a:spLocks noChangeArrowheads="1"/>
          </p:cNvSpPr>
          <p:nvPr/>
        </p:nvSpPr>
        <p:spPr bwMode="auto">
          <a:xfrm>
            <a:off x="4011151" y="4337834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voor</a:t>
            </a:r>
            <a:endParaRPr lang="nl-NL" sz="1400">
              <a:latin typeface="Arial" charset="0"/>
            </a:endParaRPr>
          </a:p>
        </p:txBody>
      </p:sp>
      <p:sp>
        <p:nvSpPr>
          <p:cNvPr id="78" name="Rectangle 171"/>
          <p:cNvSpPr>
            <a:spLocks noChangeArrowheads="1"/>
          </p:cNvSpPr>
          <p:nvPr/>
        </p:nvSpPr>
        <p:spPr bwMode="auto">
          <a:xfrm rot="2700000">
            <a:off x="4011151" y="424417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 Box 172"/>
          <p:cNvSpPr txBox="1">
            <a:spLocks noChangeArrowheads="1"/>
          </p:cNvSpPr>
          <p:nvPr/>
        </p:nvSpPr>
        <p:spPr bwMode="auto">
          <a:xfrm>
            <a:off x="5027151" y="3280559"/>
            <a:ext cx="6969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schrijft</a:t>
            </a:r>
            <a:br>
              <a:rPr lang="nl-BE" sz="1400">
                <a:latin typeface="Arial" charset="0"/>
              </a:rPr>
            </a:br>
            <a:r>
              <a:rPr lang="nl-BE" sz="1400">
                <a:latin typeface="Arial" charset="0"/>
              </a:rPr>
              <a:t>in</a:t>
            </a:r>
            <a:endParaRPr lang="nl-NL" sz="1400">
              <a:latin typeface="Arial" charset="0"/>
            </a:endParaRPr>
          </a:p>
        </p:txBody>
      </p:sp>
      <p:sp>
        <p:nvSpPr>
          <p:cNvPr id="80" name="Rectangle 173"/>
          <p:cNvSpPr>
            <a:spLocks noChangeArrowheads="1"/>
          </p:cNvSpPr>
          <p:nvPr/>
        </p:nvSpPr>
        <p:spPr bwMode="auto">
          <a:xfrm rot="2700000">
            <a:off x="5106526" y="319642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174"/>
          <p:cNvSpPr>
            <a:spLocks noChangeShapeType="1"/>
          </p:cNvSpPr>
          <p:nvPr/>
        </p:nvSpPr>
        <p:spPr bwMode="auto">
          <a:xfrm flipV="1">
            <a:off x="2564938" y="2642383"/>
            <a:ext cx="467651" cy="6032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2" name="Line 175"/>
          <p:cNvSpPr>
            <a:spLocks noChangeShapeType="1"/>
          </p:cNvSpPr>
          <p:nvPr/>
        </p:nvSpPr>
        <p:spPr bwMode="auto">
          <a:xfrm flipH="1" flipV="1">
            <a:off x="2414126" y="3879046"/>
            <a:ext cx="150813" cy="4349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" name="Text Box 176"/>
          <p:cNvSpPr txBox="1">
            <a:spLocks noChangeArrowheads="1"/>
          </p:cNvSpPr>
          <p:nvPr/>
        </p:nvSpPr>
        <p:spPr bwMode="auto">
          <a:xfrm>
            <a:off x="2280776" y="4033034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84" name="Line 177"/>
          <p:cNvSpPr>
            <a:spLocks noChangeShapeType="1"/>
          </p:cNvSpPr>
          <p:nvPr/>
        </p:nvSpPr>
        <p:spPr bwMode="auto">
          <a:xfrm flipV="1">
            <a:off x="3076114" y="3856821"/>
            <a:ext cx="277813" cy="4635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5" name="Line 178"/>
          <p:cNvSpPr>
            <a:spLocks noChangeShapeType="1"/>
          </p:cNvSpPr>
          <p:nvPr/>
        </p:nvSpPr>
        <p:spPr bwMode="auto">
          <a:xfrm flipV="1">
            <a:off x="3130089" y="3863171"/>
            <a:ext cx="277813" cy="4635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6" name="Line 179"/>
          <p:cNvSpPr>
            <a:spLocks noChangeShapeType="1"/>
          </p:cNvSpPr>
          <p:nvPr/>
        </p:nvSpPr>
        <p:spPr bwMode="auto">
          <a:xfrm flipH="1" flipV="1">
            <a:off x="3323764" y="2642383"/>
            <a:ext cx="84138" cy="480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7" name="Text Box 180"/>
          <p:cNvSpPr txBox="1">
            <a:spLocks noChangeArrowheads="1"/>
          </p:cNvSpPr>
          <p:nvPr/>
        </p:nvSpPr>
        <p:spPr bwMode="auto">
          <a:xfrm>
            <a:off x="2906251" y="40489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88" name="Text Box 181"/>
          <p:cNvSpPr txBox="1">
            <a:spLocks noChangeArrowheads="1"/>
          </p:cNvSpPr>
          <p:nvPr/>
        </p:nvSpPr>
        <p:spPr bwMode="auto">
          <a:xfrm>
            <a:off x="3299158" y="2610631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>
                <a:latin typeface="Arial" charset="0"/>
              </a:rPr>
              <a:t>1</a:t>
            </a:r>
            <a:endParaRPr lang="nl-NL" sz="1400" dirty="0">
              <a:latin typeface="Arial" charset="0"/>
            </a:endParaRPr>
          </a:p>
        </p:txBody>
      </p:sp>
      <p:sp>
        <p:nvSpPr>
          <p:cNvPr id="89" name="Line 182"/>
          <p:cNvSpPr>
            <a:spLocks noChangeShapeType="1"/>
          </p:cNvSpPr>
          <p:nvPr/>
        </p:nvSpPr>
        <p:spPr bwMode="auto">
          <a:xfrm flipH="1" flipV="1">
            <a:off x="3850813" y="2642382"/>
            <a:ext cx="1362076" cy="604838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0" name="Line 183"/>
          <p:cNvSpPr>
            <a:spLocks noChangeShapeType="1"/>
          </p:cNvSpPr>
          <p:nvPr/>
        </p:nvSpPr>
        <p:spPr bwMode="auto">
          <a:xfrm flipH="1" flipV="1">
            <a:off x="5538326" y="3688546"/>
            <a:ext cx="122238" cy="6159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1" name="Text Box 184"/>
          <p:cNvSpPr txBox="1">
            <a:spLocks noChangeArrowheads="1"/>
          </p:cNvSpPr>
          <p:nvPr/>
        </p:nvSpPr>
        <p:spPr bwMode="auto">
          <a:xfrm>
            <a:off x="5595476" y="3994934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92" name="Text Box 185"/>
          <p:cNvSpPr txBox="1">
            <a:spLocks noChangeArrowheads="1"/>
          </p:cNvSpPr>
          <p:nvPr/>
        </p:nvSpPr>
        <p:spPr bwMode="auto">
          <a:xfrm>
            <a:off x="3786387" y="2680483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>
                <a:latin typeface="Arial" charset="0"/>
              </a:rPr>
              <a:t>M</a:t>
            </a:r>
            <a:endParaRPr lang="nl-NL" sz="1400" dirty="0">
              <a:latin typeface="Arial" charset="0"/>
            </a:endParaRPr>
          </a:p>
        </p:txBody>
      </p:sp>
      <p:sp>
        <p:nvSpPr>
          <p:cNvPr id="93" name="Line 186"/>
          <p:cNvSpPr>
            <a:spLocks noChangeShapeType="1"/>
          </p:cNvSpPr>
          <p:nvPr/>
        </p:nvSpPr>
        <p:spPr bwMode="auto">
          <a:xfrm flipH="1" flipV="1">
            <a:off x="3515851" y="4494996"/>
            <a:ext cx="388938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187"/>
          <p:cNvSpPr>
            <a:spLocks noChangeShapeType="1"/>
          </p:cNvSpPr>
          <p:nvPr/>
        </p:nvSpPr>
        <p:spPr bwMode="auto">
          <a:xfrm flipH="1">
            <a:off x="4636626" y="4488646"/>
            <a:ext cx="474663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Text Box 188"/>
          <p:cNvSpPr txBox="1">
            <a:spLocks noChangeArrowheads="1"/>
          </p:cNvSpPr>
          <p:nvPr/>
        </p:nvSpPr>
        <p:spPr bwMode="auto">
          <a:xfrm>
            <a:off x="3474576" y="42267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M</a:t>
            </a:r>
            <a:endParaRPr lang="nl-NL" sz="1400">
              <a:latin typeface="Arial" charset="0"/>
            </a:endParaRPr>
          </a:p>
        </p:txBody>
      </p:sp>
      <p:sp>
        <p:nvSpPr>
          <p:cNvPr id="96" name="Text Box 189"/>
          <p:cNvSpPr txBox="1">
            <a:spLocks noChangeArrowheads="1"/>
          </p:cNvSpPr>
          <p:nvPr/>
        </p:nvSpPr>
        <p:spPr bwMode="auto">
          <a:xfrm>
            <a:off x="4849351" y="42394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97" name="Text Box 191"/>
          <p:cNvSpPr txBox="1">
            <a:spLocks noChangeArrowheads="1"/>
          </p:cNvSpPr>
          <p:nvPr/>
        </p:nvSpPr>
        <p:spPr bwMode="auto">
          <a:xfrm>
            <a:off x="6093951" y="3150384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betaald</a:t>
            </a:r>
            <a:endParaRPr lang="nl-NL" sz="1400">
              <a:latin typeface="Arial" charset="0"/>
            </a:endParaRPr>
          </a:p>
        </p:txBody>
      </p:sp>
      <p:sp>
        <p:nvSpPr>
          <p:cNvPr id="98" name="Oval 192"/>
          <p:cNvSpPr>
            <a:spLocks noChangeArrowheads="1"/>
          </p:cNvSpPr>
          <p:nvPr/>
        </p:nvSpPr>
        <p:spPr bwMode="auto">
          <a:xfrm>
            <a:off x="5992351" y="3139271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99" name="Line 193"/>
          <p:cNvSpPr>
            <a:spLocks noChangeShapeType="1"/>
          </p:cNvSpPr>
          <p:nvPr/>
        </p:nvSpPr>
        <p:spPr bwMode="auto">
          <a:xfrm flipH="1">
            <a:off x="5678026" y="3323421"/>
            <a:ext cx="309563" cy="412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194"/>
          <p:cNvSpPr>
            <a:spLocks noChangeShapeType="1"/>
          </p:cNvSpPr>
          <p:nvPr/>
        </p:nvSpPr>
        <p:spPr bwMode="auto">
          <a:xfrm flipH="1">
            <a:off x="4639801" y="4533096"/>
            <a:ext cx="474663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328087" y="5404953"/>
            <a:ext cx="432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Stap 2: Omzetting van zwakke entiteittypes.</a:t>
            </a:r>
            <a:endParaRPr lang="nl-BE" dirty="0"/>
          </a:p>
        </p:txBody>
      </p:sp>
      <p:sp>
        <p:nvSpPr>
          <p:cNvPr id="103" name="TextBox 102"/>
          <p:cNvSpPr txBox="1"/>
          <p:nvPr/>
        </p:nvSpPr>
        <p:spPr>
          <a:xfrm>
            <a:off x="1328087" y="5741900"/>
            <a:ext cx="520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Stap 3: Omzetting van specialisaties en generalisaties.</a:t>
            </a:r>
            <a:endParaRPr lang="nl-BE" dirty="0"/>
          </a:p>
        </p:txBody>
      </p:sp>
      <p:sp>
        <p:nvSpPr>
          <p:cNvPr id="104" name="TextBox 103"/>
          <p:cNvSpPr txBox="1"/>
          <p:nvPr/>
        </p:nvSpPr>
        <p:spPr>
          <a:xfrm>
            <a:off x="1328087" y="6078847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Stap 4: Omzetting van categorieën.</a:t>
            </a:r>
            <a:endParaRPr lang="nl-BE" dirty="0"/>
          </a:p>
        </p:txBody>
      </p:sp>
      <p:sp>
        <p:nvSpPr>
          <p:cNvPr id="105" name="TextBox 104"/>
          <p:cNvSpPr txBox="1"/>
          <p:nvPr/>
        </p:nvSpPr>
        <p:spPr>
          <a:xfrm>
            <a:off x="1330463" y="6381271"/>
            <a:ext cx="451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Stap 5: Omzetting van binaire 1:1 relatietypes.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84285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03" grpId="0"/>
      <p:bldP spid="104" grpId="0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 smtClean="0"/>
              <a:t>Case-studie</a:t>
            </a:r>
            <a:endParaRPr lang="nl-BE" dirty="0" smtClean="0"/>
          </a:p>
          <a:p>
            <a:r>
              <a:rPr lang="nl-BE" sz="1400" dirty="0" smtClean="0"/>
              <a:t>Databank voor een jeugdbeweging</a:t>
            </a:r>
            <a:endParaRPr lang="nl-BE" sz="1400" dirty="0"/>
          </a:p>
        </p:txBody>
      </p:sp>
      <p:pic>
        <p:nvPicPr>
          <p:cNvPr id="10" name="Picture 4" descr="http://m.vlaanderen.be/sites/default/files/styles/mobile/public/images/kring%20kinderen%20xl.jpg?itok=uCADXCq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93" y="1157494"/>
            <a:ext cx="2256925" cy="15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 Box 58"/>
          <p:cNvSpPr txBox="1">
            <a:spLocks noChangeArrowheads="1"/>
          </p:cNvSpPr>
          <p:nvPr/>
        </p:nvSpPr>
        <p:spPr bwMode="auto">
          <a:xfrm>
            <a:off x="335759" y="1847066"/>
            <a:ext cx="882767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altLang="nl-BE" sz="2000" b="0" dirty="0">
                <a:solidFill>
                  <a:schemeClr val="accent2"/>
                </a:solidFill>
                <a:cs typeface="Times New Roman" pitchFamily="18" charset="0"/>
              </a:rPr>
              <a:t>Stap </a:t>
            </a:r>
            <a:r>
              <a:rPr lang="nl-NL" altLang="nl-BE" sz="2000" b="0" dirty="0" smtClean="0">
                <a:solidFill>
                  <a:schemeClr val="accent2"/>
                </a:solidFill>
                <a:cs typeface="Times New Roman" pitchFamily="18" charset="0"/>
              </a:rPr>
              <a:t>5: A</a:t>
            </a:r>
            <a:r>
              <a:rPr lang="nl-NL" altLang="nl-BE" sz="1800" b="0" dirty="0" smtClean="0">
                <a:solidFill>
                  <a:schemeClr val="accent2"/>
                </a:solidFill>
                <a:cs typeface="Times New Roman" pitchFamily="18" charset="0"/>
              </a:rPr>
              <a:t>anpassing van basisrelatie ‘</a:t>
            </a:r>
            <a:r>
              <a:rPr lang="nl-NL" altLang="nl-BE" sz="1800" b="0" dirty="0">
                <a:solidFill>
                  <a:schemeClr val="accent2"/>
                </a:solidFill>
                <a:cs typeface="Times New Roman" pitchFamily="18" charset="0"/>
              </a:rPr>
              <a:t>Groep’ </a:t>
            </a:r>
            <a:r>
              <a:rPr lang="nl-NL" altLang="nl-BE" sz="1800" b="0" dirty="0" smtClean="0">
                <a:solidFill>
                  <a:schemeClr val="accent2"/>
                </a:solidFill>
                <a:cs typeface="Times New Roman" pitchFamily="18" charset="0"/>
              </a:rPr>
              <a:t>(optie 5B)</a:t>
            </a:r>
          </a:p>
          <a:p>
            <a:pPr eaLnBrk="1" hangingPunct="1"/>
            <a:endParaRPr lang="nl-NL" altLang="nl-BE" sz="1800" b="0" dirty="0">
              <a:solidFill>
                <a:schemeClr val="accent2"/>
              </a:solidFill>
              <a:latin typeface="Courier" pitchFamily="49" charset="0"/>
              <a:cs typeface="Times New Roman" pitchFamily="18" charset="0"/>
            </a:endParaRP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(1.0) Lid (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lidnummer:integer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voornaam:varchar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naam:varchar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geslacht:char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geb_datum:date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straat:varchar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huisnr:smallint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postcode:varchar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Primaire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sleutel: {lidnummer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endParaRPr lang="nl-NL" altLang="nl-BE" sz="16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2.1)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Groep (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naam:varchar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min_leeftijd:smallint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max_leeftijd:smallint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leider:integer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nl-NL" altLang="nl-BE" sz="16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Primaire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sleutel: {naam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Vreemde sleutel: {leider} verwijst naar Lid</a:t>
            </a:r>
          </a:p>
          <a:p>
            <a:pPr eaLnBrk="1" hangingPunct="1"/>
            <a:endParaRPr lang="nl-NL" altLang="nl-BE" sz="16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(3.0)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Activiteit (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nummer:integer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omschrijving:varchar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kost:real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tijdstip:timestamp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Primaire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sleutel: {nummer}</a:t>
            </a:r>
          </a:p>
          <a:p>
            <a:pPr eaLnBrk="1" hangingPunct="1"/>
            <a:endParaRPr lang="nl-NL" altLang="nl-BE" sz="1800" b="0" dirty="0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9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64954" y="3022579"/>
            <a:ext cx="1063523" cy="981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 smtClean="0"/>
              <a:t>Case-studie</a:t>
            </a:r>
            <a:endParaRPr lang="nl-BE" dirty="0" smtClean="0"/>
          </a:p>
          <a:p>
            <a:r>
              <a:rPr lang="nl-BE" sz="1400" dirty="0" smtClean="0"/>
              <a:t>Databank voor een jeugdbeweging</a:t>
            </a:r>
            <a:endParaRPr lang="nl-BE" sz="1400" dirty="0"/>
          </a:p>
        </p:txBody>
      </p:sp>
      <p:pic>
        <p:nvPicPr>
          <p:cNvPr id="10" name="Picture 4" descr="http://m.vlaanderen.be/sites/default/files/styles/mobile/public/images/kring%20kinderen%20xl.jpg?itok=uCADXCq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93" y="1157494"/>
            <a:ext cx="2256925" cy="15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595100" y="2248683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987213" y="2262971"/>
            <a:ext cx="45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Lid</a:t>
            </a:r>
            <a:endParaRPr lang="nl-NL" sz="1600">
              <a:latin typeface="Arial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258550" y="4321958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506200" y="4336246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Groep</a:t>
            </a:r>
            <a:endParaRPr lang="nl-NL" sz="1600">
              <a:latin typeface="Arial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5116050" y="4293383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5265275" y="4307671"/>
            <a:ext cx="93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Activiteit</a:t>
            </a:r>
            <a:endParaRPr lang="nl-NL" sz="1600">
              <a:latin typeface="Arial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2047414" y="4509283"/>
            <a:ext cx="195263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248902" y="4345771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leeftijd</a:t>
            </a:r>
            <a:endParaRPr lang="nl-NL" sz="1400">
              <a:latin typeface="Arial" charset="0"/>
            </a:endParaRPr>
          </a:p>
        </p:txBody>
      </p:sp>
      <p:sp>
        <p:nvSpPr>
          <p:cNvPr id="19" name="Oval 32"/>
          <p:cNvSpPr>
            <a:spLocks noChangeArrowheads="1"/>
          </p:cNvSpPr>
          <p:nvPr/>
        </p:nvSpPr>
        <p:spPr bwMode="auto">
          <a:xfrm>
            <a:off x="1104439" y="43346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250364" y="3904446"/>
            <a:ext cx="903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minimum</a:t>
            </a:r>
            <a:endParaRPr lang="nl-NL" sz="1400">
              <a:latin typeface="Arial" charset="0"/>
            </a:endParaRPr>
          </a:p>
        </p:txBody>
      </p:sp>
      <p:sp>
        <p:nvSpPr>
          <p:cNvPr id="21" name="Oval 35"/>
          <p:cNvSpPr>
            <a:spLocks noChangeArrowheads="1"/>
          </p:cNvSpPr>
          <p:nvPr/>
        </p:nvSpPr>
        <p:spPr bwMode="auto">
          <a:xfrm>
            <a:off x="205914" y="38933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02739" y="4701371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maximum</a:t>
            </a:r>
            <a:endParaRPr lang="nl-NL" sz="1400">
              <a:latin typeface="Arial" charset="0"/>
            </a:endParaRPr>
          </a:p>
        </p:txBody>
      </p:sp>
      <p:sp>
        <p:nvSpPr>
          <p:cNvPr id="23" name="Oval 38"/>
          <p:cNvSpPr>
            <a:spLocks noChangeArrowheads="1"/>
          </p:cNvSpPr>
          <p:nvPr/>
        </p:nvSpPr>
        <p:spPr bwMode="auto">
          <a:xfrm>
            <a:off x="183689" y="46902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2566527" y="497124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naam</a:t>
            </a:r>
            <a:endParaRPr lang="nl-NL" sz="1400" u="sng">
              <a:latin typeface="Arial" charset="0"/>
            </a:endParaRPr>
          </a:p>
        </p:txBody>
      </p:sp>
      <p:sp>
        <p:nvSpPr>
          <p:cNvPr id="25" name="Oval 41"/>
          <p:cNvSpPr>
            <a:spLocks noChangeArrowheads="1"/>
          </p:cNvSpPr>
          <p:nvPr/>
        </p:nvSpPr>
        <p:spPr bwMode="auto">
          <a:xfrm>
            <a:off x="2387139" y="49601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 flipH="1" flipV="1">
            <a:off x="986964" y="4185433"/>
            <a:ext cx="271463" cy="1873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 flipH="1">
            <a:off x="1069514" y="4645808"/>
            <a:ext cx="252413" cy="127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8" name="Line 44"/>
          <p:cNvSpPr>
            <a:spLocks noChangeShapeType="1"/>
          </p:cNvSpPr>
          <p:nvPr/>
        </p:nvSpPr>
        <p:spPr bwMode="auto">
          <a:xfrm flipH="1" flipV="1">
            <a:off x="2850689" y="4706133"/>
            <a:ext cx="4763" cy="2444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663114" y="2434421"/>
            <a:ext cx="1011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lidnummer</a:t>
            </a:r>
            <a:endParaRPr lang="nl-NL" sz="1400" u="sng">
              <a:latin typeface="Arial" charset="0"/>
            </a:endParaRPr>
          </a:p>
        </p:txBody>
      </p:sp>
      <p:sp>
        <p:nvSpPr>
          <p:cNvPr id="30" name="Oval 47"/>
          <p:cNvSpPr>
            <a:spLocks noChangeArrowheads="1"/>
          </p:cNvSpPr>
          <p:nvPr/>
        </p:nvSpPr>
        <p:spPr bwMode="auto">
          <a:xfrm>
            <a:off x="688514" y="24233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1" name="Text Box 49"/>
          <p:cNvSpPr txBox="1">
            <a:spLocks noChangeArrowheads="1"/>
          </p:cNvSpPr>
          <p:nvPr/>
        </p:nvSpPr>
        <p:spPr bwMode="auto">
          <a:xfrm>
            <a:off x="1256839" y="1583521"/>
            <a:ext cx="1020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geb.datum</a:t>
            </a:r>
            <a:endParaRPr lang="nl-NL" sz="1400">
              <a:latin typeface="Arial" charset="0"/>
            </a:endParaRPr>
          </a:p>
        </p:txBody>
      </p:sp>
      <p:sp>
        <p:nvSpPr>
          <p:cNvPr id="32" name="Oval 50"/>
          <p:cNvSpPr>
            <a:spLocks noChangeArrowheads="1"/>
          </p:cNvSpPr>
          <p:nvPr/>
        </p:nvSpPr>
        <p:spPr bwMode="auto">
          <a:xfrm>
            <a:off x="1285414" y="15724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3" name="Text Box 52"/>
          <p:cNvSpPr txBox="1">
            <a:spLocks noChangeArrowheads="1"/>
          </p:cNvSpPr>
          <p:nvPr/>
        </p:nvSpPr>
        <p:spPr bwMode="auto">
          <a:xfrm>
            <a:off x="2469689" y="159939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naam</a:t>
            </a:r>
            <a:endParaRPr lang="nl-NL" sz="1400">
              <a:latin typeface="Arial" charset="0"/>
            </a:endParaRPr>
          </a:p>
        </p:txBody>
      </p:sp>
      <p:sp>
        <p:nvSpPr>
          <p:cNvPr id="34" name="Oval 53"/>
          <p:cNvSpPr>
            <a:spLocks noChangeArrowheads="1"/>
          </p:cNvSpPr>
          <p:nvPr/>
        </p:nvSpPr>
        <p:spPr bwMode="auto">
          <a:xfrm>
            <a:off x="2301414" y="158828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5" name="Text Box 55"/>
          <p:cNvSpPr txBox="1">
            <a:spLocks noChangeArrowheads="1"/>
          </p:cNvSpPr>
          <p:nvPr/>
        </p:nvSpPr>
        <p:spPr bwMode="auto">
          <a:xfrm>
            <a:off x="3323764" y="1605746"/>
            <a:ext cx="971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voornaam</a:t>
            </a:r>
            <a:endParaRPr lang="nl-NL" sz="1400">
              <a:latin typeface="Arial" charset="0"/>
            </a:endParaRPr>
          </a:p>
        </p:txBody>
      </p:sp>
      <p:sp>
        <p:nvSpPr>
          <p:cNvPr id="36" name="Oval 56"/>
          <p:cNvSpPr>
            <a:spLocks noChangeArrowheads="1"/>
          </p:cNvSpPr>
          <p:nvPr/>
        </p:nvSpPr>
        <p:spPr bwMode="auto">
          <a:xfrm>
            <a:off x="3326939" y="15946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4598527" y="2250271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adres</a:t>
            </a:r>
            <a:endParaRPr lang="nl-NL" sz="1400">
              <a:latin typeface="Arial" charset="0"/>
            </a:endParaRPr>
          </a:p>
        </p:txBody>
      </p:sp>
      <p:sp>
        <p:nvSpPr>
          <p:cNvPr id="38" name="Oval 59"/>
          <p:cNvSpPr>
            <a:spLocks noChangeArrowheads="1"/>
          </p:cNvSpPr>
          <p:nvPr/>
        </p:nvSpPr>
        <p:spPr bwMode="auto">
          <a:xfrm>
            <a:off x="4428664" y="22391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9" name="Text Box 61"/>
          <p:cNvSpPr txBox="1">
            <a:spLocks noChangeArrowheads="1"/>
          </p:cNvSpPr>
          <p:nvPr/>
        </p:nvSpPr>
        <p:spPr bwMode="auto">
          <a:xfrm>
            <a:off x="5635164" y="222804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straat</a:t>
            </a:r>
            <a:endParaRPr lang="nl-NL" sz="1400">
              <a:latin typeface="Arial" charset="0"/>
            </a:endParaRPr>
          </a:p>
        </p:txBody>
      </p:sp>
      <p:sp>
        <p:nvSpPr>
          <p:cNvPr id="40" name="Oval 62"/>
          <p:cNvSpPr>
            <a:spLocks noChangeArrowheads="1"/>
          </p:cNvSpPr>
          <p:nvPr/>
        </p:nvSpPr>
        <p:spPr bwMode="auto">
          <a:xfrm>
            <a:off x="5463714" y="22169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1" name="Text Box 64"/>
          <p:cNvSpPr txBox="1">
            <a:spLocks noChangeArrowheads="1"/>
          </p:cNvSpPr>
          <p:nvPr/>
        </p:nvSpPr>
        <p:spPr bwMode="auto">
          <a:xfrm>
            <a:off x="5520864" y="2691596"/>
            <a:ext cx="903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postcode</a:t>
            </a:r>
            <a:endParaRPr lang="nl-NL" sz="1400">
              <a:latin typeface="Arial" charset="0"/>
            </a:endParaRPr>
          </a:p>
        </p:txBody>
      </p:sp>
      <p:sp>
        <p:nvSpPr>
          <p:cNvPr id="42" name="Oval 65"/>
          <p:cNvSpPr>
            <a:spLocks noChangeArrowheads="1"/>
          </p:cNvSpPr>
          <p:nvPr/>
        </p:nvSpPr>
        <p:spPr bwMode="auto">
          <a:xfrm>
            <a:off x="5489114" y="268048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3" name="Text Box 67"/>
          <p:cNvSpPr txBox="1">
            <a:spLocks noChangeArrowheads="1"/>
          </p:cNvSpPr>
          <p:nvPr/>
        </p:nvSpPr>
        <p:spPr bwMode="auto">
          <a:xfrm>
            <a:off x="5468477" y="1754971"/>
            <a:ext cx="833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nummer</a:t>
            </a:r>
            <a:endParaRPr lang="nl-NL" sz="1400">
              <a:latin typeface="Arial" charset="0"/>
            </a:endParaRPr>
          </a:p>
        </p:txBody>
      </p:sp>
      <p:sp>
        <p:nvSpPr>
          <p:cNvPr id="44" name="Oval 68"/>
          <p:cNvSpPr>
            <a:spLocks noChangeArrowheads="1"/>
          </p:cNvSpPr>
          <p:nvPr/>
        </p:nvSpPr>
        <p:spPr bwMode="auto">
          <a:xfrm>
            <a:off x="5400214" y="17438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5" name="Text Box 70"/>
          <p:cNvSpPr txBox="1">
            <a:spLocks noChangeArrowheads="1"/>
          </p:cNvSpPr>
          <p:nvPr/>
        </p:nvSpPr>
        <p:spPr bwMode="auto">
          <a:xfrm>
            <a:off x="1085389" y="1999446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dirty="0">
                <a:latin typeface="Arial" charset="0"/>
              </a:rPr>
              <a:t>leeftijd</a:t>
            </a:r>
            <a:endParaRPr lang="nl-NL" sz="1400" dirty="0">
              <a:latin typeface="Arial" charset="0"/>
            </a:endParaRPr>
          </a:p>
        </p:txBody>
      </p:sp>
      <p:sp>
        <p:nvSpPr>
          <p:cNvPr id="46" name="Oval 71"/>
          <p:cNvSpPr>
            <a:spLocks noChangeArrowheads="1"/>
          </p:cNvSpPr>
          <p:nvPr/>
        </p:nvSpPr>
        <p:spPr bwMode="auto">
          <a:xfrm>
            <a:off x="948864" y="19883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7" name="Line 72"/>
          <p:cNvSpPr>
            <a:spLocks noChangeShapeType="1"/>
          </p:cNvSpPr>
          <p:nvPr/>
        </p:nvSpPr>
        <p:spPr bwMode="auto">
          <a:xfrm flipH="1">
            <a:off x="1637839" y="2489983"/>
            <a:ext cx="938213" cy="793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8" name="Line 73"/>
          <p:cNvSpPr>
            <a:spLocks noChangeShapeType="1"/>
          </p:cNvSpPr>
          <p:nvPr/>
        </p:nvSpPr>
        <p:spPr bwMode="auto">
          <a:xfrm flipH="1" flipV="1">
            <a:off x="1828339" y="2207408"/>
            <a:ext cx="760413" cy="203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9" name="Line 74"/>
          <p:cNvSpPr>
            <a:spLocks noChangeShapeType="1"/>
          </p:cNvSpPr>
          <p:nvPr/>
        </p:nvSpPr>
        <p:spPr bwMode="auto">
          <a:xfrm flipH="1" flipV="1">
            <a:off x="2056939" y="1883558"/>
            <a:ext cx="531813" cy="4159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Line 75"/>
          <p:cNvSpPr>
            <a:spLocks noChangeShapeType="1"/>
          </p:cNvSpPr>
          <p:nvPr/>
        </p:nvSpPr>
        <p:spPr bwMode="auto">
          <a:xfrm flipH="1" flipV="1">
            <a:off x="2799889" y="1921658"/>
            <a:ext cx="214313" cy="3111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1" name="Line 76"/>
          <p:cNvSpPr>
            <a:spLocks noChangeShapeType="1"/>
          </p:cNvSpPr>
          <p:nvPr/>
        </p:nvSpPr>
        <p:spPr bwMode="auto">
          <a:xfrm flipV="1">
            <a:off x="3423777" y="1940708"/>
            <a:ext cx="338138" cy="292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77"/>
          <p:cNvSpPr>
            <a:spLocks noChangeShapeType="1"/>
          </p:cNvSpPr>
          <p:nvPr/>
        </p:nvSpPr>
        <p:spPr bwMode="auto">
          <a:xfrm flipV="1">
            <a:off x="3842877" y="2416958"/>
            <a:ext cx="585788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3" name="Line 78"/>
          <p:cNvSpPr>
            <a:spLocks noChangeShapeType="1"/>
          </p:cNvSpPr>
          <p:nvPr/>
        </p:nvSpPr>
        <p:spPr bwMode="auto">
          <a:xfrm flipV="1">
            <a:off x="5112877" y="2013733"/>
            <a:ext cx="388938" cy="2444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4" name="Line 79"/>
          <p:cNvSpPr>
            <a:spLocks noChangeShapeType="1"/>
          </p:cNvSpPr>
          <p:nvPr/>
        </p:nvSpPr>
        <p:spPr bwMode="auto">
          <a:xfrm flipV="1">
            <a:off x="5379577" y="2391558"/>
            <a:ext cx="100013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Line 80"/>
          <p:cNvSpPr>
            <a:spLocks noChangeShapeType="1"/>
          </p:cNvSpPr>
          <p:nvPr/>
        </p:nvSpPr>
        <p:spPr bwMode="auto">
          <a:xfrm flipH="1" flipV="1">
            <a:off x="5146214" y="2553483"/>
            <a:ext cx="357188" cy="2349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6" name="Text Box 82"/>
          <p:cNvSpPr txBox="1">
            <a:spLocks noChangeArrowheads="1"/>
          </p:cNvSpPr>
          <p:nvPr/>
        </p:nvSpPr>
        <p:spPr bwMode="auto">
          <a:xfrm>
            <a:off x="4281027" y="4920446"/>
            <a:ext cx="833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nummer</a:t>
            </a:r>
            <a:endParaRPr lang="nl-NL" sz="1400" u="sng">
              <a:latin typeface="Arial" charset="0"/>
            </a:endParaRPr>
          </a:p>
        </p:txBody>
      </p:sp>
      <p:sp>
        <p:nvSpPr>
          <p:cNvPr id="57" name="Oval 83"/>
          <p:cNvSpPr>
            <a:spLocks noChangeArrowheads="1"/>
          </p:cNvSpPr>
          <p:nvPr/>
        </p:nvSpPr>
        <p:spPr bwMode="auto">
          <a:xfrm>
            <a:off x="4203239" y="49093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8" name="Text Box 84"/>
          <p:cNvSpPr txBox="1">
            <a:spLocks noChangeArrowheads="1"/>
          </p:cNvSpPr>
          <p:nvPr/>
        </p:nvSpPr>
        <p:spPr bwMode="auto">
          <a:xfrm>
            <a:off x="5282739" y="4898221"/>
            <a:ext cx="1169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omschrijving</a:t>
            </a:r>
            <a:endParaRPr lang="nl-NL" sz="1400">
              <a:latin typeface="Arial" charset="0"/>
            </a:endParaRPr>
          </a:p>
        </p:txBody>
      </p:sp>
      <p:sp>
        <p:nvSpPr>
          <p:cNvPr id="59" name="Oval 85"/>
          <p:cNvSpPr>
            <a:spLocks noChangeArrowheads="1"/>
          </p:cNvSpPr>
          <p:nvPr/>
        </p:nvSpPr>
        <p:spPr bwMode="auto">
          <a:xfrm>
            <a:off x="5333539" y="4906158"/>
            <a:ext cx="10922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0" name="Text Box 87"/>
          <p:cNvSpPr txBox="1">
            <a:spLocks noChangeArrowheads="1"/>
          </p:cNvSpPr>
          <p:nvPr/>
        </p:nvSpPr>
        <p:spPr bwMode="auto">
          <a:xfrm>
            <a:off x="6848014" y="4745821"/>
            <a:ext cx="509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kost</a:t>
            </a:r>
            <a:endParaRPr lang="nl-NL" sz="1400">
              <a:latin typeface="Arial" charset="0"/>
            </a:endParaRPr>
          </a:p>
        </p:txBody>
      </p:sp>
      <p:sp>
        <p:nvSpPr>
          <p:cNvPr id="61" name="Oval 88"/>
          <p:cNvSpPr>
            <a:spLocks noChangeArrowheads="1"/>
          </p:cNvSpPr>
          <p:nvPr/>
        </p:nvSpPr>
        <p:spPr bwMode="auto">
          <a:xfrm>
            <a:off x="6619414" y="47347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2" name="Text Box 90"/>
          <p:cNvSpPr txBox="1">
            <a:spLocks noChangeArrowheads="1"/>
          </p:cNvSpPr>
          <p:nvPr/>
        </p:nvSpPr>
        <p:spPr bwMode="auto">
          <a:xfrm>
            <a:off x="6695614" y="4060021"/>
            <a:ext cx="687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tijdstip</a:t>
            </a:r>
            <a:endParaRPr lang="nl-NL" sz="1400">
              <a:latin typeface="Arial" charset="0"/>
            </a:endParaRPr>
          </a:p>
        </p:txBody>
      </p:sp>
      <p:sp>
        <p:nvSpPr>
          <p:cNvPr id="63" name="Oval 91"/>
          <p:cNvSpPr>
            <a:spLocks noChangeArrowheads="1"/>
          </p:cNvSpPr>
          <p:nvPr/>
        </p:nvSpPr>
        <p:spPr bwMode="auto">
          <a:xfrm>
            <a:off x="6552739" y="40489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4" name="Line 92"/>
          <p:cNvSpPr>
            <a:spLocks noChangeShapeType="1"/>
          </p:cNvSpPr>
          <p:nvPr/>
        </p:nvSpPr>
        <p:spPr bwMode="auto">
          <a:xfrm flipV="1">
            <a:off x="4766802" y="4677558"/>
            <a:ext cx="481013" cy="2222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5" name="Line 93"/>
          <p:cNvSpPr>
            <a:spLocks noChangeShapeType="1"/>
          </p:cNvSpPr>
          <p:nvPr/>
        </p:nvSpPr>
        <p:spPr bwMode="auto">
          <a:xfrm flipH="1" flipV="1">
            <a:off x="5790739" y="4690257"/>
            <a:ext cx="71438" cy="2000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6" name="Line 94"/>
          <p:cNvSpPr>
            <a:spLocks noChangeShapeType="1"/>
          </p:cNvSpPr>
          <p:nvPr/>
        </p:nvSpPr>
        <p:spPr bwMode="auto">
          <a:xfrm flipH="1" flipV="1">
            <a:off x="6371764" y="4636283"/>
            <a:ext cx="319088" cy="1682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7" name="Line 95"/>
          <p:cNvSpPr>
            <a:spLocks noChangeShapeType="1"/>
          </p:cNvSpPr>
          <p:nvPr/>
        </p:nvSpPr>
        <p:spPr bwMode="auto">
          <a:xfrm flipV="1">
            <a:off x="6367002" y="4321958"/>
            <a:ext cx="280988" cy="130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8" name="Text Box 124"/>
          <p:cNvSpPr txBox="1">
            <a:spLocks noChangeArrowheads="1"/>
          </p:cNvSpPr>
          <p:nvPr/>
        </p:nvSpPr>
        <p:spPr bwMode="auto">
          <a:xfrm>
            <a:off x="4423902" y="1602571"/>
            <a:ext cx="84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geslacht</a:t>
            </a:r>
            <a:endParaRPr lang="nl-NL" sz="1400">
              <a:latin typeface="Arial" charset="0"/>
            </a:endParaRPr>
          </a:p>
        </p:txBody>
      </p:sp>
      <p:sp>
        <p:nvSpPr>
          <p:cNvPr id="69" name="Oval 125"/>
          <p:cNvSpPr>
            <a:spLocks noChangeArrowheads="1"/>
          </p:cNvSpPr>
          <p:nvPr/>
        </p:nvSpPr>
        <p:spPr bwMode="auto">
          <a:xfrm>
            <a:off x="4361989" y="15914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70" name="Line 126"/>
          <p:cNvSpPr>
            <a:spLocks noChangeShapeType="1"/>
          </p:cNvSpPr>
          <p:nvPr/>
        </p:nvSpPr>
        <p:spPr bwMode="auto">
          <a:xfrm flipV="1">
            <a:off x="3846052" y="1877208"/>
            <a:ext cx="652463" cy="419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1" name="Text Box 88"/>
          <p:cNvSpPr txBox="1">
            <a:spLocks noChangeArrowheads="1"/>
          </p:cNvSpPr>
          <p:nvPr/>
        </p:nvSpPr>
        <p:spPr bwMode="auto">
          <a:xfrm>
            <a:off x="2176001" y="3226584"/>
            <a:ext cx="469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lid</a:t>
            </a:r>
          </a:p>
          <a:p>
            <a:pPr algn="ctr" eaLnBrk="1" hangingPunct="1"/>
            <a:r>
              <a:rPr lang="nl-BE" sz="1400">
                <a:latin typeface="Arial" charset="0"/>
              </a:rPr>
              <a:t>van</a:t>
            </a:r>
            <a:endParaRPr lang="nl-NL" sz="1400">
              <a:latin typeface="Arial" charset="0"/>
            </a:endParaRPr>
          </a:p>
        </p:txBody>
      </p:sp>
      <p:sp>
        <p:nvSpPr>
          <p:cNvPr id="72" name="Rectangle 89"/>
          <p:cNvSpPr>
            <a:spLocks noChangeArrowheads="1"/>
          </p:cNvSpPr>
          <p:nvPr/>
        </p:nvSpPr>
        <p:spPr bwMode="auto">
          <a:xfrm rot="2700000">
            <a:off x="2147426" y="322817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91"/>
          <p:cNvSpPr>
            <a:spLocks noChangeShapeType="1"/>
          </p:cNvSpPr>
          <p:nvPr/>
        </p:nvSpPr>
        <p:spPr bwMode="auto">
          <a:xfrm flipV="1">
            <a:off x="2504614" y="2642382"/>
            <a:ext cx="473074" cy="584199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4" name="Text Box 92"/>
          <p:cNvSpPr txBox="1">
            <a:spLocks noChangeArrowheads="1"/>
          </p:cNvSpPr>
          <p:nvPr/>
        </p:nvSpPr>
        <p:spPr bwMode="auto">
          <a:xfrm>
            <a:off x="2941176" y="25884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75" name="Text Box 168"/>
          <p:cNvSpPr txBox="1">
            <a:spLocks noChangeArrowheads="1"/>
          </p:cNvSpPr>
          <p:nvPr/>
        </p:nvSpPr>
        <p:spPr bwMode="auto">
          <a:xfrm>
            <a:off x="3090401" y="3299609"/>
            <a:ext cx="617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leider</a:t>
            </a:r>
          </a:p>
          <a:p>
            <a:pPr algn="ctr" eaLnBrk="1" hangingPunct="1"/>
            <a:r>
              <a:rPr lang="nl-BE" sz="1400">
                <a:latin typeface="Arial" charset="0"/>
              </a:rPr>
              <a:t>van</a:t>
            </a:r>
            <a:endParaRPr lang="nl-NL" sz="1400">
              <a:latin typeface="Arial" charset="0"/>
            </a:endParaRPr>
          </a:p>
        </p:txBody>
      </p:sp>
      <p:sp>
        <p:nvSpPr>
          <p:cNvPr id="76" name="Rectangle 169"/>
          <p:cNvSpPr>
            <a:spLocks noChangeArrowheads="1"/>
          </p:cNvSpPr>
          <p:nvPr/>
        </p:nvSpPr>
        <p:spPr bwMode="auto">
          <a:xfrm rot="2700000">
            <a:off x="3134851" y="323452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70"/>
          <p:cNvSpPr txBox="1">
            <a:spLocks noChangeArrowheads="1"/>
          </p:cNvSpPr>
          <p:nvPr/>
        </p:nvSpPr>
        <p:spPr bwMode="auto">
          <a:xfrm>
            <a:off x="4011151" y="4337834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voor</a:t>
            </a:r>
            <a:endParaRPr lang="nl-NL" sz="1400">
              <a:latin typeface="Arial" charset="0"/>
            </a:endParaRPr>
          </a:p>
        </p:txBody>
      </p:sp>
      <p:sp>
        <p:nvSpPr>
          <p:cNvPr id="78" name="Rectangle 171"/>
          <p:cNvSpPr>
            <a:spLocks noChangeArrowheads="1"/>
          </p:cNvSpPr>
          <p:nvPr/>
        </p:nvSpPr>
        <p:spPr bwMode="auto">
          <a:xfrm rot="2700000">
            <a:off x="4011151" y="424417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 Box 172"/>
          <p:cNvSpPr txBox="1">
            <a:spLocks noChangeArrowheads="1"/>
          </p:cNvSpPr>
          <p:nvPr/>
        </p:nvSpPr>
        <p:spPr bwMode="auto">
          <a:xfrm>
            <a:off x="5027151" y="3280559"/>
            <a:ext cx="6969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schrijft</a:t>
            </a:r>
            <a:br>
              <a:rPr lang="nl-BE" sz="1400">
                <a:latin typeface="Arial" charset="0"/>
              </a:rPr>
            </a:br>
            <a:r>
              <a:rPr lang="nl-BE" sz="1400">
                <a:latin typeface="Arial" charset="0"/>
              </a:rPr>
              <a:t>in</a:t>
            </a:r>
            <a:endParaRPr lang="nl-NL" sz="1400">
              <a:latin typeface="Arial" charset="0"/>
            </a:endParaRPr>
          </a:p>
        </p:txBody>
      </p:sp>
      <p:sp>
        <p:nvSpPr>
          <p:cNvPr id="80" name="Rectangle 173"/>
          <p:cNvSpPr>
            <a:spLocks noChangeArrowheads="1"/>
          </p:cNvSpPr>
          <p:nvPr/>
        </p:nvSpPr>
        <p:spPr bwMode="auto">
          <a:xfrm rot="2700000">
            <a:off x="5106526" y="319642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174"/>
          <p:cNvSpPr>
            <a:spLocks noChangeShapeType="1"/>
          </p:cNvSpPr>
          <p:nvPr/>
        </p:nvSpPr>
        <p:spPr bwMode="auto">
          <a:xfrm flipV="1">
            <a:off x="2564938" y="2642383"/>
            <a:ext cx="467651" cy="6032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2" name="Line 175"/>
          <p:cNvSpPr>
            <a:spLocks noChangeShapeType="1"/>
          </p:cNvSpPr>
          <p:nvPr/>
        </p:nvSpPr>
        <p:spPr bwMode="auto">
          <a:xfrm flipH="1" flipV="1">
            <a:off x="2414126" y="3879046"/>
            <a:ext cx="150813" cy="4349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" name="Text Box 176"/>
          <p:cNvSpPr txBox="1">
            <a:spLocks noChangeArrowheads="1"/>
          </p:cNvSpPr>
          <p:nvPr/>
        </p:nvSpPr>
        <p:spPr bwMode="auto">
          <a:xfrm>
            <a:off x="2280776" y="4033034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84" name="Line 177"/>
          <p:cNvSpPr>
            <a:spLocks noChangeShapeType="1"/>
          </p:cNvSpPr>
          <p:nvPr/>
        </p:nvSpPr>
        <p:spPr bwMode="auto">
          <a:xfrm flipV="1">
            <a:off x="3076114" y="3856821"/>
            <a:ext cx="277813" cy="4635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5" name="Line 178"/>
          <p:cNvSpPr>
            <a:spLocks noChangeShapeType="1"/>
          </p:cNvSpPr>
          <p:nvPr/>
        </p:nvSpPr>
        <p:spPr bwMode="auto">
          <a:xfrm flipV="1">
            <a:off x="3130089" y="3863171"/>
            <a:ext cx="277813" cy="4635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6" name="Line 179"/>
          <p:cNvSpPr>
            <a:spLocks noChangeShapeType="1"/>
          </p:cNvSpPr>
          <p:nvPr/>
        </p:nvSpPr>
        <p:spPr bwMode="auto">
          <a:xfrm flipH="1" flipV="1">
            <a:off x="3323764" y="2642383"/>
            <a:ext cx="84138" cy="480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7" name="Text Box 180"/>
          <p:cNvSpPr txBox="1">
            <a:spLocks noChangeArrowheads="1"/>
          </p:cNvSpPr>
          <p:nvPr/>
        </p:nvSpPr>
        <p:spPr bwMode="auto">
          <a:xfrm>
            <a:off x="2906251" y="40489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88" name="Text Box 181"/>
          <p:cNvSpPr txBox="1">
            <a:spLocks noChangeArrowheads="1"/>
          </p:cNvSpPr>
          <p:nvPr/>
        </p:nvSpPr>
        <p:spPr bwMode="auto">
          <a:xfrm>
            <a:off x="3299158" y="2610631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>
                <a:latin typeface="Arial" charset="0"/>
              </a:rPr>
              <a:t>1</a:t>
            </a:r>
            <a:endParaRPr lang="nl-NL" sz="1400" dirty="0">
              <a:latin typeface="Arial" charset="0"/>
            </a:endParaRPr>
          </a:p>
        </p:txBody>
      </p:sp>
      <p:sp>
        <p:nvSpPr>
          <p:cNvPr id="89" name="Line 182"/>
          <p:cNvSpPr>
            <a:spLocks noChangeShapeType="1"/>
          </p:cNvSpPr>
          <p:nvPr/>
        </p:nvSpPr>
        <p:spPr bwMode="auto">
          <a:xfrm flipH="1" flipV="1">
            <a:off x="3850813" y="2642382"/>
            <a:ext cx="1362076" cy="604838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0" name="Line 183"/>
          <p:cNvSpPr>
            <a:spLocks noChangeShapeType="1"/>
          </p:cNvSpPr>
          <p:nvPr/>
        </p:nvSpPr>
        <p:spPr bwMode="auto">
          <a:xfrm flipH="1" flipV="1">
            <a:off x="5538326" y="3688546"/>
            <a:ext cx="122238" cy="6159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1" name="Text Box 184"/>
          <p:cNvSpPr txBox="1">
            <a:spLocks noChangeArrowheads="1"/>
          </p:cNvSpPr>
          <p:nvPr/>
        </p:nvSpPr>
        <p:spPr bwMode="auto">
          <a:xfrm>
            <a:off x="5595476" y="3994934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92" name="Text Box 185"/>
          <p:cNvSpPr txBox="1">
            <a:spLocks noChangeArrowheads="1"/>
          </p:cNvSpPr>
          <p:nvPr/>
        </p:nvSpPr>
        <p:spPr bwMode="auto">
          <a:xfrm>
            <a:off x="3786387" y="2680483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>
                <a:latin typeface="Arial" charset="0"/>
              </a:rPr>
              <a:t>M</a:t>
            </a:r>
            <a:endParaRPr lang="nl-NL" sz="1400" dirty="0">
              <a:latin typeface="Arial" charset="0"/>
            </a:endParaRPr>
          </a:p>
        </p:txBody>
      </p:sp>
      <p:sp>
        <p:nvSpPr>
          <p:cNvPr id="93" name="Line 186"/>
          <p:cNvSpPr>
            <a:spLocks noChangeShapeType="1"/>
          </p:cNvSpPr>
          <p:nvPr/>
        </p:nvSpPr>
        <p:spPr bwMode="auto">
          <a:xfrm flipH="1" flipV="1">
            <a:off x="3515851" y="4494996"/>
            <a:ext cx="388938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187"/>
          <p:cNvSpPr>
            <a:spLocks noChangeShapeType="1"/>
          </p:cNvSpPr>
          <p:nvPr/>
        </p:nvSpPr>
        <p:spPr bwMode="auto">
          <a:xfrm flipH="1">
            <a:off x="4636626" y="4488646"/>
            <a:ext cx="474663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Text Box 188"/>
          <p:cNvSpPr txBox="1">
            <a:spLocks noChangeArrowheads="1"/>
          </p:cNvSpPr>
          <p:nvPr/>
        </p:nvSpPr>
        <p:spPr bwMode="auto">
          <a:xfrm>
            <a:off x="3474576" y="42267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M</a:t>
            </a:r>
            <a:endParaRPr lang="nl-NL" sz="1400">
              <a:latin typeface="Arial" charset="0"/>
            </a:endParaRPr>
          </a:p>
        </p:txBody>
      </p:sp>
      <p:sp>
        <p:nvSpPr>
          <p:cNvPr id="96" name="Text Box 189"/>
          <p:cNvSpPr txBox="1">
            <a:spLocks noChangeArrowheads="1"/>
          </p:cNvSpPr>
          <p:nvPr/>
        </p:nvSpPr>
        <p:spPr bwMode="auto">
          <a:xfrm>
            <a:off x="4849351" y="42394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97" name="Text Box 191"/>
          <p:cNvSpPr txBox="1">
            <a:spLocks noChangeArrowheads="1"/>
          </p:cNvSpPr>
          <p:nvPr/>
        </p:nvSpPr>
        <p:spPr bwMode="auto">
          <a:xfrm>
            <a:off x="6093951" y="3150384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betaald</a:t>
            </a:r>
            <a:endParaRPr lang="nl-NL" sz="1400">
              <a:latin typeface="Arial" charset="0"/>
            </a:endParaRPr>
          </a:p>
        </p:txBody>
      </p:sp>
      <p:sp>
        <p:nvSpPr>
          <p:cNvPr id="98" name="Oval 192"/>
          <p:cNvSpPr>
            <a:spLocks noChangeArrowheads="1"/>
          </p:cNvSpPr>
          <p:nvPr/>
        </p:nvSpPr>
        <p:spPr bwMode="auto">
          <a:xfrm>
            <a:off x="5992351" y="3139271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99" name="Line 193"/>
          <p:cNvSpPr>
            <a:spLocks noChangeShapeType="1"/>
          </p:cNvSpPr>
          <p:nvPr/>
        </p:nvSpPr>
        <p:spPr bwMode="auto">
          <a:xfrm flipH="1">
            <a:off x="5678026" y="3323421"/>
            <a:ext cx="309563" cy="412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194"/>
          <p:cNvSpPr>
            <a:spLocks noChangeShapeType="1"/>
          </p:cNvSpPr>
          <p:nvPr/>
        </p:nvSpPr>
        <p:spPr bwMode="auto">
          <a:xfrm flipH="1">
            <a:off x="4639801" y="4533096"/>
            <a:ext cx="474663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5" name="TextBox 104"/>
          <p:cNvSpPr txBox="1"/>
          <p:nvPr/>
        </p:nvSpPr>
        <p:spPr>
          <a:xfrm>
            <a:off x="1330463" y="5902623"/>
            <a:ext cx="454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Stap 6: Omzetting van binaire 1:N relatietypes.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40035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 smtClean="0"/>
              <a:t>Case-studie</a:t>
            </a:r>
            <a:endParaRPr lang="nl-BE" dirty="0" smtClean="0"/>
          </a:p>
          <a:p>
            <a:r>
              <a:rPr lang="nl-BE" sz="1400" dirty="0" smtClean="0"/>
              <a:t>Databank voor een jeugdbeweging</a:t>
            </a:r>
            <a:endParaRPr lang="nl-BE" sz="1400" dirty="0"/>
          </a:p>
        </p:txBody>
      </p:sp>
      <p:pic>
        <p:nvPicPr>
          <p:cNvPr id="10" name="Picture 4" descr="http://m.vlaanderen.be/sites/default/files/styles/mobile/public/images/kring%20kinderen%20xl.jpg?itok=uCADXCq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93" y="1157494"/>
            <a:ext cx="2256925" cy="15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 Box 58"/>
          <p:cNvSpPr txBox="1">
            <a:spLocks noChangeArrowheads="1"/>
          </p:cNvSpPr>
          <p:nvPr/>
        </p:nvSpPr>
        <p:spPr bwMode="auto">
          <a:xfrm>
            <a:off x="335759" y="1582738"/>
            <a:ext cx="7846635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altLang="nl-BE" sz="2000" b="0" dirty="0">
                <a:solidFill>
                  <a:schemeClr val="accent2"/>
                </a:solidFill>
                <a:cs typeface="Times New Roman" pitchFamily="18" charset="0"/>
              </a:rPr>
              <a:t>Stap </a:t>
            </a:r>
            <a:r>
              <a:rPr lang="nl-NL" altLang="nl-BE" sz="2000" b="0" dirty="0" smtClean="0">
                <a:solidFill>
                  <a:schemeClr val="accent2"/>
                </a:solidFill>
                <a:cs typeface="Times New Roman" pitchFamily="18" charset="0"/>
              </a:rPr>
              <a:t>6: A</a:t>
            </a:r>
            <a:r>
              <a:rPr lang="nl-NL" altLang="nl-BE" sz="1800" b="0" dirty="0" smtClean="0">
                <a:solidFill>
                  <a:schemeClr val="accent2"/>
                </a:solidFill>
                <a:cs typeface="Times New Roman" pitchFamily="18" charset="0"/>
              </a:rPr>
              <a:t>anpassing van basisrelatie ‘Lid’ (optie 6A)</a:t>
            </a:r>
          </a:p>
          <a:p>
            <a:pPr eaLnBrk="1" hangingPunct="1"/>
            <a:endParaRPr lang="nl-NL" altLang="nl-BE" sz="1800" b="0" dirty="0">
              <a:solidFill>
                <a:schemeClr val="accent2"/>
              </a:solidFill>
              <a:latin typeface="Courier" pitchFamily="49" charset="0"/>
              <a:cs typeface="Times New Roman" pitchFamily="18" charset="0"/>
            </a:endParaRP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1.1)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 (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lidnummer:integer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voornaam:varchar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naam:varchar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geslacht:char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geb_datum:date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straat:varchar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huisnr:smallint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postcode:varchar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groep:varchar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nl-NL" altLang="nl-BE" sz="16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Primaire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sleutel: {lidnummer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Vreemde sleutel: {groep} verwijst naar Groep</a:t>
            </a:r>
          </a:p>
          <a:p>
            <a:pPr eaLnBrk="1" hangingPunct="1"/>
            <a:endParaRPr lang="nl-NL" altLang="nl-BE" sz="16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2.1)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Groep (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naam:varchar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min_leeftijd:smallint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max_leeftijd:smallint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leider:integer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nl-NL" altLang="nl-BE" sz="16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Primaire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sleutel: {naam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nl-NL" altLang="nl-BE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Vreemde sleutel: {leider} verwijst naar Lid</a:t>
            </a:r>
          </a:p>
          <a:p>
            <a:pPr eaLnBrk="1" hangingPunct="1"/>
            <a:endParaRPr lang="nl-NL" altLang="nl-BE" sz="16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(3.0)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Activiteit (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nummer:integer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omschrijving:varchar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kost:real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tijdstip:timestamp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Primaire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sleutel: {nummer}</a:t>
            </a:r>
          </a:p>
          <a:p>
            <a:pPr eaLnBrk="1" hangingPunct="1"/>
            <a:endParaRPr lang="nl-NL" altLang="nl-BE" sz="1800" b="0" dirty="0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63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34977" y="2975758"/>
            <a:ext cx="2144662" cy="2038352"/>
            <a:chOff x="3734977" y="2975758"/>
            <a:chExt cx="2144662" cy="2038352"/>
          </a:xfrm>
        </p:grpSpPr>
        <p:sp>
          <p:nvSpPr>
            <p:cNvPr id="5" name="Rectangle 4"/>
            <p:cNvSpPr/>
            <p:nvPr/>
          </p:nvSpPr>
          <p:spPr>
            <a:xfrm>
              <a:off x="3734977" y="4033034"/>
              <a:ext cx="1063523" cy="9810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816116" y="2975758"/>
              <a:ext cx="1063523" cy="9810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 smtClean="0"/>
              <a:t>Case-studie</a:t>
            </a:r>
            <a:endParaRPr lang="nl-BE" dirty="0" smtClean="0"/>
          </a:p>
          <a:p>
            <a:r>
              <a:rPr lang="nl-BE" sz="1400" dirty="0" smtClean="0"/>
              <a:t>Databank voor een jeugdbeweging</a:t>
            </a:r>
            <a:endParaRPr lang="nl-BE" sz="1400" dirty="0"/>
          </a:p>
        </p:txBody>
      </p:sp>
      <p:pic>
        <p:nvPicPr>
          <p:cNvPr id="10" name="Picture 4" descr="http://m.vlaanderen.be/sites/default/files/styles/mobile/public/images/kring%20kinderen%20xl.jpg?itok=uCADXCq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93" y="1157494"/>
            <a:ext cx="2256925" cy="15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595100" y="2248683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987213" y="2262971"/>
            <a:ext cx="45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Lid</a:t>
            </a:r>
            <a:endParaRPr lang="nl-NL" sz="1600">
              <a:latin typeface="Arial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258550" y="4321958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506200" y="4336246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Groep</a:t>
            </a:r>
            <a:endParaRPr lang="nl-NL" sz="1600">
              <a:latin typeface="Arial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5116050" y="4293383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5265275" y="4307671"/>
            <a:ext cx="93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Activiteit</a:t>
            </a:r>
            <a:endParaRPr lang="nl-NL" sz="1600">
              <a:latin typeface="Arial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2047414" y="4509283"/>
            <a:ext cx="195263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248902" y="4345771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leeftijd</a:t>
            </a:r>
            <a:endParaRPr lang="nl-NL" sz="1400">
              <a:latin typeface="Arial" charset="0"/>
            </a:endParaRPr>
          </a:p>
        </p:txBody>
      </p:sp>
      <p:sp>
        <p:nvSpPr>
          <p:cNvPr id="19" name="Oval 32"/>
          <p:cNvSpPr>
            <a:spLocks noChangeArrowheads="1"/>
          </p:cNvSpPr>
          <p:nvPr/>
        </p:nvSpPr>
        <p:spPr bwMode="auto">
          <a:xfrm>
            <a:off x="1104439" y="43346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250364" y="3904446"/>
            <a:ext cx="903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minimum</a:t>
            </a:r>
            <a:endParaRPr lang="nl-NL" sz="1400">
              <a:latin typeface="Arial" charset="0"/>
            </a:endParaRPr>
          </a:p>
        </p:txBody>
      </p:sp>
      <p:sp>
        <p:nvSpPr>
          <p:cNvPr id="21" name="Oval 35"/>
          <p:cNvSpPr>
            <a:spLocks noChangeArrowheads="1"/>
          </p:cNvSpPr>
          <p:nvPr/>
        </p:nvSpPr>
        <p:spPr bwMode="auto">
          <a:xfrm>
            <a:off x="205914" y="38933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02739" y="4701371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maximum</a:t>
            </a:r>
            <a:endParaRPr lang="nl-NL" sz="1400">
              <a:latin typeface="Arial" charset="0"/>
            </a:endParaRPr>
          </a:p>
        </p:txBody>
      </p:sp>
      <p:sp>
        <p:nvSpPr>
          <p:cNvPr id="23" name="Oval 38"/>
          <p:cNvSpPr>
            <a:spLocks noChangeArrowheads="1"/>
          </p:cNvSpPr>
          <p:nvPr/>
        </p:nvSpPr>
        <p:spPr bwMode="auto">
          <a:xfrm>
            <a:off x="183689" y="46902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2566527" y="497124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naam</a:t>
            </a:r>
            <a:endParaRPr lang="nl-NL" sz="1400" u="sng">
              <a:latin typeface="Arial" charset="0"/>
            </a:endParaRPr>
          </a:p>
        </p:txBody>
      </p:sp>
      <p:sp>
        <p:nvSpPr>
          <p:cNvPr id="25" name="Oval 41"/>
          <p:cNvSpPr>
            <a:spLocks noChangeArrowheads="1"/>
          </p:cNvSpPr>
          <p:nvPr/>
        </p:nvSpPr>
        <p:spPr bwMode="auto">
          <a:xfrm>
            <a:off x="2387139" y="49601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 flipH="1" flipV="1">
            <a:off x="986964" y="4185433"/>
            <a:ext cx="271463" cy="1873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 flipH="1">
            <a:off x="1069514" y="4645808"/>
            <a:ext cx="252413" cy="127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8" name="Line 44"/>
          <p:cNvSpPr>
            <a:spLocks noChangeShapeType="1"/>
          </p:cNvSpPr>
          <p:nvPr/>
        </p:nvSpPr>
        <p:spPr bwMode="auto">
          <a:xfrm flipH="1" flipV="1">
            <a:off x="2850689" y="4706133"/>
            <a:ext cx="4763" cy="2444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663114" y="2434421"/>
            <a:ext cx="1011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lidnummer</a:t>
            </a:r>
            <a:endParaRPr lang="nl-NL" sz="1400" u="sng">
              <a:latin typeface="Arial" charset="0"/>
            </a:endParaRPr>
          </a:p>
        </p:txBody>
      </p:sp>
      <p:sp>
        <p:nvSpPr>
          <p:cNvPr id="30" name="Oval 47"/>
          <p:cNvSpPr>
            <a:spLocks noChangeArrowheads="1"/>
          </p:cNvSpPr>
          <p:nvPr/>
        </p:nvSpPr>
        <p:spPr bwMode="auto">
          <a:xfrm>
            <a:off x="688514" y="24233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1" name="Text Box 49"/>
          <p:cNvSpPr txBox="1">
            <a:spLocks noChangeArrowheads="1"/>
          </p:cNvSpPr>
          <p:nvPr/>
        </p:nvSpPr>
        <p:spPr bwMode="auto">
          <a:xfrm>
            <a:off x="1256839" y="1583521"/>
            <a:ext cx="1020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geb.datum</a:t>
            </a:r>
            <a:endParaRPr lang="nl-NL" sz="1400">
              <a:latin typeface="Arial" charset="0"/>
            </a:endParaRPr>
          </a:p>
        </p:txBody>
      </p:sp>
      <p:sp>
        <p:nvSpPr>
          <p:cNvPr id="32" name="Oval 50"/>
          <p:cNvSpPr>
            <a:spLocks noChangeArrowheads="1"/>
          </p:cNvSpPr>
          <p:nvPr/>
        </p:nvSpPr>
        <p:spPr bwMode="auto">
          <a:xfrm>
            <a:off x="1285414" y="15724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3" name="Text Box 52"/>
          <p:cNvSpPr txBox="1">
            <a:spLocks noChangeArrowheads="1"/>
          </p:cNvSpPr>
          <p:nvPr/>
        </p:nvSpPr>
        <p:spPr bwMode="auto">
          <a:xfrm>
            <a:off x="2469689" y="159939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naam</a:t>
            </a:r>
            <a:endParaRPr lang="nl-NL" sz="1400">
              <a:latin typeface="Arial" charset="0"/>
            </a:endParaRPr>
          </a:p>
        </p:txBody>
      </p:sp>
      <p:sp>
        <p:nvSpPr>
          <p:cNvPr id="34" name="Oval 53"/>
          <p:cNvSpPr>
            <a:spLocks noChangeArrowheads="1"/>
          </p:cNvSpPr>
          <p:nvPr/>
        </p:nvSpPr>
        <p:spPr bwMode="auto">
          <a:xfrm>
            <a:off x="2301414" y="158828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5" name="Text Box 55"/>
          <p:cNvSpPr txBox="1">
            <a:spLocks noChangeArrowheads="1"/>
          </p:cNvSpPr>
          <p:nvPr/>
        </p:nvSpPr>
        <p:spPr bwMode="auto">
          <a:xfrm>
            <a:off x="3323764" y="1605746"/>
            <a:ext cx="971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voornaam</a:t>
            </a:r>
            <a:endParaRPr lang="nl-NL" sz="1400">
              <a:latin typeface="Arial" charset="0"/>
            </a:endParaRPr>
          </a:p>
        </p:txBody>
      </p:sp>
      <p:sp>
        <p:nvSpPr>
          <p:cNvPr id="36" name="Oval 56"/>
          <p:cNvSpPr>
            <a:spLocks noChangeArrowheads="1"/>
          </p:cNvSpPr>
          <p:nvPr/>
        </p:nvSpPr>
        <p:spPr bwMode="auto">
          <a:xfrm>
            <a:off x="3326939" y="15946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4598527" y="2250271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adres</a:t>
            </a:r>
            <a:endParaRPr lang="nl-NL" sz="1400">
              <a:latin typeface="Arial" charset="0"/>
            </a:endParaRPr>
          </a:p>
        </p:txBody>
      </p:sp>
      <p:sp>
        <p:nvSpPr>
          <p:cNvPr id="38" name="Oval 59"/>
          <p:cNvSpPr>
            <a:spLocks noChangeArrowheads="1"/>
          </p:cNvSpPr>
          <p:nvPr/>
        </p:nvSpPr>
        <p:spPr bwMode="auto">
          <a:xfrm>
            <a:off x="4428664" y="22391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9" name="Text Box 61"/>
          <p:cNvSpPr txBox="1">
            <a:spLocks noChangeArrowheads="1"/>
          </p:cNvSpPr>
          <p:nvPr/>
        </p:nvSpPr>
        <p:spPr bwMode="auto">
          <a:xfrm>
            <a:off x="5635164" y="222804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straat</a:t>
            </a:r>
            <a:endParaRPr lang="nl-NL" sz="1400">
              <a:latin typeface="Arial" charset="0"/>
            </a:endParaRPr>
          </a:p>
        </p:txBody>
      </p:sp>
      <p:sp>
        <p:nvSpPr>
          <p:cNvPr id="40" name="Oval 62"/>
          <p:cNvSpPr>
            <a:spLocks noChangeArrowheads="1"/>
          </p:cNvSpPr>
          <p:nvPr/>
        </p:nvSpPr>
        <p:spPr bwMode="auto">
          <a:xfrm>
            <a:off x="5463714" y="22169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1" name="Text Box 64"/>
          <p:cNvSpPr txBox="1">
            <a:spLocks noChangeArrowheads="1"/>
          </p:cNvSpPr>
          <p:nvPr/>
        </p:nvSpPr>
        <p:spPr bwMode="auto">
          <a:xfrm>
            <a:off x="5520864" y="2691596"/>
            <a:ext cx="903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postcode</a:t>
            </a:r>
            <a:endParaRPr lang="nl-NL" sz="1400">
              <a:latin typeface="Arial" charset="0"/>
            </a:endParaRPr>
          </a:p>
        </p:txBody>
      </p:sp>
      <p:sp>
        <p:nvSpPr>
          <p:cNvPr id="42" name="Oval 65"/>
          <p:cNvSpPr>
            <a:spLocks noChangeArrowheads="1"/>
          </p:cNvSpPr>
          <p:nvPr/>
        </p:nvSpPr>
        <p:spPr bwMode="auto">
          <a:xfrm>
            <a:off x="5489114" y="268048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3" name="Text Box 67"/>
          <p:cNvSpPr txBox="1">
            <a:spLocks noChangeArrowheads="1"/>
          </p:cNvSpPr>
          <p:nvPr/>
        </p:nvSpPr>
        <p:spPr bwMode="auto">
          <a:xfrm>
            <a:off x="5468477" y="1754971"/>
            <a:ext cx="833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nummer</a:t>
            </a:r>
            <a:endParaRPr lang="nl-NL" sz="1400">
              <a:latin typeface="Arial" charset="0"/>
            </a:endParaRPr>
          </a:p>
        </p:txBody>
      </p:sp>
      <p:sp>
        <p:nvSpPr>
          <p:cNvPr id="44" name="Oval 68"/>
          <p:cNvSpPr>
            <a:spLocks noChangeArrowheads="1"/>
          </p:cNvSpPr>
          <p:nvPr/>
        </p:nvSpPr>
        <p:spPr bwMode="auto">
          <a:xfrm>
            <a:off x="5400214" y="17438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5" name="Text Box 70"/>
          <p:cNvSpPr txBox="1">
            <a:spLocks noChangeArrowheads="1"/>
          </p:cNvSpPr>
          <p:nvPr/>
        </p:nvSpPr>
        <p:spPr bwMode="auto">
          <a:xfrm>
            <a:off x="1085389" y="1999446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dirty="0">
                <a:latin typeface="Arial" charset="0"/>
              </a:rPr>
              <a:t>leeftijd</a:t>
            </a:r>
            <a:endParaRPr lang="nl-NL" sz="1400" dirty="0">
              <a:latin typeface="Arial" charset="0"/>
            </a:endParaRPr>
          </a:p>
        </p:txBody>
      </p:sp>
      <p:sp>
        <p:nvSpPr>
          <p:cNvPr id="46" name="Oval 71"/>
          <p:cNvSpPr>
            <a:spLocks noChangeArrowheads="1"/>
          </p:cNvSpPr>
          <p:nvPr/>
        </p:nvSpPr>
        <p:spPr bwMode="auto">
          <a:xfrm>
            <a:off x="948864" y="19883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7" name="Line 72"/>
          <p:cNvSpPr>
            <a:spLocks noChangeShapeType="1"/>
          </p:cNvSpPr>
          <p:nvPr/>
        </p:nvSpPr>
        <p:spPr bwMode="auto">
          <a:xfrm flipH="1">
            <a:off x="1637839" y="2489983"/>
            <a:ext cx="938213" cy="793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8" name="Line 73"/>
          <p:cNvSpPr>
            <a:spLocks noChangeShapeType="1"/>
          </p:cNvSpPr>
          <p:nvPr/>
        </p:nvSpPr>
        <p:spPr bwMode="auto">
          <a:xfrm flipH="1" flipV="1">
            <a:off x="1828339" y="2207408"/>
            <a:ext cx="760413" cy="203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9" name="Line 74"/>
          <p:cNvSpPr>
            <a:spLocks noChangeShapeType="1"/>
          </p:cNvSpPr>
          <p:nvPr/>
        </p:nvSpPr>
        <p:spPr bwMode="auto">
          <a:xfrm flipH="1" flipV="1">
            <a:off x="2056939" y="1883558"/>
            <a:ext cx="531813" cy="4159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Line 75"/>
          <p:cNvSpPr>
            <a:spLocks noChangeShapeType="1"/>
          </p:cNvSpPr>
          <p:nvPr/>
        </p:nvSpPr>
        <p:spPr bwMode="auto">
          <a:xfrm flipH="1" flipV="1">
            <a:off x="2799889" y="1921658"/>
            <a:ext cx="214313" cy="3111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1" name="Line 76"/>
          <p:cNvSpPr>
            <a:spLocks noChangeShapeType="1"/>
          </p:cNvSpPr>
          <p:nvPr/>
        </p:nvSpPr>
        <p:spPr bwMode="auto">
          <a:xfrm flipV="1">
            <a:off x="3423777" y="1940708"/>
            <a:ext cx="338138" cy="292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77"/>
          <p:cNvSpPr>
            <a:spLocks noChangeShapeType="1"/>
          </p:cNvSpPr>
          <p:nvPr/>
        </p:nvSpPr>
        <p:spPr bwMode="auto">
          <a:xfrm flipV="1">
            <a:off x="3842877" y="2416958"/>
            <a:ext cx="585788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3" name="Line 78"/>
          <p:cNvSpPr>
            <a:spLocks noChangeShapeType="1"/>
          </p:cNvSpPr>
          <p:nvPr/>
        </p:nvSpPr>
        <p:spPr bwMode="auto">
          <a:xfrm flipV="1">
            <a:off x="5112877" y="2013733"/>
            <a:ext cx="388938" cy="2444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4" name="Line 79"/>
          <p:cNvSpPr>
            <a:spLocks noChangeShapeType="1"/>
          </p:cNvSpPr>
          <p:nvPr/>
        </p:nvSpPr>
        <p:spPr bwMode="auto">
          <a:xfrm flipV="1">
            <a:off x="5379577" y="2391558"/>
            <a:ext cx="100013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Line 80"/>
          <p:cNvSpPr>
            <a:spLocks noChangeShapeType="1"/>
          </p:cNvSpPr>
          <p:nvPr/>
        </p:nvSpPr>
        <p:spPr bwMode="auto">
          <a:xfrm flipH="1" flipV="1">
            <a:off x="5146214" y="2553483"/>
            <a:ext cx="357188" cy="2349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6" name="Text Box 82"/>
          <p:cNvSpPr txBox="1">
            <a:spLocks noChangeArrowheads="1"/>
          </p:cNvSpPr>
          <p:nvPr/>
        </p:nvSpPr>
        <p:spPr bwMode="auto">
          <a:xfrm>
            <a:off x="4281027" y="4920446"/>
            <a:ext cx="833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nummer</a:t>
            </a:r>
            <a:endParaRPr lang="nl-NL" sz="1400" u="sng">
              <a:latin typeface="Arial" charset="0"/>
            </a:endParaRPr>
          </a:p>
        </p:txBody>
      </p:sp>
      <p:sp>
        <p:nvSpPr>
          <p:cNvPr id="57" name="Oval 83"/>
          <p:cNvSpPr>
            <a:spLocks noChangeArrowheads="1"/>
          </p:cNvSpPr>
          <p:nvPr/>
        </p:nvSpPr>
        <p:spPr bwMode="auto">
          <a:xfrm>
            <a:off x="4203239" y="49093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8" name="Text Box 84"/>
          <p:cNvSpPr txBox="1">
            <a:spLocks noChangeArrowheads="1"/>
          </p:cNvSpPr>
          <p:nvPr/>
        </p:nvSpPr>
        <p:spPr bwMode="auto">
          <a:xfrm>
            <a:off x="5282739" y="4898221"/>
            <a:ext cx="1169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omschrijving</a:t>
            </a:r>
            <a:endParaRPr lang="nl-NL" sz="1400">
              <a:latin typeface="Arial" charset="0"/>
            </a:endParaRPr>
          </a:p>
        </p:txBody>
      </p:sp>
      <p:sp>
        <p:nvSpPr>
          <p:cNvPr id="59" name="Oval 85"/>
          <p:cNvSpPr>
            <a:spLocks noChangeArrowheads="1"/>
          </p:cNvSpPr>
          <p:nvPr/>
        </p:nvSpPr>
        <p:spPr bwMode="auto">
          <a:xfrm>
            <a:off x="5333539" y="4906158"/>
            <a:ext cx="10922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0" name="Text Box 87"/>
          <p:cNvSpPr txBox="1">
            <a:spLocks noChangeArrowheads="1"/>
          </p:cNvSpPr>
          <p:nvPr/>
        </p:nvSpPr>
        <p:spPr bwMode="auto">
          <a:xfrm>
            <a:off x="6848014" y="4745821"/>
            <a:ext cx="509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kost</a:t>
            </a:r>
            <a:endParaRPr lang="nl-NL" sz="1400">
              <a:latin typeface="Arial" charset="0"/>
            </a:endParaRPr>
          </a:p>
        </p:txBody>
      </p:sp>
      <p:sp>
        <p:nvSpPr>
          <p:cNvPr id="61" name="Oval 88"/>
          <p:cNvSpPr>
            <a:spLocks noChangeArrowheads="1"/>
          </p:cNvSpPr>
          <p:nvPr/>
        </p:nvSpPr>
        <p:spPr bwMode="auto">
          <a:xfrm>
            <a:off x="6619414" y="47347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2" name="Text Box 90"/>
          <p:cNvSpPr txBox="1">
            <a:spLocks noChangeArrowheads="1"/>
          </p:cNvSpPr>
          <p:nvPr/>
        </p:nvSpPr>
        <p:spPr bwMode="auto">
          <a:xfrm>
            <a:off x="6695614" y="4060021"/>
            <a:ext cx="687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tijdstip</a:t>
            </a:r>
            <a:endParaRPr lang="nl-NL" sz="1400">
              <a:latin typeface="Arial" charset="0"/>
            </a:endParaRPr>
          </a:p>
        </p:txBody>
      </p:sp>
      <p:sp>
        <p:nvSpPr>
          <p:cNvPr id="63" name="Oval 91"/>
          <p:cNvSpPr>
            <a:spLocks noChangeArrowheads="1"/>
          </p:cNvSpPr>
          <p:nvPr/>
        </p:nvSpPr>
        <p:spPr bwMode="auto">
          <a:xfrm>
            <a:off x="6552739" y="40489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4" name="Line 92"/>
          <p:cNvSpPr>
            <a:spLocks noChangeShapeType="1"/>
          </p:cNvSpPr>
          <p:nvPr/>
        </p:nvSpPr>
        <p:spPr bwMode="auto">
          <a:xfrm flipV="1">
            <a:off x="4766802" y="4677558"/>
            <a:ext cx="481013" cy="2222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5" name="Line 93"/>
          <p:cNvSpPr>
            <a:spLocks noChangeShapeType="1"/>
          </p:cNvSpPr>
          <p:nvPr/>
        </p:nvSpPr>
        <p:spPr bwMode="auto">
          <a:xfrm flipH="1" flipV="1">
            <a:off x="5790739" y="4690257"/>
            <a:ext cx="71438" cy="2000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6" name="Line 94"/>
          <p:cNvSpPr>
            <a:spLocks noChangeShapeType="1"/>
          </p:cNvSpPr>
          <p:nvPr/>
        </p:nvSpPr>
        <p:spPr bwMode="auto">
          <a:xfrm flipH="1" flipV="1">
            <a:off x="6371764" y="4636283"/>
            <a:ext cx="319088" cy="1682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7" name="Line 95"/>
          <p:cNvSpPr>
            <a:spLocks noChangeShapeType="1"/>
          </p:cNvSpPr>
          <p:nvPr/>
        </p:nvSpPr>
        <p:spPr bwMode="auto">
          <a:xfrm flipV="1">
            <a:off x="6367002" y="4321958"/>
            <a:ext cx="280988" cy="130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8" name="Text Box 124"/>
          <p:cNvSpPr txBox="1">
            <a:spLocks noChangeArrowheads="1"/>
          </p:cNvSpPr>
          <p:nvPr/>
        </p:nvSpPr>
        <p:spPr bwMode="auto">
          <a:xfrm>
            <a:off x="4423902" y="1602571"/>
            <a:ext cx="84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geslacht</a:t>
            </a:r>
            <a:endParaRPr lang="nl-NL" sz="1400">
              <a:latin typeface="Arial" charset="0"/>
            </a:endParaRPr>
          </a:p>
        </p:txBody>
      </p:sp>
      <p:sp>
        <p:nvSpPr>
          <p:cNvPr id="69" name="Oval 125"/>
          <p:cNvSpPr>
            <a:spLocks noChangeArrowheads="1"/>
          </p:cNvSpPr>
          <p:nvPr/>
        </p:nvSpPr>
        <p:spPr bwMode="auto">
          <a:xfrm>
            <a:off x="4361989" y="15914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70" name="Line 126"/>
          <p:cNvSpPr>
            <a:spLocks noChangeShapeType="1"/>
          </p:cNvSpPr>
          <p:nvPr/>
        </p:nvSpPr>
        <p:spPr bwMode="auto">
          <a:xfrm flipV="1">
            <a:off x="3846052" y="1877208"/>
            <a:ext cx="652463" cy="419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1" name="Text Box 88"/>
          <p:cNvSpPr txBox="1">
            <a:spLocks noChangeArrowheads="1"/>
          </p:cNvSpPr>
          <p:nvPr/>
        </p:nvSpPr>
        <p:spPr bwMode="auto">
          <a:xfrm>
            <a:off x="2176001" y="3226584"/>
            <a:ext cx="469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lid</a:t>
            </a:r>
          </a:p>
          <a:p>
            <a:pPr algn="ctr" eaLnBrk="1" hangingPunct="1"/>
            <a:r>
              <a:rPr lang="nl-BE" sz="1400">
                <a:latin typeface="Arial" charset="0"/>
              </a:rPr>
              <a:t>van</a:t>
            </a:r>
            <a:endParaRPr lang="nl-NL" sz="1400">
              <a:latin typeface="Arial" charset="0"/>
            </a:endParaRPr>
          </a:p>
        </p:txBody>
      </p:sp>
      <p:sp>
        <p:nvSpPr>
          <p:cNvPr id="72" name="Rectangle 89"/>
          <p:cNvSpPr>
            <a:spLocks noChangeArrowheads="1"/>
          </p:cNvSpPr>
          <p:nvPr/>
        </p:nvSpPr>
        <p:spPr bwMode="auto">
          <a:xfrm rot="2700000">
            <a:off x="2147426" y="322817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91"/>
          <p:cNvSpPr>
            <a:spLocks noChangeShapeType="1"/>
          </p:cNvSpPr>
          <p:nvPr/>
        </p:nvSpPr>
        <p:spPr bwMode="auto">
          <a:xfrm flipV="1">
            <a:off x="2504614" y="2642382"/>
            <a:ext cx="473074" cy="584199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4" name="Text Box 92"/>
          <p:cNvSpPr txBox="1">
            <a:spLocks noChangeArrowheads="1"/>
          </p:cNvSpPr>
          <p:nvPr/>
        </p:nvSpPr>
        <p:spPr bwMode="auto">
          <a:xfrm>
            <a:off x="2941176" y="25884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75" name="Text Box 168"/>
          <p:cNvSpPr txBox="1">
            <a:spLocks noChangeArrowheads="1"/>
          </p:cNvSpPr>
          <p:nvPr/>
        </p:nvSpPr>
        <p:spPr bwMode="auto">
          <a:xfrm>
            <a:off x="3090401" y="3299609"/>
            <a:ext cx="617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leider</a:t>
            </a:r>
          </a:p>
          <a:p>
            <a:pPr algn="ctr" eaLnBrk="1" hangingPunct="1"/>
            <a:r>
              <a:rPr lang="nl-BE" sz="1400">
                <a:latin typeface="Arial" charset="0"/>
              </a:rPr>
              <a:t>van</a:t>
            </a:r>
            <a:endParaRPr lang="nl-NL" sz="1400">
              <a:latin typeface="Arial" charset="0"/>
            </a:endParaRPr>
          </a:p>
        </p:txBody>
      </p:sp>
      <p:sp>
        <p:nvSpPr>
          <p:cNvPr id="76" name="Rectangle 169"/>
          <p:cNvSpPr>
            <a:spLocks noChangeArrowheads="1"/>
          </p:cNvSpPr>
          <p:nvPr/>
        </p:nvSpPr>
        <p:spPr bwMode="auto">
          <a:xfrm rot="2700000">
            <a:off x="3134851" y="323452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70"/>
          <p:cNvSpPr txBox="1">
            <a:spLocks noChangeArrowheads="1"/>
          </p:cNvSpPr>
          <p:nvPr/>
        </p:nvSpPr>
        <p:spPr bwMode="auto">
          <a:xfrm>
            <a:off x="4011151" y="4337834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voor</a:t>
            </a:r>
            <a:endParaRPr lang="nl-NL" sz="1400">
              <a:latin typeface="Arial" charset="0"/>
            </a:endParaRPr>
          </a:p>
        </p:txBody>
      </p:sp>
      <p:sp>
        <p:nvSpPr>
          <p:cNvPr id="78" name="Rectangle 171"/>
          <p:cNvSpPr>
            <a:spLocks noChangeArrowheads="1"/>
          </p:cNvSpPr>
          <p:nvPr/>
        </p:nvSpPr>
        <p:spPr bwMode="auto">
          <a:xfrm rot="2700000">
            <a:off x="4011151" y="424417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 Box 172"/>
          <p:cNvSpPr txBox="1">
            <a:spLocks noChangeArrowheads="1"/>
          </p:cNvSpPr>
          <p:nvPr/>
        </p:nvSpPr>
        <p:spPr bwMode="auto">
          <a:xfrm>
            <a:off x="5027151" y="3280559"/>
            <a:ext cx="6969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schrijft</a:t>
            </a:r>
            <a:br>
              <a:rPr lang="nl-BE" sz="1400">
                <a:latin typeface="Arial" charset="0"/>
              </a:rPr>
            </a:br>
            <a:r>
              <a:rPr lang="nl-BE" sz="1400">
                <a:latin typeface="Arial" charset="0"/>
              </a:rPr>
              <a:t>in</a:t>
            </a:r>
            <a:endParaRPr lang="nl-NL" sz="1400">
              <a:latin typeface="Arial" charset="0"/>
            </a:endParaRPr>
          </a:p>
        </p:txBody>
      </p:sp>
      <p:sp>
        <p:nvSpPr>
          <p:cNvPr id="80" name="Rectangle 173"/>
          <p:cNvSpPr>
            <a:spLocks noChangeArrowheads="1"/>
          </p:cNvSpPr>
          <p:nvPr/>
        </p:nvSpPr>
        <p:spPr bwMode="auto">
          <a:xfrm rot="2700000">
            <a:off x="5106526" y="319642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174"/>
          <p:cNvSpPr>
            <a:spLocks noChangeShapeType="1"/>
          </p:cNvSpPr>
          <p:nvPr/>
        </p:nvSpPr>
        <p:spPr bwMode="auto">
          <a:xfrm flipV="1">
            <a:off x="2564938" y="2642383"/>
            <a:ext cx="467651" cy="6032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2" name="Line 175"/>
          <p:cNvSpPr>
            <a:spLocks noChangeShapeType="1"/>
          </p:cNvSpPr>
          <p:nvPr/>
        </p:nvSpPr>
        <p:spPr bwMode="auto">
          <a:xfrm flipH="1" flipV="1">
            <a:off x="2414126" y="3879046"/>
            <a:ext cx="150813" cy="4349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" name="Text Box 176"/>
          <p:cNvSpPr txBox="1">
            <a:spLocks noChangeArrowheads="1"/>
          </p:cNvSpPr>
          <p:nvPr/>
        </p:nvSpPr>
        <p:spPr bwMode="auto">
          <a:xfrm>
            <a:off x="2280776" y="4033034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84" name="Line 177"/>
          <p:cNvSpPr>
            <a:spLocks noChangeShapeType="1"/>
          </p:cNvSpPr>
          <p:nvPr/>
        </p:nvSpPr>
        <p:spPr bwMode="auto">
          <a:xfrm flipV="1">
            <a:off x="3076114" y="3856821"/>
            <a:ext cx="277813" cy="4635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5" name="Line 178"/>
          <p:cNvSpPr>
            <a:spLocks noChangeShapeType="1"/>
          </p:cNvSpPr>
          <p:nvPr/>
        </p:nvSpPr>
        <p:spPr bwMode="auto">
          <a:xfrm flipV="1">
            <a:off x="3130089" y="3863171"/>
            <a:ext cx="277813" cy="4635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6" name="Line 179"/>
          <p:cNvSpPr>
            <a:spLocks noChangeShapeType="1"/>
          </p:cNvSpPr>
          <p:nvPr/>
        </p:nvSpPr>
        <p:spPr bwMode="auto">
          <a:xfrm flipH="1" flipV="1">
            <a:off x="3323764" y="2642383"/>
            <a:ext cx="84138" cy="480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7" name="Text Box 180"/>
          <p:cNvSpPr txBox="1">
            <a:spLocks noChangeArrowheads="1"/>
          </p:cNvSpPr>
          <p:nvPr/>
        </p:nvSpPr>
        <p:spPr bwMode="auto">
          <a:xfrm>
            <a:off x="2906251" y="40489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88" name="Text Box 181"/>
          <p:cNvSpPr txBox="1">
            <a:spLocks noChangeArrowheads="1"/>
          </p:cNvSpPr>
          <p:nvPr/>
        </p:nvSpPr>
        <p:spPr bwMode="auto">
          <a:xfrm>
            <a:off x="3299158" y="2610631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>
                <a:latin typeface="Arial" charset="0"/>
              </a:rPr>
              <a:t>1</a:t>
            </a:r>
            <a:endParaRPr lang="nl-NL" sz="1400" dirty="0">
              <a:latin typeface="Arial" charset="0"/>
            </a:endParaRPr>
          </a:p>
        </p:txBody>
      </p:sp>
      <p:sp>
        <p:nvSpPr>
          <p:cNvPr id="89" name="Line 182"/>
          <p:cNvSpPr>
            <a:spLocks noChangeShapeType="1"/>
          </p:cNvSpPr>
          <p:nvPr/>
        </p:nvSpPr>
        <p:spPr bwMode="auto">
          <a:xfrm flipH="1" flipV="1">
            <a:off x="3850813" y="2642382"/>
            <a:ext cx="1362076" cy="604838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0" name="Line 183"/>
          <p:cNvSpPr>
            <a:spLocks noChangeShapeType="1"/>
          </p:cNvSpPr>
          <p:nvPr/>
        </p:nvSpPr>
        <p:spPr bwMode="auto">
          <a:xfrm flipH="1" flipV="1">
            <a:off x="5538326" y="3688546"/>
            <a:ext cx="122238" cy="6159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1" name="Text Box 184"/>
          <p:cNvSpPr txBox="1">
            <a:spLocks noChangeArrowheads="1"/>
          </p:cNvSpPr>
          <p:nvPr/>
        </p:nvSpPr>
        <p:spPr bwMode="auto">
          <a:xfrm>
            <a:off x="5595476" y="3994934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92" name="Text Box 185"/>
          <p:cNvSpPr txBox="1">
            <a:spLocks noChangeArrowheads="1"/>
          </p:cNvSpPr>
          <p:nvPr/>
        </p:nvSpPr>
        <p:spPr bwMode="auto">
          <a:xfrm>
            <a:off x="3786387" y="2680483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>
                <a:latin typeface="Arial" charset="0"/>
              </a:rPr>
              <a:t>M</a:t>
            </a:r>
            <a:endParaRPr lang="nl-NL" sz="1400" dirty="0">
              <a:latin typeface="Arial" charset="0"/>
            </a:endParaRPr>
          </a:p>
        </p:txBody>
      </p:sp>
      <p:sp>
        <p:nvSpPr>
          <p:cNvPr id="93" name="Line 186"/>
          <p:cNvSpPr>
            <a:spLocks noChangeShapeType="1"/>
          </p:cNvSpPr>
          <p:nvPr/>
        </p:nvSpPr>
        <p:spPr bwMode="auto">
          <a:xfrm flipH="1" flipV="1">
            <a:off x="3515851" y="4494996"/>
            <a:ext cx="388938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187"/>
          <p:cNvSpPr>
            <a:spLocks noChangeShapeType="1"/>
          </p:cNvSpPr>
          <p:nvPr/>
        </p:nvSpPr>
        <p:spPr bwMode="auto">
          <a:xfrm flipH="1">
            <a:off x="4636626" y="4488646"/>
            <a:ext cx="474663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Text Box 188"/>
          <p:cNvSpPr txBox="1">
            <a:spLocks noChangeArrowheads="1"/>
          </p:cNvSpPr>
          <p:nvPr/>
        </p:nvSpPr>
        <p:spPr bwMode="auto">
          <a:xfrm>
            <a:off x="3474576" y="42267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M</a:t>
            </a:r>
            <a:endParaRPr lang="nl-NL" sz="1400">
              <a:latin typeface="Arial" charset="0"/>
            </a:endParaRPr>
          </a:p>
        </p:txBody>
      </p:sp>
      <p:sp>
        <p:nvSpPr>
          <p:cNvPr id="96" name="Text Box 189"/>
          <p:cNvSpPr txBox="1">
            <a:spLocks noChangeArrowheads="1"/>
          </p:cNvSpPr>
          <p:nvPr/>
        </p:nvSpPr>
        <p:spPr bwMode="auto">
          <a:xfrm>
            <a:off x="4849351" y="42394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97" name="Text Box 191"/>
          <p:cNvSpPr txBox="1">
            <a:spLocks noChangeArrowheads="1"/>
          </p:cNvSpPr>
          <p:nvPr/>
        </p:nvSpPr>
        <p:spPr bwMode="auto">
          <a:xfrm>
            <a:off x="6093951" y="3150384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betaald</a:t>
            </a:r>
            <a:endParaRPr lang="nl-NL" sz="1400">
              <a:latin typeface="Arial" charset="0"/>
            </a:endParaRPr>
          </a:p>
        </p:txBody>
      </p:sp>
      <p:sp>
        <p:nvSpPr>
          <p:cNvPr id="98" name="Oval 192"/>
          <p:cNvSpPr>
            <a:spLocks noChangeArrowheads="1"/>
          </p:cNvSpPr>
          <p:nvPr/>
        </p:nvSpPr>
        <p:spPr bwMode="auto">
          <a:xfrm>
            <a:off x="5992351" y="3139271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99" name="Line 193"/>
          <p:cNvSpPr>
            <a:spLocks noChangeShapeType="1"/>
          </p:cNvSpPr>
          <p:nvPr/>
        </p:nvSpPr>
        <p:spPr bwMode="auto">
          <a:xfrm flipH="1">
            <a:off x="5678026" y="3323421"/>
            <a:ext cx="309563" cy="412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194"/>
          <p:cNvSpPr>
            <a:spLocks noChangeShapeType="1"/>
          </p:cNvSpPr>
          <p:nvPr/>
        </p:nvSpPr>
        <p:spPr bwMode="auto">
          <a:xfrm flipH="1">
            <a:off x="4639801" y="4533096"/>
            <a:ext cx="474663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5" name="TextBox 104"/>
          <p:cNvSpPr txBox="1"/>
          <p:nvPr/>
        </p:nvSpPr>
        <p:spPr>
          <a:xfrm>
            <a:off x="1330463" y="5902623"/>
            <a:ext cx="462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Stap 7: Omzetting van binaire M:N relatietypes.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0013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 smtClean="0"/>
              <a:t>Case-studie</a:t>
            </a:r>
            <a:endParaRPr lang="nl-BE" dirty="0" smtClean="0"/>
          </a:p>
          <a:p>
            <a:r>
              <a:rPr lang="nl-BE" sz="1400" dirty="0" smtClean="0"/>
              <a:t>Databank voor een jeugdbeweging</a:t>
            </a:r>
            <a:endParaRPr lang="nl-BE" sz="1400" dirty="0"/>
          </a:p>
        </p:txBody>
      </p:sp>
      <p:pic>
        <p:nvPicPr>
          <p:cNvPr id="10" name="Picture 4" descr="http://m.vlaanderen.be/sites/default/files/styles/mobile/public/images/kring%20kinderen%20xl.jpg?itok=uCADXCq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93" y="1157494"/>
            <a:ext cx="2256925" cy="15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 Box 58"/>
          <p:cNvSpPr txBox="1">
            <a:spLocks noChangeArrowheads="1"/>
          </p:cNvSpPr>
          <p:nvPr/>
        </p:nvSpPr>
        <p:spPr bwMode="auto">
          <a:xfrm>
            <a:off x="407196" y="1132684"/>
            <a:ext cx="7838877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altLang="nl-BE" sz="2000" b="0" dirty="0">
                <a:solidFill>
                  <a:schemeClr val="accent2"/>
                </a:solidFill>
                <a:cs typeface="Times New Roman" pitchFamily="18" charset="0"/>
              </a:rPr>
              <a:t>Stap </a:t>
            </a:r>
            <a:r>
              <a:rPr lang="nl-NL" altLang="nl-BE" sz="2000" b="0" dirty="0" smtClean="0">
                <a:solidFill>
                  <a:schemeClr val="accent2"/>
                </a:solidFill>
                <a:cs typeface="Times New Roman" pitchFamily="18" charset="0"/>
              </a:rPr>
              <a:t>7: A</a:t>
            </a:r>
            <a:r>
              <a:rPr lang="nl-NL" altLang="nl-BE" sz="1800" b="0" dirty="0" smtClean="0">
                <a:solidFill>
                  <a:schemeClr val="accent2"/>
                </a:solidFill>
                <a:cs typeface="Times New Roman" pitchFamily="18" charset="0"/>
              </a:rPr>
              <a:t>anmaak van de basisrelaties ‘Planning’ en </a:t>
            </a:r>
            <a:br>
              <a:rPr lang="nl-NL" altLang="nl-BE" sz="1800" b="0" dirty="0" smtClean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nl-NL" altLang="nl-BE" sz="1800" b="0" dirty="0" smtClean="0">
                <a:solidFill>
                  <a:schemeClr val="accent2"/>
                </a:solidFill>
                <a:cs typeface="Times New Roman" pitchFamily="18" charset="0"/>
              </a:rPr>
              <a:t>             ‘Inschrijving’</a:t>
            </a:r>
          </a:p>
          <a:p>
            <a:pPr eaLnBrk="1" hangingPunct="1"/>
            <a:endParaRPr lang="nl-NL" altLang="nl-BE" sz="400" b="0" dirty="0">
              <a:solidFill>
                <a:schemeClr val="accent2"/>
              </a:solidFill>
              <a:latin typeface="Courier" pitchFamily="49" charset="0"/>
              <a:cs typeface="Times New Roman" pitchFamily="18" charset="0"/>
            </a:endParaRP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1.1)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 (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lidnummer:integer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voornaam:varchar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naam:varchar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geslacht:char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geb_datum:date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straat:varchar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huisnr:smallint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postcode:varchar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groep:varchar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nl-NL" altLang="nl-BE" sz="16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Primaire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sleutel: {lidnummer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nl-NL" altLang="nl-BE" sz="16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BE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Vreemde sleutel: {groep} verwijst naar Groep</a:t>
            </a:r>
          </a:p>
          <a:p>
            <a:pPr eaLnBrk="1" hangingPunct="1"/>
            <a:endParaRPr lang="nl-NL" altLang="nl-BE" sz="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2.1)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Groep (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naam:varchar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min_leeftijd:smallint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max_leeftijd:smallint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leider:integer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nl-NL" altLang="nl-BE" sz="16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Primaire sleutel: {naam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nl-NL" altLang="nl-BE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Vreemde sleutel: {leider} verwijst naar Lid</a:t>
            </a:r>
          </a:p>
          <a:p>
            <a:pPr eaLnBrk="1" hangingPunct="1"/>
            <a:endParaRPr lang="nl-NL" altLang="nl-BE" sz="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(3.0)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Activiteit (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nummer:integer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omschrijving:varchar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kost:real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tijdstip:timestamp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Primaire </a:t>
            </a:r>
            <a:r>
              <a:rPr lang="nl-NL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sleutel: {nummer</a:t>
            </a:r>
            <a:r>
              <a:rPr lang="nl-NL" altLang="nl-BE" sz="16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endParaRPr lang="nl-NL" altLang="nl-BE" sz="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(4.0) Planning (</a:t>
            </a:r>
            <a:r>
              <a:rPr lang="nl-NL" altLang="nl-BE" sz="16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groepnaam:varchar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activiteitnummer:integer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Primaire sleutel: {</a:t>
            </a:r>
            <a:r>
              <a:rPr lang="nl-NL" altLang="nl-BE" sz="16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groepnaam,activiteitnummer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Vreemde sleutel: {</a:t>
            </a:r>
            <a:r>
              <a:rPr lang="nl-NL" altLang="nl-BE" sz="16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groepnaam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verwijst naar Groep</a:t>
            </a:r>
          </a:p>
          <a:p>
            <a:pPr eaLnBrk="1" hangingPunct="1"/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Vreemde sleutel: {activiteitnummer} verwijst 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naar Activiteit</a:t>
            </a:r>
          </a:p>
          <a:p>
            <a:pPr eaLnBrk="1" hangingPunct="1"/>
            <a:endParaRPr lang="nl-NL" altLang="nl-BE" sz="4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(5.0) Inschrijving (</a:t>
            </a:r>
            <a:r>
              <a:rPr lang="nl-NL" altLang="nl-BE" sz="1600" b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activiteitnummer:integer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lidnummer:integer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betaald:boolean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Primaire sleutel: {activiteitnummer, lidnummer}</a:t>
            </a:r>
          </a:p>
          <a:p>
            <a:pPr eaLnBrk="1" hangingPunct="1"/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Vreemde sleutel: {activiteitnummer} verwijst 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naar Activiteit</a:t>
            </a:r>
            <a:endParaRPr lang="nl-NL" altLang="nl-BE" sz="1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nl-NL" altLang="nl-BE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Vreemde sleutel: {lidnummer} verwijst naar </a:t>
            </a:r>
            <a:r>
              <a:rPr lang="nl-NL" altLang="nl-BE" sz="16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</a:t>
            </a:r>
            <a:endParaRPr lang="nl-NL" altLang="nl-BE" sz="1800" b="0" dirty="0">
              <a:solidFill>
                <a:schemeClr val="tx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6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 smtClean="0"/>
              <a:t>Case-studie</a:t>
            </a:r>
            <a:endParaRPr lang="nl-BE" dirty="0" smtClean="0"/>
          </a:p>
          <a:p>
            <a:r>
              <a:rPr lang="nl-BE" sz="1400" dirty="0" smtClean="0"/>
              <a:t>Databank voor een jeugdbeweging</a:t>
            </a:r>
            <a:endParaRPr lang="nl-BE" sz="1400" dirty="0"/>
          </a:p>
        </p:txBody>
      </p:sp>
      <p:pic>
        <p:nvPicPr>
          <p:cNvPr id="10" name="Picture 4" descr="http://m.vlaanderen.be/sites/default/files/styles/mobile/public/images/kring%20kinderen%20xl.jpg?itok=uCADXCq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93" y="1157494"/>
            <a:ext cx="2256925" cy="15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595100" y="2248683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987213" y="2262971"/>
            <a:ext cx="45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Lid</a:t>
            </a:r>
            <a:endParaRPr lang="nl-NL" sz="1600">
              <a:latin typeface="Arial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258550" y="4321958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506200" y="4336246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Groep</a:t>
            </a:r>
            <a:endParaRPr lang="nl-NL" sz="1600">
              <a:latin typeface="Arial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5116050" y="4293383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5265275" y="4307671"/>
            <a:ext cx="93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Activiteit</a:t>
            </a:r>
            <a:endParaRPr lang="nl-NL" sz="1600">
              <a:latin typeface="Arial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2047414" y="4509283"/>
            <a:ext cx="195263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248902" y="4345771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leeftijd</a:t>
            </a:r>
            <a:endParaRPr lang="nl-NL" sz="1400">
              <a:latin typeface="Arial" charset="0"/>
            </a:endParaRPr>
          </a:p>
        </p:txBody>
      </p:sp>
      <p:sp>
        <p:nvSpPr>
          <p:cNvPr id="19" name="Oval 32"/>
          <p:cNvSpPr>
            <a:spLocks noChangeArrowheads="1"/>
          </p:cNvSpPr>
          <p:nvPr/>
        </p:nvSpPr>
        <p:spPr bwMode="auto">
          <a:xfrm>
            <a:off x="1104439" y="43346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250364" y="3904446"/>
            <a:ext cx="903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minimum</a:t>
            </a:r>
            <a:endParaRPr lang="nl-NL" sz="1400">
              <a:latin typeface="Arial" charset="0"/>
            </a:endParaRPr>
          </a:p>
        </p:txBody>
      </p:sp>
      <p:sp>
        <p:nvSpPr>
          <p:cNvPr id="21" name="Oval 35"/>
          <p:cNvSpPr>
            <a:spLocks noChangeArrowheads="1"/>
          </p:cNvSpPr>
          <p:nvPr/>
        </p:nvSpPr>
        <p:spPr bwMode="auto">
          <a:xfrm>
            <a:off x="205914" y="38933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02739" y="4701371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maximum</a:t>
            </a:r>
            <a:endParaRPr lang="nl-NL" sz="1400">
              <a:latin typeface="Arial" charset="0"/>
            </a:endParaRPr>
          </a:p>
        </p:txBody>
      </p:sp>
      <p:sp>
        <p:nvSpPr>
          <p:cNvPr id="23" name="Oval 38"/>
          <p:cNvSpPr>
            <a:spLocks noChangeArrowheads="1"/>
          </p:cNvSpPr>
          <p:nvPr/>
        </p:nvSpPr>
        <p:spPr bwMode="auto">
          <a:xfrm>
            <a:off x="183689" y="46902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2566527" y="497124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naam</a:t>
            </a:r>
            <a:endParaRPr lang="nl-NL" sz="1400" u="sng">
              <a:latin typeface="Arial" charset="0"/>
            </a:endParaRPr>
          </a:p>
        </p:txBody>
      </p:sp>
      <p:sp>
        <p:nvSpPr>
          <p:cNvPr id="25" name="Oval 41"/>
          <p:cNvSpPr>
            <a:spLocks noChangeArrowheads="1"/>
          </p:cNvSpPr>
          <p:nvPr/>
        </p:nvSpPr>
        <p:spPr bwMode="auto">
          <a:xfrm>
            <a:off x="2387139" y="49601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 flipH="1" flipV="1">
            <a:off x="986964" y="4185433"/>
            <a:ext cx="271463" cy="1873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 flipH="1">
            <a:off x="1069514" y="4645808"/>
            <a:ext cx="252413" cy="127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8" name="Line 44"/>
          <p:cNvSpPr>
            <a:spLocks noChangeShapeType="1"/>
          </p:cNvSpPr>
          <p:nvPr/>
        </p:nvSpPr>
        <p:spPr bwMode="auto">
          <a:xfrm flipH="1" flipV="1">
            <a:off x="2850689" y="4706133"/>
            <a:ext cx="4763" cy="2444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663114" y="2434421"/>
            <a:ext cx="1011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lidnummer</a:t>
            </a:r>
            <a:endParaRPr lang="nl-NL" sz="1400" u="sng">
              <a:latin typeface="Arial" charset="0"/>
            </a:endParaRPr>
          </a:p>
        </p:txBody>
      </p:sp>
      <p:sp>
        <p:nvSpPr>
          <p:cNvPr id="30" name="Oval 47"/>
          <p:cNvSpPr>
            <a:spLocks noChangeArrowheads="1"/>
          </p:cNvSpPr>
          <p:nvPr/>
        </p:nvSpPr>
        <p:spPr bwMode="auto">
          <a:xfrm>
            <a:off x="688514" y="24233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1" name="Text Box 49"/>
          <p:cNvSpPr txBox="1">
            <a:spLocks noChangeArrowheads="1"/>
          </p:cNvSpPr>
          <p:nvPr/>
        </p:nvSpPr>
        <p:spPr bwMode="auto">
          <a:xfrm>
            <a:off x="1256839" y="1583521"/>
            <a:ext cx="1020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geb.datum</a:t>
            </a:r>
            <a:endParaRPr lang="nl-NL" sz="1400">
              <a:latin typeface="Arial" charset="0"/>
            </a:endParaRPr>
          </a:p>
        </p:txBody>
      </p:sp>
      <p:sp>
        <p:nvSpPr>
          <p:cNvPr id="32" name="Oval 50"/>
          <p:cNvSpPr>
            <a:spLocks noChangeArrowheads="1"/>
          </p:cNvSpPr>
          <p:nvPr/>
        </p:nvSpPr>
        <p:spPr bwMode="auto">
          <a:xfrm>
            <a:off x="1285414" y="15724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3" name="Text Box 52"/>
          <p:cNvSpPr txBox="1">
            <a:spLocks noChangeArrowheads="1"/>
          </p:cNvSpPr>
          <p:nvPr/>
        </p:nvSpPr>
        <p:spPr bwMode="auto">
          <a:xfrm>
            <a:off x="2469689" y="159939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naam</a:t>
            </a:r>
            <a:endParaRPr lang="nl-NL" sz="1400">
              <a:latin typeface="Arial" charset="0"/>
            </a:endParaRPr>
          </a:p>
        </p:txBody>
      </p:sp>
      <p:sp>
        <p:nvSpPr>
          <p:cNvPr id="34" name="Oval 53"/>
          <p:cNvSpPr>
            <a:spLocks noChangeArrowheads="1"/>
          </p:cNvSpPr>
          <p:nvPr/>
        </p:nvSpPr>
        <p:spPr bwMode="auto">
          <a:xfrm>
            <a:off x="2301414" y="158828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5" name="Text Box 55"/>
          <p:cNvSpPr txBox="1">
            <a:spLocks noChangeArrowheads="1"/>
          </p:cNvSpPr>
          <p:nvPr/>
        </p:nvSpPr>
        <p:spPr bwMode="auto">
          <a:xfrm>
            <a:off x="3323764" y="1605746"/>
            <a:ext cx="971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voornaam</a:t>
            </a:r>
            <a:endParaRPr lang="nl-NL" sz="1400">
              <a:latin typeface="Arial" charset="0"/>
            </a:endParaRPr>
          </a:p>
        </p:txBody>
      </p:sp>
      <p:sp>
        <p:nvSpPr>
          <p:cNvPr id="36" name="Oval 56"/>
          <p:cNvSpPr>
            <a:spLocks noChangeArrowheads="1"/>
          </p:cNvSpPr>
          <p:nvPr/>
        </p:nvSpPr>
        <p:spPr bwMode="auto">
          <a:xfrm>
            <a:off x="3326939" y="15946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4598527" y="2250271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adres</a:t>
            </a:r>
            <a:endParaRPr lang="nl-NL" sz="1400">
              <a:latin typeface="Arial" charset="0"/>
            </a:endParaRPr>
          </a:p>
        </p:txBody>
      </p:sp>
      <p:sp>
        <p:nvSpPr>
          <p:cNvPr id="38" name="Oval 59"/>
          <p:cNvSpPr>
            <a:spLocks noChangeArrowheads="1"/>
          </p:cNvSpPr>
          <p:nvPr/>
        </p:nvSpPr>
        <p:spPr bwMode="auto">
          <a:xfrm>
            <a:off x="4428664" y="22391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9" name="Text Box 61"/>
          <p:cNvSpPr txBox="1">
            <a:spLocks noChangeArrowheads="1"/>
          </p:cNvSpPr>
          <p:nvPr/>
        </p:nvSpPr>
        <p:spPr bwMode="auto">
          <a:xfrm>
            <a:off x="5635164" y="222804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straat</a:t>
            </a:r>
            <a:endParaRPr lang="nl-NL" sz="1400">
              <a:latin typeface="Arial" charset="0"/>
            </a:endParaRPr>
          </a:p>
        </p:txBody>
      </p:sp>
      <p:sp>
        <p:nvSpPr>
          <p:cNvPr id="40" name="Oval 62"/>
          <p:cNvSpPr>
            <a:spLocks noChangeArrowheads="1"/>
          </p:cNvSpPr>
          <p:nvPr/>
        </p:nvSpPr>
        <p:spPr bwMode="auto">
          <a:xfrm>
            <a:off x="5463714" y="22169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1" name="Text Box 64"/>
          <p:cNvSpPr txBox="1">
            <a:spLocks noChangeArrowheads="1"/>
          </p:cNvSpPr>
          <p:nvPr/>
        </p:nvSpPr>
        <p:spPr bwMode="auto">
          <a:xfrm>
            <a:off x="5520864" y="2691596"/>
            <a:ext cx="903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postcode</a:t>
            </a:r>
            <a:endParaRPr lang="nl-NL" sz="1400">
              <a:latin typeface="Arial" charset="0"/>
            </a:endParaRPr>
          </a:p>
        </p:txBody>
      </p:sp>
      <p:sp>
        <p:nvSpPr>
          <p:cNvPr id="42" name="Oval 65"/>
          <p:cNvSpPr>
            <a:spLocks noChangeArrowheads="1"/>
          </p:cNvSpPr>
          <p:nvPr/>
        </p:nvSpPr>
        <p:spPr bwMode="auto">
          <a:xfrm>
            <a:off x="5489114" y="268048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3" name="Text Box 67"/>
          <p:cNvSpPr txBox="1">
            <a:spLocks noChangeArrowheads="1"/>
          </p:cNvSpPr>
          <p:nvPr/>
        </p:nvSpPr>
        <p:spPr bwMode="auto">
          <a:xfrm>
            <a:off x="5468477" y="1754971"/>
            <a:ext cx="833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nummer</a:t>
            </a:r>
            <a:endParaRPr lang="nl-NL" sz="1400">
              <a:latin typeface="Arial" charset="0"/>
            </a:endParaRPr>
          </a:p>
        </p:txBody>
      </p:sp>
      <p:sp>
        <p:nvSpPr>
          <p:cNvPr id="44" name="Oval 68"/>
          <p:cNvSpPr>
            <a:spLocks noChangeArrowheads="1"/>
          </p:cNvSpPr>
          <p:nvPr/>
        </p:nvSpPr>
        <p:spPr bwMode="auto">
          <a:xfrm>
            <a:off x="5400214" y="17438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5" name="Text Box 70"/>
          <p:cNvSpPr txBox="1">
            <a:spLocks noChangeArrowheads="1"/>
          </p:cNvSpPr>
          <p:nvPr/>
        </p:nvSpPr>
        <p:spPr bwMode="auto">
          <a:xfrm>
            <a:off x="1085389" y="1999446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dirty="0">
                <a:latin typeface="Arial" charset="0"/>
              </a:rPr>
              <a:t>leeftijd</a:t>
            </a:r>
            <a:endParaRPr lang="nl-NL" sz="1400" dirty="0">
              <a:latin typeface="Arial" charset="0"/>
            </a:endParaRPr>
          </a:p>
        </p:txBody>
      </p:sp>
      <p:sp>
        <p:nvSpPr>
          <p:cNvPr id="46" name="Oval 71"/>
          <p:cNvSpPr>
            <a:spLocks noChangeArrowheads="1"/>
          </p:cNvSpPr>
          <p:nvPr/>
        </p:nvSpPr>
        <p:spPr bwMode="auto">
          <a:xfrm>
            <a:off x="948864" y="19883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7" name="Line 72"/>
          <p:cNvSpPr>
            <a:spLocks noChangeShapeType="1"/>
          </p:cNvSpPr>
          <p:nvPr/>
        </p:nvSpPr>
        <p:spPr bwMode="auto">
          <a:xfrm flipH="1">
            <a:off x="1637839" y="2489983"/>
            <a:ext cx="938213" cy="793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8" name="Line 73"/>
          <p:cNvSpPr>
            <a:spLocks noChangeShapeType="1"/>
          </p:cNvSpPr>
          <p:nvPr/>
        </p:nvSpPr>
        <p:spPr bwMode="auto">
          <a:xfrm flipH="1" flipV="1">
            <a:off x="1828339" y="2207408"/>
            <a:ext cx="760413" cy="203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9" name="Line 74"/>
          <p:cNvSpPr>
            <a:spLocks noChangeShapeType="1"/>
          </p:cNvSpPr>
          <p:nvPr/>
        </p:nvSpPr>
        <p:spPr bwMode="auto">
          <a:xfrm flipH="1" flipV="1">
            <a:off x="2056939" y="1883558"/>
            <a:ext cx="531813" cy="4159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Line 75"/>
          <p:cNvSpPr>
            <a:spLocks noChangeShapeType="1"/>
          </p:cNvSpPr>
          <p:nvPr/>
        </p:nvSpPr>
        <p:spPr bwMode="auto">
          <a:xfrm flipH="1" flipV="1">
            <a:off x="2799889" y="1921658"/>
            <a:ext cx="214313" cy="3111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1" name="Line 76"/>
          <p:cNvSpPr>
            <a:spLocks noChangeShapeType="1"/>
          </p:cNvSpPr>
          <p:nvPr/>
        </p:nvSpPr>
        <p:spPr bwMode="auto">
          <a:xfrm flipV="1">
            <a:off x="3423777" y="1940708"/>
            <a:ext cx="338138" cy="292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77"/>
          <p:cNvSpPr>
            <a:spLocks noChangeShapeType="1"/>
          </p:cNvSpPr>
          <p:nvPr/>
        </p:nvSpPr>
        <p:spPr bwMode="auto">
          <a:xfrm flipV="1">
            <a:off x="3842877" y="2416958"/>
            <a:ext cx="585788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3" name="Line 78"/>
          <p:cNvSpPr>
            <a:spLocks noChangeShapeType="1"/>
          </p:cNvSpPr>
          <p:nvPr/>
        </p:nvSpPr>
        <p:spPr bwMode="auto">
          <a:xfrm flipV="1">
            <a:off x="5112877" y="2013733"/>
            <a:ext cx="388938" cy="2444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4" name="Line 79"/>
          <p:cNvSpPr>
            <a:spLocks noChangeShapeType="1"/>
          </p:cNvSpPr>
          <p:nvPr/>
        </p:nvSpPr>
        <p:spPr bwMode="auto">
          <a:xfrm flipV="1">
            <a:off x="5379577" y="2391558"/>
            <a:ext cx="100013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Line 80"/>
          <p:cNvSpPr>
            <a:spLocks noChangeShapeType="1"/>
          </p:cNvSpPr>
          <p:nvPr/>
        </p:nvSpPr>
        <p:spPr bwMode="auto">
          <a:xfrm flipH="1" flipV="1">
            <a:off x="5146214" y="2553483"/>
            <a:ext cx="357188" cy="2349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6" name="Text Box 82"/>
          <p:cNvSpPr txBox="1">
            <a:spLocks noChangeArrowheads="1"/>
          </p:cNvSpPr>
          <p:nvPr/>
        </p:nvSpPr>
        <p:spPr bwMode="auto">
          <a:xfrm>
            <a:off x="4281027" y="4920446"/>
            <a:ext cx="833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nummer</a:t>
            </a:r>
            <a:endParaRPr lang="nl-NL" sz="1400" u="sng">
              <a:latin typeface="Arial" charset="0"/>
            </a:endParaRPr>
          </a:p>
        </p:txBody>
      </p:sp>
      <p:sp>
        <p:nvSpPr>
          <p:cNvPr id="57" name="Oval 83"/>
          <p:cNvSpPr>
            <a:spLocks noChangeArrowheads="1"/>
          </p:cNvSpPr>
          <p:nvPr/>
        </p:nvSpPr>
        <p:spPr bwMode="auto">
          <a:xfrm>
            <a:off x="4203239" y="490933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8" name="Text Box 84"/>
          <p:cNvSpPr txBox="1">
            <a:spLocks noChangeArrowheads="1"/>
          </p:cNvSpPr>
          <p:nvPr/>
        </p:nvSpPr>
        <p:spPr bwMode="auto">
          <a:xfrm>
            <a:off x="5282739" y="4898221"/>
            <a:ext cx="1169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omschrijving</a:t>
            </a:r>
            <a:endParaRPr lang="nl-NL" sz="1400">
              <a:latin typeface="Arial" charset="0"/>
            </a:endParaRPr>
          </a:p>
        </p:txBody>
      </p:sp>
      <p:sp>
        <p:nvSpPr>
          <p:cNvPr id="59" name="Oval 85"/>
          <p:cNvSpPr>
            <a:spLocks noChangeArrowheads="1"/>
          </p:cNvSpPr>
          <p:nvPr/>
        </p:nvSpPr>
        <p:spPr bwMode="auto">
          <a:xfrm>
            <a:off x="5333539" y="4906158"/>
            <a:ext cx="10922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0" name="Text Box 87"/>
          <p:cNvSpPr txBox="1">
            <a:spLocks noChangeArrowheads="1"/>
          </p:cNvSpPr>
          <p:nvPr/>
        </p:nvSpPr>
        <p:spPr bwMode="auto">
          <a:xfrm>
            <a:off x="6848014" y="4745821"/>
            <a:ext cx="509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kost</a:t>
            </a:r>
            <a:endParaRPr lang="nl-NL" sz="1400">
              <a:latin typeface="Arial" charset="0"/>
            </a:endParaRPr>
          </a:p>
        </p:txBody>
      </p:sp>
      <p:sp>
        <p:nvSpPr>
          <p:cNvPr id="61" name="Oval 88"/>
          <p:cNvSpPr>
            <a:spLocks noChangeArrowheads="1"/>
          </p:cNvSpPr>
          <p:nvPr/>
        </p:nvSpPr>
        <p:spPr bwMode="auto">
          <a:xfrm>
            <a:off x="6619414" y="47347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2" name="Text Box 90"/>
          <p:cNvSpPr txBox="1">
            <a:spLocks noChangeArrowheads="1"/>
          </p:cNvSpPr>
          <p:nvPr/>
        </p:nvSpPr>
        <p:spPr bwMode="auto">
          <a:xfrm>
            <a:off x="6695614" y="4060021"/>
            <a:ext cx="687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tijdstip</a:t>
            </a:r>
            <a:endParaRPr lang="nl-NL" sz="1400">
              <a:latin typeface="Arial" charset="0"/>
            </a:endParaRPr>
          </a:p>
        </p:txBody>
      </p:sp>
      <p:sp>
        <p:nvSpPr>
          <p:cNvPr id="63" name="Oval 91"/>
          <p:cNvSpPr>
            <a:spLocks noChangeArrowheads="1"/>
          </p:cNvSpPr>
          <p:nvPr/>
        </p:nvSpPr>
        <p:spPr bwMode="auto">
          <a:xfrm>
            <a:off x="6552739" y="404890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4" name="Line 92"/>
          <p:cNvSpPr>
            <a:spLocks noChangeShapeType="1"/>
          </p:cNvSpPr>
          <p:nvPr/>
        </p:nvSpPr>
        <p:spPr bwMode="auto">
          <a:xfrm flipV="1">
            <a:off x="4766802" y="4677558"/>
            <a:ext cx="481013" cy="2222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5" name="Line 93"/>
          <p:cNvSpPr>
            <a:spLocks noChangeShapeType="1"/>
          </p:cNvSpPr>
          <p:nvPr/>
        </p:nvSpPr>
        <p:spPr bwMode="auto">
          <a:xfrm flipH="1" flipV="1">
            <a:off x="5790739" y="4690257"/>
            <a:ext cx="71438" cy="2000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6" name="Line 94"/>
          <p:cNvSpPr>
            <a:spLocks noChangeShapeType="1"/>
          </p:cNvSpPr>
          <p:nvPr/>
        </p:nvSpPr>
        <p:spPr bwMode="auto">
          <a:xfrm flipH="1" flipV="1">
            <a:off x="6371764" y="4636283"/>
            <a:ext cx="319088" cy="1682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7" name="Line 95"/>
          <p:cNvSpPr>
            <a:spLocks noChangeShapeType="1"/>
          </p:cNvSpPr>
          <p:nvPr/>
        </p:nvSpPr>
        <p:spPr bwMode="auto">
          <a:xfrm flipV="1">
            <a:off x="6367002" y="4321958"/>
            <a:ext cx="280988" cy="130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8" name="Text Box 124"/>
          <p:cNvSpPr txBox="1">
            <a:spLocks noChangeArrowheads="1"/>
          </p:cNvSpPr>
          <p:nvPr/>
        </p:nvSpPr>
        <p:spPr bwMode="auto">
          <a:xfrm>
            <a:off x="4423902" y="1602571"/>
            <a:ext cx="84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geslacht</a:t>
            </a:r>
            <a:endParaRPr lang="nl-NL" sz="1400">
              <a:latin typeface="Arial" charset="0"/>
            </a:endParaRPr>
          </a:p>
        </p:txBody>
      </p:sp>
      <p:sp>
        <p:nvSpPr>
          <p:cNvPr id="69" name="Oval 125"/>
          <p:cNvSpPr>
            <a:spLocks noChangeArrowheads="1"/>
          </p:cNvSpPr>
          <p:nvPr/>
        </p:nvSpPr>
        <p:spPr bwMode="auto">
          <a:xfrm>
            <a:off x="4361989" y="159145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70" name="Line 126"/>
          <p:cNvSpPr>
            <a:spLocks noChangeShapeType="1"/>
          </p:cNvSpPr>
          <p:nvPr/>
        </p:nvSpPr>
        <p:spPr bwMode="auto">
          <a:xfrm flipV="1">
            <a:off x="3846052" y="1877208"/>
            <a:ext cx="652463" cy="419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1" name="Text Box 88"/>
          <p:cNvSpPr txBox="1">
            <a:spLocks noChangeArrowheads="1"/>
          </p:cNvSpPr>
          <p:nvPr/>
        </p:nvSpPr>
        <p:spPr bwMode="auto">
          <a:xfrm>
            <a:off x="2176001" y="3226584"/>
            <a:ext cx="469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lid</a:t>
            </a:r>
          </a:p>
          <a:p>
            <a:pPr algn="ctr" eaLnBrk="1" hangingPunct="1"/>
            <a:r>
              <a:rPr lang="nl-BE" sz="1400">
                <a:latin typeface="Arial" charset="0"/>
              </a:rPr>
              <a:t>van</a:t>
            </a:r>
            <a:endParaRPr lang="nl-NL" sz="1400">
              <a:latin typeface="Arial" charset="0"/>
            </a:endParaRPr>
          </a:p>
        </p:txBody>
      </p:sp>
      <p:sp>
        <p:nvSpPr>
          <p:cNvPr id="72" name="Rectangle 89"/>
          <p:cNvSpPr>
            <a:spLocks noChangeArrowheads="1"/>
          </p:cNvSpPr>
          <p:nvPr/>
        </p:nvSpPr>
        <p:spPr bwMode="auto">
          <a:xfrm rot="2700000">
            <a:off x="2147426" y="322817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91"/>
          <p:cNvSpPr>
            <a:spLocks noChangeShapeType="1"/>
          </p:cNvSpPr>
          <p:nvPr/>
        </p:nvSpPr>
        <p:spPr bwMode="auto">
          <a:xfrm flipV="1">
            <a:off x="2504614" y="2642382"/>
            <a:ext cx="473074" cy="584199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4" name="Text Box 92"/>
          <p:cNvSpPr txBox="1">
            <a:spLocks noChangeArrowheads="1"/>
          </p:cNvSpPr>
          <p:nvPr/>
        </p:nvSpPr>
        <p:spPr bwMode="auto">
          <a:xfrm>
            <a:off x="2941176" y="25884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75" name="Text Box 168"/>
          <p:cNvSpPr txBox="1">
            <a:spLocks noChangeArrowheads="1"/>
          </p:cNvSpPr>
          <p:nvPr/>
        </p:nvSpPr>
        <p:spPr bwMode="auto">
          <a:xfrm>
            <a:off x="3090401" y="3299609"/>
            <a:ext cx="617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leider</a:t>
            </a:r>
          </a:p>
          <a:p>
            <a:pPr algn="ctr" eaLnBrk="1" hangingPunct="1"/>
            <a:r>
              <a:rPr lang="nl-BE" sz="1400">
                <a:latin typeface="Arial" charset="0"/>
              </a:rPr>
              <a:t>van</a:t>
            </a:r>
            <a:endParaRPr lang="nl-NL" sz="1400">
              <a:latin typeface="Arial" charset="0"/>
            </a:endParaRPr>
          </a:p>
        </p:txBody>
      </p:sp>
      <p:sp>
        <p:nvSpPr>
          <p:cNvPr id="76" name="Rectangle 169"/>
          <p:cNvSpPr>
            <a:spLocks noChangeArrowheads="1"/>
          </p:cNvSpPr>
          <p:nvPr/>
        </p:nvSpPr>
        <p:spPr bwMode="auto">
          <a:xfrm rot="2700000">
            <a:off x="3134851" y="323452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70"/>
          <p:cNvSpPr txBox="1">
            <a:spLocks noChangeArrowheads="1"/>
          </p:cNvSpPr>
          <p:nvPr/>
        </p:nvSpPr>
        <p:spPr bwMode="auto">
          <a:xfrm>
            <a:off x="4011151" y="4337834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voor</a:t>
            </a:r>
            <a:endParaRPr lang="nl-NL" sz="1400">
              <a:latin typeface="Arial" charset="0"/>
            </a:endParaRPr>
          </a:p>
        </p:txBody>
      </p:sp>
      <p:sp>
        <p:nvSpPr>
          <p:cNvPr id="78" name="Rectangle 171"/>
          <p:cNvSpPr>
            <a:spLocks noChangeArrowheads="1"/>
          </p:cNvSpPr>
          <p:nvPr/>
        </p:nvSpPr>
        <p:spPr bwMode="auto">
          <a:xfrm rot="2700000">
            <a:off x="4011151" y="424417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 Box 172"/>
          <p:cNvSpPr txBox="1">
            <a:spLocks noChangeArrowheads="1"/>
          </p:cNvSpPr>
          <p:nvPr/>
        </p:nvSpPr>
        <p:spPr bwMode="auto">
          <a:xfrm>
            <a:off x="5027151" y="3280559"/>
            <a:ext cx="6969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schrijft</a:t>
            </a:r>
            <a:br>
              <a:rPr lang="nl-BE" sz="1400">
                <a:latin typeface="Arial" charset="0"/>
              </a:rPr>
            </a:br>
            <a:r>
              <a:rPr lang="nl-BE" sz="1400">
                <a:latin typeface="Arial" charset="0"/>
              </a:rPr>
              <a:t>in</a:t>
            </a:r>
            <a:endParaRPr lang="nl-NL" sz="1400">
              <a:latin typeface="Arial" charset="0"/>
            </a:endParaRPr>
          </a:p>
        </p:txBody>
      </p:sp>
      <p:sp>
        <p:nvSpPr>
          <p:cNvPr id="80" name="Rectangle 173"/>
          <p:cNvSpPr>
            <a:spLocks noChangeArrowheads="1"/>
          </p:cNvSpPr>
          <p:nvPr/>
        </p:nvSpPr>
        <p:spPr bwMode="auto">
          <a:xfrm rot="2700000">
            <a:off x="5106526" y="3196421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174"/>
          <p:cNvSpPr>
            <a:spLocks noChangeShapeType="1"/>
          </p:cNvSpPr>
          <p:nvPr/>
        </p:nvSpPr>
        <p:spPr bwMode="auto">
          <a:xfrm flipV="1">
            <a:off x="2564938" y="2642383"/>
            <a:ext cx="467651" cy="6032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2" name="Line 175"/>
          <p:cNvSpPr>
            <a:spLocks noChangeShapeType="1"/>
          </p:cNvSpPr>
          <p:nvPr/>
        </p:nvSpPr>
        <p:spPr bwMode="auto">
          <a:xfrm flipH="1" flipV="1">
            <a:off x="2414126" y="3879046"/>
            <a:ext cx="150813" cy="4349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" name="Text Box 176"/>
          <p:cNvSpPr txBox="1">
            <a:spLocks noChangeArrowheads="1"/>
          </p:cNvSpPr>
          <p:nvPr/>
        </p:nvSpPr>
        <p:spPr bwMode="auto">
          <a:xfrm>
            <a:off x="2280776" y="4033034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84" name="Line 177"/>
          <p:cNvSpPr>
            <a:spLocks noChangeShapeType="1"/>
          </p:cNvSpPr>
          <p:nvPr/>
        </p:nvSpPr>
        <p:spPr bwMode="auto">
          <a:xfrm flipV="1">
            <a:off x="3076114" y="3856821"/>
            <a:ext cx="277813" cy="4635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5" name="Line 178"/>
          <p:cNvSpPr>
            <a:spLocks noChangeShapeType="1"/>
          </p:cNvSpPr>
          <p:nvPr/>
        </p:nvSpPr>
        <p:spPr bwMode="auto">
          <a:xfrm flipV="1">
            <a:off x="3130089" y="3863171"/>
            <a:ext cx="277813" cy="4635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6" name="Line 179"/>
          <p:cNvSpPr>
            <a:spLocks noChangeShapeType="1"/>
          </p:cNvSpPr>
          <p:nvPr/>
        </p:nvSpPr>
        <p:spPr bwMode="auto">
          <a:xfrm flipH="1" flipV="1">
            <a:off x="3323764" y="2642383"/>
            <a:ext cx="84138" cy="480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7" name="Text Box 180"/>
          <p:cNvSpPr txBox="1">
            <a:spLocks noChangeArrowheads="1"/>
          </p:cNvSpPr>
          <p:nvPr/>
        </p:nvSpPr>
        <p:spPr bwMode="auto">
          <a:xfrm>
            <a:off x="2906251" y="40489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88" name="Text Box 181"/>
          <p:cNvSpPr txBox="1">
            <a:spLocks noChangeArrowheads="1"/>
          </p:cNvSpPr>
          <p:nvPr/>
        </p:nvSpPr>
        <p:spPr bwMode="auto">
          <a:xfrm>
            <a:off x="3299158" y="2610631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>
                <a:latin typeface="Arial" charset="0"/>
              </a:rPr>
              <a:t>1</a:t>
            </a:r>
            <a:endParaRPr lang="nl-NL" sz="1400" dirty="0">
              <a:latin typeface="Arial" charset="0"/>
            </a:endParaRPr>
          </a:p>
        </p:txBody>
      </p:sp>
      <p:sp>
        <p:nvSpPr>
          <p:cNvPr id="89" name="Line 182"/>
          <p:cNvSpPr>
            <a:spLocks noChangeShapeType="1"/>
          </p:cNvSpPr>
          <p:nvPr/>
        </p:nvSpPr>
        <p:spPr bwMode="auto">
          <a:xfrm flipH="1" flipV="1">
            <a:off x="3850813" y="2642382"/>
            <a:ext cx="1362076" cy="604838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0" name="Line 183"/>
          <p:cNvSpPr>
            <a:spLocks noChangeShapeType="1"/>
          </p:cNvSpPr>
          <p:nvPr/>
        </p:nvSpPr>
        <p:spPr bwMode="auto">
          <a:xfrm flipH="1" flipV="1">
            <a:off x="5538326" y="3688546"/>
            <a:ext cx="122238" cy="6159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1" name="Text Box 184"/>
          <p:cNvSpPr txBox="1">
            <a:spLocks noChangeArrowheads="1"/>
          </p:cNvSpPr>
          <p:nvPr/>
        </p:nvSpPr>
        <p:spPr bwMode="auto">
          <a:xfrm>
            <a:off x="5595476" y="3994934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92" name="Text Box 185"/>
          <p:cNvSpPr txBox="1">
            <a:spLocks noChangeArrowheads="1"/>
          </p:cNvSpPr>
          <p:nvPr/>
        </p:nvSpPr>
        <p:spPr bwMode="auto">
          <a:xfrm>
            <a:off x="3786387" y="2680483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>
                <a:latin typeface="Arial" charset="0"/>
              </a:rPr>
              <a:t>M</a:t>
            </a:r>
            <a:endParaRPr lang="nl-NL" sz="1400" dirty="0">
              <a:latin typeface="Arial" charset="0"/>
            </a:endParaRPr>
          </a:p>
        </p:txBody>
      </p:sp>
      <p:sp>
        <p:nvSpPr>
          <p:cNvPr id="93" name="Line 186"/>
          <p:cNvSpPr>
            <a:spLocks noChangeShapeType="1"/>
          </p:cNvSpPr>
          <p:nvPr/>
        </p:nvSpPr>
        <p:spPr bwMode="auto">
          <a:xfrm flipH="1" flipV="1">
            <a:off x="3515851" y="4494996"/>
            <a:ext cx="388938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187"/>
          <p:cNvSpPr>
            <a:spLocks noChangeShapeType="1"/>
          </p:cNvSpPr>
          <p:nvPr/>
        </p:nvSpPr>
        <p:spPr bwMode="auto">
          <a:xfrm flipH="1">
            <a:off x="4636626" y="4488646"/>
            <a:ext cx="474663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Text Box 188"/>
          <p:cNvSpPr txBox="1">
            <a:spLocks noChangeArrowheads="1"/>
          </p:cNvSpPr>
          <p:nvPr/>
        </p:nvSpPr>
        <p:spPr bwMode="auto">
          <a:xfrm>
            <a:off x="3474576" y="42267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M</a:t>
            </a:r>
            <a:endParaRPr lang="nl-NL" sz="1400">
              <a:latin typeface="Arial" charset="0"/>
            </a:endParaRPr>
          </a:p>
        </p:txBody>
      </p:sp>
      <p:sp>
        <p:nvSpPr>
          <p:cNvPr id="96" name="Text Box 189"/>
          <p:cNvSpPr txBox="1">
            <a:spLocks noChangeArrowheads="1"/>
          </p:cNvSpPr>
          <p:nvPr/>
        </p:nvSpPr>
        <p:spPr bwMode="auto">
          <a:xfrm>
            <a:off x="4849351" y="4239409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97" name="Text Box 191"/>
          <p:cNvSpPr txBox="1">
            <a:spLocks noChangeArrowheads="1"/>
          </p:cNvSpPr>
          <p:nvPr/>
        </p:nvSpPr>
        <p:spPr bwMode="auto">
          <a:xfrm>
            <a:off x="6093951" y="3150384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betaald</a:t>
            </a:r>
            <a:endParaRPr lang="nl-NL" sz="1400">
              <a:latin typeface="Arial" charset="0"/>
            </a:endParaRPr>
          </a:p>
        </p:txBody>
      </p:sp>
      <p:sp>
        <p:nvSpPr>
          <p:cNvPr id="98" name="Oval 192"/>
          <p:cNvSpPr>
            <a:spLocks noChangeArrowheads="1"/>
          </p:cNvSpPr>
          <p:nvPr/>
        </p:nvSpPr>
        <p:spPr bwMode="auto">
          <a:xfrm>
            <a:off x="5992351" y="3139271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99" name="Line 193"/>
          <p:cNvSpPr>
            <a:spLocks noChangeShapeType="1"/>
          </p:cNvSpPr>
          <p:nvPr/>
        </p:nvSpPr>
        <p:spPr bwMode="auto">
          <a:xfrm flipH="1">
            <a:off x="5678026" y="3323421"/>
            <a:ext cx="309563" cy="412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194"/>
          <p:cNvSpPr>
            <a:spLocks noChangeShapeType="1"/>
          </p:cNvSpPr>
          <p:nvPr/>
        </p:nvSpPr>
        <p:spPr bwMode="auto">
          <a:xfrm flipH="1">
            <a:off x="4639801" y="4533096"/>
            <a:ext cx="474663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328087" y="5647849"/>
            <a:ext cx="470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Stap 8: Omzetting van </a:t>
            </a:r>
            <a:r>
              <a:rPr lang="nl-BE" dirty="0" err="1" smtClean="0"/>
              <a:t>meerwaardige</a:t>
            </a:r>
            <a:r>
              <a:rPr lang="nl-BE" dirty="0" smtClean="0"/>
              <a:t> attributen.</a:t>
            </a:r>
            <a:endParaRPr lang="nl-BE" dirty="0"/>
          </a:p>
        </p:txBody>
      </p:sp>
      <p:sp>
        <p:nvSpPr>
          <p:cNvPr id="103" name="TextBox 102"/>
          <p:cNvSpPr txBox="1"/>
          <p:nvPr/>
        </p:nvSpPr>
        <p:spPr>
          <a:xfrm>
            <a:off x="1328087" y="5984796"/>
            <a:ext cx="521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Stap 9: Omzetting van </a:t>
            </a:r>
            <a:r>
              <a:rPr lang="nl-BE" i="1" dirty="0" smtClean="0"/>
              <a:t>n</a:t>
            </a:r>
            <a:r>
              <a:rPr lang="nl-BE" dirty="0" smtClean="0"/>
              <a:t>-</a:t>
            </a:r>
            <a:r>
              <a:rPr lang="nl-BE" dirty="0" err="1" smtClean="0"/>
              <a:t>aire</a:t>
            </a:r>
            <a:r>
              <a:rPr lang="nl-BE" dirty="0" smtClean="0"/>
              <a:t> relatietypes waarbij </a:t>
            </a:r>
            <a:r>
              <a:rPr lang="nl-BE" i="1" dirty="0" smtClean="0"/>
              <a:t>n</a:t>
            </a:r>
            <a:r>
              <a:rPr lang="nl-BE" dirty="0" smtClean="0"/>
              <a:t>&gt;2.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83925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10558</TotalTime>
  <Words>437</Words>
  <Application>Microsoft Office PowerPoint</Application>
  <PresentationFormat>On-screen Show (4:3)</PresentationFormat>
  <Paragraphs>297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</vt:lpstr>
      <vt:lpstr>Times New Roman</vt:lpstr>
      <vt:lpstr>Office Theme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771</cp:revision>
  <dcterms:created xsi:type="dcterms:W3CDTF">2010-12-03T08:14:05Z</dcterms:created>
  <dcterms:modified xsi:type="dcterms:W3CDTF">2020-08-16T15:45:49Z</dcterms:modified>
</cp:coreProperties>
</file>