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621" r:id="rId2"/>
    <p:sldId id="644" r:id="rId3"/>
    <p:sldId id="622" r:id="rId4"/>
    <p:sldId id="624" r:id="rId5"/>
    <p:sldId id="620" r:id="rId6"/>
    <p:sldId id="626" r:id="rId7"/>
    <p:sldId id="627" r:id="rId8"/>
    <p:sldId id="628" r:id="rId9"/>
    <p:sldId id="629" r:id="rId10"/>
    <p:sldId id="625" r:id="rId11"/>
    <p:sldId id="630" r:id="rId12"/>
    <p:sldId id="631" r:id="rId13"/>
    <p:sldId id="632" r:id="rId14"/>
    <p:sldId id="633" r:id="rId15"/>
    <p:sldId id="635" r:id="rId16"/>
    <p:sldId id="634" r:id="rId17"/>
    <p:sldId id="636" r:id="rId18"/>
    <p:sldId id="638" r:id="rId19"/>
    <p:sldId id="637" r:id="rId20"/>
    <p:sldId id="639" r:id="rId21"/>
    <p:sldId id="642" r:id="rId22"/>
    <p:sldId id="640" r:id="rId23"/>
    <p:sldId id="641" r:id="rId24"/>
    <p:sldId id="645" r:id="rId25"/>
    <p:sldId id="643" r:id="rId2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D9D"/>
    <a:srgbClr val="1687AF"/>
    <a:srgbClr val="14486B"/>
    <a:srgbClr val="009242"/>
    <a:srgbClr val="3333B2"/>
    <a:srgbClr val="FCFCFC"/>
    <a:srgbClr val="999999"/>
    <a:srgbClr val="FAFAFA"/>
    <a:srgbClr val="F5F5F5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5" autoAdjust="0"/>
    <p:restoredTop sz="88227" autoAdjust="0"/>
  </p:normalViewPr>
  <p:slideViewPr>
    <p:cSldViewPr snapToGrid="0">
      <p:cViewPr varScale="1">
        <p:scale>
          <a:sx n="81" d="100"/>
          <a:sy n="81" d="100"/>
        </p:scale>
        <p:origin x="98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64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3648" y="1815050"/>
            <a:ext cx="6192688" cy="1945678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Logisch relationeel databankontwerp: Normaliseren</a:t>
            </a:r>
          </a:p>
        </p:txBody>
      </p:sp>
    </p:spTree>
    <p:extLst>
      <p:ext uri="{BB962C8B-B14F-4D97-AF65-F5344CB8AC3E}">
        <p14:creationId xmlns:p14="http://schemas.microsoft.com/office/powerpoint/2010/main" val="40963606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 smtClean="0"/>
              <a:t>Normaliseren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Normalisatie</a:t>
            </a:r>
          </a:p>
          <a:p>
            <a:r>
              <a:rPr lang="nl-BE" sz="1400" dirty="0" smtClean="0"/>
              <a:t>1NF</a:t>
            </a:r>
            <a:endParaRPr lang="nl-BE" sz="1400" dirty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1007680" y="3258198"/>
            <a:ext cx="655179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sz="2400" b="0" dirty="0" smtClean="0"/>
              <a:t>Een relatie staat in eerste normaalvorm als de </a:t>
            </a:r>
            <a:br>
              <a:rPr lang="nl-BE" sz="2400" b="0" dirty="0" smtClean="0"/>
            </a:br>
            <a:r>
              <a:rPr lang="nl-BE" sz="2400" b="0" dirty="0" smtClean="0"/>
              <a:t>datatypes van al de voorkomende attributen </a:t>
            </a:r>
            <a:br>
              <a:rPr lang="nl-BE" sz="2400" b="0" dirty="0" smtClean="0"/>
            </a:br>
            <a:r>
              <a:rPr lang="nl-BE" sz="2400" b="0" dirty="0" smtClean="0"/>
              <a:t>atomair zijn.</a:t>
            </a:r>
            <a:endParaRPr lang="en-US" sz="2400" b="0" dirty="0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55551" y="1157024"/>
            <a:ext cx="2970685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11500" b="0" dirty="0" smtClean="0">
                <a:solidFill>
                  <a:schemeClr val="accent6">
                    <a:lumMod val="75000"/>
                  </a:schemeClr>
                </a:solidFill>
              </a:rPr>
              <a:t>1NF</a:t>
            </a:r>
          </a:p>
        </p:txBody>
      </p:sp>
      <p:pic>
        <p:nvPicPr>
          <p:cNvPr id="8196" name="Picture 4" descr="http://images02.olx.fr/ui/8/09/47/1283092077_116510247_1-Photos-de--travaux-et-reparation-a-domicile-12830920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62" y="4155994"/>
            <a:ext cx="3043238" cy="270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7900652" y="1080008"/>
            <a:ext cx="1168911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3200" b="0" dirty="0" smtClean="0">
                <a:solidFill>
                  <a:schemeClr val="accent6">
                    <a:lumMod val="75000"/>
                  </a:schemeClr>
                </a:solidFill>
              </a:rPr>
              <a:t>stap</a:t>
            </a:r>
            <a:endParaRPr lang="en-US" sz="3200" b="0" dirty="0">
              <a:solidFill>
                <a:schemeClr val="accent6">
                  <a:lumMod val="75000"/>
                </a:schemeClr>
              </a:solidFill>
            </a:endParaRPr>
          </a:p>
          <a:p>
            <a:pPr algn="ctr" eaLnBrk="1" hangingPunct="1"/>
            <a:r>
              <a:rPr lang="nl-BE" sz="13800" b="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32443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seanheritage.com/wp-content/uploads/2013/08/Solution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96" y="3955147"/>
            <a:ext cx="1177449" cy="88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 smtClean="0"/>
              <a:t>Normaliseren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Normalisatie</a:t>
            </a:r>
          </a:p>
          <a:p>
            <a:r>
              <a:rPr lang="nl-BE" sz="1400" dirty="0" smtClean="0"/>
              <a:t>1NF</a:t>
            </a:r>
            <a:endParaRPr lang="nl-BE" sz="1400" dirty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61322" y="1152141"/>
            <a:ext cx="149271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5400" b="0" dirty="0" smtClean="0">
                <a:solidFill>
                  <a:schemeClr val="accent6">
                    <a:lumMod val="75000"/>
                  </a:schemeClr>
                </a:solidFill>
              </a:rPr>
              <a:t>1NF</a:t>
            </a:r>
          </a:p>
        </p:txBody>
      </p:sp>
      <p:pic>
        <p:nvPicPr>
          <p:cNvPr id="8196" name="Picture 4" descr="http://images02.olx.fr/ui/8/09/47/1283092077_116510247_1-Photos-de--travaux-et-reparation-a-domicile-128309207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62" y="4155994"/>
            <a:ext cx="3043238" cy="270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7900652" y="1080008"/>
            <a:ext cx="1168911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3200" b="0" dirty="0" smtClean="0">
                <a:solidFill>
                  <a:schemeClr val="accent6">
                    <a:lumMod val="75000"/>
                  </a:schemeClr>
                </a:solidFill>
              </a:rPr>
              <a:t>stap</a:t>
            </a:r>
            <a:endParaRPr lang="en-US" sz="3200" b="0" dirty="0">
              <a:solidFill>
                <a:schemeClr val="accent6">
                  <a:lumMod val="75000"/>
                </a:schemeClr>
              </a:solidFill>
            </a:endParaRPr>
          </a:p>
          <a:p>
            <a:pPr algn="ctr" eaLnBrk="1" hangingPunct="1"/>
            <a:r>
              <a:rPr lang="nl-BE" sz="13800" b="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596" y="2098224"/>
            <a:ext cx="12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smtClean="0"/>
              <a:t>Voorbeeld:</a:t>
            </a:r>
            <a:endParaRPr lang="nl-BE" b="1" i="1" dirty="0" smtClean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08621" y="2594370"/>
            <a:ext cx="6604565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altLang="nl-BE" sz="1600" b="0" i="1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Artiest</a:t>
            </a: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(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A_ID:char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(3), 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Naam:varchar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, 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Voornaam:varchar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, </a:t>
            </a:r>
          </a:p>
          <a:p>
            <a:pPr eaLnBrk="1" hangingPunct="1"/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                                                              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Verblijfplaats:varchar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nl-NL" altLang="nl-BE" sz="1600" b="0" dirty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array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[5])</a:t>
            </a:r>
          </a:p>
          <a:p>
            <a:pPr eaLnBrk="1" hangingPunct="1"/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Primaire sleutel: {A_ID}</a:t>
            </a:r>
          </a:p>
          <a:p>
            <a:pPr eaLnBrk="1" hangingPunct="1"/>
            <a:endParaRPr lang="nl-NL" altLang="nl-BE" sz="1600" b="0" dirty="0">
              <a:solidFill>
                <a:srgbClr val="000000"/>
              </a:solidFill>
              <a:ea typeface="Times New Roman" pitchFamily="18" charset="0"/>
              <a:cs typeface="Arial" charset="0"/>
            </a:endParaRPr>
          </a:p>
          <a:p>
            <a:pPr eaLnBrk="1" hangingPunct="1"/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‘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varchar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array [5</a:t>
            </a: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]’ is </a:t>
            </a:r>
            <a:r>
              <a:rPr lang="nl-NL" altLang="nl-BE" sz="1600" b="0" dirty="0" smtClean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geen atomair datatype</a:t>
            </a:r>
            <a:r>
              <a:rPr lang="nl-NL" altLang="nl-BE" sz="1600" b="0" dirty="0" smtClean="0">
                <a:ea typeface="Times New Roman" pitchFamily="18" charset="0"/>
                <a:cs typeface="Arial" charset="0"/>
              </a:rPr>
              <a:t>.</a:t>
            </a:r>
            <a:r>
              <a:rPr lang="nl-NL" altLang="nl-BE" sz="1600" b="0" dirty="0" smtClean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/>
            </a:r>
            <a:b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</a:br>
            <a:endParaRPr lang="nl-NL" altLang="nl-BE" sz="1600" b="0" dirty="0" smtClean="0">
              <a:solidFill>
                <a:srgbClr val="000000"/>
              </a:solidFill>
              <a:ea typeface="Times New Roman" pitchFamily="18" charset="0"/>
              <a:cs typeface="Arial" charset="0"/>
            </a:endParaRPr>
          </a:p>
          <a:p>
            <a:pPr eaLnBrk="1" hangingPunct="1"/>
            <a:endParaRPr lang="nl-NL" altLang="nl-BE" sz="1600" b="0" dirty="0" smtClean="0">
              <a:solidFill>
                <a:srgbClr val="000000"/>
              </a:solidFill>
              <a:ea typeface="Times New Roman" pitchFamily="18" charset="0"/>
              <a:cs typeface="Arial" charset="0"/>
            </a:endParaRPr>
          </a:p>
          <a:p>
            <a:pPr eaLnBrk="1" hangingPunct="1"/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              Afsplitsen van het probleemattribuut ‘Verblijfplaats’:</a:t>
            </a:r>
            <a:b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</a:b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/>
            </a:r>
            <a:b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</a:br>
            <a:endParaRPr lang="nl-NL" altLang="nl-BE" sz="600" b="0" i="1" dirty="0" smtClean="0">
              <a:solidFill>
                <a:srgbClr val="000000"/>
              </a:solidFill>
              <a:ea typeface="Times New Roman" pitchFamily="18" charset="0"/>
              <a:cs typeface="Arial" charset="0"/>
            </a:endParaRPr>
          </a:p>
          <a:p>
            <a:pPr eaLnBrk="1" hangingPunct="1"/>
            <a:r>
              <a:rPr lang="nl-NL" altLang="nl-BE" sz="1600" b="0" i="1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Artiest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(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A_ID:char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(3), 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Naam:varchar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, 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Voornaam:varchar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)</a:t>
            </a:r>
          </a:p>
          <a:p>
            <a:pPr eaLnBrk="1" hangingPunct="1"/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 Primaire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sleutel: {A_ID} </a:t>
            </a:r>
          </a:p>
          <a:p>
            <a:pPr eaLnBrk="1" hangingPunct="1"/>
            <a:endParaRPr lang="nl-NL" altLang="nl-BE" sz="600" b="0" dirty="0">
              <a:solidFill>
                <a:srgbClr val="000000"/>
              </a:solidFill>
              <a:ea typeface="Times New Roman" pitchFamily="18" charset="0"/>
              <a:cs typeface="Arial" charset="0"/>
            </a:endParaRPr>
          </a:p>
          <a:p>
            <a:pPr eaLnBrk="1" hangingPunct="1"/>
            <a:r>
              <a:rPr lang="nl-NL" altLang="nl-BE" sz="1600" b="0" i="1" dirty="0" err="1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VerblijfplaatsArtiest</a:t>
            </a:r>
            <a:r>
              <a:rPr lang="nl-NL" altLang="nl-BE" sz="1600" b="0" i="1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(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A_ID:char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(3), </a:t>
            </a:r>
            <a:r>
              <a:rPr lang="nl-NL" altLang="nl-BE" sz="1600" b="0" dirty="0" err="1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Verblijfplaats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:varchar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)</a:t>
            </a:r>
          </a:p>
          <a:p>
            <a:pPr eaLnBrk="1" hangingPunct="1"/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 Primaire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sleutel: {A_ID, Verblijfplaats}</a:t>
            </a:r>
          </a:p>
          <a:p>
            <a:pPr eaLnBrk="1" hangingPunct="1"/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 Vreemde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sleutel: {A_ID} verwijst naar Artiest</a:t>
            </a:r>
          </a:p>
        </p:txBody>
      </p:sp>
    </p:spTree>
    <p:extLst>
      <p:ext uri="{BB962C8B-B14F-4D97-AF65-F5344CB8AC3E}">
        <p14:creationId xmlns:p14="http://schemas.microsoft.com/office/powerpoint/2010/main" val="2426701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http://images02.olx.fr/ui/8/09/47/1283092077_116510247_1-Photos-de--travaux-et-reparation-a-domicile-12830920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62" y="4155994"/>
            <a:ext cx="3043238" cy="270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 smtClean="0"/>
              <a:t>Normaliseren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Normalisatie</a:t>
            </a:r>
          </a:p>
          <a:p>
            <a:r>
              <a:rPr lang="nl-BE" sz="1400" dirty="0" smtClean="0"/>
              <a:t>2NF</a:t>
            </a:r>
            <a:endParaRPr lang="nl-BE" sz="1400" dirty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457680" y="3258198"/>
            <a:ext cx="757931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sz="2400" b="0" dirty="0" smtClean="0"/>
              <a:t>Een relatie staat in tweede normaalvorm als ze in</a:t>
            </a:r>
            <a:br>
              <a:rPr lang="nl-BE" sz="2400" b="0" dirty="0" smtClean="0"/>
            </a:br>
            <a:r>
              <a:rPr lang="nl-BE" sz="2400" b="0" dirty="0" smtClean="0"/>
              <a:t>eerste normaalvorm staat en geen attributen bevat die</a:t>
            </a:r>
            <a:br>
              <a:rPr lang="nl-BE" sz="2400" b="0" dirty="0" smtClean="0"/>
            </a:br>
            <a:r>
              <a:rPr lang="nl-BE" sz="2400" b="0" dirty="0" err="1" smtClean="0"/>
              <a:t>irreducibel</a:t>
            </a:r>
            <a:r>
              <a:rPr lang="nl-BE" sz="2400" b="0" dirty="0" smtClean="0"/>
              <a:t> functioneel afhankelijk zijn van een </a:t>
            </a:r>
            <a:br>
              <a:rPr lang="nl-BE" sz="2400" b="0" dirty="0" smtClean="0"/>
            </a:br>
            <a:r>
              <a:rPr lang="nl-BE" sz="2400" b="0" dirty="0" smtClean="0"/>
              <a:t>echte deelverzameling van een </a:t>
            </a:r>
            <a:r>
              <a:rPr lang="nl-BE" sz="2400" b="0" dirty="0" err="1" smtClean="0"/>
              <a:t>kandidaatsleutel</a:t>
            </a:r>
            <a:r>
              <a:rPr lang="nl-BE" sz="2400" b="0" dirty="0" smtClean="0"/>
              <a:t>.</a:t>
            </a:r>
            <a:endParaRPr lang="en-US" sz="2400" b="0" dirty="0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55551" y="1157024"/>
            <a:ext cx="2970685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11500" b="0" dirty="0" smtClean="0">
                <a:solidFill>
                  <a:schemeClr val="accent6">
                    <a:lumMod val="75000"/>
                  </a:schemeClr>
                </a:solidFill>
              </a:rPr>
              <a:t>2NF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7900652" y="1080008"/>
            <a:ext cx="1168911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3200" b="0" dirty="0" smtClean="0">
                <a:solidFill>
                  <a:schemeClr val="accent6">
                    <a:lumMod val="75000"/>
                  </a:schemeClr>
                </a:solidFill>
              </a:rPr>
              <a:t>stap</a:t>
            </a:r>
            <a:endParaRPr lang="en-US" sz="3200" b="0" dirty="0">
              <a:solidFill>
                <a:schemeClr val="accent6">
                  <a:lumMod val="75000"/>
                </a:schemeClr>
              </a:solidFill>
            </a:endParaRPr>
          </a:p>
          <a:p>
            <a:pPr algn="ctr" eaLnBrk="1" hangingPunct="1"/>
            <a:r>
              <a:rPr lang="nl-BE" sz="13800" b="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23895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seanheritage.com/wp-content/uploads/2013/08/Solution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46" y="4017024"/>
            <a:ext cx="1177449" cy="88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 smtClean="0"/>
              <a:t>Normaliseren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Normalisatie</a:t>
            </a:r>
          </a:p>
          <a:p>
            <a:r>
              <a:rPr lang="nl-BE" sz="1400" dirty="0" smtClean="0"/>
              <a:t>2NF</a:t>
            </a:r>
            <a:endParaRPr lang="nl-BE" sz="1400" dirty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61322" y="1152141"/>
            <a:ext cx="149271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5400" b="0" dirty="0" smtClean="0">
                <a:solidFill>
                  <a:schemeClr val="accent6">
                    <a:lumMod val="75000"/>
                  </a:schemeClr>
                </a:solidFill>
              </a:rPr>
              <a:t>2NF</a:t>
            </a:r>
          </a:p>
        </p:txBody>
      </p:sp>
      <p:pic>
        <p:nvPicPr>
          <p:cNvPr id="8196" name="Picture 4" descr="http://images02.olx.fr/ui/8/09/47/1283092077_116510247_1-Photos-de--travaux-et-reparation-a-domicile-128309207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62" y="4155994"/>
            <a:ext cx="3043238" cy="270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7900652" y="1080008"/>
            <a:ext cx="1168911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3200" b="0" dirty="0" smtClean="0">
                <a:solidFill>
                  <a:schemeClr val="accent6">
                    <a:lumMod val="75000"/>
                  </a:schemeClr>
                </a:solidFill>
              </a:rPr>
              <a:t>stap</a:t>
            </a:r>
            <a:endParaRPr lang="en-US" sz="3200" b="0" dirty="0">
              <a:solidFill>
                <a:schemeClr val="accent6">
                  <a:lumMod val="75000"/>
                </a:schemeClr>
              </a:solidFill>
            </a:endParaRPr>
          </a:p>
          <a:p>
            <a:pPr algn="ctr" eaLnBrk="1" hangingPunct="1"/>
            <a:r>
              <a:rPr lang="nl-BE" sz="13800" b="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971" y="2125724"/>
            <a:ext cx="12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smtClean="0"/>
              <a:t>Voorbeeld:</a:t>
            </a:r>
            <a:endParaRPr lang="nl-BE" b="1" i="1" dirty="0" smtClean="0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96129" y="2516100"/>
            <a:ext cx="6917535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altLang="nl-BE" sz="1600" b="0" i="1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Schilderij</a:t>
            </a: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(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S_ID:char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(3), 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Titel:varchar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, 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Periode:integer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, </a:t>
            </a:r>
            <a:b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</a:b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                        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Naam:varchar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, 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Geboren:integer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, 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Gestorven:integer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)</a:t>
            </a:r>
          </a:p>
          <a:p>
            <a:pPr eaLnBrk="1" hangingPunct="1"/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 Primaire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sleutel {S_ID} en alternatieve sleutel {Titel, Naam}. </a:t>
            </a:r>
            <a:b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</a:b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/>
            </a:r>
            <a:b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</a:b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Zowel </a:t>
            </a:r>
            <a:r>
              <a:rPr lang="nl-NL" altLang="nl-BE" sz="1600" b="0" dirty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{Geboren}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als </a:t>
            </a:r>
            <a:r>
              <a:rPr lang="nl-NL" altLang="nl-BE" sz="1600" b="0" dirty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{Gestorven}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zijn </a:t>
            </a:r>
            <a:r>
              <a:rPr lang="nl-NL" altLang="nl-BE" sz="1600" b="0" dirty="0" err="1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irreducibel</a:t>
            </a: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functioneel </a:t>
            </a: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afhankelijk </a:t>
            </a:r>
            <a:b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</a:b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van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{Naam} (dus niet van de </a:t>
            </a:r>
            <a:r>
              <a:rPr lang="nl-NL" altLang="nl-BE" sz="1600" b="0" dirty="0" err="1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kandidaatsleutel</a:t>
            </a: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{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Titel, Naam</a:t>
            </a: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}). </a:t>
            </a:r>
            <a:endParaRPr lang="nl-NL" altLang="nl-BE" sz="1600" b="0" dirty="0">
              <a:solidFill>
                <a:srgbClr val="000000"/>
              </a:solidFill>
              <a:ea typeface="Times New Roman" pitchFamily="18" charset="0"/>
              <a:cs typeface="Arial" charset="0"/>
            </a:endParaRPr>
          </a:p>
          <a:p>
            <a:pPr eaLnBrk="1" hangingPunct="1"/>
            <a:endParaRPr lang="nl-NL" altLang="nl-BE" sz="1600" b="0" dirty="0">
              <a:solidFill>
                <a:srgbClr val="000000"/>
              </a:solidFill>
              <a:ea typeface="Times New Roman" pitchFamily="18" charset="0"/>
              <a:cs typeface="Arial" charset="0"/>
            </a:endParaRPr>
          </a:p>
          <a:p>
            <a:pPr eaLnBrk="1" hangingPunct="1"/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                 Afsplitsing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van de </a:t>
            </a: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probleemattributen ‘Geboren’ en ‘Gestorven’:</a:t>
            </a:r>
            <a:endParaRPr lang="nl-NL" altLang="nl-BE" sz="1600" b="0" dirty="0">
              <a:solidFill>
                <a:srgbClr val="000000"/>
              </a:solidFill>
              <a:ea typeface="Times New Roman" pitchFamily="18" charset="0"/>
              <a:cs typeface="Arial" charset="0"/>
            </a:endParaRPr>
          </a:p>
          <a:p>
            <a:pPr eaLnBrk="1" hangingPunct="1"/>
            <a:endParaRPr lang="nl-NL" altLang="nl-BE" sz="1600" b="0" i="1" dirty="0" smtClean="0">
              <a:solidFill>
                <a:srgbClr val="000000"/>
              </a:solidFill>
              <a:ea typeface="Times New Roman" pitchFamily="18" charset="0"/>
              <a:cs typeface="Arial" charset="0"/>
            </a:endParaRPr>
          </a:p>
          <a:p>
            <a:pPr eaLnBrk="1" hangingPunct="1"/>
            <a:endParaRPr lang="nl-NL" altLang="nl-BE" sz="1600" b="0" i="1" dirty="0">
              <a:solidFill>
                <a:srgbClr val="000000"/>
              </a:solidFill>
              <a:ea typeface="Times New Roman" pitchFamily="18" charset="0"/>
              <a:cs typeface="Arial" charset="0"/>
            </a:endParaRPr>
          </a:p>
          <a:p>
            <a:pPr eaLnBrk="1" hangingPunct="1"/>
            <a:r>
              <a:rPr lang="nl-NL" altLang="nl-BE" sz="1600" b="0" i="1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Artiest</a:t>
            </a: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(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Naam:varchar,</a:t>
            </a:r>
            <a:r>
              <a:rPr lang="nl-NL" altLang="nl-BE" sz="1600" b="0" dirty="0" err="1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Geboren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:integer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, </a:t>
            </a:r>
            <a:r>
              <a:rPr lang="nl-NL" altLang="nl-BE" sz="1600" b="0" dirty="0" err="1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Gestorven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:integer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)</a:t>
            </a:r>
          </a:p>
          <a:p>
            <a:pPr eaLnBrk="1" hangingPunct="1"/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 Primaire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sleutel: {Naam}</a:t>
            </a:r>
          </a:p>
          <a:p>
            <a:pPr eaLnBrk="1" hangingPunct="1"/>
            <a:r>
              <a:rPr lang="nl-NL" altLang="nl-BE" sz="600" b="0" i="1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/>
            </a:r>
            <a:br>
              <a:rPr lang="nl-NL" altLang="nl-BE" sz="600" b="0" i="1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</a:br>
            <a:r>
              <a:rPr lang="nl-NL" altLang="nl-BE" sz="1600" b="0" i="1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Schilderij</a:t>
            </a: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(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S_ID:char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(3), 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Titel:varchar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, 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Periode:integer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, 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Naam:varchar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)</a:t>
            </a:r>
          </a:p>
          <a:p>
            <a:pPr eaLnBrk="1" hangingPunct="1"/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 Primaire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sleutel: {S_ID}</a:t>
            </a:r>
          </a:p>
          <a:p>
            <a:pPr eaLnBrk="1" hangingPunct="1"/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 Vreemde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sleutel: {Naam} verwijst naar Artiest</a:t>
            </a:r>
          </a:p>
        </p:txBody>
      </p:sp>
    </p:spTree>
    <p:extLst>
      <p:ext uri="{BB962C8B-B14F-4D97-AF65-F5344CB8AC3E}">
        <p14:creationId xmlns:p14="http://schemas.microsoft.com/office/powerpoint/2010/main" val="1767239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 smtClean="0"/>
              <a:t>Normaliseren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Normalisatie</a:t>
            </a:r>
          </a:p>
          <a:p>
            <a:r>
              <a:rPr lang="nl-BE" sz="1400" dirty="0" smtClean="0"/>
              <a:t>3NF</a:t>
            </a:r>
            <a:endParaRPr lang="nl-BE" sz="1400" dirty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409189" y="3500653"/>
            <a:ext cx="7943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sz="2400" b="0" i="1" dirty="0" smtClean="0"/>
              <a:t>X</a:t>
            </a:r>
            <a:r>
              <a:rPr lang="nl-BE" sz="2400" b="0" dirty="0" smtClean="0">
                <a:sym typeface="Symbol"/>
              </a:rPr>
              <a:t></a:t>
            </a:r>
            <a:r>
              <a:rPr lang="nl-BE" sz="2400" b="0" i="1" dirty="0" smtClean="0">
                <a:sym typeface="Symbol"/>
              </a:rPr>
              <a:t>Z</a:t>
            </a:r>
            <a:r>
              <a:rPr lang="nl-BE" sz="2400" b="0" dirty="0" smtClean="0">
                <a:sym typeface="Symbol"/>
              </a:rPr>
              <a:t> is </a:t>
            </a:r>
            <a:r>
              <a:rPr lang="nl-BE" sz="2400" b="0" dirty="0" smtClean="0">
                <a:solidFill>
                  <a:srgbClr val="FF0000"/>
                </a:solidFill>
                <a:sym typeface="Symbol"/>
              </a:rPr>
              <a:t>transitief</a:t>
            </a:r>
            <a:r>
              <a:rPr lang="nl-BE" sz="2400" b="0" dirty="0" smtClean="0">
                <a:sym typeface="Symbol"/>
              </a:rPr>
              <a:t>, als er een verzameling </a:t>
            </a:r>
            <a:r>
              <a:rPr lang="nl-BE" sz="2400" b="0" i="1" dirty="0" smtClean="0">
                <a:sym typeface="Symbol"/>
              </a:rPr>
              <a:t>Y</a:t>
            </a:r>
            <a:r>
              <a:rPr lang="nl-BE" sz="2400" b="0" dirty="0" smtClean="0">
                <a:sym typeface="Symbol"/>
              </a:rPr>
              <a:t> bestaat die</a:t>
            </a:r>
          </a:p>
          <a:p>
            <a:pPr eaLnBrk="1" hangingPunct="1"/>
            <a:r>
              <a:rPr lang="nl-BE" sz="2400" b="0" dirty="0" smtClean="0">
                <a:sym typeface="Symbol"/>
              </a:rPr>
              <a:t>geen </a:t>
            </a:r>
            <a:r>
              <a:rPr lang="nl-BE" sz="2400" b="0" dirty="0" err="1" smtClean="0">
                <a:sym typeface="Symbol"/>
              </a:rPr>
              <a:t>kandidaatsleutel</a:t>
            </a:r>
            <a:r>
              <a:rPr lang="nl-BE" sz="2400" b="0" dirty="0" smtClean="0">
                <a:sym typeface="Symbol"/>
              </a:rPr>
              <a:t> of deelverzameling van een </a:t>
            </a:r>
            <a:br>
              <a:rPr lang="nl-BE" sz="2400" b="0" dirty="0" smtClean="0">
                <a:sym typeface="Symbol"/>
              </a:rPr>
            </a:br>
            <a:r>
              <a:rPr lang="nl-BE" sz="2400" b="0" dirty="0" err="1" smtClean="0">
                <a:sym typeface="Symbol"/>
              </a:rPr>
              <a:t>kandidaatsleutel</a:t>
            </a:r>
            <a:r>
              <a:rPr lang="nl-BE" sz="2400" b="0" dirty="0" smtClean="0">
                <a:sym typeface="Symbol"/>
              </a:rPr>
              <a:t> is, waarvoor er geldt dat: </a:t>
            </a:r>
            <a:r>
              <a:rPr lang="nl-BE" sz="2400" b="0" i="1" dirty="0"/>
              <a:t>X</a:t>
            </a:r>
            <a:r>
              <a:rPr lang="nl-BE" sz="2400" b="0" dirty="0" smtClean="0">
                <a:sym typeface="Symbol"/>
              </a:rPr>
              <a:t></a:t>
            </a:r>
            <a:r>
              <a:rPr lang="nl-BE" sz="2400" b="0" i="1" dirty="0" smtClean="0">
                <a:sym typeface="Symbol"/>
              </a:rPr>
              <a:t>Y </a:t>
            </a:r>
            <a:r>
              <a:rPr lang="nl-BE" sz="2400" b="0" dirty="0" smtClean="0"/>
              <a:t>en </a:t>
            </a:r>
            <a:r>
              <a:rPr lang="nl-BE" sz="2400" b="0" i="1" dirty="0" smtClean="0"/>
              <a:t>Y</a:t>
            </a:r>
            <a:r>
              <a:rPr lang="nl-BE" sz="2400" b="0" dirty="0" smtClean="0">
                <a:sym typeface="Symbol"/>
              </a:rPr>
              <a:t></a:t>
            </a:r>
            <a:r>
              <a:rPr lang="nl-BE" sz="2400" b="0" i="1" dirty="0" smtClean="0">
                <a:sym typeface="Symbol"/>
              </a:rPr>
              <a:t>Z</a:t>
            </a:r>
            <a:r>
              <a:rPr lang="nl-BE" sz="2400" b="0" dirty="0" smtClean="0"/>
              <a:t>.</a:t>
            </a:r>
            <a:endParaRPr lang="en-US" sz="2400" b="0" dirty="0"/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7900652" y="1080008"/>
            <a:ext cx="1168911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3200" b="0" dirty="0" smtClean="0">
                <a:solidFill>
                  <a:schemeClr val="accent6">
                    <a:lumMod val="75000"/>
                  </a:schemeClr>
                </a:solidFill>
              </a:rPr>
              <a:t>stap</a:t>
            </a:r>
            <a:endParaRPr lang="en-US" sz="3200" b="0" dirty="0">
              <a:solidFill>
                <a:schemeClr val="accent6">
                  <a:lumMod val="75000"/>
                </a:schemeClr>
              </a:solidFill>
            </a:endParaRPr>
          </a:p>
          <a:p>
            <a:pPr algn="ctr" eaLnBrk="1" hangingPunct="1"/>
            <a:r>
              <a:rPr lang="nl-BE" sz="13800" b="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 rot="21005970">
            <a:off x="196358" y="1893274"/>
            <a:ext cx="7609391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2800" dirty="0" smtClean="0">
                <a:solidFill>
                  <a:schemeClr val="accent6">
                    <a:lumMod val="75000"/>
                  </a:schemeClr>
                </a:solidFill>
              </a:rPr>
              <a:t>Transitieve </a:t>
            </a:r>
            <a:r>
              <a:rPr lang="nl-BE" sz="2800" dirty="0" err="1" smtClean="0">
                <a:solidFill>
                  <a:schemeClr val="accent6">
                    <a:lumMod val="75000"/>
                  </a:schemeClr>
                </a:solidFill>
              </a:rPr>
              <a:t>irreducibele</a:t>
            </a:r>
            <a:r>
              <a:rPr lang="nl-BE" sz="2800" dirty="0" smtClean="0">
                <a:solidFill>
                  <a:schemeClr val="accent6">
                    <a:lumMod val="75000"/>
                  </a:schemeClr>
                </a:solidFill>
              </a:rPr>
              <a:t> functionele afhankelijkheid</a:t>
            </a:r>
            <a:endParaRPr lang="nl-BE" sz="2800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418" y="5267325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296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http://images02.olx.fr/ui/8/09/47/1283092077_116510247_1-Photos-de--travaux-et-reparation-a-domicile-12830920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62" y="4155994"/>
            <a:ext cx="3043238" cy="270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 smtClean="0"/>
              <a:t>Normaliseren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Normalisatie</a:t>
            </a:r>
          </a:p>
          <a:p>
            <a:r>
              <a:rPr lang="nl-BE" sz="1400" dirty="0" smtClean="0"/>
              <a:t>3NF</a:t>
            </a:r>
            <a:endParaRPr lang="nl-BE" sz="1400" dirty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457680" y="3258198"/>
            <a:ext cx="800892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sz="2400" b="0" dirty="0" smtClean="0"/>
              <a:t>Een relatie staat in derde normaalvorm als ze in</a:t>
            </a:r>
            <a:br>
              <a:rPr lang="nl-BE" sz="2400" b="0" dirty="0" smtClean="0"/>
            </a:br>
            <a:r>
              <a:rPr lang="nl-BE" sz="2400" b="0" dirty="0" smtClean="0"/>
              <a:t>tweede normaalvorm staat en elk attribuut dat geen deel</a:t>
            </a:r>
          </a:p>
          <a:p>
            <a:pPr eaLnBrk="1" hangingPunct="1"/>
            <a:r>
              <a:rPr lang="nl-BE" sz="2400" b="0" dirty="0" smtClean="0"/>
              <a:t>uitmaakt van een </a:t>
            </a:r>
            <a:r>
              <a:rPr lang="nl-BE" sz="2400" b="0" dirty="0" err="1" smtClean="0"/>
              <a:t>kandidaatsleutel</a:t>
            </a:r>
            <a:r>
              <a:rPr lang="nl-BE" sz="2400" b="0" dirty="0" smtClean="0"/>
              <a:t>, niet transitief</a:t>
            </a:r>
            <a:br>
              <a:rPr lang="nl-BE" sz="2400" b="0" dirty="0" smtClean="0"/>
            </a:br>
            <a:r>
              <a:rPr lang="nl-BE" sz="2400" b="0" dirty="0" err="1" smtClean="0"/>
              <a:t>irreducibel</a:t>
            </a:r>
            <a:r>
              <a:rPr lang="nl-BE" sz="2400" b="0" dirty="0" smtClean="0"/>
              <a:t> functioneel afhankelijk is van een </a:t>
            </a:r>
            <a:br>
              <a:rPr lang="nl-BE" sz="2400" b="0" dirty="0" smtClean="0"/>
            </a:br>
            <a:r>
              <a:rPr lang="nl-BE" sz="2400" b="0" dirty="0" err="1" smtClean="0"/>
              <a:t>kandidaatsleutel</a:t>
            </a:r>
            <a:r>
              <a:rPr lang="nl-BE" sz="2400" b="0" dirty="0" smtClean="0"/>
              <a:t> van de relatie.</a:t>
            </a:r>
            <a:endParaRPr lang="en-US" sz="2400" b="0" dirty="0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55551" y="1157024"/>
            <a:ext cx="2970685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11500" b="0" dirty="0" smtClean="0">
                <a:solidFill>
                  <a:schemeClr val="accent6">
                    <a:lumMod val="75000"/>
                  </a:schemeClr>
                </a:solidFill>
              </a:rPr>
              <a:t>3NF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7900652" y="1080008"/>
            <a:ext cx="1168911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3200" b="0" dirty="0" smtClean="0">
                <a:solidFill>
                  <a:schemeClr val="accent6">
                    <a:lumMod val="75000"/>
                  </a:schemeClr>
                </a:solidFill>
              </a:rPr>
              <a:t>stap</a:t>
            </a:r>
            <a:endParaRPr lang="en-US" sz="3200" b="0" dirty="0">
              <a:solidFill>
                <a:schemeClr val="accent6">
                  <a:lumMod val="75000"/>
                </a:schemeClr>
              </a:solidFill>
            </a:endParaRPr>
          </a:p>
          <a:p>
            <a:pPr algn="ctr" eaLnBrk="1" hangingPunct="1"/>
            <a:r>
              <a:rPr lang="nl-BE" sz="13800" b="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65794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seanheritage.com/wp-content/uploads/2013/08/Solution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46" y="4017024"/>
            <a:ext cx="1177449" cy="88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 smtClean="0"/>
              <a:t>Normaliseren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Normalisatie</a:t>
            </a:r>
          </a:p>
          <a:p>
            <a:r>
              <a:rPr lang="nl-BE" sz="1400" dirty="0" smtClean="0"/>
              <a:t>3NF</a:t>
            </a:r>
            <a:endParaRPr lang="nl-BE" sz="1400" dirty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61322" y="1152141"/>
            <a:ext cx="149271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5400" b="0" dirty="0" smtClean="0">
                <a:solidFill>
                  <a:schemeClr val="accent6">
                    <a:lumMod val="75000"/>
                  </a:schemeClr>
                </a:solidFill>
              </a:rPr>
              <a:t>3NF</a:t>
            </a:r>
          </a:p>
        </p:txBody>
      </p:sp>
      <p:pic>
        <p:nvPicPr>
          <p:cNvPr id="8196" name="Picture 4" descr="http://images02.olx.fr/ui/8/09/47/1283092077_116510247_1-Photos-de--travaux-et-reparation-a-domicile-128309207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62" y="4155994"/>
            <a:ext cx="3043238" cy="270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7900652" y="1080008"/>
            <a:ext cx="1168911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3200" b="0" dirty="0" smtClean="0">
                <a:solidFill>
                  <a:schemeClr val="accent6">
                    <a:lumMod val="75000"/>
                  </a:schemeClr>
                </a:solidFill>
              </a:rPr>
              <a:t>stap</a:t>
            </a:r>
            <a:endParaRPr lang="en-US" sz="3200" b="0" dirty="0">
              <a:solidFill>
                <a:schemeClr val="accent6">
                  <a:lumMod val="75000"/>
                </a:schemeClr>
              </a:solidFill>
            </a:endParaRPr>
          </a:p>
          <a:p>
            <a:pPr algn="ctr" eaLnBrk="1" hangingPunct="1"/>
            <a:r>
              <a:rPr lang="nl-BE" sz="13800" b="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971" y="2125724"/>
            <a:ext cx="12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smtClean="0"/>
              <a:t>Voorbeeld:</a:t>
            </a:r>
            <a:endParaRPr lang="nl-BE" b="1" i="1" dirty="0" smtClean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454025" y="2498087"/>
            <a:ext cx="6843412" cy="412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altLang="nl-BE" sz="1600" b="0" i="1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Schilderij</a:t>
            </a: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(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S_ID:char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(3), 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Titel:varchar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, 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Periode:integer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, 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Naam:varchar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,</a:t>
            </a:r>
          </a:p>
          <a:p>
            <a:pPr eaLnBrk="1" hangingPunct="1"/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                                                              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Eigenaar:varchar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, 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Land:varchar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)</a:t>
            </a:r>
          </a:p>
          <a:p>
            <a:pPr eaLnBrk="1" hangingPunct="1"/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 </a:t>
            </a:r>
            <a:r>
              <a:rPr lang="nl-NL" altLang="nl-BE" sz="1600" b="0" dirty="0" err="1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Kandidaatsleutels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: {S_ID} en {Titel, Naam}. </a:t>
            </a:r>
            <a:b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</a:br>
            <a:endParaRPr lang="nl-NL" altLang="nl-BE" sz="1600" b="0" dirty="0" smtClean="0">
              <a:solidFill>
                <a:srgbClr val="000000"/>
              </a:solidFill>
              <a:ea typeface="Times New Roman" pitchFamily="18" charset="0"/>
              <a:cs typeface="Arial" charset="0"/>
            </a:endParaRPr>
          </a:p>
          <a:p>
            <a:pPr eaLnBrk="1" hangingPunct="1"/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De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afhankelijkheid </a:t>
            </a:r>
            <a:r>
              <a:rPr lang="nl-NL" altLang="nl-BE" sz="1600" b="0" dirty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{S_ID} → {Land}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is transitief </a:t>
            </a: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omdat </a:t>
            </a:r>
            <a:b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</a:b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{S_ID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} → {Eigenaar} en {Eigenaar} → {Land</a:t>
            </a: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}. </a:t>
            </a:r>
            <a:endParaRPr lang="nl-NL" altLang="nl-BE" sz="1600" b="0" dirty="0">
              <a:solidFill>
                <a:srgbClr val="000000"/>
              </a:solidFill>
              <a:ea typeface="Times New Roman" pitchFamily="18" charset="0"/>
              <a:cs typeface="Arial" charset="0"/>
            </a:endParaRPr>
          </a:p>
          <a:p>
            <a:pPr eaLnBrk="1" hangingPunct="1"/>
            <a:endParaRPr lang="nl-NL" altLang="nl-BE" sz="1600" b="0" dirty="0">
              <a:solidFill>
                <a:srgbClr val="000000"/>
              </a:solidFill>
              <a:ea typeface="Times New Roman" pitchFamily="18" charset="0"/>
              <a:cs typeface="Arial" charset="0"/>
            </a:endParaRPr>
          </a:p>
          <a:p>
            <a:pPr eaLnBrk="1" hangingPunct="1"/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                 </a:t>
            </a:r>
          </a:p>
          <a:p>
            <a:pPr eaLnBrk="1" hangingPunct="1"/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               Afsplitsing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van het </a:t>
            </a: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probleemattribuut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‘Land</a:t>
            </a: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’:</a:t>
            </a:r>
            <a:endParaRPr lang="nl-NL" altLang="nl-BE" sz="1600" b="0" dirty="0">
              <a:solidFill>
                <a:srgbClr val="000000"/>
              </a:solidFill>
              <a:ea typeface="Times New Roman" pitchFamily="18" charset="0"/>
              <a:cs typeface="Arial" charset="0"/>
            </a:endParaRPr>
          </a:p>
          <a:p>
            <a:pPr eaLnBrk="1" hangingPunct="1"/>
            <a:endParaRPr lang="nl-NL" altLang="nl-BE" sz="1600" b="0" i="1" dirty="0">
              <a:solidFill>
                <a:srgbClr val="000000"/>
              </a:solidFill>
              <a:ea typeface="Times New Roman" pitchFamily="18" charset="0"/>
              <a:cs typeface="Arial" charset="0"/>
            </a:endParaRPr>
          </a:p>
          <a:p>
            <a:pPr eaLnBrk="1" hangingPunct="1"/>
            <a:r>
              <a:rPr lang="nl-NL" altLang="nl-BE" sz="1600" b="0" i="1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Eigenaar</a:t>
            </a: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(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Eigenaar:varchar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, </a:t>
            </a:r>
            <a:r>
              <a:rPr lang="nl-NL" altLang="nl-BE" sz="1600" b="0" dirty="0" err="1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Land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:varchar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)</a:t>
            </a:r>
          </a:p>
          <a:p>
            <a:pPr eaLnBrk="1" hangingPunct="1"/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 Primaire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sleutel: {Eigenaar}</a:t>
            </a:r>
          </a:p>
          <a:p>
            <a:pPr eaLnBrk="1" hangingPunct="1"/>
            <a:endParaRPr lang="nl-NL" altLang="nl-BE" sz="600" b="0" i="1" dirty="0" smtClean="0">
              <a:solidFill>
                <a:srgbClr val="000000"/>
              </a:solidFill>
              <a:ea typeface="Times New Roman" pitchFamily="18" charset="0"/>
              <a:cs typeface="Arial" charset="0"/>
            </a:endParaRPr>
          </a:p>
          <a:p>
            <a:pPr eaLnBrk="1" hangingPunct="1"/>
            <a:r>
              <a:rPr lang="nl-NL" altLang="nl-BE" sz="1600" b="0" i="1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Schilderij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(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S_ID:char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(3), 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Titel:varchar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, 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Periode:integer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, </a:t>
            </a: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/>
            </a:r>
            <a:b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</a:b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                                            </a:t>
            </a:r>
            <a:r>
              <a:rPr lang="nl-NL" altLang="nl-BE" sz="1600" b="0" dirty="0" err="1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Naam:varchar</a:t>
            </a: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, </a:t>
            </a:r>
            <a:r>
              <a:rPr lang="nl-NL" altLang="nl-BE" sz="1600" b="0" dirty="0" err="1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Eigenaar:varchar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)</a:t>
            </a:r>
          </a:p>
          <a:p>
            <a:pPr eaLnBrk="1" hangingPunct="1"/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 Primaire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sleutel: {S_ID}</a:t>
            </a:r>
          </a:p>
          <a:p>
            <a:pPr eaLnBrk="1" hangingPunct="1"/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 Vreemde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sleutel: {Eigenaar} verwijst naar Eigenaar </a:t>
            </a:r>
          </a:p>
        </p:txBody>
      </p:sp>
    </p:spTree>
    <p:extLst>
      <p:ext uri="{BB962C8B-B14F-4D97-AF65-F5344CB8AC3E}">
        <p14:creationId xmlns:p14="http://schemas.microsoft.com/office/powerpoint/2010/main" val="861578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http://images02.olx.fr/ui/8/09/47/1283092077_116510247_1-Photos-de--travaux-et-reparation-a-domicile-12830920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62" y="4155994"/>
            <a:ext cx="3043238" cy="270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 smtClean="0"/>
              <a:t>Normaliseren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Normalisatie</a:t>
            </a:r>
          </a:p>
          <a:p>
            <a:r>
              <a:rPr lang="nl-BE" sz="1400" dirty="0" smtClean="0"/>
              <a:t>BCNF</a:t>
            </a:r>
            <a:endParaRPr lang="nl-BE" sz="1400" dirty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42943" y="3265125"/>
            <a:ext cx="728757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nl-BE" sz="2400" b="0" dirty="0" smtClean="0"/>
          </a:p>
          <a:p>
            <a:pPr eaLnBrk="1" hangingPunct="1"/>
            <a:r>
              <a:rPr lang="nl-BE" sz="2400" b="0" dirty="0" smtClean="0"/>
              <a:t>Een relatie staat in “</a:t>
            </a:r>
            <a:r>
              <a:rPr lang="nl-BE" sz="2400" b="0" dirty="0" err="1" smtClean="0"/>
              <a:t>Boyce</a:t>
            </a:r>
            <a:r>
              <a:rPr lang="nl-BE" sz="2400" b="0" dirty="0" smtClean="0"/>
              <a:t>-</a:t>
            </a:r>
            <a:r>
              <a:rPr lang="nl-BE" sz="2400" b="0" dirty="0" err="1" smtClean="0"/>
              <a:t>Codd</a:t>
            </a:r>
            <a:r>
              <a:rPr lang="nl-BE" sz="2400" b="0" dirty="0" smtClean="0"/>
              <a:t>”-normaalvorm als </a:t>
            </a:r>
            <a:br>
              <a:rPr lang="nl-BE" sz="2400" b="0" dirty="0" smtClean="0"/>
            </a:br>
            <a:r>
              <a:rPr lang="nl-BE" sz="2400" b="0" dirty="0" smtClean="0"/>
              <a:t>ze in eerste normaalvorm staat en elke determinant </a:t>
            </a:r>
            <a:br>
              <a:rPr lang="nl-BE" sz="2400" b="0" dirty="0" smtClean="0"/>
            </a:br>
            <a:r>
              <a:rPr lang="nl-BE" sz="2400" b="0" dirty="0" smtClean="0"/>
              <a:t>in het functioneel afhankelijkheidsdiagram een</a:t>
            </a:r>
          </a:p>
          <a:p>
            <a:pPr eaLnBrk="1" hangingPunct="1"/>
            <a:r>
              <a:rPr lang="nl-BE" sz="2400" b="0" dirty="0" err="1" smtClean="0"/>
              <a:t>kandidaatsleutel</a:t>
            </a:r>
            <a:r>
              <a:rPr lang="nl-BE" sz="2400" b="0" dirty="0" smtClean="0"/>
              <a:t> is van de relatie.</a:t>
            </a:r>
            <a:endParaRPr lang="en-US" sz="2400" b="0" dirty="0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44726" y="1157024"/>
            <a:ext cx="4198585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11500" b="0" dirty="0" smtClean="0">
                <a:solidFill>
                  <a:schemeClr val="accent6">
                    <a:lumMod val="75000"/>
                  </a:schemeClr>
                </a:solidFill>
              </a:rPr>
              <a:t>BCNF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7900652" y="1080008"/>
            <a:ext cx="1168911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3200" b="0" dirty="0" smtClean="0">
                <a:solidFill>
                  <a:schemeClr val="accent6">
                    <a:lumMod val="75000"/>
                  </a:schemeClr>
                </a:solidFill>
              </a:rPr>
              <a:t>stap</a:t>
            </a:r>
            <a:endParaRPr lang="en-US" sz="3200" b="0" dirty="0">
              <a:solidFill>
                <a:schemeClr val="accent6">
                  <a:lumMod val="75000"/>
                </a:schemeClr>
              </a:solidFill>
            </a:endParaRPr>
          </a:p>
          <a:p>
            <a:pPr algn="ctr" eaLnBrk="1" hangingPunct="1"/>
            <a:r>
              <a:rPr lang="nl-BE" sz="13800" b="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82668" y="2734978"/>
            <a:ext cx="4310604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2800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nl-BE" sz="2800" dirty="0" err="1" smtClean="0">
                <a:solidFill>
                  <a:schemeClr val="accent6">
                    <a:lumMod val="75000"/>
                  </a:schemeClr>
                </a:solidFill>
              </a:rPr>
              <a:t>Boyce</a:t>
            </a:r>
            <a:r>
              <a:rPr lang="nl-BE" sz="2800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nl-BE" sz="2800" dirty="0" err="1" smtClean="0">
                <a:solidFill>
                  <a:schemeClr val="accent6">
                    <a:lumMod val="75000"/>
                  </a:schemeClr>
                </a:solidFill>
              </a:rPr>
              <a:t>Codd</a:t>
            </a:r>
            <a:r>
              <a:rPr lang="nl-BE" sz="2800" dirty="0" smtClean="0">
                <a:solidFill>
                  <a:schemeClr val="accent6">
                    <a:lumMod val="75000"/>
                  </a:schemeClr>
                </a:solidFill>
              </a:rPr>
              <a:t>”-normaalvorm</a:t>
            </a:r>
            <a:endParaRPr lang="nl-BE" sz="2800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817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 smtClean="0"/>
              <a:t>Normaliseren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Normalisatie</a:t>
            </a:r>
          </a:p>
          <a:p>
            <a:r>
              <a:rPr lang="nl-BE" sz="1400" dirty="0" smtClean="0"/>
              <a:t>BCNF</a:t>
            </a:r>
            <a:endParaRPr lang="nl-BE" sz="1400" dirty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61322" y="1152141"/>
            <a:ext cx="206979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sz="5400" b="0" dirty="0" smtClean="0">
                <a:solidFill>
                  <a:schemeClr val="accent6">
                    <a:lumMod val="75000"/>
                  </a:schemeClr>
                </a:solidFill>
              </a:rPr>
              <a:t>BCNF</a:t>
            </a:r>
          </a:p>
        </p:txBody>
      </p:sp>
      <p:pic>
        <p:nvPicPr>
          <p:cNvPr id="8196" name="Picture 4" descr="http://images02.olx.fr/ui/8/09/47/1283092077_116510247_1-Photos-de--travaux-et-reparation-a-domicile-12830920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62" y="4155994"/>
            <a:ext cx="3043238" cy="270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7900652" y="1080008"/>
            <a:ext cx="1168911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3200" b="0" dirty="0" smtClean="0">
                <a:solidFill>
                  <a:schemeClr val="accent6">
                    <a:lumMod val="75000"/>
                  </a:schemeClr>
                </a:solidFill>
              </a:rPr>
              <a:t>stap</a:t>
            </a:r>
            <a:endParaRPr lang="en-US" sz="3200" b="0" dirty="0">
              <a:solidFill>
                <a:schemeClr val="accent6">
                  <a:lumMod val="75000"/>
                </a:schemeClr>
              </a:solidFill>
            </a:endParaRPr>
          </a:p>
          <a:p>
            <a:pPr algn="ctr" eaLnBrk="1" hangingPunct="1"/>
            <a:r>
              <a:rPr lang="nl-BE" sz="13800" b="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971" y="2125724"/>
            <a:ext cx="12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smtClean="0"/>
              <a:t>Voorbeeld:</a:t>
            </a:r>
            <a:endParaRPr lang="nl-BE" b="1" i="1" dirty="0" smtClean="0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454025" y="2632500"/>
            <a:ext cx="7664739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altLang="nl-BE" sz="1600" b="0" i="1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Kunstbezit</a:t>
            </a: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(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A_ID:char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(3), 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Artiestnaam:varchar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, 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Eigenaar:varchar</a:t>
            </a: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, </a:t>
            </a:r>
            <a:r>
              <a:rPr lang="nl-NL" altLang="nl-BE" sz="1600" b="0" dirty="0" err="1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Aantal:integer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)</a:t>
            </a:r>
          </a:p>
          <a:p>
            <a:pPr eaLnBrk="1" hangingPunct="1"/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 </a:t>
            </a:r>
            <a:r>
              <a:rPr lang="nl-NL" altLang="nl-BE" sz="1600" b="0" dirty="0" err="1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Kandidaatsleutels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: {Artiestnaam, Eigenaar} en {A_ID, Eigenaar}</a:t>
            </a:r>
          </a:p>
          <a:p>
            <a:pPr eaLnBrk="1" hangingPunct="1"/>
            <a:endParaRPr lang="nl-NL" altLang="nl-BE" sz="1600" b="0" dirty="0" smtClean="0">
              <a:solidFill>
                <a:srgbClr val="000000"/>
              </a:solidFill>
              <a:ea typeface="Times New Roman" pitchFamily="18" charset="0"/>
              <a:cs typeface="Arial" charset="0"/>
            </a:endParaRPr>
          </a:p>
          <a:p>
            <a:pPr eaLnBrk="1" hangingPunct="1"/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In de </a:t>
            </a:r>
            <a:r>
              <a:rPr lang="nl-NL" altLang="nl-BE" sz="1600" b="0" dirty="0" err="1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irreducibele</a:t>
            </a: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functionele afhankelijkheden </a:t>
            </a: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{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A_ID} → {Artiestnaam} en {Artiestnaam} → {A_ID} </a:t>
            </a: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zijn de determinanten {A_ID}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en {Artiestnaam} </a:t>
            </a:r>
            <a:r>
              <a:rPr lang="nl-NL" altLang="nl-BE" sz="1600" b="0" dirty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geen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nl-NL" altLang="nl-BE" sz="1600" b="0" dirty="0" err="1" smtClean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kandidaatsleutels</a:t>
            </a: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. </a:t>
            </a:r>
            <a:endParaRPr lang="nl-NL" altLang="nl-BE" sz="1600" b="0" dirty="0">
              <a:solidFill>
                <a:srgbClr val="000000"/>
              </a:solidFill>
              <a:ea typeface="Times New Roman" pitchFamily="18" charset="0"/>
              <a:cs typeface="Arial" charset="0"/>
            </a:endParaRPr>
          </a:p>
          <a:p>
            <a:pPr eaLnBrk="1" hangingPunct="1"/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/>
            </a:r>
            <a:b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</a:b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Gevolg: </a:t>
            </a:r>
            <a:b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</a:b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Als werken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van dezelfde artiest in het bezit </a:t>
            </a: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zijn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van meerdere </a:t>
            </a: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/>
            </a:r>
            <a:b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</a:b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eigenaars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, </a:t>
            </a: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wordt de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verwantschap tussen ‘A_ID’ en </a:t>
            </a: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‘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Artiestnaam’ </a:t>
            </a: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/>
            </a:r>
            <a:b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</a:b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meerdere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keren en dus </a:t>
            </a:r>
            <a:r>
              <a:rPr lang="nl-NL" altLang="nl-BE" sz="1600" b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redundant </a:t>
            </a:r>
            <a:r>
              <a:rPr lang="nl-NL" altLang="nl-BE" sz="1600" b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opgeslagen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5726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seanheritage.com/wp-content/uploads/2013/08/Solution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46" y="2075471"/>
            <a:ext cx="1177449" cy="88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 smtClean="0"/>
              <a:t>Normaliseren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Normalisatie</a:t>
            </a:r>
          </a:p>
          <a:p>
            <a:r>
              <a:rPr lang="nl-BE" sz="1400" dirty="0" smtClean="0"/>
              <a:t>BCNF</a:t>
            </a:r>
            <a:endParaRPr lang="nl-BE" sz="1400" dirty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61322" y="1152141"/>
            <a:ext cx="206979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sz="5400" b="0" dirty="0" smtClean="0">
                <a:solidFill>
                  <a:schemeClr val="accent6">
                    <a:lumMod val="75000"/>
                  </a:schemeClr>
                </a:solidFill>
              </a:rPr>
              <a:t>BCNF</a:t>
            </a:r>
          </a:p>
        </p:txBody>
      </p:sp>
      <p:pic>
        <p:nvPicPr>
          <p:cNvPr id="8196" name="Picture 4" descr="http://images02.olx.fr/ui/8/09/47/1283092077_116510247_1-Photos-de--travaux-et-reparation-a-domicile-128309207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62" y="4155994"/>
            <a:ext cx="3043238" cy="270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7900652" y="1080008"/>
            <a:ext cx="1168911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3200" b="0" dirty="0" smtClean="0">
                <a:solidFill>
                  <a:schemeClr val="accent6">
                    <a:lumMod val="75000"/>
                  </a:schemeClr>
                </a:solidFill>
              </a:rPr>
              <a:t>stap</a:t>
            </a:r>
            <a:endParaRPr lang="en-US" sz="3200" b="0" dirty="0">
              <a:solidFill>
                <a:schemeClr val="accent6">
                  <a:lumMod val="75000"/>
                </a:schemeClr>
              </a:solidFill>
            </a:endParaRPr>
          </a:p>
          <a:p>
            <a:pPr algn="ctr" eaLnBrk="1" hangingPunct="1"/>
            <a:r>
              <a:rPr lang="nl-BE" sz="13800" b="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261322" y="2158598"/>
            <a:ext cx="6851812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/>
            </a:r>
            <a:b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</a:b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                    Afsplitsing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van </a:t>
            </a: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het probleemattribuut ‘AID’ (of ‘Artiestnaam’):</a:t>
            </a:r>
            <a:endParaRPr lang="nl-NL" altLang="nl-BE" sz="1600" b="0" dirty="0">
              <a:solidFill>
                <a:srgbClr val="000000"/>
              </a:solidFill>
              <a:ea typeface="Times New Roman" pitchFamily="18" charset="0"/>
              <a:cs typeface="Arial" charset="0"/>
            </a:endParaRPr>
          </a:p>
          <a:p>
            <a:pPr eaLnBrk="1" hangingPunct="1"/>
            <a:endParaRPr lang="nl-NL" altLang="nl-BE" sz="1600" b="0" dirty="0" smtClean="0">
              <a:solidFill>
                <a:srgbClr val="000000"/>
              </a:solidFill>
              <a:ea typeface="Times New Roman" pitchFamily="18" charset="0"/>
              <a:cs typeface="Arial" charset="0"/>
            </a:endParaRPr>
          </a:p>
          <a:p>
            <a:pPr eaLnBrk="1" hangingPunct="1"/>
            <a:endParaRPr lang="nl-NL" altLang="nl-BE" sz="1600" b="0" dirty="0">
              <a:solidFill>
                <a:srgbClr val="000000"/>
              </a:solidFill>
              <a:ea typeface="Times New Roman" pitchFamily="18" charset="0"/>
              <a:cs typeface="Arial" charset="0"/>
            </a:endParaRPr>
          </a:p>
          <a:p>
            <a:pPr eaLnBrk="1" hangingPunct="1"/>
            <a:r>
              <a:rPr lang="nl-NL" altLang="nl-BE" sz="1600" b="0" i="1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Kunstenaar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(</a:t>
            </a:r>
            <a:r>
              <a:rPr lang="nl-NL" altLang="nl-BE" sz="1600" b="0" dirty="0" err="1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A_ID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:char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(3), 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Artiestnaam:varchar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)</a:t>
            </a:r>
          </a:p>
          <a:p>
            <a:pPr eaLnBrk="1" hangingPunct="1"/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 Primaire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sleutel: {A_ID}, alternatieve sleutel: {Artiestnaam}</a:t>
            </a:r>
          </a:p>
          <a:p>
            <a:pPr eaLnBrk="1" hangingPunct="1"/>
            <a:endParaRPr lang="nl-NL" altLang="nl-BE" sz="600" b="0" i="1" dirty="0" smtClean="0">
              <a:solidFill>
                <a:srgbClr val="000000"/>
              </a:solidFill>
              <a:ea typeface="Times New Roman" pitchFamily="18" charset="0"/>
              <a:cs typeface="Arial" charset="0"/>
            </a:endParaRPr>
          </a:p>
          <a:p>
            <a:pPr eaLnBrk="1" hangingPunct="1"/>
            <a:r>
              <a:rPr lang="nl-NL" altLang="nl-BE" sz="1600" b="0" i="1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Kunstbezit</a:t>
            </a: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(</a:t>
            </a:r>
            <a:r>
              <a:rPr lang="nl-NL" altLang="nl-BE" sz="1600" b="0" dirty="0" err="1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A_ID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:char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(3), 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Eigenaar:varchar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, 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Aantal:integer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)</a:t>
            </a:r>
          </a:p>
          <a:p>
            <a:pPr eaLnBrk="1" hangingPunct="1"/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 Primaire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sleutel: {A_ID, Eigenaar}</a:t>
            </a:r>
          </a:p>
          <a:p>
            <a:pPr eaLnBrk="1" hangingPunct="1"/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 Vreemde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sleutel: {A_ID} verwijst naar Kunstenaar</a:t>
            </a:r>
          </a:p>
          <a:p>
            <a:pPr eaLnBrk="1" hangingPunct="1"/>
            <a:endParaRPr lang="nl-NL" altLang="nl-BE" sz="1600" b="0" dirty="0" smtClean="0">
              <a:solidFill>
                <a:srgbClr val="000000"/>
              </a:solidFill>
              <a:ea typeface="Times New Roman" pitchFamily="18" charset="0"/>
              <a:cs typeface="Arial" charset="0"/>
            </a:endParaRPr>
          </a:p>
          <a:p>
            <a:pPr eaLnBrk="1" hangingPunct="1"/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of</a:t>
            </a:r>
            <a:endParaRPr lang="nl-NL" altLang="nl-BE" sz="1600" b="0" dirty="0">
              <a:solidFill>
                <a:srgbClr val="000000"/>
              </a:solidFill>
              <a:ea typeface="Times New Roman" pitchFamily="18" charset="0"/>
              <a:cs typeface="Arial" charset="0"/>
            </a:endParaRPr>
          </a:p>
          <a:p>
            <a:pPr eaLnBrk="1" hangingPunct="1"/>
            <a:endParaRPr lang="nl-NL" altLang="nl-BE" sz="1600" b="0" i="1" dirty="0" smtClean="0">
              <a:solidFill>
                <a:srgbClr val="000000"/>
              </a:solidFill>
              <a:ea typeface="Times New Roman" pitchFamily="18" charset="0"/>
              <a:cs typeface="Arial" charset="0"/>
            </a:endParaRPr>
          </a:p>
          <a:p>
            <a:pPr eaLnBrk="1" hangingPunct="1"/>
            <a:r>
              <a:rPr lang="nl-NL" altLang="nl-BE" sz="1600" b="0" i="1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Kunstenaar</a:t>
            </a: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(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A_ID:char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(3), </a:t>
            </a:r>
            <a:r>
              <a:rPr lang="nl-NL" altLang="nl-BE" sz="1600" b="0" dirty="0" err="1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Artiestnaam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:varchar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)</a:t>
            </a:r>
          </a:p>
          <a:p>
            <a:pPr eaLnBrk="1" hangingPunct="1"/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 Primaire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sleutel: {Artiestnaam}, alternatieve sleutel: {A_ID}</a:t>
            </a:r>
          </a:p>
          <a:p>
            <a:pPr eaLnBrk="1" hangingPunct="1"/>
            <a:endParaRPr lang="nl-NL" altLang="nl-BE" sz="600" b="0" i="1" dirty="0" smtClean="0">
              <a:solidFill>
                <a:srgbClr val="000000"/>
              </a:solidFill>
              <a:ea typeface="Times New Roman" pitchFamily="18" charset="0"/>
              <a:cs typeface="Arial" charset="0"/>
            </a:endParaRPr>
          </a:p>
          <a:p>
            <a:pPr eaLnBrk="1" hangingPunct="1"/>
            <a:r>
              <a:rPr lang="nl-NL" altLang="nl-BE" sz="1600" b="0" i="1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Kunstbezit</a:t>
            </a: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(</a:t>
            </a:r>
            <a:r>
              <a:rPr lang="nl-NL" altLang="nl-BE" sz="1600" b="0" dirty="0" err="1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Artiestnaam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:varchar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, 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Eigenaar:varchar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, 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Aantal:integer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)</a:t>
            </a:r>
          </a:p>
          <a:p>
            <a:pPr eaLnBrk="1" hangingPunct="1"/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 Primaire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sleutel: {Artiestnaam Eigenaar}</a:t>
            </a:r>
          </a:p>
          <a:p>
            <a:pPr eaLnBrk="1" hangingPunct="1"/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 Vreemde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sleutel: {Artiestnaam} verwijst naar Kunstenaar</a:t>
            </a:r>
          </a:p>
        </p:txBody>
      </p:sp>
    </p:spTree>
    <p:extLst>
      <p:ext uri="{BB962C8B-B14F-4D97-AF65-F5344CB8AC3E}">
        <p14:creationId xmlns:p14="http://schemas.microsoft.com/office/powerpoint/2010/main" val="3942025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99746" y="2861440"/>
            <a:ext cx="5696590" cy="86710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Normaliseren</a:t>
            </a:r>
            <a:endParaRPr lang="nl-BE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8784225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 smtClean="0"/>
              <a:t>Normaliseren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Normalisatie</a:t>
            </a:r>
          </a:p>
          <a:p>
            <a:r>
              <a:rPr lang="nl-BE" sz="1400" dirty="0" smtClean="0"/>
              <a:t>4NF</a:t>
            </a:r>
            <a:endParaRPr lang="nl-BE" sz="1400" dirty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91198" y="3376899"/>
            <a:ext cx="823013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sz="2400" b="0" i="1" dirty="0" smtClean="0"/>
              <a:t>Y </a:t>
            </a:r>
            <a:r>
              <a:rPr lang="nl-BE" sz="2400" b="0" dirty="0" smtClean="0"/>
              <a:t>is </a:t>
            </a:r>
            <a:r>
              <a:rPr lang="nl-BE" sz="2400" b="0" dirty="0" err="1" smtClean="0">
                <a:solidFill>
                  <a:srgbClr val="FF0000"/>
                </a:solidFill>
              </a:rPr>
              <a:t>meerwaardig</a:t>
            </a:r>
            <a:r>
              <a:rPr lang="nl-BE" sz="2400" b="0" dirty="0" smtClean="0">
                <a:solidFill>
                  <a:srgbClr val="FF0000"/>
                </a:solidFill>
              </a:rPr>
              <a:t> functioneel afhankelijk</a:t>
            </a:r>
            <a:r>
              <a:rPr lang="nl-BE" sz="2400" b="0" dirty="0" smtClean="0"/>
              <a:t> van </a:t>
            </a:r>
            <a:r>
              <a:rPr lang="nl-BE" sz="2400" b="0" i="1" dirty="0" smtClean="0"/>
              <a:t>X</a:t>
            </a:r>
            <a:r>
              <a:rPr lang="nl-BE" sz="2400" b="0" dirty="0" smtClean="0"/>
              <a:t> (</a:t>
            </a:r>
            <a:r>
              <a:rPr lang="nl-BE" sz="2400" b="0" i="1" dirty="0" smtClean="0"/>
              <a:t>X</a:t>
            </a:r>
            <a:r>
              <a:rPr lang="nl-BE" sz="2400" b="0" dirty="0">
                <a:sym typeface="Symbol"/>
              </a:rPr>
              <a:t>  </a:t>
            </a:r>
            <a:r>
              <a:rPr lang="nl-BE" sz="2400" b="0" i="1" dirty="0" smtClean="0">
                <a:sym typeface="Symbol"/>
              </a:rPr>
              <a:t>Y</a:t>
            </a:r>
            <a:r>
              <a:rPr lang="nl-BE" sz="2400" b="0" dirty="0" smtClean="0">
                <a:sym typeface="Symbol"/>
              </a:rPr>
              <a:t>)</a:t>
            </a:r>
            <a:br>
              <a:rPr lang="nl-BE" sz="2400" b="0" dirty="0" smtClean="0">
                <a:sym typeface="Symbol"/>
              </a:rPr>
            </a:br>
            <a:r>
              <a:rPr lang="nl-BE" sz="2400" b="0" dirty="0" smtClean="0">
                <a:sym typeface="Symbol"/>
              </a:rPr>
              <a:t>als de waarden van de attributen van </a:t>
            </a:r>
            <a:r>
              <a:rPr lang="nl-BE" sz="2400" b="0" i="1" dirty="0" smtClean="0">
                <a:sym typeface="Symbol"/>
              </a:rPr>
              <a:t>X</a:t>
            </a:r>
            <a:r>
              <a:rPr lang="nl-BE" sz="2400" b="0" dirty="0" smtClean="0">
                <a:sym typeface="Symbol"/>
              </a:rPr>
              <a:t> op elk moment een</a:t>
            </a:r>
            <a:br>
              <a:rPr lang="nl-BE" sz="2400" b="0" dirty="0" smtClean="0">
                <a:sym typeface="Symbol"/>
              </a:rPr>
            </a:br>
            <a:r>
              <a:rPr lang="nl-BE" sz="2400" b="0" dirty="0" err="1" smtClean="0">
                <a:sym typeface="Symbol"/>
              </a:rPr>
              <a:t>een</a:t>
            </a:r>
            <a:r>
              <a:rPr lang="nl-BE" sz="2400" b="0" dirty="0" smtClean="0">
                <a:sym typeface="Symbol"/>
              </a:rPr>
              <a:t> collectie met </a:t>
            </a:r>
            <a:r>
              <a:rPr lang="nl-BE" sz="2400" dirty="0" smtClean="0">
                <a:sym typeface="Symbol"/>
              </a:rPr>
              <a:t>meerdere</a:t>
            </a:r>
            <a:r>
              <a:rPr lang="nl-BE" sz="2400" b="0" dirty="0" smtClean="0">
                <a:sym typeface="Symbol"/>
              </a:rPr>
              <a:t> waarden voor de attributen </a:t>
            </a:r>
            <a:br>
              <a:rPr lang="nl-BE" sz="2400" b="0" dirty="0" smtClean="0">
                <a:sym typeface="Symbol"/>
              </a:rPr>
            </a:br>
            <a:r>
              <a:rPr lang="nl-BE" sz="2400" b="0" dirty="0" smtClean="0">
                <a:sym typeface="Symbol"/>
              </a:rPr>
              <a:t>van </a:t>
            </a:r>
            <a:r>
              <a:rPr lang="nl-BE" sz="2400" b="0" i="1" dirty="0" smtClean="0">
                <a:sym typeface="Symbol"/>
              </a:rPr>
              <a:t>Y</a:t>
            </a:r>
            <a:r>
              <a:rPr lang="nl-BE" sz="2400" b="0" dirty="0" smtClean="0">
                <a:sym typeface="Symbol"/>
              </a:rPr>
              <a:t> vastleggen</a:t>
            </a:r>
            <a:r>
              <a:rPr lang="nl-BE" sz="2400" b="0" dirty="0" smtClean="0"/>
              <a:t>.</a:t>
            </a:r>
            <a:endParaRPr lang="en-US" sz="2400" b="0" dirty="0"/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7900652" y="1080008"/>
            <a:ext cx="1168911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3200" b="0" dirty="0" smtClean="0">
                <a:solidFill>
                  <a:schemeClr val="accent6">
                    <a:lumMod val="75000"/>
                  </a:schemeClr>
                </a:solidFill>
              </a:rPr>
              <a:t>stap</a:t>
            </a:r>
            <a:endParaRPr lang="en-US" sz="3200" b="0" dirty="0">
              <a:solidFill>
                <a:schemeClr val="accent6">
                  <a:lumMod val="75000"/>
                </a:schemeClr>
              </a:solidFill>
            </a:endParaRPr>
          </a:p>
          <a:p>
            <a:pPr algn="ctr" eaLnBrk="1" hangingPunct="1"/>
            <a:r>
              <a:rPr lang="nl-BE" sz="13800" b="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 rot="21005970">
            <a:off x="833171" y="1893274"/>
            <a:ext cx="6335773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2800" dirty="0" err="1" smtClean="0">
                <a:solidFill>
                  <a:schemeClr val="accent6">
                    <a:lumMod val="75000"/>
                  </a:schemeClr>
                </a:solidFill>
              </a:rPr>
              <a:t>Meerwaardig</a:t>
            </a:r>
            <a:r>
              <a:rPr lang="nl-BE" sz="2800" dirty="0" smtClean="0">
                <a:solidFill>
                  <a:schemeClr val="accent6">
                    <a:lumMod val="75000"/>
                  </a:schemeClr>
                </a:solidFill>
              </a:rPr>
              <a:t> functionele afhankelijkheid</a:t>
            </a:r>
            <a:endParaRPr lang="nl-BE" sz="2800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690" y="5267325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716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 smtClean="0"/>
              <a:t>Normaliseren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Normalisatie</a:t>
            </a:r>
          </a:p>
          <a:p>
            <a:r>
              <a:rPr lang="nl-BE" sz="1400" dirty="0" smtClean="0"/>
              <a:t>4NF</a:t>
            </a:r>
            <a:endParaRPr lang="nl-BE" sz="1400" dirty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7900652" y="1080008"/>
            <a:ext cx="1168911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3200" b="0" dirty="0" smtClean="0">
                <a:solidFill>
                  <a:schemeClr val="accent6">
                    <a:lumMod val="75000"/>
                  </a:schemeClr>
                </a:solidFill>
              </a:rPr>
              <a:t>stap</a:t>
            </a:r>
            <a:endParaRPr lang="en-US" sz="3200" b="0" dirty="0">
              <a:solidFill>
                <a:schemeClr val="accent6">
                  <a:lumMod val="75000"/>
                </a:schemeClr>
              </a:solidFill>
            </a:endParaRPr>
          </a:p>
          <a:p>
            <a:pPr algn="ctr" eaLnBrk="1" hangingPunct="1"/>
            <a:r>
              <a:rPr lang="nl-BE" sz="13800" b="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052" y="1246483"/>
            <a:ext cx="6335773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2800" dirty="0" err="1" smtClean="0">
                <a:solidFill>
                  <a:schemeClr val="accent6">
                    <a:lumMod val="75000"/>
                  </a:schemeClr>
                </a:solidFill>
              </a:rPr>
              <a:t>Meerwaardig</a:t>
            </a:r>
            <a:r>
              <a:rPr lang="nl-BE" sz="2800" dirty="0" smtClean="0">
                <a:solidFill>
                  <a:schemeClr val="accent6">
                    <a:lumMod val="75000"/>
                  </a:schemeClr>
                </a:solidFill>
              </a:rPr>
              <a:t> functionele afhankelijkheid</a:t>
            </a:r>
            <a:endParaRPr lang="nl-BE" sz="2800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6789" y="1983763"/>
            <a:ext cx="12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smtClean="0"/>
              <a:t>Voorbeeld:</a:t>
            </a:r>
            <a:endParaRPr lang="nl-BE" b="1" i="1" dirty="0" smtClean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496038" y="2426875"/>
            <a:ext cx="6054725" cy="3270250"/>
            <a:chOff x="1029" y="1650"/>
            <a:chExt cx="3814" cy="2060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29" y="1650"/>
              <a:ext cx="3814" cy="2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047" y="1660"/>
              <a:ext cx="3771" cy="182"/>
            </a:xfrm>
            <a:prstGeom prst="rect">
              <a:avLst/>
            </a:prstGeom>
            <a:solidFill>
              <a:srgbClr val="BB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1087" y="1683"/>
              <a:ext cx="3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Tabel 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1409" y="1687"/>
              <a:ext cx="627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Schilderij    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1987" y="1687"/>
              <a:ext cx="856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kandidaatsleutel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2825" y="1687"/>
              <a:ext cx="319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= {S_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3095" y="1687"/>
              <a:ext cx="161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ID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3207" y="1687"/>
              <a:ext cx="783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, Hoofdthema, 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3940" y="1687"/>
              <a:ext cx="852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DominanteKleur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4740" y="1687"/>
              <a:ext cx="86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}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3" name="Group 16"/>
            <p:cNvGrpSpPr>
              <a:grpSpLocks/>
            </p:cNvGrpSpPr>
            <p:nvPr/>
          </p:nvGrpSpPr>
          <p:grpSpPr bwMode="auto">
            <a:xfrm>
              <a:off x="1047" y="1895"/>
              <a:ext cx="3763" cy="309"/>
              <a:chOff x="1047" y="1895"/>
              <a:chExt cx="3763" cy="309"/>
            </a:xfrm>
          </p:grpSpPr>
          <p:sp>
            <p:nvSpPr>
              <p:cNvPr id="128" name="Rectangle 14"/>
              <p:cNvSpPr>
                <a:spLocks noChangeArrowheads="1"/>
              </p:cNvSpPr>
              <p:nvPr/>
            </p:nvSpPr>
            <p:spPr bwMode="auto">
              <a:xfrm>
                <a:off x="1047" y="1895"/>
                <a:ext cx="3763" cy="309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BE"/>
              </a:p>
            </p:txBody>
          </p:sp>
          <p:sp>
            <p:nvSpPr>
              <p:cNvPr id="129" name="Rectangle 15"/>
              <p:cNvSpPr>
                <a:spLocks noChangeArrowheads="1"/>
              </p:cNvSpPr>
              <p:nvPr/>
            </p:nvSpPr>
            <p:spPr bwMode="auto">
              <a:xfrm>
                <a:off x="1047" y="1895"/>
                <a:ext cx="3763" cy="309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BE"/>
              </a:p>
            </p:txBody>
          </p:sp>
        </p:grp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1088" y="1914"/>
              <a:ext cx="186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S_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1225" y="1914"/>
              <a:ext cx="161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ID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1337" y="1914"/>
              <a:ext cx="8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: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0"/>
            <p:cNvSpPr>
              <a:spLocks noChangeArrowheads="1"/>
            </p:cNvSpPr>
            <p:nvPr/>
          </p:nvSpPr>
          <p:spPr bwMode="auto">
            <a:xfrm>
              <a:off x="1088" y="2048"/>
              <a:ext cx="266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char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1"/>
            <p:cNvSpPr>
              <a:spLocks noChangeArrowheads="1"/>
            </p:cNvSpPr>
            <p:nvPr/>
          </p:nvSpPr>
          <p:spPr bwMode="auto">
            <a:xfrm>
              <a:off x="1305" y="2048"/>
              <a:ext cx="185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(3)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1758" y="1914"/>
              <a:ext cx="69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Hoofdthema: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1758" y="2048"/>
              <a:ext cx="42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varchar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3301" y="1914"/>
              <a:ext cx="852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DominanteKleur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25"/>
            <p:cNvSpPr>
              <a:spLocks noChangeArrowheads="1"/>
            </p:cNvSpPr>
            <p:nvPr/>
          </p:nvSpPr>
          <p:spPr bwMode="auto">
            <a:xfrm>
              <a:off x="4103" y="1914"/>
              <a:ext cx="8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: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Rectangle 26"/>
            <p:cNvSpPr>
              <a:spLocks noChangeArrowheads="1"/>
            </p:cNvSpPr>
            <p:nvPr/>
          </p:nvSpPr>
          <p:spPr bwMode="auto">
            <a:xfrm>
              <a:off x="3301" y="2048"/>
              <a:ext cx="42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varchar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1047" y="2251"/>
              <a:ext cx="3763" cy="1447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35" name="Rectangle 28"/>
            <p:cNvSpPr>
              <a:spLocks noChangeArrowheads="1"/>
            </p:cNvSpPr>
            <p:nvPr/>
          </p:nvSpPr>
          <p:spPr bwMode="auto">
            <a:xfrm>
              <a:off x="1108" y="2288"/>
              <a:ext cx="24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S02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ectangle 29"/>
            <p:cNvSpPr>
              <a:spLocks noChangeArrowheads="1"/>
            </p:cNvSpPr>
            <p:nvPr/>
          </p:nvSpPr>
          <p:spPr bwMode="auto">
            <a:xfrm>
              <a:off x="1753" y="2288"/>
              <a:ext cx="346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vrouw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Rectangle 30"/>
            <p:cNvSpPr>
              <a:spLocks noChangeArrowheads="1"/>
            </p:cNvSpPr>
            <p:nvPr/>
          </p:nvSpPr>
          <p:spPr bwMode="auto">
            <a:xfrm>
              <a:off x="3317" y="2288"/>
              <a:ext cx="186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wit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Rectangle 31"/>
            <p:cNvSpPr>
              <a:spLocks noChangeArrowheads="1"/>
            </p:cNvSpPr>
            <p:nvPr/>
          </p:nvSpPr>
          <p:spPr bwMode="auto">
            <a:xfrm>
              <a:off x="1105" y="2469"/>
              <a:ext cx="24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S02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32"/>
            <p:cNvSpPr>
              <a:spLocks noChangeArrowheads="1"/>
            </p:cNvSpPr>
            <p:nvPr/>
          </p:nvSpPr>
          <p:spPr bwMode="auto">
            <a:xfrm>
              <a:off x="1750" y="2469"/>
              <a:ext cx="346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vrouw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3306" y="2469"/>
              <a:ext cx="254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grijs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ctangle 34"/>
            <p:cNvSpPr>
              <a:spLocks noChangeArrowheads="1"/>
            </p:cNvSpPr>
            <p:nvPr/>
          </p:nvSpPr>
          <p:spPr bwMode="auto">
            <a:xfrm>
              <a:off x="1105" y="2640"/>
              <a:ext cx="24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S02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35"/>
            <p:cNvSpPr>
              <a:spLocks noChangeArrowheads="1"/>
            </p:cNvSpPr>
            <p:nvPr/>
          </p:nvSpPr>
          <p:spPr bwMode="auto">
            <a:xfrm>
              <a:off x="1750" y="2640"/>
              <a:ext cx="346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vrouw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Rectangle 36"/>
            <p:cNvSpPr>
              <a:spLocks noChangeArrowheads="1"/>
            </p:cNvSpPr>
            <p:nvPr/>
          </p:nvSpPr>
          <p:spPr bwMode="auto">
            <a:xfrm>
              <a:off x="3306" y="2640"/>
              <a:ext cx="266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oker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Line 37"/>
            <p:cNvSpPr>
              <a:spLocks noChangeShapeType="1"/>
            </p:cNvSpPr>
            <p:nvPr/>
          </p:nvSpPr>
          <p:spPr bwMode="auto">
            <a:xfrm>
              <a:off x="1047" y="2432"/>
              <a:ext cx="3764" cy="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45" name="Line 38"/>
            <p:cNvSpPr>
              <a:spLocks noChangeShapeType="1"/>
            </p:cNvSpPr>
            <p:nvPr/>
          </p:nvSpPr>
          <p:spPr bwMode="auto">
            <a:xfrm>
              <a:off x="1047" y="2613"/>
              <a:ext cx="3763" cy="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46" name="Line 39"/>
            <p:cNvSpPr>
              <a:spLocks noChangeShapeType="1"/>
            </p:cNvSpPr>
            <p:nvPr/>
          </p:nvSpPr>
          <p:spPr bwMode="auto">
            <a:xfrm flipV="1">
              <a:off x="1047" y="2781"/>
              <a:ext cx="3766" cy="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>
              <a:off x="1691" y="1897"/>
              <a:ext cx="0" cy="305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48" name="Line 41"/>
            <p:cNvSpPr>
              <a:spLocks noChangeShapeType="1"/>
            </p:cNvSpPr>
            <p:nvPr/>
          </p:nvSpPr>
          <p:spPr bwMode="auto">
            <a:xfrm>
              <a:off x="1686" y="2250"/>
              <a:ext cx="0" cy="144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49" name="Line 42"/>
            <p:cNvSpPr>
              <a:spLocks noChangeShapeType="1"/>
            </p:cNvSpPr>
            <p:nvPr/>
          </p:nvSpPr>
          <p:spPr bwMode="auto">
            <a:xfrm>
              <a:off x="3251" y="2250"/>
              <a:ext cx="0" cy="143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0" name="Line 43"/>
            <p:cNvSpPr>
              <a:spLocks noChangeShapeType="1"/>
            </p:cNvSpPr>
            <p:nvPr/>
          </p:nvSpPr>
          <p:spPr bwMode="auto">
            <a:xfrm>
              <a:off x="3251" y="1895"/>
              <a:ext cx="0" cy="305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1" name="Line 44"/>
            <p:cNvSpPr>
              <a:spLocks noChangeShapeType="1"/>
            </p:cNvSpPr>
            <p:nvPr/>
          </p:nvSpPr>
          <p:spPr bwMode="auto">
            <a:xfrm flipV="1">
              <a:off x="1048" y="3496"/>
              <a:ext cx="3758" cy="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105" y="3542"/>
              <a:ext cx="24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S03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ectangle 46"/>
            <p:cNvSpPr>
              <a:spLocks noChangeArrowheads="1"/>
            </p:cNvSpPr>
            <p:nvPr/>
          </p:nvSpPr>
          <p:spPr bwMode="auto">
            <a:xfrm>
              <a:off x="1750" y="3542"/>
              <a:ext cx="346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vrouw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47"/>
            <p:cNvSpPr>
              <a:spLocks noChangeArrowheads="1"/>
            </p:cNvSpPr>
            <p:nvPr/>
          </p:nvSpPr>
          <p:spPr bwMode="auto">
            <a:xfrm>
              <a:off x="3306" y="3542"/>
              <a:ext cx="465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lichtroze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Rectangle 48"/>
            <p:cNvSpPr>
              <a:spLocks noChangeArrowheads="1"/>
            </p:cNvSpPr>
            <p:nvPr/>
          </p:nvSpPr>
          <p:spPr bwMode="auto">
            <a:xfrm>
              <a:off x="1105" y="3350"/>
              <a:ext cx="24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S03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49"/>
            <p:cNvSpPr>
              <a:spLocks noChangeArrowheads="1"/>
            </p:cNvSpPr>
            <p:nvPr/>
          </p:nvSpPr>
          <p:spPr bwMode="auto">
            <a:xfrm>
              <a:off x="1750" y="3350"/>
              <a:ext cx="346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vrouw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Rectangle 50"/>
            <p:cNvSpPr>
              <a:spLocks noChangeArrowheads="1"/>
            </p:cNvSpPr>
            <p:nvPr/>
          </p:nvSpPr>
          <p:spPr bwMode="auto">
            <a:xfrm>
              <a:off x="3306" y="3350"/>
              <a:ext cx="316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zwart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Rectangle 51"/>
            <p:cNvSpPr>
              <a:spLocks noChangeArrowheads="1"/>
            </p:cNvSpPr>
            <p:nvPr/>
          </p:nvSpPr>
          <p:spPr bwMode="auto">
            <a:xfrm>
              <a:off x="1112" y="2808"/>
              <a:ext cx="24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S02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Rectangle 52"/>
            <p:cNvSpPr>
              <a:spLocks noChangeArrowheads="1"/>
            </p:cNvSpPr>
            <p:nvPr/>
          </p:nvSpPr>
          <p:spPr bwMode="auto">
            <a:xfrm>
              <a:off x="1757" y="2808"/>
              <a:ext cx="657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ontspanning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Rectangle 53"/>
            <p:cNvSpPr>
              <a:spLocks noChangeArrowheads="1"/>
            </p:cNvSpPr>
            <p:nvPr/>
          </p:nvSpPr>
          <p:spPr bwMode="auto">
            <a:xfrm>
              <a:off x="3321" y="2808"/>
              <a:ext cx="186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wit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54"/>
            <p:cNvSpPr>
              <a:spLocks noChangeArrowheads="1"/>
            </p:cNvSpPr>
            <p:nvPr/>
          </p:nvSpPr>
          <p:spPr bwMode="auto">
            <a:xfrm>
              <a:off x="1109" y="2989"/>
              <a:ext cx="24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S02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Rectangle 55"/>
            <p:cNvSpPr>
              <a:spLocks noChangeArrowheads="1"/>
            </p:cNvSpPr>
            <p:nvPr/>
          </p:nvSpPr>
          <p:spPr bwMode="auto">
            <a:xfrm>
              <a:off x="1754" y="2989"/>
              <a:ext cx="657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ontspanning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Rectangle 56"/>
            <p:cNvSpPr>
              <a:spLocks noChangeArrowheads="1"/>
            </p:cNvSpPr>
            <p:nvPr/>
          </p:nvSpPr>
          <p:spPr bwMode="auto">
            <a:xfrm>
              <a:off x="3310" y="2989"/>
              <a:ext cx="254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grijs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Rectangle 57"/>
            <p:cNvSpPr>
              <a:spLocks noChangeArrowheads="1"/>
            </p:cNvSpPr>
            <p:nvPr/>
          </p:nvSpPr>
          <p:spPr bwMode="auto">
            <a:xfrm>
              <a:off x="1109" y="3160"/>
              <a:ext cx="24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S02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Rectangle 58"/>
            <p:cNvSpPr>
              <a:spLocks noChangeArrowheads="1"/>
            </p:cNvSpPr>
            <p:nvPr/>
          </p:nvSpPr>
          <p:spPr bwMode="auto">
            <a:xfrm>
              <a:off x="1754" y="3160"/>
              <a:ext cx="657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ontspanning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Rectangle 59"/>
            <p:cNvSpPr>
              <a:spLocks noChangeArrowheads="1"/>
            </p:cNvSpPr>
            <p:nvPr/>
          </p:nvSpPr>
          <p:spPr bwMode="auto">
            <a:xfrm>
              <a:off x="3310" y="3160"/>
              <a:ext cx="266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oker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Line 60"/>
            <p:cNvSpPr>
              <a:spLocks noChangeShapeType="1"/>
            </p:cNvSpPr>
            <p:nvPr/>
          </p:nvSpPr>
          <p:spPr bwMode="auto">
            <a:xfrm>
              <a:off x="1051" y="2952"/>
              <a:ext cx="3761" cy="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8" name="Line 61"/>
            <p:cNvSpPr>
              <a:spLocks noChangeShapeType="1"/>
            </p:cNvSpPr>
            <p:nvPr/>
          </p:nvSpPr>
          <p:spPr bwMode="auto">
            <a:xfrm flipV="1">
              <a:off x="1051" y="3131"/>
              <a:ext cx="3757" cy="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9" name="Line 62"/>
            <p:cNvSpPr>
              <a:spLocks noChangeShapeType="1"/>
            </p:cNvSpPr>
            <p:nvPr/>
          </p:nvSpPr>
          <p:spPr bwMode="auto">
            <a:xfrm>
              <a:off x="1049" y="3312"/>
              <a:ext cx="3755" cy="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0" name="Rectangle 63"/>
            <p:cNvSpPr>
              <a:spLocks noChangeArrowheads="1"/>
            </p:cNvSpPr>
            <p:nvPr/>
          </p:nvSpPr>
          <p:spPr bwMode="auto">
            <a:xfrm>
              <a:off x="1047" y="1660"/>
              <a:ext cx="3771" cy="182"/>
            </a:xfrm>
            <a:prstGeom prst="rect">
              <a:avLst/>
            </a:prstGeom>
            <a:solidFill>
              <a:srgbClr val="BBE0E3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1" name="Rectangle 64"/>
            <p:cNvSpPr>
              <a:spLocks noChangeArrowheads="1"/>
            </p:cNvSpPr>
            <p:nvPr/>
          </p:nvSpPr>
          <p:spPr bwMode="auto">
            <a:xfrm>
              <a:off x="1087" y="1683"/>
              <a:ext cx="3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Tabel 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Rectangle 65"/>
            <p:cNvSpPr>
              <a:spLocks noChangeArrowheads="1"/>
            </p:cNvSpPr>
            <p:nvPr/>
          </p:nvSpPr>
          <p:spPr bwMode="auto">
            <a:xfrm>
              <a:off x="1409" y="1687"/>
              <a:ext cx="627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Schilderij    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Rectangle 66"/>
            <p:cNvSpPr>
              <a:spLocks noChangeArrowheads="1"/>
            </p:cNvSpPr>
            <p:nvPr/>
          </p:nvSpPr>
          <p:spPr bwMode="auto">
            <a:xfrm>
              <a:off x="1987" y="1687"/>
              <a:ext cx="856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kandidaatsleutel</a:t>
              </a:r>
              <a:endParaRPr kumimoji="0" lang="nl-BE" altLang="nl-B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Rectangle 67"/>
            <p:cNvSpPr>
              <a:spLocks noChangeArrowheads="1"/>
            </p:cNvSpPr>
            <p:nvPr/>
          </p:nvSpPr>
          <p:spPr bwMode="auto">
            <a:xfrm>
              <a:off x="2825" y="1687"/>
              <a:ext cx="319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= {S_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Rectangle 68"/>
            <p:cNvSpPr>
              <a:spLocks noChangeArrowheads="1"/>
            </p:cNvSpPr>
            <p:nvPr/>
          </p:nvSpPr>
          <p:spPr bwMode="auto">
            <a:xfrm>
              <a:off x="3095" y="1687"/>
              <a:ext cx="161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ID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Rectangle 69"/>
            <p:cNvSpPr>
              <a:spLocks noChangeArrowheads="1"/>
            </p:cNvSpPr>
            <p:nvPr/>
          </p:nvSpPr>
          <p:spPr bwMode="auto">
            <a:xfrm>
              <a:off x="3207" y="1687"/>
              <a:ext cx="783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, Hoofdthema, 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Rectangle 70"/>
            <p:cNvSpPr>
              <a:spLocks noChangeArrowheads="1"/>
            </p:cNvSpPr>
            <p:nvPr/>
          </p:nvSpPr>
          <p:spPr bwMode="auto">
            <a:xfrm>
              <a:off x="3940" y="1687"/>
              <a:ext cx="852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DominanteKleur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Rectangle 71"/>
            <p:cNvSpPr>
              <a:spLocks noChangeArrowheads="1"/>
            </p:cNvSpPr>
            <p:nvPr/>
          </p:nvSpPr>
          <p:spPr bwMode="auto">
            <a:xfrm>
              <a:off x="4740" y="1687"/>
              <a:ext cx="86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}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9" name="Group 74"/>
            <p:cNvGrpSpPr>
              <a:grpSpLocks/>
            </p:cNvGrpSpPr>
            <p:nvPr/>
          </p:nvGrpSpPr>
          <p:grpSpPr bwMode="auto">
            <a:xfrm>
              <a:off x="1047" y="1895"/>
              <a:ext cx="3763" cy="309"/>
              <a:chOff x="1047" y="1895"/>
              <a:chExt cx="3763" cy="309"/>
            </a:xfrm>
          </p:grpSpPr>
          <p:sp>
            <p:nvSpPr>
              <p:cNvPr id="126" name="Rectangle 72"/>
              <p:cNvSpPr>
                <a:spLocks noChangeArrowheads="1"/>
              </p:cNvSpPr>
              <p:nvPr/>
            </p:nvSpPr>
            <p:spPr bwMode="auto">
              <a:xfrm>
                <a:off x="1047" y="1895"/>
                <a:ext cx="3763" cy="309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BE"/>
              </a:p>
            </p:txBody>
          </p:sp>
          <p:sp>
            <p:nvSpPr>
              <p:cNvPr id="127" name="Rectangle 73"/>
              <p:cNvSpPr>
                <a:spLocks noChangeArrowheads="1"/>
              </p:cNvSpPr>
              <p:nvPr/>
            </p:nvSpPr>
            <p:spPr bwMode="auto">
              <a:xfrm>
                <a:off x="1047" y="1895"/>
                <a:ext cx="3763" cy="309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BE"/>
              </a:p>
            </p:txBody>
          </p:sp>
        </p:grpSp>
        <p:sp>
          <p:nvSpPr>
            <p:cNvPr id="80" name="Rectangle 75"/>
            <p:cNvSpPr>
              <a:spLocks noChangeArrowheads="1"/>
            </p:cNvSpPr>
            <p:nvPr/>
          </p:nvSpPr>
          <p:spPr bwMode="auto">
            <a:xfrm>
              <a:off x="1088" y="1914"/>
              <a:ext cx="186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S_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Rectangle 76"/>
            <p:cNvSpPr>
              <a:spLocks noChangeArrowheads="1"/>
            </p:cNvSpPr>
            <p:nvPr/>
          </p:nvSpPr>
          <p:spPr bwMode="auto">
            <a:xfrm>
              <a:off x="1225" y="1914"/>
              <a:ext cx="161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ID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Rectangle 77"/>
            <p:cNvSpPr>
              <a:spLocks noChangeArrowheads="1"/>
            </p:cNvSpPr>
            <p:nvPr/>
          </p:nvSpPr>
          <p:spPr bwMode="auto">
            <a:xfrm>
              <a:off x="1337" y="1914"/>
              <a:ext cx="8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: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Rectangle 78"/>
            <p:cNvSpPr>
              <a:spLocks noChangeArrowheads="1"/>
            </p:cNvSpPr>
            <p:nvPr/>
          </p:nvSpPr>
          <p:spPr bwMode="auto">
            <a:xfrm>
              <a:off x="1088" y="2048"/>
              <a:ext cx="266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char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79"/>
            <p:cNvSpPr>
              <a:spLocks noChangeArrowheads="1"/>
            </p:cNvSpPr>
            <p:nvPr/>
          </p:nvSpPr>
          <p:spPr bwMode="auto">
            <a:xfrm>
              <a:off x="1305" y="2048"/>
              <a:ext cx="185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(3)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80"/>
            <p:cNvSpPr>
              <a:spLocks noChangeArrowheads="1"/>
            </p:cNvSpPr>
            <p:nvPr/>
          </p:nvSpPr>
          <p:spPr bwMode="auto">
            <a:xfrm>
              <a:off x="1758" y="1914"/>
              <a:ext cx="69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Hoofdthema: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81"/>
            <p:cNvSpPr>
              <a:spLocks noChangeArrowheads="1"/>
            </p:cNvSpPr>
            <p:nvPr/>
          </p:nvSpPr>
          <p:spPr bwMode="auto">
            <a:xfrm>
              <a:off x="1758" y="2048"/>
              <a:ext cx="42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varchar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82"/>
            <p:cNvSpPr>
              <a:spLocks noChangeArrowheads="1"/>
            </p:cNvSpPr>
            <p:nvPr/>
          </p:nvSpPr>
          <p:spPr bwMode="auto">
            <a:xfrm>
              <a:off x="3301" y="1914"/>
              <a:ext cx="852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DominanteKleur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83"/>
            <p:cNvSpPr>
              <a:spLocks noChangeArrowheads="1"/>
            </p:cNvSpPr>
            <p:nvPr/>
          </p:nvSpPr>
          <p:spPr bwMode="auto">
            <a:xfrm>
              <a:off x="4103" y="1914"/>
              <a:ext cx="8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: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84"/>
            <p:cNvSpPr>
              <a:spLocks noChangeArrowheads="1"/>
            </p:cNvSpPr>
            <p:nvPr/>
          </p:nvSpPr>
          <p:spPr bwMode="auto">
            <a:xfrm>
              <a:off x="3301" y="2048"/>
              <a:ext cx="42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varchar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85"/>
            <p:cNvSpPr>
              <a:spLocks noChangeArrowheads="1"/>
            </p:cNvSpPr>
            <p:nvPr/>
          </p:nvSpPr>
          <p:spPr bwMode="auto">
            <a:xfrm>
              <a:off x="1047" y="2251"/>
              <a:ext cx="3763" cy="1447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1" name="Rectangle 86"/>
            <p:cNvSpPr>
              <a:spLocks noChangeArrowheads="1"/>
            </p:cNvSpPr>
            <p:nvPr/>
          </p:nvSpPr>
          <p:spPr bwMode="auto">
            <a:xfrm>
              <a:off x="1108" y="2288"/>
              <a:ext cx="24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S02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Rectangle 87"/>
            <p:cNvSpPr>
              <a:spLocks noChangeArrowheads="1"/>
            </p:cNvSpPr>
            <p:nvPr/>
          </p:nvSpPr>
          <p:spPr bwMode="auto">
            <a:xfrm>
              <a:off x="1753" y="2288"/>
              <a:ext cx="346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vrouw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Rectangle 88"/>
            <p:cNvSpPr>
              <a:spLocks noChangeArrowheads="1"/>
            </p:cNvSpPr>
            <p:nvPr/>
          </p:nvSpPr>
          <p:spPr bwMode="auto">
            <a:xfrm>
              <a:off x="3317" y="2288"/>
              <a:ext cx="186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wit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Rectangle 89"/>
            <p:cNvSpPr>
              <a:spLocks noChangeArrowheads="1"/>
            </p:cNvSpPr>
            <p:nvPr/>
          </p:nvSpPr>
          <p:spPr bwMode="auto">
            <a:xfrm>
              <a:off x="1105" y="2469"/>
              <a:ext cx="24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S02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Rectangle 90"/>
            <p:cNvSpPr>
              <a:spLocks noChangeArrowheads="1"/>
            </p:cNvSpPr>
            <p:nvPr/>
          </p:nvSpPr>
          <p:spPr bwMode="auto">
            <a:xfrm>
              <a:off x="1750" y="2469"/>
              <a:ext cx="346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vrouw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Rectangle 91"/>
            <p:cNvSpPr>
              <a:spLocks noChangeArrowheads="1"/>
            </p:cNvSpPr>
            <p:nvPr/>
          </p:nvSpPr>
          <p:spPr bwMode="auto">
            <a:xfrm>
              <a:off x="3306" y="2469"/>
              <a:ext cx="254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grijs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Rectangle 92"/>
            <p:cNvSpPr>
              <a:spLocks noChangeArrowheads="1"/>
            </p:cNvSpPr>
            <p:nvPr/>
          </p:nvSpPr>
          <p:spPr bwMode="auto">
            <a:xfrm>
              <a:off x="1105" y="2640"/>
              <a:ext cx="24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S02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Rectangle 93"/>
            <p:cNvSpPr>
              <a:spLocks noChangeArrowheads="1"/>
            </p:cNvSpPr>
            <p:nvPr/>
          </p:nvSpPr>
          <p:spPr bwMode="auto">
            <a:xfrm>
              <a:off x="1750" y="2640"/>
              <a:ext cx="346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vrouw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Rectangle 94"/>
            <p:cNvSpPr>
              <a:spLocks noChangeArrowheads="1"/>
            </p:cNvSpPr>
            <p:nvPr/>
          </p:nvSpPr>
          <p:spPr bwMode="auto">
            <a:xfrm>
              <a:off x="3306" y="2640"/>
              <a:ext cx="266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oker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" name="Line 95"/>
            <p:cNvSpPr>
              <a:spLocks noChangeShapeType="1"/>
            </p:cNvSpPr>
            <p:nvPr/>
          </p:nvSpPr>
          <p:spPr bwMode="auto">
            <a:xfrm>
              <a:off x="1047" y="2432"/>
              <a:ext cx="3764" cy="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1" name="Line 96"/>
            <p:cNvSpPr>
              <a:spLocks noChangeShapeType="1"/>
            </p:cNvSpPr>
            <p:nvPr/>
          </p:nvSpPr>
          <p:spPr bwMode="auto">
            <a:xfrm>
              <a:off x="1047" y="2613"/>
              <a:ext cx="3763" cy="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2" name="Line 97"/>
            <p:cNvSpPr>
              <a:spLocks noChangeShapeType="1"/>
            </p:cNvSpPr>
            <p:nvPr/>
          </p:nvSpPr>
          <p:spPr bwMode="auto">
            <a:xfrm flipV="1">
              <a:off x="1047" y="2781"/>
              <a:ext cx="3766" cy="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>
              <a:off x="1691" y="1897"/>
              <a:ext cx="0" cy="305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4" name="Line 99"/>
            <p:cNvSpPr>
              <a:spLocks noChangeShapeType="1"/>
            </p:cNvSpPr>
            <p:nvPr/>
          </p:nvSpPr>
          <p:spPr bwMode="auto">
            <a:xfrm>
              <a:off x="1686" y="2250"/>
              <a:ext cx="0" cy="144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5" name="Line 100"/>
            <p:cNvSpPr>
              <a:spLocks noChangeShapeType="1"/>
            </p:cNvSpPr>
            <p:nvPr/>
          </p:nvSpPr>
          <p:spPr bwMode="auto">
            <a:xfrm>
              <a:off x="3251" y="2250"/>
              <a:ext cx="0" cy="143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6" name="Line 101"/>
            <p:cNvSpPr>
              <a:spLocks noChangeShapeType="1"/>
            </p:cNvSpPr>
            <p:nvPr/>
          </p:nvSpPr>
          <p:spPr bwMode="auto">
            <a:xfrm>
              <a:off x="3251" y="1895"/>
              <a:ext cx="0" cy="305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7" name="Line 102"/>
            <p:cNvSpPr>
              <a:spLocks noChangeShapeType="1"/>
            </p:cNvSpPr>
            <p:nvPr/>
          </p:nvSpPr>
          <p:spPr bwMode="auto">
            <a:xfrm flipV="1">
              <a:off x="1048" y="3496"/>
              <a:ext cx="3758" cy="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8" name="Rectangle 103"/>
            <p:cNvSpPr>
              <a:spLocks noChangeArrowheads="1"/>
            </p:cNvSpPr>
            <p:nvPr/>
          </p:nvSpPr>
          <p:spPr bwMode="auto">
            <a:xfrm>
              <a:off x="1105" y="3542"/>
              <a:ext cx="24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S03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Rectangle 104"/>
            <p:cNvSpPr>
              <a:spLocks noChangeArrowheads="1"/>
            </p:cNvSpPr>
            <p:nvPr/>
          </p:nvSpPr>
          <p:spPr bwMode="auto">
            <a:xfrm>
              <a:off x="1750" y="3542"/>
              <a:ext cx="346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vrouw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Rectangle 105"/>
            <p:cNvSpPr>
              <a:spLocks noChangeArrowheads="1"/>
            </p:cNvSpPr>
            <p:nvPr/>
          </p:nvSpPr>
          <p:spPr bwMode="auto">
            <a:xfrm>
              <a:off x="3306" y="3542"/>
              <a:ext cx="465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lichtroze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Rectangle 106"/>
            <p:cNvSpPr>
              <a:spLocks noChangeArrowheads="1"/>
            </p:cNvSpPr>
            <p:nvPr/>
          </p:nvSpPr>
          <p:spPr bwMode="auto">
            <a:xfrm>
              <a:off x="1105" y="3350"/>
              <a:ext cx="24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S03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Rectangle 107"/>
            <p:cNvSpPr>
              <a:spLocks noChangeArrowheads="1"/>
            </p:cNvSpPr>
            <p:nvPr/>
          </p:nvSpPr>
          <p:spPr bwMode="auto">
            <a:xfrm>
              <a:off x="1750" y="3350"/>
              <a:ext cx="346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vrouw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Rectangle 108"/>
            <p:cNvSpPr>
              <a:spLocks noChangeArrowheads="1"/>
            </p:cNvSpPr>
            <p:nvPr/>
          </p:nvSpPr>
          <p:spPr bwMode="auto">
            <a:xfrm>
              <a:off x="3306" y="3350"/>
              <a:ext cx="316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zwart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Rectangle 109"/>
            <p:cNvSpPr>
              <a:spLocks noChangeArrowheads="1"/>
            </p:cNvSpPr>
            <p:nvPr/>
          </p:nvSpPr>
          <p:spPr bwMode="auto">
            <a:xfrm>
              <a:off x="1112" y="2808"/>
              <a:ext cx="24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S02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" name="Rectangle 110"/>
            <p:cNvSpPr>
              <a:spLocks noChangeArrowheads="1"/>
            </p:cNvSpPr>
            <p:nvPr/>
          </p:nvSpPr>
          <p:spPr bwMode="auto">
            <a:xfrm>
              <a:off x="1757" y="2808"/>
              <a:ext cx="657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ontspanning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Rectangle 111"/>
            <p:cNvSpPr>
              <a:spLocks noChangeArrowheads="1"/>
            </p:cNvSpPr>
            <p:nvPr/>
          </p:nvSpPr>
          <p:spPr bwMode="auto">
            <a:xfrm>
              <a:off x="3321" y="2808"/>
              <a:ext cx="186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wit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Rectangle 112"/>
            <p:cNvSpPr>
              <a:spLocks noChangeArrowheads="1"/>
            </p:cNvSpPr>
            <p:nvPr/>
          </p:nvSpPr>
          <p:spPr bwMode="auto">
            <a:xfrm>
              <a:off x="1109" y="2989"/>
              <a:ext cx="24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S02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Rectangle 113"/>
            <p:cNvSpPr>
              <a:spLocks noChangeArrowheads="1"/>
            </p:cNvSpPr>
            <p:nvPr/>
          </p:nvSpPr>
          <p:spPr bwMode="auto">
            <a:xfrm>
              <a:off x="1754" y="2989"/>
              <a:ext cx="657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ontspanning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114"/>
            <p:cNvSpPr>
              <a:spLocks noChangeArrowheads="1"/>
            </p:cNvSpPr>
            <p:nvPr/>
          </p:nvSpPr>
          <p:spPr bwMode="auto">
            <a:xfrm>
              <a:off x="3310" y="2989"/>
              <a:ext cx="254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grijs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Rectangle 115"/>
            <p:cNvSpPr>
              <a:spLocks noChangeArrowheads="1"/>
            </p:cNvSpPr>
            <p:nvPr/>
          </p:nvSpPr>
          <p:spPr bwMode="auto">
            <a:xfrm>
              <a:off x="1109" y="3160"/>
              <a:ext cx="24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S02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Rectangle 116"/>
            <p:cNvSpPr>
              <a:spLocks noChangeArrowheads="1"/>
            </p:cNvSpPr>
            <p:nvPr/>
          </p:nvSpPr>
          <p:spPr bwMode="auto">
            <a:xfrm>
              <a:off x="1754" y="3160"/>
              <a:ext cx="657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ontspanning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Rectangle 117"/>
            <p:cNvSpPr>
              <a:spLocks noChangeArrowheads="1"/>
            </p:cNvSpPr>
            <p:nvPr/>
          </p:nvSpPr>
          <p:spPr bwMode="auto">
            <a:xfrm>
              <a:off x="3310" y="3160"/>
              <a:ext cx="266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BE" altLang="nl-B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oker</a:t>
              </a:r>
              <a:endParaRPr kumimoji="0" lang="nl-BE" altLang="nl-B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Line 118"/>
            <p:cNvSpPr>
              <a:spLocks noChangeShapeType="1"/>
            </p:cNvSpPr>
            <p:nvPr/>
          </p:nvSpPr>
          <p:spPr bwMode="auto">
            <a:xfrm>
              <a:off x="1051" y="2952"/>
              <a:ext cx="3761" cy="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24" name="Line 119"/>
            <p:cNvSpPr>
              <a:spLocks noChangeShapeType="1"/>
            </p:cNvSpPr>
            <p:nvPr/>
          </p:nvSpPr>
          <p:spPr bwMode="auto">
            <a:xfrm flipV="1">
              <a:off x="1051" y="3131"/>
              <a:ext cx="3757" cy="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25" name="Line 120"/>
            <p:cNvSpPr>
              <a:spLocks noChangeShapeType="1"/>
            </p:cNvSpPr>
            <p:nvPr/>
          </p:nvSpPr>
          <p:spPr bwMode="auto">
            <a:xfrm>
              <a:off x="1049" y="3312"/>
              <a:ext cx="3755" cy="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</p:grpSp>
      <p:sp>
        <p:nvSpPr>
          <p:cNvPr id="131" name="Rectangle 130"/>
          <p:cNvSpPr/>
          <p:nvPr/>
        </p:nvSpPr>
        <p:spPr>
          <a:xfrm>
            <a:off x="293190" y="5864899"/>
            <a:ext cx="76325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nl-NL" altLang="nl-BE" sz="2000" dirty="0">
                <a:solidFill>
                  <a:srgbClr val="FF0000"/>
                </a:solidFill>
              </a:rPr>
              <a:t>{S_ID} →→ {Hoofdthema} </a:t>
            </a:r>
            <a:r>
              <a:rPr lang="nl-NL" altLang="nl-BE" sz="2000" dirty="0">
                <a:solidFill>
                  <a:schemeClr val="accent2"/>
                </a:solidFill>
              </a:rPr>
              <a:t>en </a:t>
            </a:r>
            <a:r>
              <a:rPr lang="nl-NL" altLang="nl-BE" sz="2000" dirty="0">
                <a:solidFill>
                  <a:srgbClr val="FF0000"/>
                </a:solidFill>
              </a:rPr>
              <a:t>{S_ID} →→ {</a:t>
            </a:r>
            <a:r>
              <a:rPr lang="nl-NL" altLang="nl-BE" sz="2000" dirty="0" err="1">
                <a:solidFill>
                  <a:srgbClr val="FF0000"/>
                </a:solidFill>
              </a:rPr>
              <a:t>DominanteKleur</a:t>
            </a:r>
            <a:r>
              <a:rPr lang="nl-NL" altLang="nl-BE" sz="2000" dirty="0">
                <a:solidFill>
                  <a:srgbClr val="FF0000"/>
                </a:solidFill>
              </a:rPr>
              <a:t>} </a:t>
            </a:r>
            <a:r>
              <a:rPr lang="nl-NL" altLang="nl-BE" sz="2000" dirty="0">
                <a:solidFill>
                  <a:schemeClr val="accent2"/>
                </a:solidFill>
              </a:rPr>
              <a:t>zijn </a:t>
            </a:r>
          </a:p>
          <a:p>
            <a:pPr lvl="2"/>
            <a:r>
              <a:rPr lang="nl-NL" altLang="nl-BE" sz="2000" dirty="0" err="1">
                <a:solidFill>
                  <a:schemeClr val="accent2"/>
                </a:solidFill>
              </a:rPr>
              <a:t>meerwaardige</a:t>
            </a:r>
            <a:r>
              <a:rPr lang="nl-NL" altLang="nl-BE" sz="2000" dirty="0">
                <a:solidFill>
                  <a:schemeClr val="accent2"/>
                </a:solidFill>
              </a:rPr>
              <a:t> functionele afhankelijkheden</a:t>
            </a:r>
          </a:p>
        </p:txBody>
      </p:sp>
    </p:spTree>
    <p:extLst>
      <p:ext uri="{BB962C8B-B14F-4D97-AF65-F5344CB8AC3E}">
        <p14:creationId xmlns:p14="http://schemas.microsoft.com/office/powerpoint/2010/main" val="3082922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http://images02.olx.fr/ui/8/09/47/1283092077_116510247_1-Photos-de--travaux-et-reparation-a-domicile-12830920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62" y="4155994"/>
            <a:ext cx="3043238" cy="270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 smtClean="0"/>
              <a:t>Normaliseren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Normalisatie</a:t>
            </a:r>
          </a:p>
          <a:p>
            <a:r>
              <a:rPr lang="nl-BE" sz="1400" dirty="0" smtClean="0"/>
              <a:t>4NF</a:t>
            </a:r>
            <a:endParaRPr lang="nl-BE" sz="1400" dirty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457680" y="3258198"/>
            <a:ext cx="718658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sz="2400" b="0" dirty="0" smtClean="0"/>
              <a:t>Een relatie staat in vierde normaalvorm als ze in de</a:t>
            </a:r>
            <a:br>
              <a:rPr lang="nl-BE" sz="2400" b="0" dirty="0" smtClean="0"/>
            </a:br>
            <a:r>
              <a:rPr lang="nl-BE" sz="2400" b="0" dirty="0" smtClean="0"/>
              <a:t>“</a:t>
            </a:r>
            <a:r>
              <a:rPr lang="nl-BE" sz="2400" b="0" dirty="0" err="1" smtClean="0"/>
              <a:t>Boyce</a:t>
            </a:r>
            <a:r>
              <a:rPr lang="nl-BE" sz="2400" b="0" dirty="0" smtClean="0"/>
              <a:t>-</a:t>
            </a:r>
            <a:r>
              <a:rPr lang="nl-BE" sz="2400" b="0" dirty="0" err="1" smtClean="0"/>
              <a:t>Codd</a:t>
            </a:r>
            <a:r>
              <a:rPr lang="nl-BE" sz="2400" b="0" dirty="0" smtClean="0"/>
              <a:t>”-normaalvorm staat en geen enkele </a:t>
            </a:r>
            <a:br>
              <a:rPr lang="nl-BE" sz="2400" b="0" dirty="0" smtClean="0"/>
            </a:br>
            <a:r>
              <a:rPr lang="nl-BE" sz="2400" b="0" dirty="0" err="1" smtClean="0"/>
              <a:t>meerwaardig</a:t>
            </a:r>
            <a:r>
              <a:rPr lang="nl-BE" sz="2400" b="0" dirty="0" smtClean="0"/>
              <a:t> functionele afhankelijkheid bevat, </a:t>
            </a:r>
            <a:br>
              <a:rPr lang="nl-BE" sz="2400" b="0" dirty="0" smtClean="0"/>
            </a:br>
            <a:r>
              <a:rPr lang="nl-BE" sz="2400" b="0" dirty="0" smtClean="0"/>
              <a:t>tenzij dit de </a:t>
            </a:r>
            <a:r>
              <a:rPr lang="nl-BE" sz="2400" b="0" dirty="0" smtClean="0">
                <a:solidFill>
                  <a:srgbClr val="FF0000"/>
                </a:solidFill>
              </a:rPr>
              <a:t>enige</a:t>
            </a:r>
            <a:r>
              <a:rPr lang="nl-BE" sz="2400" b="0" dirty="0" smtClean="0"/>
              <a:t> afhankelijkheid is die voorkomt</a:t>
            </a:r>
            <a:br>
              <a:rPr lang="nl-BE" sz="2400" b="0" dirty="0" smtClean="0"/>
            </a:br>
            <a:r>
              <a:rPr lang="nl-BE" sz="2400" b="0" dirty="0" smtClean="0"/>
              <a:t>in de relatie.</a:t>
            </a:r>
            <a:endParaRPr lang="en-US" sz="2400" b="0" dirty="0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55551" y="1157024"/>
            <a:ext cx="2970685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11500" b="0" dirty="0" smtClean="0">
                <a:solidFill>
                  <a:schemeClr val="accent6">
                    <a:lumMod val="75000"/>
                  </a:schemeClr>
                </a:solidFill>
              </a:rPr>
              <a:t>4NF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7900652" y="1080008"/>
            <a:ext cx="1168911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3200" b="0" dirty="0" smtClean="0">
                <a:solidFill>
                  <a:schemeClr val="accent6">
                    <a:lumMod val="75000"/>
                  </a:schemeClr>
                </a:solidFill>
              </a:rPr>
              <a:t>stap</a:t>
            </a:r>
            <a:endParaRPr lang="en-US" sz="3200" b="0" dirty="0">
              <a:solidFill>
                <a:schemeClr val="accent6">
                  <a:lumMod val="75000"/>
                </a:schemeClr>
              </a:solidFill>
            </a:endParaRPr>
          </a:p>
          <a:p>
            <a:pPr algn="ctr" eaLnBrk="1" hangingPunct="1"/>
            <a:r>
              <a:rPr lang="nl-BE" sz="13800" b="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8712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seanheritage.com/wp-content/uploads/2013/08/Solution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71" y="3823227"/>
            <a:ext cx="1177449" cy="88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 smtClean="0"/>
              <a:t>Normaliseren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Normalisatie</a:t>
            </a:r>
          </a:p>
          <a:p>
            <a:r>
              <a:rPr lang="nl-BE" sz="1400" dirty="0" smtClean="0"/>
              <a:t>4NF</a:t>
            </a:r>
            <a:endParaRPr lang="nl-BE" sz="1400" dirty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61322" y="1152141"/>
            <a:ext cx="149271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5400" b="0" dirty="0" smtClean="0">
                <a:solidFill>
                  <a:schemeClr val="accent6">
                    <a:lumMod val="75000"/>
                  </a:schemeClr>
                </a:solidFill>
              </a:rPr>
              <a:t>4NF</a:t>
            </a:r>
          </a:p>
        </p:txBody>
      </p:sp>
      <p:pic>
        <p:nvPicPr>
          <p:cNvPr id="8196" name="Picture 4" descr="http://images02.olx.fr/ui/8/09/47/1283092077_116510247_1-Photos-de--travaux-et-reparation-a-domicile-128309207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62" y="4155994"/>
            <a:ext cx="3043238" cy="270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7900652" y="1080008"/>
            <a:ext cx="1168911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3200" b="0" dirty="0" smtClean="0">
                <a:solidFill>
                  <a:schemeClr val="accent6">
                    <a:lumMod val="75000"/>
                  </a:schemeClr>
                </a:solidFill>
              </a:rPr>
              <a:t>stap</a:t>
            </a:r>
            <a:endParaRPr lang="en-US" sz="3200" b="0" dirty="0">
              <a:solidFill>
                <a:schemeClr val="accent6">
                  <a:lumMod val="75000"/>
                </a:schemeClr>
              </a:solidFill>
            </a:endParaRPr>
          </a:p>
          <a:p>
            <a:pPr algn="ctr" eaLnBrk="1" hangingPunct="1"/>
            <a:r>
              <a:rPr lang="nl-BE" sz="13800" b="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971" y="2125724"/>
            <a:ext cx="12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smtClean="0"/>
              <a:t>Voorbeeld:</a:t>
            </a:r>
            <a:endParaRPr lang="nl-BE" b="1" i="1" dirty="0" smtClean="0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537152" y="2495056"/>
            <a:ext cx="6662273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altLang="nl-BE" sz="1600" b="0" i="1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Schilderij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(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S_ID:char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(3), 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Hoofdthema:varchar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, 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DominanteKleur:varchar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)</a:t>
            </a:r>
          </a:p>
          <a:p>
            <a:pPr eaLnBrk="1" hangingPunct="1"/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 Primaire sleutel: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{S_ID, Hoofdthema, 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DominanteKleur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} </a:t>
            </a:r>
            <a:endParaRPr lang="nl-NL" altLang="nl-BE" sz="1600" b="0" dirty="0" smtClean="0">
              <a:solidFill>
                <a:srgbClr val="000000"/>
              </a:solidFill>
              <a:ea typeface="Times New Roman" pitchFamily="18" charset="0"/>
              <a:cs typeface="Arial" charset="0"/>
            </a:endParaRPr>
          </a:p>
          <a:p>
            <a:pPr eaLnBrk="1" hangingPunct="1"/>
            <a:endParaRPr lang="nl-NL" altLang="nl-BE" sz="1600" b="0" dirty="0">
              <a:solidFill>
                <a:srgbClr val="000000"/>
              </a:solidFill>
              <a:ea typeface="Times New Roman" pitchFamily="18" charset="0"/>
              <a:cs typeface="Arial" charset="0"/>
            </a:endParaRPr>
          </a:p>
          <a:p>
            <a:pPr eaLnBrk="1" hangingPunct="1"/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Bevat twee </a:t>
            </a:r>
            <a:r>
              <a:rPr lang="nl-NL" altLang="nl-BE" sz="1600" b="0" dirty="0" err="1" smtClean="0">
                <a:solidFill>
                  <a:srgbClr val="FF0000"/>
                </a:solidFill>
                <a:ea typeface="Times New Roman" pitchFamily="18" charset="0"/>
                <a:cs typeface="Arial" charset="0"/>
              </a:rPr>
              <a:t>meerwaardig</a:t>
            </a: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functionele afhankelijkheden </a:t>
            </a:r>
          </a:p>
          <a:p>
            <a:pPr eaLnBrk="1" hangingPunct="1"/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{S_ID} →→ {Hoofdthema} en {S_ID} →→ {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DominanteKleur</a:t>
            </a: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}.</a:t>
            </a:r>
            <a:endParaRPr lang="nl-NL" altLang="nl-BE" sz="1600" b="0" dirty="0">
              <a:solidFill>
                <a:srgbClr val="000000"/>
              </a:solidFill>
              <a:ea typeface="Times New Roman" pitchFamily="18" charset="0"/>
              <a:cs typeface="Arial" charset="0"/>
            </a:endParaRPr>
          </a:p>
          <a:p>
            <a:pPr eaLnBrk="1" hangingPunct="1"/>
            <a:endParaRPr lang="nl-NL" altLang="nl-BE" sz="1600" b="0" dirty="0">
              <a:solidFill>
                <a:srgbClr val="000000"/>
              </a:solidFill>
              <a:ea typeface="Times New Roman" pitchFamily="18" charset="0"/>
              <a:cs typeface="Arial" charset="0"/>
            </a:endParaRPr>
          </a:p>
          <a:p>
            <a:pPr eaLnBrk="1" hangingPunct="1"/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                 </a:t>
            </a:r>
          </a:p>
          <a:p>
            <a:pPr eaLnBrk="1" hangingPunct="1"/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             Afsplitsing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van </a:t>
            </a: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het probleemattribuut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‘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DominanteKleur</a:t>
            </a: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’:</a:t>
            </a:r>
            <a:endParaRPr lang="nl-NL" altLang="nl-BE" sz="1600" b="0" dirty="0">
              <a:solidFill>
                <a:srgbClr val="000000"/>
              </a:solidFill>
              <a:ea typeface="Times New Roman" pitchFamily="18" charset="0"/>
              <a:cs typeface="Arial" charset="0"/>
            </a:endParaRPr>
          </a:p>
          <a:p>
            <a:pPr eaLnBrk="1" hangingPunct="1"/>
            <a:endParaRPr lang="nl-NL" altLang="nl-BE" sz="1600" b="0" i="1" dirty="0" smtClean="0">
              <a:solidFill>
                <a:srgbClr val="000000"/>
              </a:solidFill>
              <a:ea typeface="Times New Roman" pitchFamily="18" charset="0"/>
              <a:cs typeface="Arial" charset="0"/>
            </a:endParaRPr>
          </a:p>
          <a:p>
            <a:pPr eaLnBrk="1" hangingPunct="1"/>
            <a:r>
              <a:rPr lang="nl-NL" altLang="nl-BE" sz="1600" b="0" i="1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Thema</a:t>
            </a: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(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S_ID:char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(3), 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Hoofdthema:varchar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)</a:t>
            </a:r>
          </a:p>
          <a:p>
            <a:pPr eaLnBrk="1" hangingPunct="1"/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 Primaire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sleutel: {S_ID, Hoofdthema}</a:t>
            </a:r>
          </a:p>
          <a:p>
            <a:pPr eaLnBrk="1" hangingPunct="1"/>
            <a:endParaRPr lang="nl-NL" altLang="nl-BE" sz="1600" b="0" i="1" dirty="0" smtClean="0">
              <a:solidFill>
                <a:srgbClr val="000000"/>
              </a:solidFill>
              <a:ea typeface="Times New Roman" pitchFamily="18" charset="0"/>
              <a:cs typeface="Arial" charset="0"/>
            </a:endParaRPr>
          </a:p>
          <a:p>
            <a:pPr eaLnBrk="1" hangingPunct="1"/>
            <a:r>
              <a:rPr lang="nl-NL" altLang="nl-BE" sz="1600" b="0" i="1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Kleur</a:t>
            </a: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(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S_ID:char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(3), 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DominanteKleur:varchar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)</a:t>
            </a:r>
          </a:p>
          <a:p>
            <a:pPr eaLnBrk="1" hangingPunct="1"/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 Primaire 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sleutel: {S_ID, </a:t>
            </a:r>
            <a:r>
              <a:rPr lang="nl-NL" altLang="nl-BE" sz="1600" b="0" dirty="0" err="1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DominanteKleur</a:t>
            </a: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}</a:t>
            </a:r>
            <a:endParaRPr lang="nl-NL" altLang="nl-BE" sz="1600" b="0" dirty="0">
              <a:solidFill>
                <a:srgbClr val="000000"/>
              </a:solidFill>
              <a:ea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063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99746" y="2861440"/>
            <a:ext cx="5696590" cy="86710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err="1" smtClean="0"/>
              <a:t>Denormaliseren</a:t>
            </a:r>
            <a:endParaRPr lang="nl-BE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6087532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 smtClean="0"/>
              <a:t>Normaliseren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 smtClean="0"/>
              <a:t>Denormalisatie</a:t>
            </a:r>
            <a:endParaRPr lang="nl-BE" dirty="0" smtClean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218" name="Picture 2" descr="http://margovaneijck.files.wordpress.com/2012/07/ogendicht1.jpg?w=300&amp;h=2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118" y="1618736"/>
            <a:ext cx="5704496" cy="458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387" y="5584254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75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 smtClean="0"/>
              <a:t>Normaliseren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Normalisatie</a:t>
            </a:r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" name="Picture 2" descr="http://www.uralplastic.ru/UPLOAD/user/image/4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628689"/>
            <a:ext cx="6272212" cy="399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7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 smtClean="0"/>
              <a:t>Normaliseren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Normalisatie</a:t>
            </a:r>
          </a:p>
          <a:p>
            <a:r>
              <a:rPr lang="nl-BE" sz="1400" dirty="0" smtClean="0"/>
              <a:t>Probleemstelling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331119" y="2719388"/>
            <a:ext cx="32697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BE" sz="2400" dirty="0" smtClean="0"/>
              <a:t>Overtollige dataopslag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BE" sz="2400" dirty="0" smtClean="0"/>
              <a:t>Update-anomalieën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BE" sz="2400" dirty="0" smtClean="0"/>
              <a:t>Dataverlies</a:t>
            </a:r>
            <a:endParaRPr lang="nl-BE" sz="2400" dirty="0"/>
          </a:p>
        </p:txBody>
      </p:sp>
      <p:sp>
        <p:nvSpPr>
          <p:cNvPr id="8" name="TextBox 7"/>
          <p:cNvSpPr txBox="1"/>
          <p:nvPr/>
        </p:nvSpPr>
        <p:spPr>
          <a:xfrm rot="21008812">
            <a:off x="823913" y="1693069"/>
            <a:ext cx="4249753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3200" dirty="0" smtClean="0">
                <a:solidFill>
                  <a:schemeClr val="accent6">
                    <a:lumMod val="75000"/>
                  </a:schemeClr>
                </a:solidFill>
              </a:rPr>
              <a:t>Slecht databankontwerp</a:t>
            </a:r>
            <a:endParaRPr lang="nl-BE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ectangle 57"/>
          <p:cNvSpPr>
            <a:spLocks noChangeArrowheads="1"/>
          </p:cNvSpPr>
          <p:nvPr/>
        </p:nvSpPr>
        <p:spPr bwMode="auto">
          <a:xfrm>
            <a:off x="1895476" y="4440237"/>
            <a:ext cx="5592763" cy="2889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nl-BE"/>
          </a:p>
        </p:txBody>
      </p:sp>
      <p:sp>
        <p:nvSpPr>
          <p:cNvPr id="11" name="Text Box 58"/>
          <p:cNvSpPr txBox="1">
            <a:spLocks noChangeArrowheads="1"/>
          </p:cNvSpPr>
          <p:nvPr/>
        </p:nvSpPr>
        <p:spPr bwMode="auto">
          <a:xfrm>
            <a:off x="1866901" y="4424362"/>
            <a:ext cx="3824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>
                <a:solidFill>
                  <a:srgbClr val="000000"/>
                </a:solidFill>
              </a:rPr>
              <a:t>Tabel </a:t>
            </a:r>
            <a:r>
              <a:rPr lang="nl-BE" altLang="nl-BE" sz="1400" b="0">
                <a:solidFill>
                  <a:srgbClr val="000000"/>
                </a:solidFill>
              </a:rPr>
              <a:t>Schilderij          primaire sleutel = {S_ID}</a:t>
            </a:r>
            <a:endParaRPr lang="nl-NL" altLang="nl-BE" sz="1400">
              <a:solidFill>
                <a:srgbClr val="000000"/>
              </a:solidFill>
            </a:endParaRPr>
          </a:p>
        </p:txBody>
      </p:sp>
      <p:sp>
        <p:nvSpPr>
          <p:cNvPr id="12" name="Rectangle 59"/>
          <p:cNvSpPr>
            <a:spLocks noChangeArrowheads="1"/>
          </p:cNvSpPr>
          <p:nvPr/>
        </p:nvSpPr>
        <p:spPr bwMode="auto">
          <a:xfrm>
            <a:off x="1895476" y="4813300"/>
            <a:ext cx="5589588" cy="490538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nl-BE"/>
          </a:p>
        </p:txBody>
      </p:sp>
      <p:sp>
        <p:nvSpPr>
          <p:cNvPr id="13" name="Text Box 60"/>
          <p:cNvSpPr txBox="1">
            <a:spLocks noChangeArrowheads="1"/>
          </p:cNvSpPr>
          <p:nvPr/>
        </p:nvSpPr>
        <p:spPr bwMode="auto">
          <a:xfrm>
            <a:off x="1868489" y="4784725"/>
            <a:ext cx="7445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S_ID: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char(3)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14" name="Text Box 61"/>
          <p:cNvSpPr txBox="1">
            <a:spLocks noChangeArrowheads="1"/>
          </p:cNvSpPr>
          <p:nvPr/>
        </p:nvSpPr>
        <p:spPr bwMode="auto">
          <a:xfrm>
            <a:off x="2595564" y="4784725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Titel: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varchar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15" name="Text Box 62"/>
          <p:cNvSpPr txBox="1">
            <a:spLocks noChangeArrowheads="1"/>
          </p:cNvSpPr>
          <p:nvPr/>
        </p:nvSpPr>
        <p:spPr bwMode="auto">
          <a:xfrm>
            <a:off x="4510089" y="4784725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varchar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16" name="Rectangle 63"/>
          <p:cNvSpPr>
            <a:spLocks noChangeArrowheads="1"/>
          </p:cNvSpPr>
          <p:nvPr/>
        </p:nvSpPr>
        <p:spPr bwMode="auto">
          <a:xfrm>
            <a:off x="1895476" y="5378450"/>
            <a:ext cx="5586413" cy="11382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nl-BE"/>
          </a:p>
        </p:txBody>
      </p:sp>
      <p:sp>
        <p:nvSpPr>
          <p:cNvPr id="17" name="Text Box 64"/>
          <p:cNvSpPr txBox="1">
            <a:spLocks noChangeArrowheads="1"/>
          </p:cNvSpPr>
          <p:nvPr/>
        </p:nvSpPr>
        <p:spPr bwMode="auto">
          <a:xfrm>
            <a:off x="1900239" y="5378450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S01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18" name="Text Box 65"/>
          <p:cNvSpPr txBox="1">
            <a:spLocks noChangeArrowheads="1"/>
          </p:cNvSpPr>
          <p:nvPr/>
        </p:nvSpPr>
        <p:spPr bwMode="auto">
          <a:xfrm>
            <a:off x="2587626" y="5378450"/>
            <a:ext cx="109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Vissershuis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19" name="Text Box 66"/>
          <p:cNvSpPr txBox="1">
            <a:spLocks noChangeArrowheads="1"/>
          </p:cNvSpPr>
          <p:nvPr/>
        </p:nvSpPr>
        <p:spPr bwMode="auto">
          <a:xfrm>
            <a:off x="1895476" y="5665787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S02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20" name="Text Box 67"/>
          <p:cNvSpPr txBox="1">
            <a:spLocks noChangeArrowheads="1"/>
          </p:cNvSpPr>
          <p:nvPr/>
        </p:nvSpPr>
        <p:spPr bwMode="auto">
          <a:xfrm>
            <a:off x="2582864" y="5665787"/>
            <a:ext cx="1111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De balletles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21" name="Text Box 68"/>
          <p:cNvSpPr txBox="1">
            <a:spLocks noChangeArrowheads="1"/>
          </p:cNvSpPr>
          <p:nvPr/>
        </p:nvSpPr>
        <p:spPr bwMode="auto">
          <a:xfrm>
            <a:off x="1895476" y="5937250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S03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22" name="Text Box 69"/>
          <p:cNvSpPr txBox="1">
            <a:spLocks noChangeArrowheads="1"/>
          </p:cNvSpPr>
          <p:nvPr/>
        </p:nvSpPr>
        <p:spPr bwMode="auto">
          <a:xfrm>
            <a:off x="2582864" y="5937250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Mona Lisa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23" name="Line 70"/>
          <p:cNvSpPr>
            <a:spLocks noChangeShapeType="1"/>
          </p:cNvSpPr>
          <p:nvPr/>
        </p:nvSpPr>
        <p:spPr bwMode="auto">
          <a:xfrm flipV="1">
            <a:off x="1895476" y="5662612"/>
            <a:ext cx="5580063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4" name="Line 71"/>
          <p:cNvSpPr>
            <a:spLocks noChangeShapeType="1"/>
          </p:cNvSpPr>
          <p:nvPr/>
        </p:nvSpPr>
        <p:spPr bwMode="auto">
          <a:xfrm flipV="1">
            <a:off x="1895476" y="5953125"/>
            <a:ext cx="5586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5" name="Line 72"/>
          <p:cNvSpPr>
            <a:spLocks noChangeShapeType="1"/>
          </p:cNvSpPr>
          <p:nvPr/>
        </p:nvSpPr>
        <p:spPr bwMode="auto">
          <a:xfrm flipH="1">
            <a:off x="2581276" y="4816475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6" name="Line 73"/>
          <p:cNvSpPr>
            <a:spLocks noChangeShapeType="1"/>
          </p:cNvSpPr>
          <p:nvPr/>
        </p:nvSpPr>
        <p:spPr bwMode="auto">
          <a:xfrm>
            <a:off x="2573339" y="5376862"/>
            <a:ext cx="0" cy="1139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7" name="Line 74"/>
          <p:cNvSpPr>
            <a:spLocks noChangeShapeType="1"/>
          </p:cNvSpPr>
          <p:nvPr/>
        </p:nvSpPr>
        <p:spPr bwMode="auto">
          <a:xfrm>
            <a:off x="4510089" y="5376862"/>
            <a:ext cx="0" cy="1136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8" name="Line 75"/>
          <p:cNvSpPr>
            <a:spLocks noChangeShapeType="1"/>
          </p:cNvSpPr>
          <p:nvPr/>
        </p:nvSpPr>
        <p:spPr bwMode="auto">
          <a:xfrm flipH="1">
            <a:off x="4510089" y="4814887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9" name="Text Box 76"/>
          <p:cNvSpPr txBox="1">
            <a:spLocks noChangeArrowheads="1"/>
          </p:cNvSpPr>
          <p:nvPr/>
        </p:nvSpPr>
        <p:spPr bwMode="auto">
          <a:xfrm>
            <a:off x="1895476" y="6216650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S05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30" name="Text Box 77"/>
          <p:cNvSpPr txBox="1">
            <a:spLocks noChangeArrowheads="1"/>
          </p:cNvSpPr>
          <p:nvPr/>
        </p:nvSpPr>
        <p:spPr bwMode="auto">
          <a:xfrm>
            <a:off x="2582864" y="6216650"/>
            <a:ext cx="1050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Na het bad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31" name="Line 78"/>
          <p:cNvSpPr>
            <a:spLocks noChangeShapeType="1"/>
          </p:cNvSpPr>
          <p:nvPr/>
        </p:nvSpPr>
        <p:spPr bwMode="auto">
          <a:xfrm>
            <a:off x="1895476" y="6232525"/>
            <a:ext cx="5586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2" name="Text Box 79"/>
          <p:cNvSpPr txBox="1">
            <a:spLocks noChangeArrowheads="1"/>
          </p:cNvSpPr>
          <p:nvPr/>
        </p:nvSpPr>
        <p:spPr bwMode="auto">
          <a:xfrm>
            <a:off x="5386389" y="4781550"/>
            <a:ext cx="9223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Geboren: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integer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33" name="Text Box 80"/>
          <p:cNvSpPr txBox="1">
            <a:spLocks noChangeArrowheads="1"/>
          </p:cNvSpPr>
          <p:nvPr/>
        </p:nvSpPr>
        <p:spPr bwMode="auto">
          <a:xfrm>
            <a:off x="4503739" y="5927725"/>
            <a:ext cx="846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Da Vinci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34" name="Text Box 81"/>
          <p:cNvSpPr txBox="1">
            <a:spLocks noChangeArrowheads="1"/>
          </p:cNvSpPr>
          <p:nvPr/>
        </p:nvSpPr>
        <p:spPr bwMode="auto">
          <a:xfrm>
            <a:off x="5373689" y="5927725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1452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35" name="Text Box 82"/>
          <p:cNvSpPr txBox="1">
            <a:spLocks noChangeArrowheads="1"/>
          </p:cNvSpPr>
          <p:nvPr/>
        </p:nvSpPr>
        <p:spPr bwMode="auto">
          <a:xfrm>
            <a:off x="4486276" y="5643562"/>
            <a:ext cx="696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Degas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36" name="Text Box 83"/>
          <p:cNvSpPr txBox="1">
            <a:spLocks noChangeArrowheads="1"/>
          </p:cNvSpPr>
          <p:nvPr/>
        </p:nvSpPr>
        <p:spPr bwMode="auto">
          <a:xfrm>
            <a:off x="5381626" y="5656262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1834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37" name="Text Box 84"/>
          <p:cNvSpPr txBox="1">
            <a:spLocks noChangeArrowheads="1"/>
          </p:cNvSpPr>
          <p:nvPr/>
        </p:nvSpPr>
        <p:spPr bwMode="auto">
          <a:xfrm>
            <a:off x="4473576" y="5376862"/>
            <a:ext cx="676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Monet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38" name="Text Box 85"/>
          <p:cNvSpPr txBox="1">
            <a:spLocks noChangeArrowheads="1"/>
          </p:cNvSpPr>
          <p:nvPr/>
        </p:nvSpPr>
        <p:spPr bwMode="auto">
          <a:xfrm>
            <a:off x="5381626" y="5376862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1840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39" name="Line 86"/>
          <p:cNvSpPr>
            <a:spLocks noChangeShapeType="1"/>
          </p:cNvSpPr>
          <p:nvPr/>
        </p:nvSpPr>
        <p:spPr bwMode="auto">
          <a:xfrm>
            <a:off x="5318126" y="4803775"/>
            <a:ext cx="0" cy="4937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0" name="Line 87"/>
          <p:cNvSpPr>
            <a:spLocks noChangeShapeType="1"/>
          </p:cNvSpPr>
          <p:nvPr/>
        </p:nvSpPr>
        <p:spPr bwMode="auto">
          <a:xfrm>
            <a:off x="5318126" y="5376862"/>
            <a:ext cx="0" cy="1136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1" name="Text Box 88"/>
          <p:cNvSpPr txBox="1">
            <a:spLocks noChangeArrowheads="1"/>
          </p:cNvSpPr>
          <p:nvPr/>
        </p:nvSpPr>
        <p:spPr bwMode="auto">
          <a:xfrm>
            <a:off x="6461126" y="4781550"/>
            <a:ext cx="10509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Gestorven: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integer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42" name="Text Box 89"/>
          <p:cNvSpPr txBox="1">
            <a:spLocks noChangeArrowheads="1"/>
          </p:cNvSpPr>
          <p:nvPr/>
        </p:nvSpPr>
        <p:spPr bwMode="auto">
          <a:xfrm>
            <a:off x="6448426" y="5927725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1519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43" name="Text Box 90"/>
          <p:cNvSpPr txBox="1">
            <a:spLocks noChangeArrowheads="1"/>
          </p:cNvSpPr>
          <p:nvPr/>
        </p:nvSpPr>
        <p:spPr bwMode="auto">
          <a:xfrm>
            <a:off x="6456364" y="5656262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1917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44" name="Text Box 91"/>
          <p:cNvSpPr txBox="1">
            <a:spLocks noChangeArrowheads="1"/>
          </p:cNvSpPr>
          <p:nvPr/>
        </p:nvSpPr>
        <p:spPr bwMode="auto">
          <a:xfrm>
            <a:off x="6456364" y="5376862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1926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45" name="Line 92"/>
          <p:cNvSpPr>
            <a:spLocks noChangeShapeType="1"/>
          </p:cNvSpPr>
          <p:nvPr/>
        </p:nvSpPr>
        <p:spPr bwMode="auto">
          <a:xfrm>
            <a:off x="6389689" y="4810125"/>
            <a:ext cx="3175" cy="4889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6" name="Line 93"/>
          <p:cNvSpPr>
            <a:spLocks noChangeShapeType="1"/>
          </p:cNvSpPr>
          <p:nvPr/>
        </p:nvSpPr>
        <p:spPr bwMode="auto">
          <a:xfrm>
            <a:off x="6392864" y="5376862"/>
            <a:ext cx="0" cy="1136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7" name="Text Box 94"/>
          <p:cNvSpPr txBox="1">
            <a:spLocks noChangeArrowheads="1"/>
          </p:cNvSpPr>
          <p:nvPr/>
        </p:nvSpPr>
        <p:spPr bwMode="auto">
          <a:xfrm>
            <a:off x="4498976" y="6215062"/>
            <a:ext cx="696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Degas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48" name="Text Box 95"/>
          <p:cNvSpPr txBox="1">
            <a:spLocks noChangeArrowheads="1"/>
          </p:cNvSpPr>
          <p:nvPr/>
        </p:nvSpPr>
        <p:spPr bwMode="auto">
          <a:xfrm>
            <a:off x="5381626" y="6215062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1832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49" name="Text Box 96"/>
          <p:cNvSpPr txBox="1">
            <a:spLocks noChangeArrowheads="1"/>
          </p:cNvSpPr>
          <p:nvPr/>
        </p:nvSpPr>
        <p:spPr bwMode="auto">
          <a:xfrm>
            <a:off x="6456364" y="6215062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1917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50" name="Rectangle 97" descr="Donker horizontaal"/>
          <p:cNvSpPr>
            <a:spLocks noChangeArrowheads="1"/>
          </p:cNvSpPr>
          <p:nvPr/>
        </p:nvSpPr>
        <p:spPr bwMode="auto">
          <a:xfrm>
            <a:off x="5318125" y="6252654"/>
            <a:ext cx="2136775" cy="257175"/>
          </a:xfrm>
          <a:prstGeom prst="rect">
            <a:avLst/>
          </a:prstGeom>
          <a:pattFill prst="dkHorz">
            <a:fgClr>
              <a:srgbClr val="FF0000">
                <a:alpha val="27058"/>
              </a:srgbClr>
            </a:fgClr>
            <a:bgClr>
              <a:srgbClr val="FFFFFF">
                <a:alpha val="27058"/>
              </a:srgb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nl-BE"/>
          </a:p>
        </p:txBody>
      </p:sp>
      <p:sp>
        <p:nvSpPr>
          <p:cNvPr id="51" name="Oval 98"/>
          <p:cNvSpPr>
            <a:spLocks noChangeArrowheads="1"/>
          </p:cNvSpPr>
          <p:nvPr/>
        </p:nvSpPr>
        <p:spPr bwMode="auto">
          <a:xfrm>
            <a:off x="5363133" y="6208712"/>
            <a:ext cx="622300" cy="330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nl-BE"/>
          </a:p>
        </p:txBody>
      </p:sp>
      <p:grpSp>
        <p:nvGrpSpPr>
          <p:cNvPr id="61" name="Group 60"/>
          <p:cNvGrpSpPr/>
          <p:nvPr/>
        </p:nvGrpSpPr>
        <p:grpSpPr>
          <a:xfrm>
            <a:off x="5318126" y="5412581"/>
            <a:ext cx="2136775" cy="792162"/>
            <a:chOff x="5983289" y="5408622"/>
            <a:chExt cx="2136775" cy="792162"/>
          </a:xfrm>
        </p:grpSpPr>
        <p:sp>
          <p:nvSpPr>
            <p:cNvPr id="52" name="Rectangle 99" descr="Brede diagonaal omlaag"/>
            <p:cNvSpPr>
              <a:spLocks noChangeArrowheads="1"/>
            </p:cNvSpPr>
            <p:nvPr/>
          </p:nvSpPr>
          <p:spPr bwMode="auto">
            <a:xfrm>
              <a:off x="5983289" y="5408622"/>
              <a:ext cx="2136775" cy="231775"/>
            </a:xfrm>
            <a:prstGeom prst="rect">
              <a:avLst/>
            </a:prstGeom>
            <a:pattFill prst="wdDnDiag">
              <a:fgClr>
                <a:srgbClr val="333399">
                  <a:alpha val="27058"/>
                </a:srgbClr>
              </a:fgClr>
              <a:bgClr>
                <a:srgbClr val="FFFFFF">
                  <a:alpha val="27058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nl-BE"/>
            </a:p>
          </p:txBody>
        </p:sp>
        <p:sp>
          <p:nvSpPr>
            <p:cNvPr id="53" name="Rectangle 100" descr="Brede diagonaal omlaag"/>
            <p:cNvSpPr>
              <a:spLocks noChangeArrowheads="1"/>
            </p:cNvSpPr>
            <p:nvPr/>
          </p:nvSpPr>
          <p:spPr bwMode="auto">
            <a:xfrm>
              <a:off x="5983289" y="5969009"/>
              <a:ext cx="2136775" cy="231775"/>
            </a:xfrm>
            <a:prstGeom prst="rect">
              <a:avLst/>
            </a:prstGeom>
            <a:pattFill prst="wdDnDiag">
              <a:fgClr>
                <a:srgbClr val="333399">
                  <a:alpha val="27058"/>
                </a:srgbClr>
              </a:fgClr>
              <a:bgClr>
                <a:srgbClr val="FFFFFF">
                  <a:alpha val="27058"/>
                </a:srgb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nl-BE"/>
            </a:p>
          </p:txBody>
        </p:sp>
      </p:grpSp>
      <p:sp>
        <p:nvSpPr>
          <p:cNvPr id="54" name="Text Box 101"/>
          <p:cNvSpPr txBox="1">
            <a:spLocks noChangeArrowheads="1"/>
          </p:cNvSpPr>
          <p:nvPr/>
        </p:nvSpPr>
        <p:spPr bwMode="auto">
          <a:xfrm>
            <a:off x="3695701" y="4784725"/>
            <a:ext cx="8445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Periode: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integer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55" name="Text Box 102"/>
          <p:cNvSpPr txBox="1">
            <a:spLocks noChangeArrowheads="1"/>
          </p:cNvSpPr>
          <p:nvPr/>
        </p:nvSpPr>
        <p:spPr bwMode="auto">
          <a:xfrm>
            <a:off x="3752851" y="5375275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1882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56" name="Text Box 103"/>
          <p:cNvSpPr txBox="1">
            <a:spLocks noChangeArrowheads="1"/>
          </p:cNvSpPr>
          <p:nvPr/>
        </p:nvSpPr>
        <p:spPr bwMode="auto">
          <a:xfrm>
            <a:off x="3748089" y="5662612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1872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57" name="Text Box 104"/>
          <p:cNvSpPr txBox="1">
            <a:spLocks noChangeArrowheads="1"/>
          </p:cNvSpPr>
          <p:nvPr/>
        </p:nvSpPr>
        <p:spPr bwMode="auto">
          <a:xfrm>
            <a:off x="3748089" y="5934075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1499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58" name="Line 105"/>
          <p:cNvSpPr>
            <a:spLocks noChangeShapeType="1"/>
          </p:cNvSpPr>
          <p:nvPr/>
        </p:nvSpPr>
        <p:spPr bwMode="auto">
          <a:xfrm flipH="1">
            <a:off x="3681414" y="5380037"/>
            <a:ext cx="3175" cy="1133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9" name="Line 106"/>
          <p:cNvSpPr>
            <a:spLocks noChangeShapeType="1"/>
          </p:cNvSpPr>
          <p:nvPr/>
        </p:nvSpPr>
        <p:spPr bwMode="auto">
          <a:xfrm flipH="1">
            <a:off x="3684589" y="4816475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0" name="Text Box 107"/>
          <p:cNvSpPr txBox="1">
            <a:spLocks noChangeArrowheads="1"/>
          </p:cNvSpPr>
          <p:nvPr/>
        </p:nvSpPr>
        <p:spPr bwMode="auto">
          <a:xfrm>
            <a:off x="3748089" y="6213475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1883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310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4615" y="1305178"/>
            <a:ext cx="4406160" cy="2215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 smtClean="0"/>
              <a:t>Normaliseren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Normalisatie</a:t>
            </a:r>
          </a:p>
          <a:p>
            <a:r>
              <a:rPr lang="nl-BE" sz="1400" dirty="0" smtClean="0"/>
              <a:t>Normalisatieproces</a:t>
            </a:r>
            <a:endParaRPr lang="nl-BE" sz="1400" dirty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1794615" y="1314292"/>
            <a:ext cx="4166525" cy="3108543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sz="2800" b="0" dirty="0" smtClean="0"/>
              <a:t>1</a:t>
            </a:r>
            <a:r>
              <a:rPr lang="nl-BE" sz="2800" b="0" dirty="0"/>
              <a:t>) </a:t>
            </a:r>
            <a:r>
              <a:rPr lang="nl-BE" sz="2800" b="0" dirty="0" smtClean="0"/>
              <a:t>1NF</a:t>
            </a:r>
            <a:endParaRPr lang="nl-BE" sz="2800" b="0" dirty="0"/>
          </a:p>
          <a:p>
            <a:pPr eaLnBrk="1" hangingPunct="1"/>
            <a:r>
              <a:rPr lang="nl-BE" sz="2800" b="0" dirty="0" smtClean="0"/>
              <a:t>     2</a:t>
            </a:r>
            <a:r>
              <a:rPr lang="nl-BE" sz="2800" b="0" dirty="0"/>
              <a:t>) </a:t>
            </a:r>
            <a:r>
              <a:rPr lang="nl-BE" sz="2800" b="0" dirty="0" smtClean="0"/>
              <a:t>2NF</a:t>
            </a:r>
            <a:endParaRPr lang="nl-BE" sz="2800" b="0" dirty="0"/>
          </a:p>
          <a:p>
            <a:pPr eaLnBrk="1" hangingPunct="1"/>
            <a:r>
              <a:rPr lang="nl-BE" sz="2800" b="0" dirty="0" smtClean="0"/>
              <a:t>         3</a:t>
            </a:r>
            <a:r>
              <a:rPr lang="nl-BE" sz="2800" b="0" dirty="0"/>
              <a:t>) </a:t>
            </a:r>
            <a:r>
              <a:rPr lang="nl-BE" sz="2800" b="0" dirty="0" smtClean="0"/>
              <a:t>3NF</a:t>
            </a:r>
            <a:endParaRPr lang="nl-BE" sz="2800" b="0" dirty="0"/>
          </a:p>
          <a:p>
            <a:pPr eaLnBrk="1" hangingPunct="1"/>
            <a:r>
              <a:rPr lang="nl-BE" sz="2800" b="0" dirty="0" smtClean="0"/>
              <a:t>             4</a:t>
            </a:r>
            <a:r>
              <a:rPr lang="nl-BE" sz="2800" b="0" dirty="0"/>
              <a:t>) </a:t>
            </a:r>
            <a:r>
              <a:rPr lang="nl-BE" sz="2800" b="0" dirty="0" smtClean="0"/>
              <a:t>BCNF</a:t>
            </a:r>
            <a:endParaRPr lang="nl-BE" sz="2800" b="0" dirty="0"/>
          </a:p>
          <a:p>
            <a:pPr eaLnBrk="1" hangingPunct="1"/>
            <a:r>
              <a:rPr lang="nl-BE" sz="2800" b="0" dirty="0" smtClean="0"/>
              <a:t>                  5</a:t>
            </a:r>
            <a:r>
              <a:rPr lang="nl-BE" sz="2800" b="0" dirty="0"/>
              <a:t>) </a:t>
            </a:r>
            <a:r>
              <a:rPr lang="nl-BE" sz="2800" b="0" dirty="0" smtClean="0"/>
              <a:t>4NF</a:t>
            </a:r>
            <a:endParaRPr lang="nl-BE" sz="2800" b="0" dirty="0"/>
          </a:p>
          <a:p>
            <a:pPr eaLnBrk="1" hangingPunct="1"/>
            <a:r>
              <a:rPr lang="nl-BE" sz="2800" b="0" dirty="0" smtClean="0"/>
              <a:t>                       </a:t>
            </a:r>
            <a:r>
              <a:rPr lang="nl-BE" sz="2800" b="0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nl-BE" sz="2800" b="0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nl-BE" sz="2800" b="0" dirty="0" smtClean="0">
                <a:solidFill>
                  <a:schemeClr val="accent6">
                    <a:lumMod val="75000"/>
                  </a:schemeClr>
                </a:solidFill>
              </a:rPr>
              <a:t>5NF</a:t>
            </a:r>
            <a:endParaRPr lang="nl-BE" sz="2800" b="0" dirty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/>
            <a:r>
              <a:rPr lang="nl-BE" sz="2800" b="0" dirty="0" smtClean="0">
                <a:solidFill>
                  <a:schemeClr val="accent6">
                    <a:lumMod val="75000"/>
                  </a:schemeClr>
                </a:solidFill>
              </a:rPr>
              <a:t>                             7</a:t>
            </a:r>
            <a:r>
              <a:rPr lang="nl-BE" sz="2800" b="0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nl-BE" sz="2800" b="0" dirty="0" smtClean="0">
                <a:solidFill>
                  <a:schemeClr val="accent6">
                    <a:lumMod val="75000"/>
                  </a:schemeClr>
                </a:solidFill>
              </a:rPr>
              <a:t>6NF</a:t>
            </a:r>
            <a:endParaRPr lang="nl-BE" sz="2800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Line 65"/>
          <p:cNvSpPr>
            <a:spLocks noChangeShapeType="1"/>
          </p:cNvSpPr>
          <p:nvPr/>
        </p:nvSpPr>
        <p:spPr bwMode="auto">
          <a:xfrm>
            <a:off x="1129082" y="2220682"/>
            <a:ext cx="2307115" cy="2089093"/>
          </a:xfrm>
          <a:prstGeom prst="line">
            <a:avLst/>
          </a:prstGeom>
          <a:noFill/>
          <a:ln w="1143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nl-BE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113751" y="811784"/>
            <a:ext cx="1641796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13800" b="0" dirty="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</a:p>
          <a:p>
            <a:pPr algn="ctr" eaLnBrk="1" hangingPunct="1"/>
            <a:r>
              <a:rPr lang="nl-BE" sz="3200" b="0" dirty="0" smtClean="0">
                <a:solidFill>
                  <a:schemeClr val="accent6">
                    <a:lumMod val="75000"/>
                  </a:schemeClr>
                </a:solidFill>
              </a:rPr>
              <a:t>stappen</a:t>
            </a:r>
            <a:endParaRPr lang="en-US" sz="3200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194" name="Picture 2" descr="http://www.canon-europe.com/images/Repair_Banner_tcm13-10586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4714874"/>
            <a:ext cx="48577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969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 smtClean="0"/>
              <a:t>Normaliseren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Normalisatie</a:t>
            </a:r>
          </a:p>
          <a:p>
            <a:r>
              <a:rPr lang="nl-BE" sz="1400" dirty="0" smtClean="0"/>
              <a:t>Normaalvormen</a:t>
            </a:r>
            <a:endParaRPr lang="nl-BE" sz="1400" dirty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Oval 4"/>
          <p:cNvSpPr/>
          <p:nvPr/>
        </p:nvSpPr>
        <p:spPr>
          <a:xfrm>
            <a:off x="578644" y="1221581"/>
            <a:ext cx="7929561" cy="491262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1516036" y="1859794"/>
            <a:ext cx="745717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sz="2800" b="0" dirty="0" smtClean="0"/>
              <a:t>alle</a:t>
            </a:r>
            <a:endParaRPr lang="nl-BE" sz="2800" b="0" dirty="0"/>
          </a:p>
        </p:txBody>
      </p:sp>
      <p:sp>
        <p:nvSpPr>
          <p:cNvPr id="12" name="Oval 11"/>
          <p:cNvSpPr/>
          <p:nvPr/>
        </p:nvSpPr>
        <p:spPr>
          <a:xfrm>
            <a:off x="1285876" y="1607345"/>
            <a:ext cx="7065168" cy="4249444"/>
          </a:xfrm>
          <a:prstGeom prst="ellipse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086035" y="2178556"/>
            <a:ext cx="864339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sz="2800" b="0" dirty="0" smtClean="0"/>
              <a:t>1NF</a:t>
            </a:r>
            <a:endParaRPr lang="nl-BE" sz="2800" b="0" dirty="0"/>
          </a:p>
        </p:txBody>
      </p:sp>
      <p:sp>
        <p:nvSpPr>
          <p:cNvPr id="31" name="Oval 30"/>
          <p:cNvSpPr/>
          <p:nvPr/>
        </p:nvSpPr>
        <p:spPr>
          <a:xfrm>
            <a:off x="2071689" y="1893094"/>
            <a:ext cx="6079330" cy="369976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" name="Oval 28"/>
          <p:cNvSpPr/>
          <p:nvPr/>
        </p:nvSpPr>
        <p:spPr>
          <a:xfrm>
            <a:off x="2800350" y="2278856"/>
            <a:ext cx="5150644" cy="31432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Oval 26"/>
          <p:cNvSpPr/>
          <p:nvPr/>
        </p:nvSpPr>
        <p:spPr>
          <a:xfrm>
            <a:off x="3543300" y="2636044"/>
            <a:ext cx="4262449" cy="250031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l 23"/>
          <p:cNvSpPr/>
          <p:nvPr/>
        </p:nvSpPr>
        <p:spPr>
          <a:xfrm>
            <a:off x="4703711" y="3015264"/>
            <a:ext cx="2954389" cy="193535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Oval 22"/>
          <p:cNvSpPr/>
          <p:nvPr/>
        </p:nvSpPr>
        <p:spPr>
          <a:xfrm>
            <a:off x="5364956" y="3433127"/>
            <a:ext cx="2150269" cy="132461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Oval 12"/>
          <p:cNvSpPr/>
          <p:nvPr/>
        </p:nvSpPr>
        <p:spPr>
          <a:xfrm>
            <a:off x="5979838" y="3804903"/>
            <a:ext cx="1378225" cy="7528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6290619" y="3917882"/>
            <a:ext cx="864339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sz="2800" b="0" dirty="0" smtClean="0"/>
              <a:t>6NF</a:t>
            </a:r>
            <a:endParaRPr lang="nl-BE" sz="2800" b="0" dirty="0"/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5554812" y="3505310"/>
            <a:ext cx="864339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sz="2800" b="0" dirty="0" smtClean="0"/>
              <a:t>5NF</a:t>
            </a:r>
            <a:endParaRPr lang="nl-BE" sz="2800" b="0" dirty="0"/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4986854" y="3193692"/>
            <a:ext cx="864339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sz="2800" b="0" dirty="0" smtClean="0"/>
              <a:t>4NF</a:t>
            </a:r>
            <a:endParaRPr lang="nl-BE" sz="2800" b="0" dirty="0"/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4122462" y="2901381"/>
            <a:ext cx="1162498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sz="2800" b="0" dirty="0" smtClean="0"/>
              <a:t>BCNF</a:t>
            </a:r>
            <a:endParaRPr lang="nl-BE" sz="2800" b="0" dirty="0"/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3365965" y="2674151"/>
            <a:ext cx="864339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sz="2800" b="0" dirty="0" smtClean="0"/>
              <a:t>3NF</a:t>
            </a:r>
            <a:endParaRPr lang="nl-BE" sz="2800" b="0" dirty="0"/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2785473" y="2390158"/>
            <a:ext cx="886419" cy="506059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sz="2800" b="0" dirty="0" smtClean="0"/>
              <a:t>2NF</a:t>
            </a:r>
            <a:endParaRPr lang="nl-BE" sz="2800" b="0" dirty="0"/>
          </a:p>
        </p:txBody>
      </p:sp>
    </p:spTree>
    <p:extLst>
      <p:ext uri="{BB962C8B-B14F-4D97-AF65-F5344CB8AC3E}">
        <p14:creationId xmlns:p14="http://schemas.microsoft.com/office/powerpoint/2010/main" val="2291171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 smtClean="0"/>
              <a:t>Normaliseren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Normalisatie</a:t>
            </a:r>
          </a:p>
          <a:p>
            <a:r>
              <a:rPr lang="nl-BE" sz="1400" dirty="0" smtClean="0"/>
              <a:t>Functionele afhankelijkheid</a:t>
            </a:r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44" y="1818946"/>
            <a:ext cx="833164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i="1" dirty="0" smtClean="0"/>
              <a:t>Y</a:t>
            </a:r>
            <a:r>
              <a:rPr lang="nl-BE" sz="2800" dirty="0" smtClean="0"/>
              <a:t> is </a:t>
            </a:r>
            <a:r>
              <a:rPr lang="nl-BE" sz="2800" dirty="0" smtClean="0">
                <a:solidFill>
                  <a:srgbClr val="FF0000"/>
                </a:solidFill>
              </a:rPr>
              <a:t>functioneel afhankelijk </a:t>
            </a:r>
            <a:r>
              <a:rPr lang="nl-BE" sz="2800" dirty="0" smtClean="0"/>
              <a:t>van </a:t>
            </a:r>
            <a:r>
              <a:rPr lang="nl-BE" sz="2800" i="1" dirty="0" smtClean="0"/>
              <a:t>X</a:t>
            </a:r>
            <a:r>
              <a:rPr lang="nl-BE" sz="2800" dirty="0" smtClean="0"/>
              <a:t> als de waarden van de </a:t>
            </a:r>
            <a:br>
              <a:rPr lang="nl-BE" sz="2800" dirty="0" smtClean="0"/>
            </a:br>
            <a:r>
              <a:rPr lang="nl-BE" sz="2800" dirty="0" smtClean="0"/>
              <a:t>attributen van </a:t>
            </a:r>
            <a:r>
              <a:rPr lang="nl-BE" sz="2800" i="1" dirty="0" smtClean="0"/>
              <a:t>Y</a:t>
            </a:r>
            <a:r>
              <a:rPr lang="nl-BE" sz="2800" dirty="0" smtClean="0"/>
              <a:t> op elk moment uniek bepaald worden </a:t>
            </a:r>
            <a:br>
              <a:rPr lang="nl-BE" sz="2800" dirty="0" smtClean="0"/>
            </a:br>
            <a:r>
              <a:rPr lang="nl-BE" sz="2800" dirty="0" smtClean="0"/>
              <a:t>door de waarden van de attributen van </a:t>
            </a:r>
            <a:r>
              <a:rPr lang="nl-BE" sz="2800" i="1" dirty="0" smtClean="0"/>
              <a:t>X.</a:t>
            </a:r>
            <a:br>
              <a:rPr lang="nl-BE" sz="2800" i="1" dirty="0" smtClean="0"/>
            </a:br>
            <a:endParaRPr lang="nl-BE" sz="2800" i="1" dirty="0" smtClean="0"/>
          </a:p>
          <a:p>
            <a:r>
              <a:rPr lang="nl-BE" sz="2800" i="1" dirty="0" smtClean="0"/>
              <a:t>X </a:t>
            </a:r>
            <a:r>
              <a:rPr lang="nl-BE" sz="2800" dirty="0" smtClean="0"/>
              <a:t> is de </a:t>
            </a:r>
            <a:r>
              <a:rPr lang="nl-BE" sz="2800" dirty="0" smtClean="0">
                <a:solidFill>
                  <a:srgbClr val="FF0000"/>
                </a:solidFill>
              </a:rPr>
              <a:t>determinant</a:t>
            </a:r>
            <a:r>
              <a:rPr lang="nl-BE" sz="2800" dirty="0" smtClean="0"/>
              <a:t> van de functionele afhankelijkheid</a:t>
            </a:r>
            <a:endParaRPr lang="nl-BE" sz="2800" dirty="0"/>
          </a:p>
        </p:txBody>
      </p:sp>
      <p:pic>
        <p:nvPicPr>
          <p:cNvPr id="1026" name="Picture 2" descr="http://3.bp.blogspot.com/-MB6zY6KH2es/T4SIby2k3NI/AAAAAAAAAFA/7l8hvHMyEDM/s1600/depend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182" y="4525028"/>
            <a:ext cx="3141519" cy="214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69" y="4306195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43448" y="5731192"/>
            <a:ext cx="49398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nl-BE" sz="2000" dirty="0">
                <a:solidFill>
                  <a:schemeClr val="accent2"/>
                </a:solidFill>
                <a:cs typeface="Times New Roman" pitchFamily="18" charset="0"/>
              </a:rPr>
              <a:t>Als de attribuutwaarden van </a:t>
            </a:r>
            <a:r>
              <a:rPr lang="nl-NL" altLang="nl-BE" sz="2000" i="1" dirty="0">
                <a:solidFill>
                  <a:schemeClr val="accent2"/>
                </a:solidFill>
                <a:cs typeface="Times New Roman" pitchFamily="18" charset="0"/>
              </a:rPr>
              <a:t>X</a:t>
            </a:r>
            <a:r>
              <a:rPr lang="nl-NL" altLang="nl-BE" sz="2000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nl-NL" altLang="nl-BE" sz="2000" dirty="0" smtClean="0">
                <a:solidFill>
                  <a:schemeClr val="accent2"/>
                </a:solidFill>
                <a:cs typeface="Times New Roman" pitchFamily="18" charset="0"/>
              </a:rPr>
              <a:t>ingevuld </a:t>
            </a:r>
            <a:r>
              <a:rPr lang="nl-NL" altLang="nl-BE" sz="2000" dirty="0">
                <a:solidFill>
                  <a:schemeClr val="accent2"/>
                </a:solidFill>
                <a:cs typeface="Times New Roman" pitchFamily="18" charset="0"/>
              </a:rPr>
              <a:t>zijn, </a:t>
            </a:r>
            <a:r>
              <a:rPr lang="nl-NL" altLang="nl-BE" sz="2000" dirty="0" smtClean="0">
                <a:solidFill>
                  <a:schemeClr val="accent2"/>
                </a:solidFill>
                <a:cs typeface="Times New Roman" pitchFamily="18" charset="0"/>
              </a:rPr>
              <a:t>liggen </a:t>
            </a:r>
            <a:r>
              <a:rPr lang="nl-NL" altLang="nl-BE" sz="2000" dirty="0">
                <a:solidFill>
                  <a:schemeClr val="accent2"/>
                </a:solidFill>
                <a:cs typeface="Times New Roman" pitchFamily="18" charset="0"/>
              </a:rPr>
              <a:t>daardoor ook de </a:t>
            </a:r>
            <a:r>
              <a:rPr lang="nl-NL" altLang="nl-BE" sz="2000" dirty="0" smtClean="0">
                <a:solidFill>
                  <a:schemeClr val="accent2"/>
                </a:solidFill>
                <a:cs typeface="Times New Roman" pitchFamily="18" charset="0"/>
              </a:rPr>
              <a:t>attribuutwaarden </a:t>
            </a:r>
            <a:r>
              <a:rPr lang="nl-NL" altLang="nl-BE" sz="2000" dirty="0">
                <a:solidFill>
                  <a:schemeClr val="accent2"/>
                </a:solidFill>
                <a:cs typeface="Times New Roman" pitchFamily="18" charset="0"/>
              </a:rPr>
              <a:t>van</a:t>
            </a:r>
            <a:r>
              <a:rPr lang="nl-NL" altLang="nl-BE" sz="2000" i="1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nl-NL" altLang="nl-BE" sz="2000" i="1">
                <a:solidFill>
                  <a:schemeClr val="accent2"/>
                </a:solidFill>
                <a:cs typeface="Times New Roman" pitchFamily="18" charset="0"/>
              </a:rPr>
              <a:t>Y</a:t>
            </a:r>
            <a:r>
              <a:rPr lang="nl-NL" altLang="nl-BE" sz="200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nl-NL" altLang="nl-BE" sz="2000" smtClean="0">
                <a:solidFill>
                  <a:schemeClr val="accent2"/>
                </a:solidFill>
                <a:cs typeface="Times New Roman" pitchFamily="18" charset="0"/>
              </a:rPr>
              <a:t>vast. 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462471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 smtClean="0"/>
              <a:t>Normaliseren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Normalisatie</a:t>
            </a:r>
          </a:p>
          <a:p>
            <a:r>
              <a:rPr lang="nl-BE" sz="1400" dirty="0" smtClean="0"/>
              <a:t>Functionele afhankelijkheid</a:t>
            </a:r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44" y="2560165"/>
            <a:ext cx="713515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i="1" dirty="0" smtClean="0"/>
              <a:t>Y</a:t>
            </a:r>
            <a:r>
              <a:rPr lang="nl-BE" sz="2800" dirty="0" smtClean="0"/>
              <a:t> is </a:t>
            </a:r>
            <a:r>
              <a:rPr lang="nl-BE" sz="2800" dirty="0" err="1" smtClean="0">
                <a:solidFill>
                  <a:srgbClr val="FF0000"/>
                </a:solidFill>
              </a:rPr>
              <a:t>irreducibel</a:t>
            </a:r>
            <a:r>
              <a:rPr lang="nl-BE" sz="2800" dirty="0" smtClean="0">
                <a:solidFill>
                  <a:srgbClr val="FF0000"/>
                </a:solidFill>
              </a:rPr>
              <a:t> functioneel afhankelijk </a:t>
            </a:r>
            <a:r>
              <a:rPr lang="nl-BE" sz="2800" dirty="0" smtClean="0"/>
              <a:t>van </a:t>
            </a:r>
            <a:r>
              <a:rPr lang="nl-BE" sz="2800" i="1" dirty="0" smtClean="0"/>
              <a:t>X</a:t>
            </a:r>
            <a:r>
              <a:rPr lang="nl-BE" sz="2800" dirty="0" smtClean="0"/>
              <a:t> </a:t>
            </a:r>
            <a:br>
              <a:rPr lang="nl-BE" sz="2800" dirty="0" smtClean="0"/>
            </a:br>
            <a:r>
              <a:rPr lang="nl-BE" sz="2800" dirty="0" smtClean="0"/>
              <a:t>als </a:t>
            </a:r>
            <a:r>
              <a:rPr lang="nl-BE" sz="2800" i="1" dirty="0" smtClean="0"/>
              <a:t>Y</a:t>
            </a:r>
            <a:r>
              <a:rPr lang="nl-BE" sz="2800" dirty="0"/>
              <a:t> </a:t>
            </a:r>
            <a:r>
              <a:rPr lang="nl-BE" sz="2800" dirty="0" smtClean="0"/>
              <a:t>functioneel afhankelijk is van </a:t>
            </a:r>
            <a:r>
              <a:rPr lang="nl-BE" sz="2800" i="1" dirty="0" smtClean="0"/>
              <a:t>X</a:t>
            </a:r>
            <a:r>
              <a:rPr lang="nl-BE" sz="2800" dirty="0" smtClean="0"/>
              <a:t> en:</a:t>
            </a:r>
            <a:endParaRPr lang="nl-BE" sz="2800" dirty="0"/>
          </a:p>
          <a:p>
            <a:endParaRPr lang="nl-BE" sz="2800" dirty="0" smtClean="0"/>
          </a:p>
          <a:p>
            <a:r>
              <a:rPr lang="nl-BE" sz="2800" dirty="0" smtClean="0"/>
              <a:t>1) </a:t>
            </a:r>
            <a:r>
              <a:rPr lang="nl-BE" sz="2800" i="1" dirty="0" smtClean="0"/>
              <a:t>X</a:t>
            </a:r>
            <a:r>
              <a:rPr lang="nl-BE" sz="2800" dirty="0" smtClean="0"/>
              <a:t> en </a:t>
            </a:r>
            <a:r>
              <a:rPr lang="nl-BE" sz="2800" i="1" dirty="0" smtClean="0"/>
              <a:t>Y</a:t>
            </a:r>
            <a:r>
              <a:rPr lang="nl-BE" sz="2800" dirty="0" smtClean="0"/>
              <a:t> disjunct zijn.</a:t>
            </a:r>
          </a:p>
          <a:p>
            <a:r>
              <a:rPr lang="nl-BE" sz="2800" dirty="0" smtClean="0"/>
              <a:t>2) Er geen echte deelverzameling </a:t>
            </a:r>
            <a:r>
              <a:rPr lang="nl-BE" sz="2800" i="1" dirty="0" smtClean="0"/>
              <a:t>X’</a:t>
            </a:r>
            <a:r>
              <a:rPr lang="nl-BE" sz="2800" dirty="0" smtClean="0">
                <a:sym typeface="Symbol"/>
              </a:rPr>
              <a:t> </a:t>
            </a:r>
            <a:r>
              <a:rPr lang="nl-BE" sz="2800" i="1" dirty="0" smtClean="0">
                <a:sym typeface="Symbol"/>
              </a:rPr>
              <a:t>X </a:t>
            </a:r>
            <a:r>
              <a:rPr lang="nl-BE" sz="2800" dirty="0" smtClean="0">
                <a:sym typeface="Symbol"/>
              </a:rPr>
              <a:t>bestaat,</a:t>
            </a:r>
            <a:br>
              <a:rPr lang="nl-BE" sz="2800" dirty="0" smtClean="0">
                <a:sym typeface="Symbol"/>
              </a:rPr>
            </a:br>
            <a:r>
              <a:rPr lang="nl-BE" sz="2800" dirty="0" smtClean="0">
                <a:sym typeface="Symbol"/>
              </a:rPr>
              <a:t>     zodat </a:t>
            </a:r>
            <a:r>
              <a:rPr lang="nl-BE" sz="2800" i="1" dirty="0" smtClean="0">
                <a:sym typeface="Symbol"/>
              </a:rPr>
              <a:t>Y</a:t>
            </a:r>
            <a:r>
              <a:rPr lang="nl-BE" sz="2800" dirty="0" smtClean="0">
                <a:sym typeface="Symbol"/>
              </a:rPr>
              <a:t> functioneel afhankelijk is van </a:t>
            </a:r>
            <a:r>
              <a:rPr lang="nl-BE" sz="2800" i="1" dirty="0" smtClean="0">
                <a:sym typeface="Symbol"/>
              </a:rPr>
              <a:t>X’</a:t>
            </a:r>
            <a:r>
              <a:rPr lang="nl-BE" sz="2800" dirty="0" smtClean="0">
                <a:sym typeface="Symbol"/>
              </a:rPr>
              <a:t>.</a:t>
            </a:r>
            <a:endParaRPr lang="nl-BE" sz="2800" i="1" dirty="0" smtClean="0"/>
          </a:p>
        </p:txBody>
      </p:sp>
      <p:pic>
        <p:nvPicPr>
          <p:cNvPr id="62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819" y="5584254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11607" y="1242430"/>
            <a:ext cx="2024913" cy="120032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7200" i="1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nl-BE" sz="7200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</a:t>
            </a:r>
            <a:r>
              <a:rPr lang="nl-BE" sz="7200" i="1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Y</a:t>
            </a:r>
            <a:endParaRPr lang="nl-BE" sz="72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462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databankontwerp: </a:t>
            </a:r>
            <a:br>
              <a:rPr lang="nl-BE" sz="2000" b="1" dirty="0"/>
            </a:br>
            <a:r>
              <a:rPr lang="nl-BE" sz="2000" b="1" dirty="0" smtClean="0"/>
              <a:t>Normaliseren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Normalisatie</a:t>
            </a:r>
          </a:p>
          <a:p>
            <a:r>
              <a:rPr lang="nl-BE" sz="1400" dirty="0" smtClean="0"/>
              <a:t>Functionele afhankelijkheid</a:t>
            </a:r>
          </a:p>
        </p:txBody>
      </p:sp>
      <p:sp>
        <p:nvSpPr>
          <p:cNvPr id="7" name="TextBox 6"/>
          <p:cNvSpPr txBox="1"/>
          <p:nvPr/>
        </p:nvSpPr>
        <p:spPr>
          <a:xfrm rot="266856">
            <a:off x="2950947" y="1467012"/>
            <a:ext cx="5517664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2800" dirty="0" smtClean="0">
                <a:solidFill>
                  <a:schemeClr val="accent6">
                    <a:lumMod val="75000"/>
                  </a:schemeClr>
                </a:solidFill>
              </a:rPr>
              <a:t>Functioneel afhankelijkheidsdiagram</a:t>
            </a:r>
            <a:endParaRPr lang="nl-BE" sz="2800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596" y="2098224"/>
            <a:ext cx="12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smtClean="0"/>
              <a:t>Voorbeeld:</a:t>
            </a:r>
            <a:endParaRPr lang="nl-BE" b="1" i="1" dirty="0" smtClean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93413" y="3747510"/>
            <a:ext cx="4429418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altLang="nl-BE" sz="1800" b="0" dirty="0" err="1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Irreducibele</a:t>
            </a:r>
            <a:r>
              <a:rPr lang="nl-NL" altLang="nl-BE" sz="18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nl-NL" altLang="nl-BE" sz="18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functionele afhankelijkheden</a:t>
            </a:r>
            <a:r>
              <a:rPr lang="nl-NL" altLang="nl-BE" sz="18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:</a:t>
            </a:r>
            <a:br>
              <a:rPr lang="nl-NL" altLang="nl-BE" sz="18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</a:br>
            <a:r>
              <a:rPr lang="nl-NL" altLang="nl-BE" sz="9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</a:t>
            </a:r>
            <a:endParaRPr lang="nl-NL" altLang="nl-BE" sz="2000" b="0" dirty="0">
              <a:solidFill>
                <a:srgbClr val="000000"/>
              </a:solidFill>
              <a:ea typeface="Times New Roman" pitchFamily="18" charset="0"/>
              <a:cs typeface="Arial" charset="0"/>
            </a:endParaRPr>
          </a:p>
          <a:p>
            <a:pPr eaLnBrk="1" hangingPunct="1"/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 </a:t>
            </a:r>
            <a:r>
              <a:rPr lang="nl-NL" altLang="nl-BE" sz="1600" b="0" dirty="0" smtClean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{</a:t>
            </a: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S_ID} → {Titel}</a:t>
            </a:r>
            <a:b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</a:b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  {S_ID} → {Periode}</a:t>
            </a:r>
            <a:b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</a:b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  {S_ID} → {Naam}</a:t>
            </a:r>
            <a:b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</a:b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  {S_ID} → {Geboren}</a:t>
            </a:r>
            <a:b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</a:b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  {S_ID} → {Gestorven}</a:t>
            </a:r>
            <a:b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</a:b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  {Titel, Naam} → {S_ID} </a:t>
            </a:r>
          </a:p>
          <a:p>
            <a:pPr eaLnBrk="1" hangingPunct="1"/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  {Titel, Naam} → {Periode} </a:t>
            </a:r>
          </a:p>
          <a:p>
            <a:pPr eaLnBrk="1" hangingPunct="1"/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  {Naam} → {Geboren}</a:t>
            </a:r>
            <a:b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</a:br>
            <a:r>
              <a:rPr lang="nl-NL" altLang="nl-BE" sz="1600" b="0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   {Naam} → {Gestorven}</a:t>
            </a:r>
          </a:p>
        </p:txBody>
      </p:sp>
      <p:sp>
        <p:nvSpPr>
          <p:cNvPr id="10" name="Rectangle 59"/>
          <p:cNvSpPr>
            <a:spLocks noChangeArrowheads="1"/>
          </p:cNvSpPr>
          <p:nvPr/>
        </p:nvSpPr>
        <p:spPr bwMode="auto">
          <a:xfrm>
            <a:off x="2330605" y="2556165"/>
            <a:ext cx="5592762" cy="2889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nl-BE"/>
          </a:p>
        </p:txBody>
      </p:sp>
      <p:sp>
        <p:nvSpPr>
          <p:cNvPr id="11" name="Text Box 60"/>
          <p:cNvSpPr txBox="1">
            <a:spLocks noChangeArrowheads="1"/>
          </p:cNvSpPr>
          <p:nvPr/>
        </p:nvSpPr>
        <p:spPr bwMode="auto">
          <a:xfrm>
            <a:off x="2302030" y="2540290"/>
            <a:ext cx="53117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>
                <a:solidFill>
                  <a:srgbClr val="000000"/>
                </a:solidFill>
              </a:rPr>
              <a:t>Tabel </a:t>
            </a:r>
            <a:r>
              <a:rPr lang="nl-BE" altLang="nl-BE" sz="1400" b="0">
                <a:solidFill>
                  <a:srgbClr val="000000"/>
                </a:solidFill>
              </a:rPr>
              <a:t>Schilderij          kandidaatsleutels = {S_ID} en {Titel, Naam}</a:t>
            </a:r>
            <a:endParaRPr lang="nl-NL" altLang="nl-BE" sz="1400">
              <a:solidFill>
                <a:srgbClr val="000000"/>
              </a:solidFill>
            </a:endParaRPr>
          </a:p>
        </p:txBody>
      </p:sp>
      <p:sp>
        <p:nvSpPr>
          <p:cNvPr id="12" name="Rectangle 61"/>
          <p:cNvSpPr>
            <a:spLocks noChangeArrowheads="1"/>
          </p:cNvSpPr>
          <p:nvPr/>
        </p:nvSpPr>
        <p:spPr bwMode="auto">
          <a:xfrm>
            <a:off x="2330605" y="2929228"/>
            <a:ext cx="5589587" cy="490537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nl-BE"/>
          </a:p>
        </p:txBody>
      </p:sp>
      <p:sp>
        <p:nvSpPr>
          <p:cNvPr id="13" name="Text Box 62"/>
          <p:cNvSpPr txBox="1">
            <a:spLocks noChangeArrowheads="1"/>
          </p:cNvSpPr>
          <p:nvPr/>
        </p:nvSpPr>
        <p:spPr bwMode="auto">
          <a:xfrm>
            <a:off x="2303617" y="2900653"/>
            <a:ext cx="7445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S_ID: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char(3)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14" name="Text Box 63"/>
          <p:cNvSpPr txBox="1">
            <a:spLocks noChangeArrowheads="1"/>
          </p:cNvSpPr>
          <p:nvPr/>
        </p:nvSpPr>
        <p:spPr bwMode="auto">
          <a:xfrm>
            <a:off x="3030692" y="2900653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Titel: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varchar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15" name="Text Box 64"/>
          <p:cNvSpPr txBox="1">
            <a:spLocks noChangeArrowheads="1"/>
          </p:cNvSpPr>
          <p:nvPr/>
        </p:nvSpPr>
        <p:spPr bwMode="auto">
          <a:xfrm>
            <a:off x="4945217" y="2900653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varchar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16" name="Line 74"/>
          <p:cNvSpPr>
            <a:spLocks noChangeShapeType="1"/>
          </p:cNvSpPr>
          <p:nvPr/>
        </p:nvSpPr>
        <p:spPr bwMode="auto">
          <a:xfrm flipH="1">
            <a:off x="3016405" y="2932403"/>
            <a:ext cx="0" cy="4841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7" name="Line 77"/>
          <p:cNvSpPr>
            <a:spLocks noChangeShapeType="1"/>
          </p:cNvSpPr>
          <p:nvPr/>
        </p:nvSpPr>
        <p:spPr bwMode="auto">
          <a:xfrm flipH="1">
            <a:off x="4945217" y="2930815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8" name="Text Box 81"/>
          <p:cNvSpPr txBox="1">
            <a:spLocks noChangeArrowheads="1"/>
          </p:cNvSpPr>
          <p:nvPr/>
        </p:nvSpPr>
        <p:spPr bwMode="auto">
          <a:xfrm>
            <a:off x="5821517" y="2897478"/>
            <a:ext cx="9223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Geboren: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integer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19" name="Line 88"/>
          <p:cNvSpPr>
            <a:spLocks noChangeShapeType="1"/>
          </p:cNvSpPr>
          <p:nvPr/>
        </p:nvSpPr>
        <p:spPr bwMode="auto">
          <a:xfrm>
            <a:off x="5753255" y="2919703"/>
            <a:ext cx="0" cy="4937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0" name="Text Box 90"/>
          <p:cNvSpPr txBox="1">
            <a:spLocks noChangeArrowheads="1"/>
          </p:cNvSpPr>
          <p:nvPr/>
        </p:nvSpPr>
        <p:spPr bwMode="auto">
          <a:xfrm>
            <a:off x="6896255" y="2897478"/>
            <a:ext cx="10509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Gestorven: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integer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21" name="Line 94"/>
          <p:cNvSpPr>
            <a:spLocks noChangeShapeType="1"/>
          </p:cNvSpPr>
          <p:nvPr/>
        </p:nvSpPr>
        <p:spPr bwMode="auto">
          <a:xfrm>
            <a:off x="6824817" y="2926053"/>
            <a:ext cx="3175" cy="4889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2" name="Text Box 103"/>
          <p:cNvSpPr txBox="1">
            <a:spLocks noChangeArrowheads="1"/>
          </p:cNvSpPr>
          <p:nvPr/>
        </p:nvSpPr>
        <p:spPr bwMode="auto">
          <a:xfrm>
            <a:off x="4130830" y="2900653"/>
            <a:ext cx="8445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Periode: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integer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23" name="Line 108"/>
          <p:cNvSpPr>
            <a:spLocks noChangeShapeType="1"/>
          </p:cNvSpPr>
          <p:nvPr/>
        </p:nvSpPr>
        <p:spPr bwMode="auto">
          <a:xfrm flipH="1">
            <a:off x="4119717" y="2932403"/>
            <a:ext cx="0" cy="4841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grpSp>
        <p:nvGrpSpPr>
          <p:cNvPr id="74" name="Group 73"/>
          <p:cNvGrpSpPr/>
          <p:nvPr/>
        </p:nvGrpSpPr>
        <p:grpSpPr>
          <a:xfrm>
            <a:off x="7232469" y="4669035"/>
            <a:ext cx="1045927" cy="349671"/>
            <a:chOff x="5692547" y="4346083"/>
            <a:chExt cx="1045927" cy="349671"/>
          </a:xfrm>
        </p:grpSpPr>
        <p:sp>
          <p:nvSpPr>
            <p:cNvPr id="72" name="Rectangle 71"/>
            <p:cNvSpPr/>
            <p:nvPr/>
          </p:nvSpPr>
          <p:spPr>
            <a:xfrm>
              <a:off x="5713280" y="4365745"/>
              <a:ext cx="1017528" cy="330009"/>
            </a:xfrm>
            <a:prstGeom prst="rect">
              <a:avLst/>
            </a:prstGeom>
            <a:noFill/>
            <a:ln>
              <a:solidFill>
                <a:srgbClr val="1687A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692547" y="4346083"/>
              <a:ext cx="1045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1600" dirty="0" smtClean="0"/>
                <a:t>Gestorven</a:t>
              </a:r>
              <a:endParaRPr lang="nl-BE" sz="16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871061" y="4195793"/>
            <a:ext cx="1017528" cy="349671"/>
            <a:chOff x="5713280" y="4346083"/>
            <a:chExt cx="1017528" cy="349671"/>
          </a:xfrm>
        </p:grpSpPr>
        <p:sp>
          <p:nvSpPr>
            <p:cNvPr id="76" name="Rectangle 75"/>
            <p:cNvSpPr/>
            <p:nvPr/>
          </p:nvSpPr>
          <p:spPr>
            <a:xfrm>
              <a:off x="5713280" y="4365745"/>
              <a:ext cx="1017528" cy="330009"/>
            </a:xfrm>
            <a:prstGeom prst="rect">
              <a:avLst/>
            </a:prstGeom>
            <a:noFill/>
            <a:ln>
              <a:solidFill>
                <a:srgbClr val="1687A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759041" y="4346083"/>
              <a:ext cx="912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1600" dirty="0" smtClean="0"/>
                <a:t>Geboren</a:t>
              </a:r>
              <a:endParaRPr lang="nl-BE" sz="16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756138" y="5090781"/>
            <a:ext cx="1017528" cy="349671"/>
            <a:chOff x="5713280" y="4346083"/>
            <a:chExt cx="1017528" cy="349671"/>
          </a:xfrm>
        </p:grpSpPr>
        <p:sp>
          <p:nvSpPr>
            <p:cNvPr id="79" name="Rectangle 78"/>
            <p:cNvSpPr/>
            <p:nvPr/>
          </p:nvSpPr>
          <p:spPr>
            <a:xfrm>
              <a:off x="5713280" y="4365745"/>
              <a:ext cx="1017528" cy="330009"/>
            </a:xfrm>
            <a:prstGeom prst="rect">
              <a:avLst/>
            </a:prstGeom>
            <a:noFill/>
            <a:ln>
              <a:solidFill>
                <a:srgbClr val="1687A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935626" y="4346083"/>
              <a:ext cx="5597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1600" dirty="0" smtClean="0"/>
                <a:t>S_ID</a:t>
              </a:r>
              <a:endParaRPr lang="nl-BE" sz="16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762671" y="5871640"/>
            <a:ext cx="1017528" cy="349671"/>
            <a:chOff x="5713280" y="4346083"/>
            <a:chExt cx="1017528" cy="349671"/>
          </a:xfrm>
        </p:grpSpPr>
        <p:sp>
          <p:nvSpPr>
            <p:cNvPr id="82" name="Rectangle 81"/>
            <p:cNvSpPr/>
            <p:nvPr/>
          </p:nvSpPr>
          <p:spPr>
            <a:xfrm>
              <a:off x="5713280" y="4365745"/>
              <a:ext cx="1017528" cy="330009"/>
            </a:xfrm>
            <a:prstGeom prst="rect">
              <a:avLst/>
            </a:prstGeom>
            <a:noFill/>
            <a:ln>
              <a:solidFill>
                <a:srgbClr val="1687A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802224" y="4346083"/>
              <a:ext cx="8265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1600" dirty="0" smtClean="0"/>
                <a:t>Periode</a:t>
              </a:r>
              <a:endParaRPr lang="nl-BE" sz="1600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407418" y="5539271"/>
            <a:ext cx="1017528" cy="349671"/>
            <a:chOff x="5713280" y="4346083"/>
            <a:chExt cx="1017528" cy="349671"/>
          </a:xfrm>
        </p:grpSpPr>
        <p:sp>
          <p:nvSpPr>
            <p:cNvPr id="85" name="Rectangle 84"/>
            <p:cNvSpPr/>
            <p:nvPr/>
          </p:nvSpPr>
          <p:spPr>
            <a:xfrm>
              <a:off x="5713280" y="4365745"/>
              <a:ext cx="1017528" cy="330009"/>
            </a:xfrm>
            <a:prstGeom prst="rect">
              <a:avLst/>
            </a:prstGeom>
            <a:noFill/>
            <a:ln>
              <a:solidFill>
                <a:srgbClr val="1687A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942325" y="4346083"/>
              <a:ext cx="5463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1600" dirty="0" smtClean="0"/>
                <a:t>Titel</a:t>
              </a:r>
              <a:endParaRPr lang="nl-BE" sz="16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610501" y="5536991"/>
            <a:ext cx="1017528" cy="349671"/>
            <a:chOff x="5713280" y="4346083"/>
            <a:chExt cx="1017528" cy="349671"/>
          </a:xfrm>
        </p:grpSpPr>
        <p:sp>
          <p:nvSpPr>
            <p:cNvPr id="88" name="Rectangle 87"/>
            <p:cNvSpPr/>
            <p:nvPr/>
          </p:nvSpPr>
          <p:spPr>
            <a:xfrm>
              <a:off x="5713280" y="4365745"/>
              <a:ext cx="1017528" cy="330009"/>
            </a:xfrm>
            <a:prstGeom prst="rect">
              <a:avLst/>
            </a:prstGeom>
            <a:noFill/>
            <a:ln>
              <a:solidFill>
                <a:srgbClr val="1687A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877116" y="4346083"/>
              <a:ext cx="6767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1600" dirty="0" smtClean="0"/>
                <a:t>Naam</a:t>
              </a:r>
              <a:endParaRPr lang="nl-BE" sz="1600" dirty="0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5208559" y="5371986"/>
            <a:ext cx="2618786" cy="697350"/>
          </a:xfrm>
          <a:prstGeom prst="rect">
            <a:avLst/>
          </a:prstGeom>
          <a:noFill/>
          <a:ln>
            <a:solidFill>
              <a:srgbClr val="1687A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4" name="Straight Arrow Connector 93"/>
          <p:cNvCxnSpPr>
            <a:stCxn id="79" idx="2"/>
            <a:endCxn id="83" idx="0"/>
          </p:cNvCxnSpPr>
          <p:nvPr/>
        </p:nvCxnSpPr>
        <p:spPr>
          <a:xfrm>
            <a:off x="4264902" y="5440452"/>
            <a:ext cx="0" cy="431188"/>
          </a:xfrm>
          <a:prstGeom prst="straightConnector1">
            <a:avLst/>
          </a:prstGeom>
          <a:ln w="38100">
            <a:solidFill>
              <a:srgbClr val="1687AF"/>
            </a:solidFill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1" idx="1"/>
          </p:cNvCxnSpPr>
          <p:nvPr/>
        </p:nvCxnSpPr>
        <p:spPr>
          <a:xfrm flipH="1" flipV="1">
            <a:off x="4773666" y="5429336"/>
            <a:ext cx="434893" cy="291325"/>
          </a:xfrm>
          <a:prstGeom prst="straightConnector1">
            <a:avLst/>
          </a:prstGeom>
          <a:ln w="38100">
            <a:solidFill>
              <a:srgbClr val="1687AF"/>
            </a:solidFill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1" idx="1"/>
          </p:cNvCxnSpPr>
          <p:nvPr/>
        </p:nvCxnSpPr>
        <p:spPr>
          <a:xfrm flipH="1">
            <a:off x="4780200" y="5720661"/>
            <a:ext cx="428359" cy="335645"/>
          </a:xfrm>
          <a:prstGeom prst="straightConnector1">
            <a:avLst/>
          </a:prstGeom>
          <a:ln w="38100">
            <a:solidFill>
              <a:srgbClr val="1687AF"/>
            </a:solidFill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7112731" y="5018706"/>
            <a:ext cx="501074" cy="529800"/>
          </a:xfrm>
          <a:prstGeom prst="straightConnector1">
            <a:avLst/>
          </a:prstGeom>
          <a:ln w="38100">
            <a:solidFill>
              <a:srgbClr val="1687AF"/>
            </a:solidFill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76" idx="2"/>
          </p:cNvCxnSpPr>
          <p:nvPr/>
        </p:nvCxnSpPr>
        <p:spPr>
          <a:xfrm flipH="1" flipV="1">
            <a:off x="6379825" y="4545464"/>
            <a:ext cx="519071" cy="1013469"/>
          </a:xfrm>
          <a:prstGeom prst="straightConnector1">
            <a:avLst/>
          </a:prstGeom>
          <a:ln w="38100">
            <a:solidFill>
              <a:srgbClr val="1687AF"/>
            </a:solidFill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76" idx="1"/>
          </p:cNvCxnSpPr>
          <p:nvPr/>
        </p:nvCxnSpPr>
        <p:spPr>
          <a:xfrm flipV="1">
            <a:off x="4780199" y="4380460"/>
            <a:ext cx="1090862" cy="864222"/>
          </a:xfrm>
          <a:prstGeom prst="straightConnector1">
            <a:avLst/>
          </a:prstGeom>
          <a:ln w="38100">
            <a:solidFill>
              <a:srgbClr val="1687AF"/>
            </a:solidFill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9" idx="3"/>
            <a:endCxn id="73" idx="1"/>
          </p:cNvCxnSpPr>
          <p:nvPr/>
        </p:nvCxnSpPr>
        <p:spPr>
          <a:xfrm flipV="1">
            <a:off x="4773666" y="4838312"/>
            <a:ext cx="2458803" cy="437136"/>
          </a:xfrm>
          <a:prstGeom prst="straightConnector1">
            <a:avLst/>
          </a:prstGeom>
          <a:ln w="38100">
            <a:solidFill>
              <a:srgbClr val="1687AF"/>
            </a:solidFill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780200" y="5283606"/>
            <a:ext cx="1859160" cy="253385"/>
          </a:xfrm>
          <a:prstGeom prst="straightConnector1">
            <a:avLst/>
          </a:prstGeom>
          <a:ln w="38100">
            <a:solidFill>
              <a:srgbClr val="1687AF"/>
            </a:solidFill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4780200" y="5283606"/>
            <a:ext cx="627218" cy="273047"/>
          </a:xfrm>
          <a:prstGeom prst="straightConnector1">
            <a:avLst/>
          </a:prstGeom>
          <a:ln w="38100">
            <a:solidFill>
              <a:srgbClr val="1687AF"/>
            </a:solidFill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517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10557</TotalTime>
  <Words>766</Words>
  <Application>Microsoft Office PowerPoint</Application>
  <PresentationFormat>On-screen Show (4:3)</PresentationFormat>
  <Paragraphs>379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Symbol</vt:lpstr>
      <vt:lpstr>Times New Roman</vt:lpstr>
      <vt:lpstr>Office Theme</vt:lpstr>
      <vt:lpstr>PowerPoint Presentation</vt:lpstr>
      <vt:lpstr>PowerPoint Presentation</vt:lpstr>
      <vt:lpstr>Logisch databankontwerp:  Normaliseren</vt:lpstr>
      <vt:lpstr>Logisch databankontwerp:  Normaliseren</vt:lpstr>
      <vt:lpstr>Logisch databankontwerp:  Normaliseren</vt:lpstr>
      <vt:lpstr>Logisch databankontwerp:  Normaliseren</vt:lpstr>
      <vt:lpstr>Logisch databankontwerp:  Normaliseren</vt:lpstr>
      <vt:lpstr>Logisch databankontwerp:  Normaliseren</vt:lpstr>
      <vt:lpstr>Logisch databankontwerp:  Normaliseren</vt:lpstr>
      <vt:lpstr>Logisch databankontwerp:  Normaliseren</vt:lpstr>
      <vt:lpstr>Logisch databankontwerp:  Normaliseren</vt:lpstr>
      <vt:lpstr>Logisch databankontwerp:  Normaliseren</vt:lpstr>
      <vt:lpstr>Logisch databankontwerp:  Normaliseren</vt:lpstr>
      <vt:lpstr>Logisch databankontwerp:  Normaliseren</vt:lpstr>
      <vt:lpstr>Logisch databankontwerp:  Normaliseren</vt:lpstr>
      <vt:lpstr>Logisch databankontwerp:  Normaliseren</vt:lpstr>
      <vt:lpstr>Logisch databankontwerp:  Normaliseren</vt:lpstr>
      <vt:lpstr>Logisch databankontwerp:  Normaliseren</vt:lpstr>
      <vt:lpstr>Logisch databankontwerp:  Normaliseren</vt:lpstr>
      <vt:lpstr>Logisch databankontwerp:  Normaliseren</vt:lpstr>
      <vt:lpstr>Logisch databankontwerp:  Normaliseren</vt:lpstr>
      <vt:lpstr>Logisch databankontwerp:  Normaliseren</vt:lpstr>
      <vt:lpstr>Logisch databankontwerp:  Normaliseren</vt:lpstr>
      <vt:lpstr>PowerPoint Presentation</vt:lpstr>
      <vt:lpstr>Logisch databankontwerp:  Normaliseren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770</cp:revision>
  <dcterms:created xsi:type="dcterms:W3CDTF">2010-12-03T08:14:05Z</dcterms:created>
  <dcterms:modified xsi:type="dcterms:W3CDTF">2020-08-16T15:51:02Z</dcterms:modified>
</cp:coreProperties>
</file>