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43" r:id="rId2"/>
    <p:sldId id="344" r:id="rId3"/>
    <p:sldId id="340" r:id="rId4"/>
    <p:sldId id="341" r:id="rId5"/>
    <p:sldId id="320" r:id="rId6"/>
    <p:sldId id="342" r:id="rId7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9D9D"/>
    <a:srgbClr val="1687AF"/>
    <a:srgbClr val="FCFCFC"/>
    <a:srgbClr val="14486B"/>
    <a:srgbClr val="999999"/>
    <a:srgbClr val="3333B2"/>
    <a:srgbClr val="009242"/>
    <a:srgbClr val="FAFAFA"/>
    <a:srgbClr val="F5F5F5"/>
    <a:srgbClr val="DADA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3" autoAdjust="0"/>
    <p:restoredTop sz="88249" autoAdjust="0"/>
  </p:normalViewPr>
  <p:slideViewPr>
    <p:cSldViewPr>
      <p:cViewPr varScale="1">
        <p:scale>
          <a:sx n="81" d="100"/>
          <a:sy n="81" d="100"/>
        </p:scale>
        <p:origin x="860" y="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2AEF91-B44C-4D7D-B80A-22D7DB92C901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C3EB2C-6A4E-4C05-AB62-9F7CB1065850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556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16833"/>
            <a:ext cx="7772400" cy="2376264"/>
          </a:xfrm>
          <a:solidFill>
            <a:srgbClr val="1687AF"/>
          </a:solidFill>
          <a:ln>
            <a:noFill/>
          </a:ln>
          <a:effectLst>
            <a:outerShdw blurRad="114300" dist="63500" dir="5640000" sx="101000" sy="101000" algn="tl" rotWithShape="0">
              <a:prstClr val="black">
                <a:alpha val="38000"/>
              </a:prstClr>
            </a:outerShdw>
          </a:effectLst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B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572000" cy="980728"/>
          </a:xfrm>
          <a:solidFill>
            <a:srgbClr val="14486B"/>
          </a:solidFill>
          <a:effectLst>
            <a:outerShdw blurRad="101600" dist="762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 smtClean="0"/>
              <a:t>Universiteit Gent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0" y="0"/>
            <a:ext cx="4572000" cy="981075"/>
          </a:xfrm>
          <a:solidFill>
            <a:srgbClr val="DADADA"/>
          </a:solidFill>
          <a:effectLst>
            <a:outerShdw blurRad="101600" dist="762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0">
            <a:normAutofit/>
          </a:bodyPr>
          <a:lstStyle>
            <a:lvl1pPr>
              <a:buNone/>
              <a:defRPr sz="180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endParaRPr lang="nl-BE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693093" y="1340768"/>
            <a:ext cx="7848872" cy="2808312"/>
          </a:xfrm>
          <a:prstGeom prst="roundRect">
            <a:avLst/>
          </a:prstGeom>
          <a:solidFill>
            <a:srgbClr val="7D9D9D"/>
          </a:solidFill>
          <a:ln>
            <a:noFill/>
          </a:ln>
          <a:effectLst>
            <a:outerShdw blurRad="165100" dist="76200" dir="636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3600" b="1" dirty="0" smtClean="0"/>
              <a:t>Relationele databanken:</a:t>
            </a:r>
          </a:p>
          <a:p>
            <a:pPr algn="ctr"/>
            <a:r>
              <a:rPr lang="nl-BE" sz="3600" b="1" dirty="0" smtClean="0"/>
              <a:t>Fysiek databankontwerp en SQL</a:t>
            </a:r>
          </a:p>
          <a:p>
            <a:pPr algn="ctr"/>
            <a:endParaRPr lang="nl-BE" sz="3600" b="1" dirty="0"/>
          </a:p>
          <a:p>
            <a:pPr algn="ctr"/>
            <a:r>
              <a:rPr lang="nl-BE" sz="3600" b="1" dirty="0" smtClean="0"/>
              <a:t>Hoofdstuk 6</a:t>
            </a:r>
          </a:p>
        </p:txBody>
      </p:sp>
      <p:pic>
        <p:nvPicPr>
          <p:cNvPr id="4" name="Picture 2" descr="DDC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4213" y="4869160"/>
            <a:ext cx="2607582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486156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Structuur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8" name="AutoShape 4" descr="data:image/jpeg;base64,/9j/4AAQSkZJRgABAQAAAQABAAD/2wCEAAkGBhAPEA8PDxAPDw8PDg8PDg4NDQ4PDQ0PFRAVFBUQEhQXHCYeFxkjGRISHy8gJCcpLSwsFR4xNTAqNSYrLCkBCQoKDgwOGg8PGi8kHiQ1LDIqNS01NTIyLCwsNSwyLCwsNS4pKjU1LCksLDAsLCw0LCkyNCwsLDQsLCksLCwsLP/AABEIANkA6AMBIgACEQEDEQH/xAAbAAABBQEBAAAAAAAAAAAAAAAAAQIDBAUGB//EAE0QAAEDAgIECgQJCAgHAAAAAAEAAgMEEQUSBhMhMSIyQVFhcXKRscEUUoGhByMzQmKissLRFUNzgpKTo+EkRFNUY2SDhBYlNJSks8P/xAAbAQEAAgMBAQAAAAAAAAAAAAAABAYCAwUBB//EAC8RAAIBAwEGBQIHAQAAAAAAAAABAgMEESEFEjFBUXETImGRsYGhFCMycsHR8DT/2gAMAwEAAhEDEQA/APcUIQgBCEIAQhCAEIQgBCEIAQhCAEIQgBCEIAQhCAEIQgBCEIAQhCAEIQgBCEIAQhCAEIQgBCZLKGNLnbA0XJ37FnnSGDneezE8+SA00LM/4gj5GTnqp5PwR+XByQ1J/wBvIgNNCzPyyeSmqT/pW8UfleQ7qWo9oYPEoDTQs38pTclJL7ZIR5o9Pqf7qR1zw+RQGkhZvpdV/dmDrnb5BAnrD+ZhHXO7yagNJCzc9Z6lMOuSU/dRas/yw/enyQGkhZmqrD+cpx/pPPmnwMqGvbrJY3NOa7WRFpvbZtuUBoIQhACEIQAhCr1ddHCM0jg0bhfe48wG8rGUlFZk8I9SbeEWELLjx5ruLHIRzkNHuJVyCsa/YLg+q4WP81Hp3lCo92Ek2ZypTjxRYQhClGsEIQgBCEIAQhCAZMOC7snwSsNwD0BK8bD1FMgPBb2R4ICRCEIAQkJXK4xphkNoiA3blflzyS2Ni5jbgNZcGznE3tsaRtWupVjTWZG+hQnXluwR1aF5+dN5vpD9yfuJ7NOZRyn2wsd4Paov4+j1Jz2TcrkjvULh26dv5cv/AGxHhMnyaeuayV+WN+qiklLS2SPMGNva93AX3e1Zq8pPmYPZlwuR2qFSwfFY6qCOoiN2SsDhzi+9p6Qbj2K6paeTnNOLwwUUvGZ2j9kqVRy72dv7rkPCRCEIAQhCAjqZ2xsdI42axrnuPM0C5PcF51HijqqQzSfOPAbyRs5Gjz5yuy0tY51DWBvG9HktbebNJI7gV5lglcLAXVe23KTiorgdjZkY+aXM9Aw8ggAK29vsI3EbwVztFXWWn+URZV+nWUY4fEzq0Jb2h0FFPnYDyi4d1hWFmaPuLonO5HSOI6hYeIK01eLScqlCEpcWkcirHdm0CEIUk1ghCEAIQhACipeI3qt3GylUVNxepzh9YoCVCEIChj0hbTTZSQ5zdW0jeHPIYCPa4LzRkLqqpMcVrve4Rg7GtY0HKOgBrQPYF6BpXU5IL/4gd+7a6b/5Lj/g6jBlmndxYIbXPIXbSf2WHvXIvF4leFPlz/3YsWzX4NrUrc1w+ui+4ybRGsZ+azfo3sd7r3VCfDJ2ceGVvSYn277LTotLMYkj9IipoZ4HPfk4IDw0OItYPBNt17cihpvhkOwS0l+mGff1Nc3zWh29B8JNd0dKNS+1ShGWOO69V3yzIJUGMTZKGtfuvFHCOuSZt/qscuuHwoYbJsqIZozzT0zX+BJ9ynbLgWJD0ZroXGV7SImGWnkc9odaw4NyAXLKFmlJNTTMJ3tSK/MoyX3WnsT/AAV05Zh0IPK0G3a4XmuxWRhGqgeaOFpDIY2EXJda43XPRlWuu2lhYKjUlvycuoKKf5nbHgVKop/m9tvivTAlQkQgFRdRzTtY1z3uDWtBLnOIDWgcpK4HHNNnzuMVK50UW4ygWlk6W+oPf1KNcXMKEczN9GhOs8RPQHgEWIuDsII2Ecy8h0k0Vmw+Vz4mufSOJLHtBOpBPycnNbcHbiOlRGjmzZ2zy5t+bXSB3fdbGHY1iMWzXCVvq1AEn1uN71xq20LevHdmsHUpWdWi8waZjUeNi20roMGhlq3ARgiO/DmIORo6D849AWjS4tCTmnoafNyviZGTfns5vmt+m0hpzYAmPkAcwgDuuFEo2tnOWZVFjpw+TZVr14rChr7/AAaNNTtjY1jdjWgAc/WelSqOKoa8Xa5rh9EgqRWuO7hbvA4LznUEIQsjwEIQgBCEIBCoqf5/bd+PmpVFDvkH0gfqhATIQhAch8IlRlgy/wCHIfa50cXhK9YFG70XBppNz6pzmt5yHHVj6rXn2q58I9bFrW08kzYXvZCY9YyUteM8mYAsadubVrJx+qY30SlkLzBFZ0jY9rsjRkGUc5s7vXHrZ8SdTosLu9C0Wi/Io0ccZbz9VHXHv9yhV4ZNTUxmgxFro8rQ+KGeTYX2BYGglp2uPNyldvoXozBRQscWsdVPa10khsXMuL6tnMBu2bzdecY1DRgsdSOlcTmLxM0Xjta20tBN7nuK7/D8YbMxr2G9wCRytPKD7VttVF1GnySxrn2+xjtSdVW8ZJ6Sb3nu7r04KX3MH4QtM6eWZlHq2TQRPIqpbAvBsWlsDuQsve/K5oG698z4N8F1eKT5+EKJsrQ4bnSOdqmu9rc5WrpDguGsifLLC2I2OXUOMRe62wBo4J6dmxM0SmcKasqyLSVc8jmgcgByMA6nPf3Lb4cnWzL/ACMPxVOFi40U0uDzzb6a9M/Y7nRj4wz1B/PTOLewDZvuAW8qOC0uqgjZzNHgrynFcBRVG4dtn2wpVFU8X9Zn2wgJFXra5kLDJI4NaO8nmA5Soa/FWxcEcOTkYOTpceRcviQfIc8pueQfNaOZoXJvtp07fyx1l8d/6Jlvauq8y0RiaTaQS1brbY4Gm7Ir7XH1n856Nw965ioqsh3roKihfI8RxML3u3Nb4nmHSV1mjWgkVORNPaaoG1txeKE/QB3n6R9llyranVvZb8vc61apTtoqK9jiaOrO5wLXDYWuBDgeYg7loxVCh0zIbiUwGzNHC53S4s3+4KmyVQbmgqdRx6EmjU34KXU22VAVmCoCwWzFOdW5Bc7gFCdLobGkzuKF4O1uwjlBsVtUdTmuDxh7xzrgsIxXNYgrqsMq7vZ03Hu/kuns25lSqqHV4Zx7u3ayzdQhCuZyAQhCAEIQUAiii47/ANQ+4jyUhUTPlHdLG+JQE6EIQHP6VaLRVupkc28tNJrYje23Ycp5xdrTboXK1tK0m08JuNl5I79zh/JelJkkLXbHNB6wvN1MzVSSxh8OHoeTTaOQSbY3OZ2XCRo9hufes+TRuojuYZQey50T/wAPevVavRenk25Mp52bCsuo0PePkpb/AEZRm9+/3qPK0pN5Sw/TQn09qXMFuuW8uktfk8rmwCumcbwzyva3Nc8PYDbY69jtK7bAqK4paNu3VBhnIN2hw2ltxsJzEk9S2Y9FKl/AklDIzxmxDLn7R3nvXQ4Vg0VM3LG0DnPKV7SoKm28t56i72hO5hGm4qKXQvNbYAcwSoQpBzQWHi2LcJ0EfGFs7/U3GzenctxcpjeFTsmfNE0yMksXBpGZjgADs5RsuudtKVZUfyePPHHHoSrSNOU/P9M9RWlrBt37ySbknnUcNJJVGzODGDYyEcHqbzlWsPwFz7PqNg5Igdp7ZHgFvsaAAAAANgA2ADoXGs9kyqeevounN9+nz2JdW5jTeIavryRXw/C44G2YNp4zzte/rPluVtJdCtEIRglGKwjmSk5PL4nkumLs2J1H0RC3+E0+aqNCnx92bEKw/wCNl/ZY1vkmNaqfeSzWl3ZZrdYpx7IkhalxCC8buyVJTt2qzVM4DuyfBc9yxJEgx9HZSAAem1+UAkX9x7l3OEzWcw8z2+K5YUuSLD3/ANpBLfptUPPg8LocOPkt1ZeHXT7P+SPNqdN/X+juQhI0pVfCrghCEAJClSFAIVEPlB0sPucPxUhWZinpQdGaUU5sHh/pLpWgXy2y5Ab7igNZC57/AJqfzmHs7MNS/wAXBIaLEjvroGdEdAD9qRAdEi65w4RWnjYnKP0dJSs8QVXqsDnvE04jXHPLldZ8EfADHOdbKzfwR3oDq0Lm/wDhVh49ViL+1Xyj7NlUw7RSmkY4yCeQ66oaNZWVRGVs72NHH5mhAda6QDeQOsgKCTE4G8aaJvalYPNYjdC8PH9VjPbMj/tOKkfonQlrmikpm5mluYQR5m3Frg2vdAXJNKKJvGq6Uf7iL8VWfpxhw/rcJ7JLvAJ2G0EGrjcIIGuygOywRCzxsdyc4KvsY0bg0dloHggMs6d0PzZJH/o6Wpf4MUU2mUTmuDKavku0gZaCe27pAW7n6T3ozIBzXXANiLgGx3joKW6ZdLdAPugJl0ocgPIKh+eqqn+tUzn+IQp2tVCgfmL3es97u9xPmtJoVFuJZm2W2msRSJadu1WKnYw9R8FHAE3FJLRP7J8FD4yNhaxBlosLZ6tHnP65afIrTw9uz3KljA/pEcf9jSU8fUcpPmFqYYy7mDne3xU66811u9l/BCTxQT7v31OuanJAlV4K2CEIQAkKVNcgGOKjJTnFRkoBbpMyYSkzICTMq0hvNH9FkjvaS1o+8pC5V43fGSHmDGeLj9oIC3mVLB3fFdc1Sf8AyZFZDto61Rwh3xLel0x753lAaOdGZRZkZkA2mdldKz6esb1P2n6werGZUpHWkY71g6M9fHb4O71YzICbMjMosyXMgJcyW6iDkocgJLps0mVj3eqxx7mkpMyrYpJaCoPNBMf4bl43hZPUss8jwt3BB6AtSJ91Rw2n4A6gmQNlMxjYMxaySQ7bcBjS53uCo7h4kmlxLZndWpvwBV8UF9Wz15GN73AeamoJMwBTpos09K3nni/9jVGpLNVJmUnhNlqskz1tU7mlLB+o0M+6tzBG3lZ0Bzu4fzCoYno/PHUSSwsMscz3SWaW543ON3Ag7xe9j0rcwDDnx3klGVxGVrLgkC9yTbZyBdaFnWlfb0ovGc55dTmVa1P8OsPlg3AlTQnK2HDBCEIATXJya5AQvKgcVLIq7ygFJTS5NJTCUA8uUFO7jH1pHHuOX7qVz7beYXUMGxjeyCes7fNAWg7aOsKjhD/iI+px73uPmpH7VHFEGizQAOYbAgLmdGZQZkuZAFW7gEjeyzx+qb+Fx7VOH827kUN1HSO4IbysJZ+ybD3WQFzMlDlDdOBQEwclBUIKcHICW6pY/Jakqj/l5vsEeatArM0ofajqv0JHeQPNa6rxBv0ZnTWZpeqOJw2PghX9HaUOrZLjZ6HNf2hrfNVMOHBC1NFv+pqnerSkd7h+Cp1hrdJFlunijIzcCHAb1DwW3TUmaand6szD3OBWPgI+Lb1BdNQt+Mi7Y8FDp/8ARHuvk9ry3YPszpQU5pUYKc0r6CVYnanJjE9ACEIQAmOT0x6AryKu9WJFXegIimlPITSEBXqjwXdIt37PNKUk42sHO8e4F3kE8hAMKRPLUlkA1LdLZFkABRs2PcPWaHjrHBP3VKAo5xYsdzOynqds8cqAmCcEAJQEAqUJLJUAoKx9L5LUc3Tq298rVrLB00f/AEW3rTRDuJd91aLl4ozfozdQWasV6o5+hHBC0tFN+IP5og33SHyVCm2N9ivaL7KWvfz5x+zCT95VTZizc56Z+Dv3rxRf0+SngY4DeoLpqH5SPtH7JXOYKOA3qC6Oh+UZ+t9kqDb63UP3L5F3+h9mbwcnsKgBUjCvoBWi0xSKKNSoAQhCAE1ycmlAQSBV3NVp4UTmoCuWppapyxNLUBTe28jfoscfaSAPNPyobx5DzZG9wuftBSAICLKjKpgxLkQEGRGRT5EmVAQ5UyeLM1zRvLSB18h77KchRv6EAkEmZrXes0H8QpLKtRNcA4OblGdxbtB4JN/Mq0CgCyEZkwvQClc1ps/4qBvrT37mO/Fb75VymmE+Y0w5A+Q+2zR5lQ754t5kqzWa0SmDZhP0Sr+Am2HVB9b0k/UDfJZlS60TupXaCXLhzm88Ux/aLvxVe2SvNOXozsX78kV6oMHHBb7F0NF8o3qd4LAwkcELdpTwx2XeS51ms3cO6Mrz9D7M2A5SRlVGvU8TlfitmhEplBCVOgBCEIASFKkKAjcmEJ7lGUAhCY4XTrpCgKjKHKXOzOOY3sdw2AbO5TBtk8ppQCIugpEAEppKVNKACmpU1ABKYSlKaUA1zlE9ykconBAV5pCubx6lfIAWcZpuL7iumexVpIFjKKknGXBmUZOLyuJxUxqXt1eqy87i8EW6LLUkBZTPaeSO3gFrSU3QsrFiRG8chCiwtKdGnKNJcckiVzOrOLqPgWcK4oWzCeEOyfELnsGrGuaCCFrwVIc8hpvbYegqp7Ppyd5FY4PU7F614bZsRlWoVThBV2BqvBXTQgVhQQhToAQhCAEhSpCgInKMqYhNLUBEmqXIjIgISkKmyJNWgICEin1aNWgK6bZWdUk1SArWSEK1qkmpQFUhNLVb1KTUICkWppar2oSejoDOdGo3RLU9GSejIDHfT9Cqz4cHbCF0PoqT0RAcY7Q6JxLuEwnfke5t+uy2cMwRkIAYLBbYpVI2nXmEtT3LK8cKsRMUjYlIxi9PCSMKVMaE9ACEIQAhCEAlkZUqEAmVGVKhANyoypyEA3KjInIQDciMichANyJMiehAMyIyJ6EAzVo1aehAM1aNWnoQDNWjVp6EAzVo1aehANyIypyEAlkqEIAQhCA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9" name="AutoShape 6" descr="data:image/jpeg;base64,/9j/4AAQSkZJRgABAQAAAQABAAD/2wCEAAkGBhAPEA8PDxAPDw8PDg8PDg4NDQ4PDQ0PFRAVFBUQEhQXHCYeFxkjGRISHy8gJCcpLSwsFR4xNTAqNSYrLCkBCQoKDgwOGg8PGi8kHiQ1LDIqNS01NTIyLCwsNSwyLCwsNS4pKjU1LCksLDAsLCw0LCkyNCwsLDQsLCksLCwsLP/AABEIANkA6AMBIgACEQEDEQH/xAAbAAABBQEBAAAAAAAAAAAAAAAAAQIDBAUGB//EAE0QAAEDAgIECgQJCAgHAAAAAAEAAgMEEQUSBhMhMSIyQVFhcXKRscEUUoGhByMzQmKissLRFUNzgpKTo+EkRFNUY2SDhBYlNJSks8P/xAAbAQEAAgMBAQAAAAAAAAAAAAAABAYCAwUBB//EAC8RAAIBAwEGBQIHAQAAAAAAAAABAgMEESEFEjFBUXETImGRsYGhFCMycsHR8DT/2gAMAwEAAhEDEQA/APcUIQgBCEIAQhCAEIQgBCEIAQhCAEIQgBCEIAQhCAEIQgBCEIAQhCAEIQgBCEIAQhCAEIQgBCZLKGNLnbA0XJ37FnnSGDneezE8+SA00LM/4gj5GTnqp5PwR+XByQ1J/wBvIgNNCzPyyeSmqT/pW8UfleQ7qWo9oYPEoDTQs38pTclJL7ZIR5o9Pqf7qR1zw+RQGkhZvpdV/dmDrnb5BAnrD+ZhHXO7yagNJCzc9Z6lMOuSU/dRas/yw/enyQGkhZmqrD+cpx/pPPmnwMqGvbrJY3NOa7WRFpvbZtuUBoIQhACEIQAhCr1ddHCM0jg0bhfe48wG8rGUlFZk8I9SbeEWELLjx5ruLHIRzkNHuJVyCsa/YLg+q4WP81Hp3lCo92Ek2ZypTjxRYQhClGsEIQgBCEIAQhCAZMOC7snwSsNwD0BK8bD1FMgPBb2R4ICRCEIAQkJXK4xphkNoiA3blflzyS2Ni5jbgNZcGznE3tsaRtWupVjTWZG+hQnXluwR1aF5+dN5vpD9yfuJ7NOZRyn2wsd4Paov4+j1Jz2TcrkjvULh26dv5cv/AGxHhMnyaeuayV+WN+qiklLS2SPMGNva93AX3e1Zq8pPmYPZlwuR2qFSwfFY6qCOoiN2SsDhzi+9p6Qbj2K6paeTnNOLwwUUvGZ2j9kqVRy72dv7rkPCRCEIAQhCAjqZ2xsdI42axrnuPM0C5PcF51HijqqQzSfOPAbyRs5Gjz5yuy0tY51DWBvG9HktbebNJI7gV5lglcLAXVe23KTiorgdjZkY+aXM9Aw8ggAK29vsI3EbwVztFXWWn+URZV+nWUY4fEzq0Jb2h0FFPnYDyi4d1hWFmaPuLonO5HSOI6hYeIK01eLScqlCEpcWkcirHdm0CEIUk1ghCEAIQhACipeI3qt3GylUVNxepzh9YoCVCEIChj0hbTTZSQ5zdW0jeHPIYCPa4LzRkLqqpMcVrve4Rg7GtY0HKOgBrQPYF6BpXU5IL/4gd+7a6b/5Lj/g6jBlmndxYIbXPIXbSf2WHvXIvF4leFPlz/3YsWzX4NrUrc1w+ui+4ybRGsZ+azfo3sd7r3VCfDJ2ceGVvSYn277LTotLMYkj9IipoZ4HPfk4IDw0OItYPBNt17cihpvhkOwS0l+mGff1Nc3zWh29B8JNd0dKNS+1ShGWOO69V3yzIJUGMTZKGtfuvFHCOuSZt/qscuuHwoYbJsqIZozzT0zX+BJ9ynbLgWJD0ZroXGV7SImGWnkc9odaw4NyAXLKFmlJNTTMJ3tSK/MoyX3WnsT/AAV05Zh0IPK0G3a4XmuxWRhGqgeaOFpDIY2EXJda43XPRlWuu2lhYKjUlvycuoKKf5nbHgVKop/m9tvivTAlQkQgFRdRzTtY1z3uDWtBLnOIDWgcpK4HHNNnzuMVK50UW4ygWlk6W+oPf1KNcXMKEczN9GhOs8RPQHgEWIuDsII2Ecy8h0k0Vmw+Vz4mufSOJLHtBOpBPycnNbcHbiOlRGjmzZ2zy5t+bXSB3fdbGHY1iMWzXCVvq1AEn1uN71xq20LevHdmsHUpWdWi8waZjUeNi20roMGhlq3ARgiO/DmIORo6D849AWjS4tCTmnoafNyviZGTfns5vmt+m0hpzYAmPkAcwgDuuFEo2tnOWZVFjpw+TZVr14rChr7/AAaNNTtjY1jdjWgAc/WelSqOKoa8Xa5rh9EgqRWuO7hbvA4LznUEIQsjwEIQgBCEIBCoqf5/bd+PmpVFDvkH0gfqhATIQhAch8IlRlgy/wCHIfa50cXhK9YFG70XBppNz6pzmt5yHHVj6rXn2q58I9bFrW08kzYXvZCY9YyUteM8mYAsadubVrJx+qY30SlkLzBFZ0jY9rsjRkGUc5s7vXHrZ8SdTosLu9C0Wi/Io0ccZbz9VHXHv9yhV4ZNTUxmgxFro8rQ+KGeTYX2BYGglp2uPNyldvoXozBRQscWsdVPa10khsXMuL6tnMBu2bzdecY1DRgsdSOlcTmLxM0Xjta20tBN7nuK7/D8YbMxr2G9wCRytPKD7VttVF1GnySxrn2+xjtSdVW8ZJ6Sb3nu7r04KX3MH4QtM6eWZlHq2TQRPIqpbAvBsWlsDuQsve/K5oG698z4N8F1eKT5+EKJsrQ4bnSOdqmu9rc5WrpDguGsifLLC2I2OXUOMRe62wBo4J6dmxM0SmcKasqyLSVc8jmgcgByMA6nPf3Lb4cnWzL/ACMPxVOFi40U0uDzzb6a9M/Y7nRj4wz1B/PTOLewDZvuAW8qOC0uqgjZzNHgrynFcBRVG4dtn2wpVFU8X9Zn2wgJFXra5kLDJI4NaO8nmA5Soa/FWxcEcOTkYOTpceRcviQfIc8pueQfNaOZoXJvtp07fyx1l8d/6Jlvauq8y0RiaTaQS1brbY4Gm7Ir7XH1n856Nw965ioqsh3roKihfI8RxML3u3Nb4nmHSV1mjWgkVORNPaaoG1txeKE/QB3n6R9llyranVvZb8vc61apTtoqK9jiaOrO5wLXDYWuBDgeYg7loxVCh0zIbiUwGzNHC53S4s3+4KmyVQbmgqdRx6EmjU34KXU22VAVmCoCwWzFOdW5Bc7gFCdLobGkzuKF4O1uwjlBsVtUdTmuDxh7xzrgsIxXNYgrqsMq7vZ03Hu/kuns25lSqqHV4Zx7u3ayzdQhCuZyAQhCAEIQUAiii47/ANQ+4jyUhUTPlHdLG+JQE6EIQHP6VaLRVupkc28tNJrYje23Ycp5xdrTboXK1tK0m08JuNl5I79zh/JelJkkLXbHNB6wvN1MzVSSxh8OHoeTTaOQSbY3OZ2XCRo9hufes+TRuojuYZQey50T/wAPevVavRenk25Mp52bCsuo0PePkpb/AEZRm9+/3qPK0pN5Sw/TQn09qXMFuuW8uktfk8rmwCumcbwzyva3Nc8PYDbY69jtK7bAqK4paNu3VBhnIN2hw2ltxsJzEk9S2Y9FKl/AklDIzxmxDLn7R3nvXQ4Vg0VM3LG0DnPKV7SoKm28t56i72hO5hGm4qKXQvNbYAcwSoQpBzQWHi2LcJ0EfGFs7/U3GzenctxcpjeFTsmfNE0yMksXBpGZjgADs5RsuudtKVZUfyePPHHHoSrSNOU/P9M9RWlrBt37ySbknnUcNJJVGzODGDYyEcHqbzlWsPwFz7PqNg5Igdp7ZHgFvsaAAAAANgA2ADoXGs9kyqeevounN9+nz2JdW5jTeIavryRXw/C44G2YNp4zzte/rPluVtJdCtEIRglGKwjmSk5PL4nkumLs2J1H0RC3+E0+aqNCnx92bEKw/wCNl/ZY1vkmNaqfeSzWl3ZZrdYpx7IkhalxCC8buyVJTt2qzVM4DuyfBc9yxJEgx9HZSAAem1+UAkX9x7l3OEzWcw8z2+K5YUuSLD3/ANpBLfptUPPg8LocOPkt1ZeHXT7P+SPNqdN/X+juQhI0pVfCrghCEAJClSFAIVEPlB0sPucPxUhWZinpQdGaUU5sHh/pLpWgXy2y5Ab7igNZC57/AJqfzmHs7MNS/wAXBIaLEjvroGdEdAD9qRAdEi65w4RWnjYnKP0dJSs8QVXqsDnvE04jXHPLldZ8EfADHOdbKzfwR3oDq0Lm/wDhVh49ViL+1Xyj7NlUw7RSmkY4yCeQ66oaNZWVRGVs72NHH5mhAda6QDeQOsgKCTE4G8aaJvalYPNYjdC8PH9VjPbMj/tOKkfonQlrmikpm5mluYQR5m3Frg2vdAXJNKKJvGq6Uf7iL8VWfpxhw/rcJ7JLvAJ2G0EGrjcIIGuygOywRCzxsdyc4KvsY0bg0dloHggMs6d0PzZJH/o6Wpf4MUU2mUTmuDKavku0gZaCe27pAW7n6T3ozIBzXXANiLgGx3joKW6ZdLdAPugJl0ocgPIKh+eqqn+tUzn+IQp2tVCgfmL3es97u9xPmtJoVFuJZm2W2msRSJadu1WKnYw9R8FHAE3FJLRP7J8FD4yNhaxBlosLZ6tHnP65afIrTw9uz3KljA/pEcf9jSU8fUcpPmFqYYy7mDne3xU66811u9l/BCTxQT7v31OuanJAlV4K2CEIQAkKVNcgGOKjJTnFRkoBbpMyYSkzICTMq0hvNH9FkjvaS1o+8pC5V43fGSHmDGeLj9oIC3mVLB3fFdc1Sf8AyZFZDto61Rwh3xLel0x753lAaOdGZRZkZkA2mdldKz6esb1P2n6werGZUpHWkY71g6M9fHb4O71YzICbMjMosyXMgJcyW6iDkocgJLps0mVj3eqxx7mkpMyrYpJaCoPNBMf4bl43hZPUss8jwt3BB6AtSJ91Rw2n4A6gmQNlMxjYMxaySQ7bcBjS53uCo7h4kmlxLZndWpvwBV8UF9Wz15GN73AeamoJMwBTpos09K3nni/9jVGpLNVJmUnhNlqskz1tU7mlLB+o0M+6tzBG3lZ0Bzu4fzCoYno/PHUSSwsMscz3SWaW543ON3Ag7xe9j0rcwDDnx3klGVxGVrLgkC9yTbZyBdaFnWlfb0ovGc55dTmVa1P8OsPlg3AlTQnK2HDBCEIATXJya5AQvKgcVLIq7ygFJTS5NJTCUA8uUFO7jH1pHHuOX7qVz7beYXUMGxjeyCes7fNAWg7aOsKjhD/iI+px73uPmpH7VHFEGizQAOYbAgLmdGZQZkuZAFW7gEjeyzx+qb+Fx7VOH827kUN1HSO4IbysJZ+ybD3WQFzMlDlDdOBQEwclBUIKcHICW6pY/Jakqj/l5vsEeatArM0ofajqv0JHeQPNa6rxBv0ZnTWZpeqOJw2PghX9HaUOrZLjZ6HNf2hrfNVMOHBC1NFv+pqnerSkd7h+Cp1hrdJFlunijIzcCHAb1DwW3TUmaand6szD3OBWPgI+Lb1BdNQt+Mi7Y8FDp/8ARHuvk9ry3YPszpQU5pUYKc0r6CVYnanJjE9ACEIQAmOT0x6AryKu9WJFXegIimlPITSEBXqjwXdIt37PNKUk42sHO8e4F3kE8hAMKRPLUlkA1LdLZFkABRs2PcPWaHjrHBP3VKAo5xYsdzOynqds8cqAmCcEAJQEAqUJLJUAoKx9L5LUc3Tq298rVrLB00f/AEW3rTRDuJd91aLl4ozfozdQWasV6o5+hHBC0tFN+IP5og33SHyVCm2N9ivaL7KWvfz5x+zCT95VTZizc56Z+Dv3rxRf0+SngY4DeoLpqH5SPtH7JXOYKOA3qC6Oh+UZ+t9kqDb63UP3L5F3+h9mbwcnsKgBUjCvoBWi0xSKKNSoAQhCAE1ycmlAQSBV3NVp4UTmoCuWppapyxNLUBTe28jfoscfaSAPNPyobx5DzZG9wuftBSAICLKjKpgxLkQEGRGRT5EmVAQ5UyeLM1zRvLSB18h77KchRv6EAkEmZrXes0H8QpLKtRNcA4OblGdxbtB4JN/Mq0CgCyEZkwvQClc1ps/4qBvrT37mO/Fb75VymmE+Y0w5A+Q+2zR5lQ754t5kqzWa0SmDZhP0Sr+Am2HVB9b0k/UDfJZlS60TupXaCXLhzm88Ux/aLvxVe2SvNOXozsX78kV6oMHHBb7F0NF8o3qd4LAwkcELdpTwx2XeS51ms3cO6Mrz9D7M2A5SRlVGvU8TlfitmhEplBCVOgBCEIASFKkKAjcmEJ7lGUAhCY4XTrpCgKjKHKXOzOOY3sdw2AbO5TBtk8ppQCIugpEAEppKVNKACmpU1ABKYSlKaUA1zlE9ykconBAV5pCubx6lfIAWcZpuL7iumexVpIFjKKknGXBmUZOLyuJxUxqXt1eqy87i8EW6LLUkBZTPaeSO3gFrSU3QsrFiRG8chCiwtKdGnKNJcckiVzOrOLqPgWcK4oWzCeEOyfELnsGrGuaCCFrwVIc8hpvbYegqp7Ppyd5FY4PU7F614bZsRlWoVThBV2BqvBXTQgVhQQhToAQhCAEhSpCgInKMqYhNLUBEmqXIjIgISkKmyJNWgICEin1aNWgK6bZWdUk1SArWSEK1qkmpQFUhNLVb1KTUICkWppar2oSejoDOdGo3RLU9GSejIDHfT9Cqz4cHbCF0PoqT0RAcY7Q6JxLuEwnfke5t+uy2cMwRkIAYLBbYpVI2nXmEtT3LK8cKsRMUjYlIxi9PCSMKVMaE9ACEIQAhCEAlkZUqEAmVGVKhANyoypyEA3KjInIQDciMichANyJMiehAMyIyJ6EAzVo1aehAM1aNWnoQDNWjVp6EAzVo1aehANyIypyEAlkqEIAQhCA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10" name="AutoShape 4" descr="data:image/jpeg;base64,/9j/4AAQSkZJRgABAQAAAQABAAD/2wCEAAkGBhAQEREQDxAQDw8NEA0NDw8QDw8PDhAMFBAVFBQQEhIYGyYeFxkjGRISHzEgJCcpLCwsFR4xNTAqNSYsLCkBCQoKDgwMFA0NFCkYFBgpKSkpKSkpKSkpKSkpKSkpKSkpKSkpKSkpKSkpKSkpKSkpKSkpKSkpKSkpKSkpKSkpKf/AABEIAOwA1QMBIgACEQEDEQH/xAAbAAABBQEBAAAAAAAAAAAAAAADAAIEBQYHAf/EAEUQAAICAAIECQkECAUFAAAAAAECAAMEEQUGITESMkFRYXFykbEHE0JDgYKSocIiUsHRFiMzU2KTotIUFYOy8CRU0+Hi/8QAFgEBAQEAAAAAAAAAAAAAAAAAAAEC/8QAFREBAQAAAAAAAAAAAAAAAAAAABH/2gAMAwEAAhEDEQA/AO4xRRQFFFA24pV6TzCAaeMwG8gdcr7Max3fZHRv74AnPft64Fi2NQcufUIJtIcy95kKKBIbHP0D2RhxTn0j8hBRQHm5vvHvMbwjznvjSY0vAeWjC8GXjC8AhsjfPsNzHvMEzwZeBJ/xrj027yZ6NLWj0s+sCQi8GXlFqunnG9VPVmPzh69YE9JWXqyYSgLwbPA11Ok6n3OufMfsnuMlTCM8fRpGyviOw6M817jskG4imcwmtfJcvvJ+KmXuGxaWjhVsGHRvHQRyQDRRRQFFFFAURMUi4+zJQPvHb1CAHEYwnYuwc/KZGiigKKKKAop4TGl4DiY0vBl4xngPZ4wvBs8YXgPLxheDLxheUPLxheDLxheA8vGF4MvGF4Dy8YXgy8YzwHl4wvBl4wvAeXjqMa9bBq2KsOUc3MRyiAJnkDc6D08uIHBbJbVGZHIw+8v5S3nM8NiWrdbF2MhDD8vbu9s6VW/CAI3MAR1EQHRRRSBSv0nZkawfS4Y9uyWEp9YPV9b/AEwPIpHw+J2ZN3/nDN0QPSYwvGM0GXgELwZeMLwZeAQvGM8GXg2eUEZ4wvBs8GXgELxheDLwZeARnjC8GXg2eAQvGF4MvGF4Dy8YXjCYoCJiiilCihEoY8mQ6ZIowRY5KM+cncIEauksQBy/Ic86TQPsr2V8Jj6sKEB5Sd5/AdE2NPFXsr4TIfFFFAUp9YPV+/8ATLiU+sHq/f8ApgV1cl1yJXJdcD1oNqwejqhGgngMbCnkPfAvhn5s+oiFLkcs8/xZHIDKIbow3qR7DAs8tF0kBvU+wx3+Y1HjDvXOBTF4Nnl75/CneK/amX4RwrwR/dfGV/GBnWeDZ5qBgsCeWr+cR9Ud/l2j+er+ef7oGSZ4wvNa2BwA/dfzifqjDVgRuFPzb84GSJnqqTuGfVtmq/xGFHFVPZV/6nh0inog9wAgZxMDadyN7Rl4wy6Is5eCvWcz8pcnF57h855ws4FYuilHGYnq2STVo/7qgdJ/5nJyCGWBHp0Wu9zwugbBDMoAyAAA5BsEkCAskES2aqnir2V8JlbZqqeKvZXwgPiiigKU+sHq/f8AplxKfWD1fv8A0wK6uS65ErkuuB60E8K0E8ALQLQzQLSgLQLQzQLQAvBNCvAtAC0YI9owQCrDLArDLAMkMsCkMsAyQywKQywDLCrBLCrIDCAshxAWQIls1VPFXsr4TK2zVU8VeyvhAfFFFAUpNYr1DUoWAZ/OlVJ2sF4OeXPlmJdzI+UbRLYimvzey6pmtqIOR4QAzUHkzHzAgFqkuuc70Lr29Z83jFZgDwfOgZWAjZk6cvs29Bm80bpCq9eHTYti86nPI8zDeD0GBJaCeFaCeAFoFoZoFpQFoFoZoFoAXgWhngWgBaMEe0YIBVhlgVhlgGSGWBSGWAZIZYFIZYBlhVglhVkBhAWQ4mf07rbhsNmrP5y0eqrIZgf4juX27eiBMxNgVWZiFVQSzE5AAbyTNXh2BRSNxVSOrKcaoxGI0pcBZ9jC1kO9a58DgjaFJ9Jj8tpyE7NTxV7K+EB8UUUBSn1g9X7/ANMuJT6wer9/6YGR03qpVis3GVd33svsv2x+I29cxWK0Ni8E4ZeHUw2LYjEBugONh6j3TqVckhAwIYBlOwggEEdIO+BzrAeUXE1ZLia1uH3v2VveBwT3TRYLXrB273NLc1q8EfGM1+YknSGp2Gsz4INRPIuTV/Afwymbx3k+I2pkelG4J+FtncYGyrvRxwkZXXnRgw7xGtOb2arYio5oxRuch6m+IQ1eN0pVuaywDn4F4+eZgbxoFpjRrrik/a0IetLKj+Xyh69fkPGoYdmxW8QJRpXgWlMNdMOd62r7qnwaO/SvCn02HXW/4QLFowSAdZMMfWf0WflGjWHDfvf6LPygWywyylGs2FHrD7Es/KI634Ycth6qz+JEDQJDLMs2vFI3V2t18BfxMjvr+26ugZ/xWFvkAIG3SGSYA6yaSt/Z1cAHlWhv9z5iAtwWkbv2trAH0WtyHwJskG/xemcPT+1urQ/dLAv8I2/KUOP8pNCZiit7j95v1Vf4se4Skwmotjb+Ec+ZRWve2+X+j9Qq1yLkDsjhN8Tbu6BmcfrNj8VsLmqttnArBrUjmJ4zd8maF1DsfJrs6k37R+sbsr6PWe6b7AaGop211jhffb7T/Ed3syh7IFbRgq6UFdShUXPYN5PKSeU9M2NPFXsr4TK2zVU8VeyvhAfFFFAUp9YPV+/9MuJT6wer9/6YFdXJdciVyXXA9aCeFaCeAF5EswyHeq92UltAtKIpoA3Zj27ICzB1HjVVP2q0PiJLaBaBCbRGCPGwlXujg+GUYdBaNO/CkdmywfXJTwLQBDV/RPLh7h1W2f3xy6A0N+4xH81/74xowQD/AOQ6I5MLaeu2z/yRw0Po0cXBg9p3Pixg1hlgPTAYUcTCUL/poT8xJCKBxVVOyoXwgkhlgPFIO8Z9cPWgG4AdQyg0hlgGWFWCWFWQGEBZDiAsgRLZqqeKvZXwmVtmqp4q9lfCA+KKKApT6wer9/6ZcTHeUbE3UpTiKTn5lrPO1narVNwdpHQQNvJmemBIrkuuZzQOtFGKyUHzdvLU5HCz/gPpDq29E0dcD1oJ4VoJ4AWgWhmgWlAWgWhmgWgBeBaGeBaAFowR7RggFWGWBWGWAZIZYFIZYBkhlgUhlgGWFWCWFWQGEBZDiRsTaqgszBVUZszEKoHOSd0CNbNVTxV7K+E5VpPW03OMNgdrWHgG8jYo5SgPMMzwjzbuWdUw65Io2nJVGZ2ndywCRRRQFKbWNQQgIBB84CDtBBAzBEuZT6wer9/6YHL9YNSmQm3DAtXxigzL19XKw+Y6d8BorXjF4bJbP+orGzKwnhgdFm/vznRqpE0jqzh8RmWXgOfWJkGPaG5vbAiaO19wd2QZzQ59G3YufRYPs9+UuxYGHCUhlO5lIKnqImD0l5O7FzNZFg/g+y3tQ7O4ykXRmLwzfqnetuYM1THrU7DA6m0C0wFWuOPp2WqLAOWyvI/GmQ8ZPw/lFQ/tKGXprdXHccoGqaBaVNWuWDb1jJ263HzGYklNNYZ+LfUf9RQe4yg7wLR/nlPFZW6mB8I1hAA0YIRhBiAVYZYJBCrAMkMshnG1LxrK17ToPEwL6yYRN99Z7Ob/AO0GBcJDLMtdr3hV4ots6kCjvYjwlff5RLG2U4dQeThs1h+FcvGBv1gsZpWigZ3WpX0Mw4R6l3n2Cc4v0rpO/e71KeRcqBl7PtGeYLU2+05nhNnvYbFPXY2+QaHSnlMrXNcLUbG3B7M0T2IPtH5TM2PjdIWAOXsO8Vj7NaDn4O5R0nbNdovyfVrttb3K89vXYdvcBNFTg66l4FSKijkUZZnnJ5T0mBQaC1aTCKScnuYZM/Io+6nR08s6JTxV7K+Eyts1VPFXsr4QHxRRQFKfWD1fv/TLiU+sB/Z+/wDTArq5LrkSuS64HrQFyBhkwDDmIBHcYdoJ4FZboik7l4PZJHy3SvxGrVLb1Ru0ik942y9aBaBmbdS8MfQK9ixx8jmJFfUOg7rbU6+A48BNU0C0oyp8ni+ji1Haqy+uOXyd3ehjKe+xfAmaJ4F5BTr5OcbyYyj+dePphB5NMf8A95R/Pv8A7ZOYRgEsEJvJri/SxtH824/hBnybt6eNp9ilvFhLZBDJApF8nlI42LLdipR+JkivUbCje1z9bqo+SiXKQywKunVPCruqTrbhWH+oyxo0NUuwDIcygIPlJKQywG0YGtdyLnzkZnvMmrBLCrIDCAshxAWQIls1VPFXsr4TK2zVU8VeyvhAfFFFAa7ZCUOl7+EVHNn+EucW2QmF07poUOrPnwOFwWy25A8sC4rkuuQcLcrqroQysAysDmCOcSdXA9aCeFaCeAFoFoZoFpQFoFoZoFoAXgWhngWgBaMEe0YIBVhlgVhlgGSGWBSGWAZIZYFIZYBlhVglhVkBhAWQ4gLIES2aTA3cJR1CYzTGl0p4Kk/rLCAiDa2ROXCy/wCfIzSav28JfZ+UC4iiigAxS5ic+1swHCDbMwc50ZlzlLpbRocHZA5DonT9+Bcqv26ic2qYngnpU+ienvBnQNCa44XEZAP5qw+rtIUk8ytubx6Jm9Patb8hMfitHOh3ZiVK7k8C84/ozWvFYbJa7m4I9XZ9uvqAO72ETT4Hylg5DEUZfx0tmPgb+6RWzaBaVuG1uwdu69UJ9GwGs952fOWC2BhmpDDnUhh3iUDaBaGaBaAF4FoZ4FoAWjBHtGCAVYZYFYZYBkhlgUhlgGSGWBSMxGkaav2ttdfadVPdvgT1hVmWxev2Er4he4/wLwV+JsvlnM/pDykYhsxSiUD7x/W2d52fKQdKxGKSpS9jrWg3s7BV7zMVp3yiVjNMIPONu864IrHSqna3tyHXMNiMXfiG4Vjva33nYnLqHJ7JaaK1fZiCRnCVJ0FhrLrfPWlnsY5lm2mda0BVwV9n5TO6B0Dwctk2OEp4IgSIoooUox684+KBU43RYbkmZ0nqwDnsm7IgrMODA4/pDVPfslDidXnXdmJ3G/RanklXitXVPJKkcUswdq8mfsjEtdDmOGh50JB7xlOr4rVQHklViNUOiBi6dacUm6+3qf7Y/qBk2rXnEje1T9pMj/SRLW/VDokK3VI80BJr1Zy1VnqZl/OEGu3PR3W//Mgvqofu/KBbVduYwVaHXJf3LfGPyng1vT9y/wAa/lKr9Gn6fnF+jb9Pzgq2/TNeSlvbYB9M8Ou7clA9thP0yrGrLcx+cIuqzc0FSn16u5EpXr4bfVItuumKO61V7FaeJBkivVM/dkynVE80FZ2/TeIs41tzjm4bBe7PKR1qc7l3883OH1Q6JaYbVIc0DndOibG5/ZslrgtVid4nRsLqwo5JbYbQijkgYnRuqeWWYmr0doELlsl3TggOSSVQCRQMPhQskgRRQFFFFAUUUUBRRRQFPConsUAbUAwTYIHkkmKBXvoxTyQL6HXmltFAo20GvNBnQC800GU8ygZ06vLzRfo8vNNFlFlAzw1fXmhF0CvNL3KLKBTpoVeaGTRSjklnFAhpo9RyQq4UCHigMFYjsp7FAUUUUBRRRQFFFFA//9k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12" name="AutoShape 6" descr="data:image/jpeg;base64,/9j/4AAQSkZJRgABAQAAAQABAAD/2wCEAAkGBhAQEREQDxAQDw8NEA0NDw8QDw8PDhAMFBAVFBQQEhIYGyYeFxkjGRISHzEgJCcpLCwsFR4xNTAqNSYsLCkBCQoKDgwMFA0NFCkYFBgpKSkpKSkpKSkpKSkpKSkpKSkpKSkpKSkpKSkpKSkpKSkpKSkpKSkpKSkpKSkpKSkpKf/AABEIAOwA1QMBIgACEQEDEQH/xAAbAAABBQEBAAAAAAAAAAAAAAADAAIEBQYHAf/EAEUQAAICAAIECQkECAUFAAAAAAECAAMEEQUGITESMkFRYXFykbEHE0JDgYKSocIiUsHRFiMzU2KTotIUFYOy8CRU0+Hi/8QAFgEBAQEAAAAAAAAAAAAAAAAAAAEC/8QAFREBAQAAAAAAAAAAAAAAAAAAABH/2gAMAwEAAhEDEQA/AO4xRRQFFFA24pV6TzCAaeMwG8gdcr7Max3fZHRv74AnPft64Fi2NQcufUIJtIcy95kKKBIbHP0D2RhxTn0j8hBRQHm5vvHvMbwjznvjSY0vAeWjC8GXjC8AhsjfPsNzHvMEzwZeBJ/xrj027yZ6NLWj0s+sCQi8GXlFqunnG9VPVmPzh69YE9JWXqyYSgLwbPA11Ok6n3OufMfsnuMlTCM8fRpGyviOw6M817jskG4imcwmtfJcvvJ+KmXuGxaWjhVsGHRvHQRyQDRRRQFFFFAURMUi4+zJQPvHb1CAHEYwnYuwc/KZGiigKKKKAop4TGl4DiY0vBl4xngPZ4wvBs8YXgPLxheDLxheUPLxheDLxheA8vGF4MvGF4Dy8YXgy8YzwHl4wvBl4wvAeXjqMa9bBq2KsOUc3MRyiAJnkDc6D08uIHBbJbVGZHIw+8v5S3nM8NiWrdbF2MhDD8vbu9s6VW/CAI3MAR1EQHRRRSBSv0nZkawfS4Y9uyWEp9YPV9b/AEwPIpHw+J2ZN3/nDN0QPSYwvGM0GXgELwZeMLwZeAQvGM8GXg2eUEZ4wvBs8GXgELxheDLwZeARnjC8GXg2eAQvGF4MvGF4Dy8YXjCYoCJiiilCihEoY8mQ6ZIowRY5KM+cncIEauksQBy/Ic86TQPsr2V8Jj6sKEB5Sd5/AdE2NPFXsr4TIfFFFAUp9YPV+/8ATLiU+sHq/f8ApgV1cl1yJXJdcD1oNqwejqhGgngMbCnkPfAvhn5s+oiFLkcs8/xZHIDKIbow3qR7DAs8tF0kBvU+wx3+Y1HjDvXOBTF4Nnl75/CneK/amX4RwrwR/dfGV/GBnWeDZ5qBgsCeWr+cR9Ud/l2j+er+ef7oGSZ4wvNa2BwA/dfzifqjDVgRuFPzb84GSJnqqTuGfVtmq/xGFHFVPZV/6nh0inog9wAgZxMDadyN7Rl4wy6Is5eCvWcz8pcnF57h855ws4FYuilHGYnq2STVo/7qgdJ/5nJyCGWBHp0Wu9zwugbBDMoAyAAA5BsEkCAskES2aqnir2V8JlbZqqeKvZXwgPiiigKU+sHq/f8AplxKfWD1fv8A0wK6uS65ErkuuB60E8K0E8ALQLQzQLSgLQLQzQLQAvBNCvAtAC0YI9owQCrDLArDLAMkMsCkMsAyQywKQywDLCrBLCrIDCAshxAWQIls1VPFXsr4TK2zVU8VeyvhAfFFFAUpNYr1DUoWAZ/OlVJ2sF4OeXPlmJdzI+UbRLYimvzey6pmtqIOR4QAzUHkzHzAgFqkuuc70Lr29Z83jFZgDwfOgZWAjZk6cvs29Bm80bpCq9eHTYti86nPI8zDeD0GBJaCeFaCeAFoFoZoFpQFoFoZoFoAXgWhngWgBaMEe0YIBVhlgVhlgGSGWBSGWAZIZYFIZYBlhVglhVkBhAWQ4mf07rbhsNmrP5y0eqrIZgf4juX27eiBMxNgVWZiFVQSzE5AAbyTNXh2BRSNxVSOrKcaoxGI0pcBZ9jC1kO9a58DgjaFJ9Jj8tpyE7NTxV7K+EB8UUUBSn1g9X7/ANMuJT6wer9/6YGR03qpVis3GVd33svsv2x+I29cxWK0Ni8E4ZeHUw2LYjEBugONh6j3TqVckhAwIYBlOwggEEdIO+BzrAeUXE1ZLia1uH3v2VveBwT3TRYLXrB273NLc1q8EfGM1+YknSGp2Gsz4INRPIuTV/Afwymbx3k+I2pkelG4J+FtncYGyrvRxwkZXXnRgw7xGtOb2arYio5oxRuch6m+IQ1eN0pVuaywDn4F4+eZgbxoFpjRrrik/a0IetLKj+Xyh69fkPGoYdmxW8QJRpXgWlMNdMOd62r7qnwaO/SvCn02HXW/4QLFowSAdZMMfWf0WflGjWHDfvf6LPygWywyylGs2FHrD7Es/KI634Ycth6qz+JEDQJDLMs2vFI3V2t18BfxMjvr+26ugZ/xWFvkAIG3SGSYA6yaSt/Z1cAHlWhv9z5iAtwWkbv2trAH0WtyHwJskG/xemcPT+1urQ/dLAv8I2/KUOP8pNCZiit7j95v1Vf4se4Skwmotjb+Ec+ZRWve2+X+j9Qq1yLkDsjhN8Tbu6BmcfrNj8VsLmqttnArBrUjmJ4zd8maF1DsfJrs6k37R+sbsr6PWe6b7AaGop211jhffb7T/Ed3syh7IFbRgq6UFdShUXPYN5PKSeU9M2NPFXsr4TK2zVU8VeyvhAfFFFAUp9YPV+/9MuJT6wer9/6YFdXJdciVyXXA9aCeFaCeAF5EswyHeq92UltAtKIpoA3Zj27ICzB1HjVVP2q0PiJLaBaBCbRGCPGwlXujg+GUYdBaNO/CkdmywfXJTwLQBDV/RPLh7h1W2f3xy6A0N+4xH81/74xowQD/AOQ6I5MLaeu2z/yRw0Po0cXBg9p3Pixg1hlgPTAYUcTCUL/poT8xJCKBxVVOyoXwgkhlgPFIO8Z9cPWgG4AdQyg0hlgGWFWCWFWQGEBZDiAsgRLZqqeKvZXwmVtmqp4q9lfCA+KKKApT6wer9/6ZcTHeUbE3UpTiKTn5lrPO1narVNwdpHQQNvJmemBIrkuuZzQOtFGKyUHzdvLU5HCz/gPpDq29E0dcD1oJ4VoJ4AWgWhmgWlAWgWhmgWgBeBaGeBaAFowR7RggFWGWBWGWAZIZYFIZYBkhlgUhlgGWFWCWFWQGEBZDiRsTaqgszBVUZszEKoHOSd0CNbNVTxV7K+E5VpPW03OMNgdrWHgG8jYo5SgPMMzwjzbuWdUw65Io2nJVGZ2ndywCRRRQFKbWNQQgIBB84CDtBBAzBEuZT6wer9/6YHL9YNSmQm3DAtXxigzL19XKw+Y6d8BorXjF4bJbP+orGzKwnhgdFm/vznRqpE0jqzh8RmWXgOfWJkGPaG5vbAiaO19wd2QZzQ59G3YufRYPs9+UuxYGHCUhlO5lIKnqImD0l5O7FzNZFg/g+y3tQ7O4ykXRmLwzfqnetuYM1THrU7DA6m0C0wFWuOPp2WqLAOWyvI/GmQ8ZPw/lFQ/tKGXprdXHccoGqaBaVNWuWDb1jJ263HzGYklNNYZ+LfUf9RQe4yg7wLR/nlPFZW6mB8I1hAA0YIRhBiAVYZYJBCrAMkMshnG1LxrK17ToPEwL6yYRN99Z7Ob/AO0GBcJDLMtdr3hV4ots6kCjvYjwlff5RLG2U4dQeThs1h+FcvGBv1gsZpWigZ3WpX0Mw4R6l3n2Cc4v0rpO/e71KeRcqBl7PtGeYLU2+05nhNnvYbFPXY2+QaHSnlMrXNcLUbG3B7M0T2IPtH5TM2PjdIWAOXsO8Vj7NaDn4O5R0nbNdovyfVrttb3K89vXYdvcBNFTg66l4FSKijkUZZnnJ5T0mBQaC1aTCKScnuYZM/Io+6nR08s6JTxV7K+Eyts1VPFXsr4QHxRRQFKfWD1fv/TLiU+sB/Z+/wDTArq5LrkSuS64HrQFyBhkwDDmIBHcYdoJ4FZboik7l4PZJHy3SvxGrVLb1Ru0ik942y9aBaBmbdS8MfQK9ixx8jmJFfUOg7rbU6+A48BNU0C0oyp8ni+ji1Haqy+uOXyd3ehjKe+xfAmaJ4F5BTr5OcbyYyj+dePphB5NMf8A95R/Pv8A7ZOYRgEsEJvJri/SxtH824/hBnybt6eNp9ilvFhLZBDJApF8nlI42LLdipR+JkivUbCje1z9bqo+SiXKQywKunVPCruqTrbhWH+oyxo0NUuwDIcygIPlJKQywG0YGtdyLnzkZnvMmrBLCrIDCAshxAWQIls1VPFXsr4TK2zVU8VeyvhAfFFFAa7ZCUOl7+EVHNn+EucW2QmF07poUOrPnwOFwWy25A8sC4rkuuQcLcrqroQysAysDmCOcSdXA9aCeFaCeAFoFoZoFpQFoFoZoFoAXgWhngWgBaMEe0YIBVhlgVhlgGSGWBSGWAZIZYFIZYBlhVglhVkBhAWQ4gLIES2aTA3cJR1CYzTGl0p4Kk/rLCAiDa2ROXCy/wCfIzSav28JfZ+UC4iiigAxS5ic+1swHCDbMwc50ZlzlLpbRocHZA5DonT9+Bcqv26ic2qYngnpU+ienvBnQNCa44XEZAP5qw+rtIUk8ytubx6Jm9Patb8hMfitHOh3ZiVK7k8C84/ozWvFYbJa7m4I9XZ9uvqAO72ETT4Hylg5DEUZfx0tmPgb+6RWzaBaVuG1uwdu69UJ9GwGs952fOWC2BhmpDDnUhh3iUDaBaGaBaAF4FoZ4FoAWjBHtGCAVYZYFYZYBkhlgUhlgGSGWBSMxGkaav2ttdfadVPdvgT1hVmWxev2Er4he4/wLwV+JsvlnM/pDykYhsxSiUD7x/W2d52fKQdKxGKSpS9jrWg3s7BV7zMVp3yiVjNMIPONu864IrHSqna3tyHXMNiMXfiG4Vjva33nYnLqHJ7JaaK1fZiCRnCVJ0FhrLrfPWlnsY5lm2mda0BVwV9n5TO6B0Dwctk2OEp4IgSIoooUox684+KBU43RYbkmZ0nqwDnsm7IgrMODA4/pDVPfslDidXnXdmJ3G/RanklXitXVPJKkcUswdq8mfsjEtdDmOGh50JB7xlOr4rVQHklViNUOiBi6dacUm6+3qf7Y/qBk2rXnEje1T9pMj/SRLW/VDokK3VI80BJr1Zy1VnqZl/OEGu3PR3W//Mgvqofu/KBbVduYwVaHXJf3LfGPyng1vT9y/wAa/lKr9Gn6fnF+jb9Pzgq2/TNeSlvbYB9M8Ou7clA9thP0yrGrLcx+cIuqzc0FSn16u5EpXr4bfVItuumKO61V7FaeJBkivVM/dkynVE80FZ2/TeIs41tzjm4bBe7PKR1qc7l3883OH1Q6JaYbVIc0DndOibG5/ZslrgtVid4nRsLqwo5JbYbQijkgYnRuqeWWYmr0doELlsl3TggOSSVQCRQMPhQskgRRQFFFFAUUUUBRRRQFPConsUAbUAwTYIHkkmKBXvoxTyQL6HXmltFAo20GvNBnQC800GU8ygZ06vLzRfo8vNNFlFlAzw1fXmhF0CvNL3KLKBTpoVeaGTRSjklnFAhpo9RyQq4UCHigMFYjsp7FAUUUUBRRRQFFFFA/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22" name="Rounded Rectangle 21"/>
          <p:cNvSpPr/>
          <p:nvPr/>
        </p:nvSpPr>
        <p:spPr>
          <a:xfrm>
            <a:off x="4067367" y="5839025"/>
            <a:ext cx="2852470" cy="558939"/>
          </a:xfrm>
          <a:prstGeom prst="roundRect">
            <a:avLst/>
          </a:prstGeom>
          <a:solidFill>
            <a:srgbClr val="1687AF"/>
          </a:solidFill>
          <a:ln>
            <a:noFill/>
          </a:ln>
          <a:effectLst>
            <a:outerShdw blurRad="165100" dist="76200" dir="636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BE" sz="1200" b="1" dirty="0" smtClean="0"/>
              <a:t>N0SQL DATABANKEN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nl-BE" sz="1200" b="1" dirty="0" err="1" smtClean="0"/>
              <a:t>NoSQL</a:t>
            </a:r>
            <a:r>
              <a:rPr lang="nl-BE" sz="1200" b="1" dirty="0" smtClean="0"/>
              <a:t> databanken</a:t>
            </a:r>
          </a:p>
          <a:p>
            <a:pPr marL="171450" indent="-171450">
              <a:buFont typeface="Arial" pitchFamily="34" charset="0"/>
              <a:buChar char="•"/>
            </a:pPr>
            <a:endParaRPr lang="nl-BE" sz="1200" b="1" dirty="0" smtClean="0"/>
          </a:p>
        </p:txBody>
      </p:sp>
      <p:sp>
        <p:nvSpPr>
          <p:cNvPr id="25" name="Rounded Rectangle 24"/>
          <p:cNvSpPr/>
          <p:nvPr/>
        </p:nvSpPr>
        <p:spPr>
          <a:xfrm>
            <a:off x="4002428" y="1244081"/>
            <a:ext cx="2852470" cy="740762"/>
          </a:xfrm>
          <a:prstGeom prst="roundRect">
            <a:avLst/>
          </a:prstGeom>
          <a:solidFill>
            <a:srgbClr val="1687AF"/>
          </a:solidFill>
          <a:ln>
            <a:noFill/>
          </a:ln>
          <a:effectLst>
            <a:outerShdw blurRad="165100" dist="76200" dir="636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BE" sz="1200" b="1" dirty="0" smtClean="0">
                <a:solidFill>
                  <a:schemeClr val="bg1"/>
                </a:solidFill>
              </a:rPr>
              <a:t>INLEIDING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nl-BE" sz="1200" b="1" dirty="0" smtClean="0">
                <a:solidFill>
                  <a:schemeClr val="bg1"/>
                </a:solidFill>
              </a:rPr>
              <a:t>Databanken en databanksystemen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nl-BE" sz="1200" b="1" dirty="0" smtClean="0">
                <a:solidFill>
                  <a:schemeClr val="bg1"/>
                </a:solidFill>
              </a:rPr>
              <a:t>Datamodellen en databankmodellen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1018602" y="2232573"/>
            <a:ext cx="2852470" cy="1368152"/>
          </a:xfrm>
          <a:prstGeom prst="roundRect">
            <a:avLst/>
          </a:prstGeom>
          <a:solidFill>
            <a:srgbClr val="1687AF"/>
          </a:solidFill>
          <a:ln>
            <a:noFill/>
          </a:ln>
          <a:effectLst>
            <a:outerShdw blurRad="165100" dist="76200" dir="636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BE" sz="1200" b="1" dirty="0" smtClean="0">
                <a:solidFill>
                  <a:srgbClr val="FFC000"/>
                </a:solidFill>
              </a:rPr>
              <a:t>DATABANKONTWERP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nl-BE" sz="1200" b="1" dirty="0" smtClean="0"/>
              <a:t>Conceptueel ontwerp (EER)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nl-BE" sz="1200" b="1" dirty="0" smtClean="0"/>
              <a:t>Logisch ontwerp</a:t>
            </a:r>
          </a:p>
          <a:p>
            <a:pPr marL="628650" lvl="1" indent="-171450">
              <a:buFont typeface="Wingdings" pitchFamily="2" charset="2"/>
              <a:buChar char="ü"/>
            </a:pPr>
            <a:r>
              <a:rPr lang="nl-BE" sz="1200" b="1" dirty="0" smtClean="0"/>
              <a:t>EER-relationeel </a:t>
            </a:r>
            <a:r>
              <a:rPr lang="nl-BE" sz="1200" b="1" dirty="0" err="1" smtClean="0"/>
              <a:t>mapping</a:t>
            </a:r>
            <a:endParaRPr lang="nl-BE" sz="1200" b="1" dirty="0" smtClean="0"/>
          </a:p>
          <a:p>
            <a:pPr marL="628650" lvl="1" indent="-171450">
              <a:buFont typeface="Wingdings" pitchFamily="2" charset="2"/>
              <a:buChar char="ü"/>
            </a:pPr>
            <a:r>
              <a:rPr lang="nl-BE" sz="1200" b="1" dirty="0" smtClean="0"/>
              <a:t>Normalisatie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nl-BE" sz="1200" b="1" dirty="0" smtClean="0">
                <a:solidFill>
                  <a:srgbClr val="FFC000"/>
                </a:solidFill>
              </a:rPr>
              <a:t>Fysiek ontwerp</a:t>
            </a:r>
          </a:p>
          <a:p>
            <a:pPr marL="171450" indent="-171450">
              <a:buFont typeface="Arial" pitchFamily="34" charset="0"/>
              <a:buChar char="•"/>
            </a:pPr>
            <a:endParaRPr lang="nl-BE" sz="1200" b="1" dirty="0" smtClean="0"/>
          </a:p>
        </p:txBody>
      </p:sp>
      <p:sp>
        <p:nvSpPr>
          <p:cNvPr id="33" name="Rounded Rectangle 32"/>
          <p:cNvSpPr/>
          <p:nvPr/>
        </p:nvSpPr>
        <p:spPr>
          <a:xfrm>
            <a:off x="4027516" y="2089286"/>
            <a:ext cx="2852470" cy="1727463"/>
          </a:xfrm>
          <a:prstGeom prst="roundRect">
            <a:avLst/>
          </a:prstGeom>
          <a:solidFill>
            <a:srgbClr val="1687AF"/>
          </a:solidFill>
          <a:ln>
            <a:noFill/>
          </a:ln>
          <a:effectLst>
            <a:outerShdw blurRad="165100" dist="76200" dir="636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BE" sz="1200" b="1" dirty="0" smtClean="0"/>
              <a:t>DATAMODELLEN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nl-BE" sz="1200" b="1" dirty="0" smtClean="0"/>
              <a:t>Relationele databanken</a:t>
            </a:r>
          </a:p>
          <a:p>
            <a:pPr marL="628650" lvl="1" indent="-171450">
              <a:buFont typeface="Wingdings" pitchFamily="2" charset="2"/>
              <a:buChar char="ü"/>
            </a:pPr>
            <a:r>
              <a:rPr lang="nl-BE" sz="1200" b="1" dirty="0" smtClean="0"/>
              <a:t>Structuur</a:t>
            </a:r>
          </a:p>
          <a:p>
            <a:pPr marL="628650" lvl="1" indent="-171450">
              <a:buFont typeface="Wingdings" pitchFamily="2" charset="2"/>
              <a:buChar char="ü"/>
            </a:pPr>
            <a:r>
              <a:rPr lang="nl-BE" sz="1200" b="1" dirty="0" smtClean="0"/>
              <a:t>Integriteit</a:t>
            </a:r>
          </a:p>
          <a:p>
            <a:pPr marL="628650" lvl="1" indent="-171450">
              <a:buFont typeface="Wingdings" pitchFamily="2" charset="2"/>
              <a:buChar char="ü"/>
            </a:pPr>
            <a:r>
              <a:rPr lang="nl-BE" sz="1200" b="1" dirty="0" smtClean="0"/>
              <a:t>Gedrag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nl-BE" sz="1200" b="1" dirty="0" smtClean="0"/>
              <a:t>Objecttechnologie</a:t>
            </a:r>
          </a:p>
          <a:p>
            <a:pPr marL="628650" lvl="1" indent="-171450">
              <a:buFont typeface="Wingdings" pitchFamily="2" charset="2"/>
              <a:buChar char="ü"/>
            </a:pPr>
            <a:r>
              <a:rPr lang="nl-BE" sz="1200" b="1" dirty="0" smtClean="0"/>
              <a:t>ODMG</a:t>
            </a:r>
            <a:endParaRPr lang="nl-BE" sz="1200" b="1" dirty="0"/>
          </a:p>
          <a:p>
            <a:pPr marL="628650" lvl="1" indent="-171450">
              <a:buFont typeface="Wingdings" pitchFamily="2" charset="2"/>
              <a:buChar char="ü"/>
            </a:pPr>
            <a:r>
              <a:rPr lang="nl-BE" sz="1200" b="1" dirty="0" smtClean="0"/>
              <a:t>SQL:2011</a:t>
            </a:r>
            <a:endParaRPr lang="nl-BE" sz="1200" b="1" dirty="0"/>
          </a:p>
          <a:p>
            <a:pPr marL="171450" indent="-171450">
              <a:buFont typeface="Arial" pitchFamily="34" charset="0"/>
              <a:buChar char="•"/>
            </a:pPr>
            <a:endParaRPr lang="nl-BE" sz="1200" b="1" dirty="0" smtClean="0"/>
          </a:p>
        </p:txBody>
      </p:sp>
      <p:sp>
        <p:nvSpPr>
          <p:cNvPr id="40" name="Rounded Rectangle 39"/>
          <p:cNvSpPr/>
          <p:nvPr/>
        </p:nvSpPr>
        <p:spPr>
          <a:xfrm>
            <a:off x="4041692" y="3960765"/>
            <a:ext cx="2852470" cy="558939"/>
          </a:xfrm>
          <a:prstGeom prst="roundRect">
            <a:avLst/>
          </a:prstGeom>
          <a:solidFill>
            <a:srgbClr val="1687AF"/>
          </a:solidFill>
          <a:ln>
            <a:noFill/>
          </a:ln>
          <a:effectLst>
            <a:outerShdw blurRad="165100" dist="76200" dir="636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BE" sz="1200" b="1" dirty="0" smtClean="0"/>
              <a:t>WERKEN MET DATABANKEN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nl-BE" sz="1200" b="1" dirty="0" smtClean="0"/>
              <a:t>Applicatieontwerp</a:t>
            </a:r>
          </a:p>
          <a:p>
            <a:pPr marL="171450" indent="-171450">
              <a:buFont typeface="Arial" pitchFamily="34" charset="0"/>
              <a:buChar char="•"/>
            </a:pPr>
            <a:endParaRPr lang="nl-BE" sz="1200" b="1" dirty="0" smtClean="0"/>
          </a:p>
        </p:txBody>
      </p:sp>
      <p:sp>
        <p:nvSpPr>
          <p:cNvPr id="41" name="Rounded Rectangle 40"/>
          <p:cNvSpPr/>
          <p:nvPr/>
        </p:nvSpPr>
        <p:spPr>
          <a:xfrm>
            <a:off x="4041692" y="4625210"/>
            <a:ext cx="2852470" cy="1128951"/>
          </a:xfrm>
          <a:prstGeom prst="roundRect">
            <a:avLst/>
          </a:prstGeom>
          <a:solidFill>
            <a:srgbClr val="1687AF"/>
          </a:solidFill>
          <a:ln>
            <a:noFill/>
          </a:ln>
          <a:effectLst>
            <a:outerShdw blurRad="165100" dist="76200" dir="636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BE" sz="1200" b="1" dirty="0" smtClean="0"/>
              <a:t>DATABANKBEHEERSYSTEMEN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nl-BE" sz="1200" b="1" dirty="0" smtClean="0"/>
              <a:t>Beveiliging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nl-BE" sz="1200" b="1" dirty="0" smtClean="0"/>
              <a:t>Transacties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nl-BE" sz="1200" b="1" dirty="0" smtClean="0"/>
              <a:t>Herstel bij falen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nl-BE" sz="1200" b="1" dirty="0" smtClean="0"/>
              <a:t>‘</a:t>
            </a:r>
            <a:r>
              <a:rPr lang="nl-BE" sz="1200" b="1" dirty="0" err="1" smtClean="0"/>
              <a:t>Concurrency</a:t>
            </a:r>
            <a:r>
              <a:rPr lang="nl-BE" sz="1200" b="1" dirty="0" smtClean="0"/>
              <a:t>’-controle</a:t>
            </a:r>
          </a:p>
          <a:p>
            <a:pPr marL="171450" indent="-171450">
              <a:buFont typeface="Arial" pitchFamily="34" charset="0"/>
              <a:buChar char="•"/>
            </a:pPr>
            <a:endParaRPr lang="nl-BE" sz="1200" b="1" dirty="0" smtClean="0"/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3538882" y="1892153"/>
            <a:ext cx="513722" cy="668754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3502878" y="2592613"/>
            <a:ext cx="648072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3466874" y="3028382"/>
            <a:ext cx="72008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3466874" y="3456709"/>
            <a:ext cx="72008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4186954" y="2592613"/>
            <a:ext cx="0" cy="435769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3466874" y="3028382"/>
            <a:ext cx="0" cy="428327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4114946" y="3497011"/>
            <a:ext cx="36004" cy="3140641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4042938" y="1394845"/>
            <a:ext cx="0" cy="497308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03857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403648" y="2132856"/>
            <a:ext cx="6192688" cy="1512168"/>
          </a:xfrm>
          <a:prstGeom prst="roundRect">
            <a:avLst/>
          </a:prstGeom>
          <a:solidFill>
            <a:srgbClr val="7D9D9D"/>
          </a:solidFill>
          <a:ln>
            <a:noFill/>
          </a:ln>
          <a:effectLst>
            <a:outerShdw blurRad="165100" dist="76200" dir="636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3600" b="1" dirty="0" smtClean="0"/>
              <a:t>Belang</a:t>
            </a:r>
          </a:p>
        </p:txBody>
      </p:sp>
    </p:spTree>
    <p:extLst>
      <p:ext uri="{BB962C8B-B14F-4D97-AF65-F5344CB8AC3E}">
        <p14:creationId xmlns:p14="http://schemas.microsoft.com/office/powerpoint/2010/main" val="131862252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Belang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3" name="Content Placeholder 2"/>
          <p:cNvSpPr>
            <a:spLocks noGrp="1"/>
          </p:cNvSpPr>
          <p:nvPr>
            <p:ph idx="1"/>
          </p:nvPr>
        </p:nvSpPr>
        <p:spPr>
          <a:xfrm>
            <a:off x="107504" y="1556792"/>
            <a:ext cx="8640960" cy="504056"/>
          </a:xfrm>
        </p:spPr>
        <p:txBody>
          <a:bodyPr>
            <a:noAutofit/>
          </a:bodyPr>
          <a:lstStyle/>
          <a:p>
            <a:pPr lvl="1"/>
            <a:r>
              <a:rPr lang="en-GB" sz="3600" dirty="0" err="1" smtClean="0"/>
              <a:t>Leren</a:t>
            </a:r>
            <a:r>
              <a:rPr lang="en-GB" sz="3600" dirty="0" smtClean="0"/>
              <a:t> hoe men </a:t>
            </a:r>
            <a:r>
              <a:rPr lang="en-GB" sz="3600" dirty="0" err="1" smtClean="0"/>
              <a:t>een</a:t>
            </a:r>
            <a:r>
              <a:rPr lang="en-GB" sz="3600" dirty="0" smtClean="0"/>
              <a:t> </a:t>
            </a:r>
            <a:r>
              <a:rPr lang="en-GB" sz="3600" dirty="0" err="1" smtClean="0"/>
              <a:t>relationeel</a:t>
            </a:r>
            <a:r>
              <a:rPr lang="en-GB" sz="3600" dirty="0" smtClean="0"/>
              <a:t> </a:t>
            </a:r>
            <a:r>
              <a:rPr lang="en-GB" sz="3600" dirty="0" err="1" smtClean="0"/>
              <a:t>databankschema</a:t>
            </a:r>
            <a:r>
              <a:rPr lang="en-GB" sz="3600" dirty="0" smtClean="0"/>
              <a:t> </a:t>
            </a:r>
            <a:r>
              <a:rPr lang="en-GB" sz="3600" dirty="0" err="1" smtClean="0"/>
              <a:t>kan</a:t>
            </a:r>
            <a:r>
              <a:rPr lang="en-GB" sz="3600" dirty="0" smtClean="0"/>
              <a:t> </a:t>
            </a:r>
            <a:r>
              <a:rPr lang="en-GB" sz="3600" dirty="0" err="1" smtClean="0"/>
              <a:t>implementeren</a:t>
            </a:r>
            <a:r>
              <a:rPr lang="en-GB" sz="3600" dirty="0" smtClean="0"/>
              <a:t> </a:t>
            </a:r>
            <a:r>
              <a:rPr lang="en-GB" sz="3600" dirty="0" smtClean="0"/>
              <a:t>met SQL</a:t>
            </a:r>
            <a:endParaRPr lang="en-GB" sz="3600" dirty="0" smtClean="0"/>
          </a:p>
          <a:p>
            <a:pPr lvl="1"/>
            <a:r>
              <a:rPr lang="en-GB" sz="3600" dirty="0" err="1" smtClean="0"/>
              <a:t>Leren</a:t>
            </a:r>
            <a:r>
              <a:rPr lang="en-GB" sz="3600" dirty="0" smtClean="0"/>
              <a:t> hoe men </a:t>
            </a:r>
            <a:r>
              <a:rPr lang="en-GB" sz="3600" dirty="0" err="1" smtClean="0"/>
              <a:t>een</a:t>
            </a:r>
            <a:r>
              <a:rPr lang="en-GB" sz="3600" dirty="0" smtClean="0"/>
              <a:t> databank </a:t>
            </a:r>
            <a:r>
              <a:rPr lang="en-GB" sz="3600" dirty="0" err="1" smtClean="0"/>
              <a:t>kan</a:t>
            </a:r>
            <a:r>
              <a:rPr lang="en-GB" sz="3600" dirty="0" smtClean="0"/>
              <a:t> </a:t>
            </a:r>
            <a:r>
              <a:rPr lang="en-GB" sz="3600" dirty="0" err="1" smtClean="0"/>
              <a:t>manipuleren</a:t>
            </a:r>
            <a:r>
              <a:rPr lang="en-GB" sz="3600" dirty="0" smtClean="0"/>
              <a:t> met SQL</a:t>
            </a:r>
          </a:p>
          <a:p>
            <a:pPr lvl="1"/>
            <a:r>
              <a:rPr lang="en-GB" sz="3600" dirty="0" err="1" smtClean="0"/>
              <a:t>Vertrouwd</a:t>
            </a:r>
            <a:r>
              <a:rPr lang="en-GB" sz="3600" dirty="0" smtClean="0"/>
              <a:t> </a:t>
            </a:r>
            <a:r>
              <a:rPr lang="en-GB" sz="3600" dirty="0" err="1" smtClean="0"/>
              <a:t>zijn</a:t>
            </a:r>
            <a:r>
              <a:rPr lang="en-GB" sz="3600" dirty="0" smtClean="0"/>
              <a:t> met de ‘Query-by-example’-</a:t>
            </a:r>
            <a:r>
              <a:rPr lang="en-GB" sz="3600" dirty="0" err="1" smtClean="0"/>
              <a:t>techniek</a:t>
            </a:r>
            <a:endParaRPr lang="en-GB" sz="3200" dirty="0"/>
          </a:p>
          <a:p>
            <a:pPr lvl="1"/>
            <a:endParaRPr lang="en-GB" sz="3600" dirty="0" smtClean="0"/>
          </a:p>
          <a:p>
            <a:pPr marL="457200" lvl="1" indent="0">
              <a:buNone/>
            </a:pPr>
            <a:endParaRPr lang="en-GB" sz="3600" dirty="0" smtClean="0"/>
          </a:p>
        </p:txBody>
      </p:sp>
    </p:spTree>
    <p:extLst>
      <p:ext uri="{BB962C8B-B14F-4D97-AF65-F5344CB8AC3E}">
        <p14:creationId xmlns:p14="http://schemas.microsoft.com/office/powerpoint/2010/main" val="19894429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403648" y="2132856"/>
            <a:ext cx="6192688" cy="1512168"/>
          </a:xfrm>
          <a:prstGeom prst="roundRect">
            <a:avLst/>
          </a:prstGeom>
          <a:solidFill>
            <a:srgbClr val="7D9D9D"/>
          </a:solidFill>
          <a:ln>
            <a:noFill/>
          </a:ln>
          <a:effectLst>
            <a:outerShdw blurRad="165100" dist="76200" dir="636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3600" b="1" dirty="0" smtClean="0"/>
              <a:t>Overzicht</a:t>
            </a:r>
          </a:p>
        </p:txBody>
      </p:sp>
    </p:spTree>
    <p:extLst>
      <p:ext uri="{BB962C8B-B14F-4D97-AF65-F5344CB8AC3E}">
        <p14:creationId xmlns:p14="http://schemas.microsoft.com/office/powerpoint/2010/main" val="270831814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Overzicht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7704856" cy="504056"/>
          </a:xfrm>
        </p:spPr>
        <p:txBody>
          <a:bodyPr>
            <a:noAutofit/>
          </a:bodyPr>
          <a:lstStyle/>
          <a:p>
            <a:pPr lvl="1"/>
            <a:r>
              <a:rPr lang="en-GB" sz="3600" dirty="0" err="1" smtClean="0"/>
              <a:t>Fysiek</a:t>
            </a:r>
            <a:r>
              <a:rPr lang="en-GB" sz="3600" dirty="0" smtClean="0"/>
              <a:t> </a:t>
            </a:r>
            <a:r>
              <a:rPr lang="en-GB" sz="3600" dirty="0" err="1" smtClean="0"/>
              <a:t>databankontwerp</a:t>
            </a:r>
            <a:endParaRPr lang="en-GB" sz="3600" dirty="0" smtClean="0"/>
          </a:p>
          <a:p>
            <a:pPr lvl="1"/>
            <a:r>
              <a:rPr lang="en-GB" sz="3600" dirty="0" smtClean="0"/>
              <a:t>SQL</a:t>
            </a:r>
          </a:p>
          <a:p>
            <a:pPr lvl="2"/>
            <a:r>
              <a:rPr lang="en-GB" sz="3200" dirty="0" err="1" smtClean="0"/>
              <a:t>Datadefinitietaal</a:t>
            </a:r>
            <a:endParaRPr lang="en-GB" sz="3200" dirty="0" smtClean="0"/>
          </a:p>
          <a:p>
            <a:pPr lvl="2"/>
            <a:r>
              <a:rPr lang="en-GB" sz="3200" dirty="0" err="1" smtClean="0"/>
              <a:t>Datamanipulatietaal</a:t>
            </a:r>
            <a:endParaRPr lang="en-GB" sz="3200" dirty="0" smtClean="0"/>
          </a:p>
          <a:p>
            <a:pPr lvl="1"/>
            <a:r>
              <a:rPr lang="en-GB" sz="3600" dirty="0" err="1" smtClean="0"/>
              <a:t>Verwerking</a:t>
            </a:r>
            <a:r>
              <a:rPr lang="en-GB" sz="3600" dirty="0" smtClean="0"/>
              <a:t> van DML</a:t>
            </a:r>
          </a:p>
          <a:p>
            <a:pPr lvl="1"/>
            <a:r>
              <a:rPr lang="en-GB" sz="3600" smtClean="0"/>
              <a:t>‘Query-by-example’</a:t>
            </a:r>
            <a:endParaRPr lang="en-GB" sz="3600" dirty="0" smtClean="0"/>
          </a:p>
          <a:p>
            <a:pPr marL="457200" lvl="1" indent="0">
              <a:buNone/>
            </a:pPr>
            <a:endParaRPr lang="en-GB" sz="3600" dirty="0" smtClean="0"/>
          </a:p>
        </p:txBody>
      </p:sp>
    </p:spTree>
    <p:extLst>
      <p:ext uri="{BB962C8B-B14F-4D97-AF65-F5344CB8AC3E}">
        <p14:creationId xmlns:p14="http://schemas.microsoft.com/office/powerpoint/2010/main" val="13953627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3911</TotalTime>
  <Words>99</Words>
  <Application>Microsoft Office PowerPoint</Application>
  <PresentationFormat>On-screen Show (4:3)</PresentationFormat>
  <Paragraphs>44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Wingdings</vt:lpstr>
      <vt:lpstr>Office Theme</vt:lpstr>
      <vt:lpstr>PowerPoint Presentation</vt:lpstr>
      <vt:lpstr>Structuur</vt:lpstr>
      <vt:lpstr>PowerPoint Presentation</vt:lpstr>
      <vt:lpstr>Belang</vt:lpstr>
      <vt:lpstr>PowerPoint Presentation</vt:lpstr>
      <vt:lpstr>Overzicht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antoon</dc:creator>
  <cp:lastModifiedBy>Guy De Tré</cp:lastModifiedBy>
  <cp:revision>361</cp:revision>
  <dcterms:created xsi:type="dcterms:W3CDTF">2010-12-03T08:14:05Z</dcterms:created>
  <dcterms:modified xsi:type="dcterms:W3CDTF">2020-08-16T15:57:26Z</dcterms:modified>
</cp:coreProperties>
</file>