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644" r:id="rId2"/>
    <p:sldId id="658" r:id="rId3"/>
    <p:sldId id="659" r:id="rId4"/>
    <p:sldId id="660" r:id="rId5"/>
    <p:sldId id="692" r:id="rId6"/>
    <p:sldId id="661" r:id="rId7"/>
    <p:sldId id="671" r:id="rId8"/>
    <p:sldId id="662" r:id="rId9"/>
    <p:sldId id="663" r:id="rId10"/>
    <p:sldId id="664" r:id="rId11"/>
    <p:sldId id="665" r:id="rId12"/>
    <p:sldId id="666" r:id="rId13"/>
    <p:sldId id="667" r:id="rId14"/>
    <p:sldId id="668" r:id="rId15"/>
    <p:sldId id="669" r:id="rId16"/>
    <p:sldId id="670" r:id="rId17"/>
    <p:sldId id="693" r:id="rId18"/>
    <p:sldId id="673" r:id="rId19"/>
    <p:sldId id="672" r:id="rId20"/>
    <p:sldId id="674" r:id="rId21"/>
    <p:sldId id="675" r:id="rId22"/>
    <p:sldId id="676" r:id="rId23"/>
    <p:sldId id="677" r:id="rId24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9D9D"/>
    <a:srgbClr val="1687AF"/>
    <a:srgbClr val="14486B"/>
    <a:srgbClr val="009242"/>
    <a:srgbClr val="3333B2"/>
    <a:srgbClr val="FCFCFC"/>
    <a:srgbClr val="999999"/>
    <a:srgbClr val="FAFAFA"/>
    <a:srgbClr val="F5F5F5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5" autoAdjust="0"/>
    <p:restoredTop sz="88227" autoAdjust="0"/>
  </p:normalViewPr>
  <p:slideViewPr>
    <p:cSldViewPr snapToGrid="0">
      <p:cViewPr varScale="1">
        <p:scale>
          <a:sx n="81" d="100"/>
          <a:sy n="81" d="100"/>
        </p:scale>
        <p:origin x="988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AEF91-B44C-4D7D-B80A-22D7DB92C901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3EB2C-6A4E-4C05-AB62-9F7CB1065850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556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16833"/>
            <a:ext cx="7772400" cy="2376264"/>
          </a:xfrm>
          <a:solidFill>
            <a:srgbClr val="1687AF"/>
          </a:solidFill>
          <a:ln>
            <a:noFill/>
          </a:ln>
          <a:effectLst>
            <a:outerShdw blurRad="114300" dist="63500" dir="5640000" sx="101000" sy="101000" algn="tl" rotWithShape="0">
              <a:prstClr val="black">
                <a:alpha val="38000"/>
              </a:prstClr>
            </a:outerShdw>
          </a:effectLst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572000" cy="980728"/>
          </a:xfrm>
          <a:solidFill>
            <a:srgbClr val="14486B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Universiteit Gent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981075"/>
          </a:xfrm>
          <a:solidFill>
            <a:srgbClr val="DADADA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>
            <a:normAutofit/>
          </a:bodyPr>
          <a:lstStyle>
            <a:lvl1pPr>
              <a:buNone/>
              <a:defRPr sz="18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nl-BE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403648" y="2626326"/>
            <a:ext cx="6192688" cy="969401"/>
          </a:xfrm>
          <a:prstGeom prst="roundRect">
            <a:avLst/>
          </a:prstGeom>
          <a:solidFill>
            <a:srgbClr val="7D9D9D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 smtClean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320720930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err="1"/>
              <a:t>Datadefinitietaal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Basisrelaties</a:t>
            </a:r>
            <a:endParaRPr lang="nl-BE" sz="1400" dirty="0"/>
          </a:p>
        </p:txBody>
      </p:sp>
      <p:pic>
        <p:nvPicPr>
          <p:cNvPr id="4098" name="Picture 2" descr="http://zack-group.com/en/images/bg-home-construc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204" y="4358869"/>
            <a:ext cx="3435668" cy="229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275813" y="1358263"/>
            <a:ext cx="8153400" cy="345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Basisr</a:t>
            </a:r>
            <a:r>
              <a:rPr lang="en-GB" altLang="nl-BE" sz="2800" b="0" dirty="0" err="1" smtClean="0">
                <a:solidFill>
                  <a:schemeClr val="tx2"/>
                </a:solidFill>
                <a:effectLst/>
                <a:latin typeface="+mn-lt"/>
              </a:rPr>
              <a:t>elaties</a:t>
            </a:r>
            <a:endParaRPr lang="en-GB" altLang="nl-BE" sz="2800" b="0" dirty="0">
              <a:solidFill>
                <a:schemeClr val="tx2"/>
              </a:solidFill>
              <a:effectLst/>
              <a:latin typeface="+mn-lt"/>
            </a:endParaRPr>
          </a:p>
          <a:p>
            <a:pPr lvl="1">
              <a:lnSpc>
                <a:spcPct val="100000"/>
              </a:lnSpc>
            </a:pPr>
            <a:r>
              <a:rPr lang="en-GB" altLang="nl-BE" sz="2400" b="0" dirty="0" err="1" smtClean="0">
                <a:solidFill>
                  <a:schemeClr val="tx2"/>
                </a:solidFill>
                <a:latin typeface="+mn-lt"/>
              </a:rPr>
              <a:t>Aanmaken</a:t>
            </a:r>
            <a:r>
              <a:rPr lang="en-GB" altLang="nl-BE" sz="2400" b="0" dirty="0" smtClean="0">
                <a:solidFill>
                  <a:schemeClr val="tx2"/>
                </a:solidFill>
                <a:latin typeface="+mn-lt"/>
              </a:rPr>
              <a:t/>
            </a:r>
            <a:br>
              <a:rPr lang="en-GB" altLang="nl-BE" sz="2400" b="0" dirty="0" smtClean="0">
                <a:solidFill>
                  <a:schemeClr val="tx2"/>
                </a:solidFill>
                <a:latin typeface="+mn-lt"/>
              </a:rPr>
            </a:br>
            <a:r>
              <a:rPr lang="en-GB" altLang="nl-BE" sz="1000" b="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GB" altLang="nl-BE" sz="2400" b="0" dirty="0">
                <a:solidFill>
                  <a:schemeClr val="tx2"/>
                </a:solidFill>
                <a:latin typeface="+mn-lt"/>
              </a:rPr>
              <a:t/>
            </a:r>
            <a:br>
              <a:rPr lang="en-GB" altLang="nl-BE" sz="2400" b="0" dirty="0">
                <a:solidFill>
                  <a:schemeClr val="tx2"/>
                </a:solidFill>
                <a:latin typeface="+mn-lt"/>
              </a:rPr>
            </a:br>
            <a:r>
              <a:rPr lang="en-US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CREATE TABLE </a:t>
            </a:r>
            <a:r>
              <a:rPr lang="en-US" altLang="nl-BE" sz="1600" i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naam</a:t>
            </a:r>
            <a:r>
              <a:rPr lang="en-US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(</a:t>
            </a:r>
            <a:br>
              <a:rPr lang="en-US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en-US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({</a:t>
            </a:r>
            <a:r>
              <a:rPr lang="en-US" altLang="nl-BE" sz="1600" i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kolomnaam</a:t>
            </a:r>
            <a:r>
              <a:rPr lang="en-US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en-US" altLang="nl-BE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datatype</a:t>
            </a:r>
            <a:r>
              <a:rPr lang="en-US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[NOT NULL][UNIQUE]</a:t>
            </a:r>
            <a:br>
              <a:rPr lang="en-US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en-US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[DEFAULT </a:t>
            </a:r>
            <a:r>
              <a:rPr lang="nl-NL" altLang="nl-BE" sz="1600" i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defaultwaarde</a:t>
            </a:r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][CHECK(</a:t>
            </a:r>
            <a:r>
              <a:rPr lang="nl-NL" altLang="nl-BE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logische_expressie</a:t>
            </a:r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)]}[,…])</a:t>
            </a:r>
            <a:b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{PRIMARY KEY(</a:t>
            </a:r>
            <a:r>
              <a:rPr lang="nl-NL" altLang="nl-BE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lijst_van_kolomnamen</a:t>
            </a:r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)[,]}</a:t>
            </a:r>
            <a:b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([UNIQUE(</a:t>
            </a:r>
            <a:r>
              <a:rPr lang="nl-NL" altLang="nl-BE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lijst_van_kolomnamen</a:t>
            </a:r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)][,…])</a:t>
            </a:r>
            <a:b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([FOREIGN KEY(</a:t>
            </a:r>
            <a:r>
              <a:rPr lang="nl-NL" altLang="nl-BE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lijst_van_kolomnamen</a:t>
            </a:r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) REFERENCES </a:t>
            </a:r>
            <a:r>
              <a:rPr lang="nl-NL" altLang="nl-BE" sz="1600" i="1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tabelnaam</a:t>
            </a:r>
            <a:br>
              <a:rPr lang="nl-NL" altLang="nl-BE" sz="1600" i="1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                 </a:t>
            </a:r>
            <a:r>
              <a:rPr lang="en-GB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[ON DELETE </a:t>
            </a:r>
            <a:r>
              <a:rPr lang="en-GB" altLang="nl-BE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actie</a:t>
            </a:r>
            <a:r>
              <a:rPr lang="en-GB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][ON UPDATE </a:t>
            </a:r>
            <a:r>
              <a:rPr lang="en-GB" altLang="nl-BE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actie</a:t>
            </a:r>
            <a:r>
              <a:rPr lang="en-GB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]][,…])</a:t>
            </a:r>
            <a:br>
              <a:rPr lang="en-GB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en-GB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([CHECK(</a:t>
            </a:r>
            <a:r>
              <a:rPr lang="nl-NL" altLang="nl-BE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logische_expressie</a:t>
            </a:r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)][,…]) </a:t>
            </a:r>
            <a: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)</a:t>
            </a:r>
            <a:endParaRPr lang="en-GB" altLang="nl-B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3032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err="1"/>
              <a:t>Datadefinitietaal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Basisrelaties</a:t>
            </a:r>
            <a:endParaRPr lang="nl-BE" sz="1400" dirty="0"/>
          </a:p>
        </p:txBody>
      </p:sp>
      <p:pic>
        <p:nvPicPr>
          <p:cNvPr id="5122" name="Picture 2" descr="http://www.miratelinc.com/blog/wp-content/uploads/2013/05/calls-to-action-nonprofit-fundrais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380" y="3630099"/>
            <a:ext cx="2298990" cy="306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35740" y="1709447"/>
            <a:ext cx="7375032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Aft>
                <a:spcPct val="30000"/>
              </a:spcAft>
            </a:pPr>
            <a:r>
              <a:rPr lang="nl-BE" altLang="nl-BE" sz="2400" b="0" u="sng" dirty="0">
                <a:solidFill>
                  <a:schemeClr val="tx2"/>
                </a:solidFill>
              </a:rPr>
              <a:t>Acties bij vreemde sleutels:</a:t>
            </a:r>
            <a:br>
              <a:rPr lang="nl-BE" altLang="nl-BE" sz="2400" b="0" u="sng" dirty="0">
                <a:solidFill>
                  <a:schemeClr val="tx2"/>
                </a:solidFill>
              </a:rPr>
            </a:br>
            <a:r>
              <a:rPr lang="nl-BE" altLang="nl-BE" sz="2000" b="0" dirty="0">
                <a:solidFill>
                  <a:schemeClr val="tx2"/>
                </a:solidFill>
              </a:rPr>
              <a:t>Voor het verwijderen (</a:t>
            </a:r>
            <a:r>
              <a:rPr lang="nl-BE" altLang="nl-BE" b="0" dirty="0">
                <a:latin typeface="Arial" panose="020B0604020202020204" pitchFamily="34" charset="0"/>
                <a:cs typeface="Arial" panose="020B0604020202020204" pitchFamily="34" charset="0"/>
              </a:rPr>
              <a:t>ON DELETE</a:t>
            </a:r>
            <a:r>
              <a:rPr lang="nl-BE" altLang="nl-BE" sz="2000" b="0" dirty="0">
                <a:solidFill>
                  <a:schemeClr val="tx2"/>
                </a:solidFill>
              </a:rPr>
              <a:t>) of aanpassen (</a:t>
            </a:r>
            <a:r>
              <a:rPr lang="nl-BE" altLang="nl-BE" b="0" dirty="0">
                <a:latin typeface="Arial" panose="020B0604020202020204" pitchFamily="34" charset="0"/>
                <a:cs typeface="Arial" panose="020B0604020202020204" pitchFamily="34" charset="0"/>
              </a:rPr>
              <a:t>ON UPDATE</a:t>
            </a:r>
            <a:r>
              <a:rPr lang="nl-BE" altLang="nl-BE" sz="2000" b="0" dirty="0">
                <a:solidFill>
                  <a:schemeClr val="tx2"/>
                </a:solidFill>
              </a:rPr>
              <a:t>) van </a:t>
            </a:r>
            <a:br>
              <a:rPr lang="nl-BE" altLang="nl-BE" sz="2000" b="0" dirty="0">
                <a:solidFill>
                  <a:schemeClr val="tx2"/>
                </a:solidFill>
              </a:rPr>
            </a:br>
            <a:r>
              <a:rPr lang="nl-BE" altLang="nl-BE" sz="2000" b="0" dirty="0">
                <a:solidFill>
                  <a:schemeClr val="tx2"/>
                </a:solidFill>
              </a:rPr>
              <a:t>corresponderende primaire sleutelwaarden</a:t>
            </a:r>
          </a:p>
          <a:p>
            <a:pPr>
              <a:buFontTx/>
              <a:buChar char="•"/>
            </a:pPr>
            <a:r>
              <a:rPr lang="nl-BE" altLang="nl-BE" b="0" dirty="0">
                <a:latin typeface="Arial" panose="020B0604020202020204" pitchFamily="34" charset="0"/>
                <a:cs typeface="Arial" panose="020B0604020202020204" pitchFamily="34" charset="0"/>
              </a:rPr>
              <a:t> NO ACTION</a:t>
            </a:r>
          </a:p>
          <a:p>
            <a:pPr>
              <a:buFontTx/>
              <a:buChar char="•"/>
            </a:pPr>
            <a:r>
              <a:rPr lang="nl-BE" altLang="nl-BE" b="0" dirty="0">
                <a:latin typeface="Arial" panose="020B0604020202020204" pitchFamily="34" charset="0"/>
                <a:cs typeface="Arial" panose="020B0604020202020204" pitchFamily="34" charset="0"/>
              </a:rPr>
              <a:t> RESTRICT</a:t>
            </a:r>
          </a:p>
          <a:p>
            <a:pPr>
              <a:buFontTx/>
              <a:buChar char="•"/>
            </a:pPr>
            <a:r>
              <a:rPr lang="nl-BE" altLang="nl-BE" b="0" dirty="0">
                <a:latin typeface="Arial" panose="020B0604020202020204" pitchFamily="34" charset="0"/>
                <a:cs typeface="Arial" panose="020B0604020202020204" pitchFamily="34" charset="0"/>
              </a:rPr>
              <a:t> CASCADE</a:t>
            </a:r>
          </a:p>
          <a:p>
            <a:pPr>
              <a:buFontTx/>
              <a:buChar char="•"/>
            </a:pPr>
            <a:r>
              <a:rPr lang="nl-BE" altLang="nl-BE" b="0" dirty="0">
                <a:latin typeface="Arial" panose="020B0604020202020204" pitchFamily="34" charset="0"/>
                <a:cs typeface="Arial" panose="020B0604020202020204" pitchFamily="34" charset="0"/>
              </a:rPr>
              <a:t> SET NULL</a:t>
            </a:r>
          </a:p>
          <a:p>
            <a:pPr>
              <a:buFontTx/>
              <a:buChar char="•"/>
            </a:pPr>
            <a:r>
              <a:rPr lang="nl-BE" altLang="nl-BE" b="0" dirty="0">
                <a:latin typeface="Arial" panose="020B0604020202020204" pitchFamily="34" charset="0"/>
                <a:cs typeface="Arial" panose="020B0604020202020204" pitchFamily="34" charset="0"/>
              </a:rPr>
              <a:t> SET DEFAULT</a:t>
            </a:r>
          </a:p>
          <a:p>
            <a:endParaRPr lang="nl-BE" altLang="nl-BE" sz="2000" b="0" dirty="0"/>
          </a:p>
          <a:p>
            <a:endParaRPr lang="en-US" altLang="nl-BE" sz="2000" b="0" dirty="0">
              <a:solidFill>
                <a:schemeClr val="accent2"/>
              </a:solidFill>
            </a:endParaRPr>
          </a:p>
        </p:txBody>
      </p:sp>
      <p:pic>
        <p:nvPicPr>
          <p:cNvPr id="8" name="Picture 4" descr="http://www.redrivercrossfit.com/wp-content/uploads/2012/05/1-300x2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860" y="4813218"/>
            <a:ext cx="1302127" cy="108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preparing4battle.files.wordpress.com/2013/03/key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338" y="2881760"/>
            <a:ext cx="1775563" cy="1331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102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75813" y="2317670"/>
            <a:ext cx="5066206" cy="27066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err="1"/>
              <a:t>Datadefinitietaal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Basisrelaties</a:t>
            </a:r>
            <a:endParaRPr lang="nl-BE" sz="1400" dirty="0"/>
          </a:p>
        </p:txBody>
      </p:sp>
      <p:pic>
        <p:nvPicPr>
          <p:cNvPr id="4098" name="Picture 2" descr="http://zack-group.com/en/images/bg-home-construc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204" y="4358869"/>
            <a:ext cx="3435668" cy="229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275813" y="1592014"/>
            <a:ext cx="8153400" cy="559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GB" altLang="nl-BE" sz="2400" dirty="0" err="1" smtClean="0">
                <a:solidFill>
                  <a:schemeClr val="tx2"/>
                </a:solidFill>
                <a:latin typeface="+mn-lt"/>
              </a:rPr>
              <a:t>Voorbeeld</a:t>
            </a:r>
            <a:endParaRPr lang="en-GB" altLang="nl-BE" sz="2800" b="0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813" y="2397986"/>
            <a:ext cx="540686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CREATE TABLE </a:t>
            </a:r>
            <a:r>
              <a:rPr lang="en-US" altLang="nl-BE" sz="1600" i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Schilderij</a:t>
            </a:r>
            <a:r>
              <a:rPr lang="en-US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(</a:t>
            </a:r>
            <a:br>
              <a:rPr lang="en-US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en-US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 </a:t>
            </a:r>
            <a:r>
              <a:rPr lang="en-US" altLang="nl-BE" sz="1600" i="1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S_ID</a:t>
            </a:r>
            <a:r>
              <a:rPr lang="en-US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char(3),</a:t>
            </a:r>
            <a:br>
              <a:rPr lang="en-US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en-US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en-US" altLang="nl-BE" sz="1600" i="1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en-US" altLang="nl-BE" sz="1600" i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Naam</a:t>
            </a:r>
            <a:r>
              <a:rPr lang="en-US" altLang="nl-BE" sz="1600" i="1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en-US" altLang="nl-BE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varchar</a:t>
            </a:r>
            <a:r>
              <a:rPr lang="en-US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NOT NULL,</a:t>
            </a:r>
            <a:br>
              <a:rPr lang="en-US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fr-FR" altLang="nl-BE" sz="1600" i="1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 </a:t>
            </a:r>
            <a:r>
              <a:rPr lang="fr-FR" altLang="nl-BE" sz="1600" i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Artiest</a:t>
            </a:r>
            <a:r>
              <a:rPr lang="fr-FR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char(3),</a:t>
            </a:r>
            <a:br>
              <a:rPr lang="fr-FR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fr-FR" altLang="nl-BE" sz="1600" i="1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 </a:t>
            </a:r>
            <a:r>
              <a:rPr lang="fr-FR" altLang="nl-BE" sz="1600" i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Periode</a:t>
            </a:r>
            <a:r>
              <a:rPr lang="fr-FR" altLang="nl-BE" sz="1600" i="1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fr-FR" altLang="nl-BE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jaar</a:t>
            </a:r>
            <a:r>
              <a:rPr lang="fr-FR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,</a:t>
            </a:r>
            <a:br>
              <a:rPr lang="fr-FR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en-GB" altLang="nl-BE" sz="1600" i="1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 </a:t>
            </a:r>
            <a:r>
              <a:rPr lang="en-GB" altLang="nl-BE" sz="1600" i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Waarde</a:t>
            </a:r>
            <a:r>
              <a:rPr lang="en-GB" altLang="nl-BE" sz="1600" i="1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en-GB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real CHECK( VALUE &gt; 0 ),</a:t>
            </a:r>
            <a:br>
              <a:rPr lang="en-GB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en-GB" altLang="nl-BE" sz="1600" i="1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 </a:t>
            </a:r>
            <a:r>
              <a:rPr lang="en-GB" altLang="nl-BE" sz="1600" i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Eigenaar</a:t>
            </a:r>
            <a:r>
              <a:rPr lang="en-GB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en-GB" altLang="nl-BE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varchar</a:t>
            </a:r>
            <a:r>
              <a:rPr lang="en-GB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,</a:t>
            </a:r>
            <a:br>
              <a:rPr lang="en-GB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en-GB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 </a:t>
            </a:r>
            <a:r>
              <a:rPr lang="en-US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PRIMARY KEY(</a:t>
            </a:r>
            <a:r>
              <a:rPr lang="en-US" altLang="nl-BE" sz="1600" i="1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S_ID</a:t>
            </a:r>
            <a:r>
              <a:rPr lang="en-US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),</a:t>
            </a:r>
            <a:br>
              <a:rPr lang="en-US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en-US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 FOREIGN KEY(</a:t>
            </a:r>
            <a:r>
              <a:rPr lang="en-US" altLang="nl-BE" sz="1600" i="1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Artiest</a:t>
            </a:r>
            <a:r>
              <a:rPr lang="en-US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) REFERENCES </a:t>
            </a:r>
            <a:r>
              <a:rPr lang="en-US" altLang="nl-BE" sz="1600" i="1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Artiest,</a:t>
            </a:r>
            <a:br>
              <a:rPr lang="en-US" altLang="nl-BE" sz="1600" i="1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en-GB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 </a:t>
            </a:r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FOREIGN KEY(</a:t>
            </a:r>
            <a:r>
              <a:rPr lang="nl-NL" altLang="nl-BE" sz="1600" i="1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Eigenaar</a:t>
            </a:r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) REFERENCES </a:t>
            </a:r>
            <a:r>
              <a:rPr lang="nl-NL" altLang="nl-BE" sz="1600" i="1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Eigenaar</a:t>
            </a:r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)</a:t>
            </a:r>
            <a:r>
              <a:rPr lang="en-US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endParaRPr lang="nl-B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5947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err="1"/>
              <a:t>Datadefinitietaal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Basisrelaties</a:t>
            </a:r>
            <a:endParaRPr lang="nl-BE" sz="1400" dirty="0"/>
          </a:p>
        </p:txBody>
      </p:sp>
      <p:pic>
        <p:nvPicPr>
          <p:cNvPr id="4098" name="Picture 2" descr="http://zack-group.com/en/images/bg-home-construc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204" y="4358869"/>
            <a:ext cx="3435668" cy="229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275813" y="1550763"/>
            <a:ext cx="8153400" cy="345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GB" altLang="nl-BE" sz="2400" b="0" dirty="0" err="1" smtClean="0">
                <a:solidFill>
                  <a:schemeClr val="tx2"/>
                </a:solidFill>
                <a:latin typeface="+mn-lt"/>
              </a:rPr>
              <a:t>Aanpassen</a:t>
            </a:r>
            <a:r>
              <a:rPr lang="en-GB" altLang="nl-BE" sz="2400" dirty="0">
                <a:solidFill>
                  <a:schemeClr val="tx2"/>
                </a:solidFill>
                <a:latin typeface="+mn-lt"/>
              </a:rPr>
              <a:t/>
            </a:r>
            <a:br>
              <a:rPr lang="en-GB" altLang="nl-BE" sz="2400" dirty="0">
                <a:solidFill>
                  <a:schemeClr val="tx2"/>
                </a:solidFill>
                <a:latin typeface="+mn-lt"/>
              </a:rPr>
            </a:br>
            <a:r>
              <a:rPr lang="en-GB" altLang="nl-BE" sz="10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GB" altLang="nl-BE" sz="2400" b="0" dirty="0">
                <a:solidFill>
                  <a:schemeClr val="tx2"/>
                </a:solidFill>
                <a:latin typeface="+mn-lt"/>
              </a:rPr>
              <a:t/>
            </a:r>
            <a:br>
              <a:rPr lang="en-GB" altLang="nl-BE" sz="2400" b="0" dirty="0">
                <a:solidFill>
                  <a:schemeClr val="tx2"/>
                </a:solidFill>
                <a:latin typeface="+mn-lt"/>
              </a:rPr>
            </a:br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 TABLE </a:t>
            </a:r>
            <a:r>
              <a:rPr lang="nl-NL" altLang="nl-BE" sz="1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naam</a:t>
            </a:r>
            <a:br>
              <a:rPr lang="nl-NL" altLang="nl-BE" sz="1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{ADD [COLUMN] </a:t>
            </a:r>
            <a:r>
              <a:rPr lang="en-GB" altLang="nl-BE" sz="1600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kolomnaam</a:t>
            </a:r>
            <a:r>
              <a:rPr lang="en-GB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nl-BE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datatype</a:t>
            </a:r>
            <a:r>
              <a:rPr lang="en-GB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[NOT NULL][UNIQUE]</a:t>
            </a:r>
            <a:br>
              <a:rPr lang="en-GB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[DEFAULT </a:t>
            </a:r>
            <a:r>
              <a:rPr lang="nl-NL" altLang="nl-BE" sz="1600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defaultwaarde</a:t>
            </a:r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][CHECK(</a:t>
            </a:r>
            <a:r>
              <a:rPr lang="nl-NL" altLang="nl-BE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logische_expressie</a:t>
            </a:r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)] |</a:t>
            </a:r>
            <a:b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 [COLUMN] </a:t>
            </a:r>
            <a:r>
              <a:rPr lang="en-GB" altLang="nl-BE" sz="1600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kolomnaam</a:t>
            </a:r>
            <a:r>
              <a:rPr lang="en-GB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n-GB" altLang="nl-BE" sz="1600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RESTRICT</a:t>
            </a:r>
            <a:r>
              <a:rPr lang="en-GB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|CASCADE] |</a:t>
            </a:r>
            <a:br>
              <a:rPr lang="en-GB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ADD [CONSTRAINT [</a:t>
            </a:r>
            <a:r>
              <a:rPr lang="en-GB" altLang="nl-BE" sz="1600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restrictienaam</a:t>
            </a:r>
            <a:r>
              <a:rPr lang="en-GB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]] </a:t>
            </a:r>
            <a:r>
              <a:rPr lang="en-GB" altLang="nl-BE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restrictieoptie</a:t>
            </a:r>
            <a:r>
              <a:rPr lang="en-GB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</a:t>
            </a:r>
            <a:br>
              <a:rPr lang="en-GB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DROP CONSTRAINT </a:t>
            </a:r>
            <a:r>
              <a:rPr lang="en-GB" altLang="nl-BE" sz="1600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restrictienaam</a:t>
            </a:r>
            <a:r>
              <a:rPr lang="en-GB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n-GB" altLang="nl-BE" sz="1600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RESTRICT</a:t>
            </a:r>
            <a:r>
              <a:rPr lang="en-GB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|CASCADE] |</a:t>
            </a:r>
            <a:br>
              <a:rPr lang="en-GB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 [COLUMN] </a:t>
            </a:r>
            <a:r>
              <a:rPr lang="nl-NL" altLang="nl-BE" sz="1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kolomnaam</a:t>
            </a:r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SET DEFAULT </a:t>
            </a:r>
            <a:r>
              <a:rPr lang="nl-NL" altLang="nl-BE" sz="1600" i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defaultwaarde</a:t>
            </a:r>
            <a: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b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ALTER [COLUMN] </a:t>
            </a:r>
            <a:r>
              <a:rPr lang="nl-NL" altLang="nl-BE" sz="1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kolomnaam</a:t>
            </a:r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DROP DEFAULT</a:t>
            </a:r>
            <a: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b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nl-NL" altLang="nl-BE" sz="16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altLang="nl-BE" sz="2400" dirty="0" err="1" smtClean="0">
                <a:solidFill>
                  <a:schemeClr val="tx2"/>
                </a:solidFill>
                <a:latin typeface="+mn-lt"/>
              </a:rPr>
              <a:t>Verwijderen</a:t>
            </a:r>
            <a:r>
              <a:rPr lang="en-GB" altLang="nl-BE" sz="2400" dirty="0">
                <a:solidFill>
                  <a:schemeClr val="tx2"/>
                </a:solidFill>
                <a:latin typeface="+mn-lt"/>
              </a:rPr>
              <a:t/>
            </a:r>
            <a:br>
              <a:rPr lang="en-GB" altLang="nl-BE" sz="2400" dirty="0">
                <a:solidFill>
                  <a:schemeClr val="tx2"/>
                </a:solidFill>
                <a:latin typeface="+mn-lt"/>
              </a:rPr>
            </a:br>
            <a:r>
              <a:rPr lang="en-GB" altLang="nl-BE" sz="10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GB" altLang="nl-BE" sz="2400" dirty="0">
                <a:solidFill>
                  <a:schemeClr val="tx2"/>
                </a:solidFill>
              </a:rPr>
              <a:t/>
            </a:r>
            <a:br>
              <a:rPr lang="en-GB" altLang="nl-BE" sz="2400" dirty="0">
                <a:solidFill>
                  <a:schemeClr val="tx2"/>
                </a:solidFill>
              </a:rPr>
            </a:br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 TABLE </a:t>
            </a:r>
            <a:r>
              <a:rPr lang="nl-NL" altLang="nl-BE" sz="1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naam </a:t>
            </a:r>
            <a:r>
              <a:rPr lang="en-GB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GB" altLang="nl-BE" sz="1600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RESTRICT</a:t>
            </a:r>
            <a:r>
              <a:rPr lang="en-GB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|CASCADE]</a:t>
            </a:r>
            <a:endParaRPr lang="nl-NL" altLang="nl-BE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endParaRPr lang="en-GB" altLang="nl-BE" sz="1600" b="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1188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620252" y="5197284"/>
            <a:ext cx="2625517" cy="543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572593" y="3858858"/>
            <a:ext cx="4590673" cy="7887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tangle 9"/>
          <p:cNvSpPr/>
          <p:nvPr/>
        </p:nvSpPr>
        <p:spPr>
          <a:xfrm>
            <a:off x="3122142" y="2317670"/>
            <a:ext cx="4901202" cy="8999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err="1"/>
              <a:t>Datadefinitietaal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Basisrelaties</a:t>
            </a:r>
            <a:endParaRPr lang="nl-BE" sz="1400" dirty="0"/>
          </a:p>
        </p:txBody>
      </p:sp>
      <p:pic>
        <p:nvPicPr>
          <p:cNvPr id="4098" name="Picture 2" descr="http://zack-group.com/en/images/bg-home-construc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204" y="4358869"/>
            <a:ext cx="3435668" cy="229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275813" y="1592014"/>
            <a:ext cx="8153400" cy="559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GB" altLang="nl-BE" sz="2400" dirty="0" err="1" smtClean="0">
                <a:solidFill>
                  <a:schemeClr val="tx2"/>
                </a:solidFill>
                <a:latin typeface="+mn-lt"/>
              </a:rPr>
              <a:t>Voorbeelden</a:t>
            </a:r>
            <a:endParaRPr lang="en-GB" altLang="nl-BE" sz="2800" b="0" dirty="0"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63963" y="2317670"/>
            <a:ext cx="63561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00000"/>
              </a:lnSpc>
            </a:pPr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ALTER TABLE </a:t>
            </a:r>
            <a:r>
              <a:rPr lang="nl-NL" altLang="nl-BE" sz="1600" i="1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Schilderij</a:t>
            </a:r>
            <a:br>
              <a:rPr lang="nl-NL" altLang="nl-BE" sz="1600" i="1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COLUMN </a:t>
            </a:r>
            <a:r>
              <a:rPr lang="nl-NL" altLang="nl-BE" sz="1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Stijl</a:t>
            </a:r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altLang="nl-BE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varchar</a:t>
            </a:r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DEFAULT ‘</a:t>
            </a:r>
            <a:r>
              <a:rPr lang="nl-NL" altLang="nl-BE" sz="1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Klassiek’</a:t>
            </a:r>
            <a:br>
              <a:rPr lang="nl-NL" altLang="nl-BE" sz="1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CHECK(VALUE IN (‘</a:t>
            </a:r>
            <a:r>
              <a:rPr lang="nl-NL" altLang="nl-BE" sz="1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Klassiek</a:t>
            </a:r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’, ‘</a:t>
            </a:r>
            <a:r>
              <a:rPr lang="nl-NL" altLang="nl-BE" sz="1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Modern</a:t>
            </a:r>
            <a: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’, </a:t>
            </a:r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nl-NL" altLang="nl-BE" sz="1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Eigentijds</a:t>
            </a:r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’))</a:t>
            </a:r>
          </a:p>
        </p:txBody>
      </p:sp>
      <p:sp>
        <p:nvSpPr>
          <p:cNvPr id="5" name="Rectangle 4"/>
          <p:cNvSpPr/>
          <p:nvPr/>
        </p:nvSpPr>
        <p:spPr>
          <a:xfrm>
            <a:off x="-333043" y="3926248"/>
            <a:ext cx="55788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00000"/>
              </a:lnSpc>
            </a:pPr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 TABLE </a:t>
            </a:r>
            <a:r>
              <a:rPr lang="nl-NL" altLang="nl-BE" sz="1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Schilderij</a:t>
            </a:r>
            <a:br>
              <a:rPr lang="nl-NL" altLang="nl-BE" sz="1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 COLUMN </a:t>
            </a:r>
            <a:r>
              <a:rPr lang="nl-NL" altLang="nl-BE" sz="1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Stijl</a:t>
            </a:r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SET DEFAULT ‘</a:t>
            </a:r>
            <a:r>
              <a:rPr lang="nl-NL" altLang="nl-BE" sz="1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Eigentijds’</a:t>
            </a:r>
            <a:endParaRPr lang="en-GB" altLang="nl-BE" sz="1600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02266" y="5308689"/>
            <a:ext cx="32685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>
              <a:lnSpc>
                <a:spcPct val="100000"/>
              </a:lnSpc>
              <a:buFontTx/>
              <a:buNone/>
            </a:pPr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DROP TABLE </a:t>
            </a:r>
            <a:r>
              <a:rPr lang="nl-NL" altLang="nl-BE" sz="1600" i="1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Schilderij</a:t>
            </a:r>
            <a:endParaRPr lang="en-GB" altLang="nl-BE" sz="1600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7336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err="1"/>
              <a:t>Datadefinitietaal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Indexen</a:t>
            </a:r>
            <a:endParaRPr lang="nl-BE" sz="1400" dirty="0"/>
          </a:p>
        </p:txBody>
      </p:sp>
      <p:pic>
        <p:nvPicPr>
          <p:cNvPr id="4098" name="Picture 2" descr="http://zack-group.com/en/images/bg-home-construc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204" y="4358869"/>
            <a:ext cx="3435668" cy="229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275813" y="1908263"/>
            <a:ext cx="8153400" cy="345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Indexen</a:t>
            </a:r>
            <a:endParaRPr lang="en-GB" altLang="nl-BE" sz="2800" b="0" dirty="0">
              <a:solidFill>
                <a:schemeClr val="tx2"/>
              </a:solidFill>
              <a:effectLst/>
              <a:latin typeface="+mn-lt"/>
            </a:endParaRPr>
          </a:p>
          <a:p>
            <a:pPr lvl="1">
              <a:lnSpc>
                <a:spcPct val="100000"/>
              </a:lnSpc>
            </a:pPr>
            <a:r>
              <a:rPr lang="en-GB" altLang="nl-BE" sz="2400" b="0" dirty="0" err="1" smtClean="0">
                <a:solidFill>
                  <a:schemeClr val="tx2"/>
                </a:solidFill>
                <a:latin typeface="+mn-lt"/>
              </a:rPr>
              <a:t>Aanmaken</a:t>
            </a:r>
            <a:r>
              <a:rPr lang="en-GB" altLang="nl-BE" sz="2400" b="0" dirty="0" smtClean="0">
                <a:solidFill>
                  <a:schemeClr val="tx2"/>
                </a:solidFill>
                <a:latin typeface="+mn-lt"/>
              </a:rPr>
              <a:t/>
            </a:r>
            <a:br>
              <a:rPr lang="en-GB" altLang="nl-BE" sz="2400" b="0" dirty="0" smtClean="0">
                <a:solidFill>
                  <a:schemeClr val="tx2"/>
                </a:solidFill>
                <a:latin typeface="+mn-lt"/>
              </a:rPr>
            </a:br>
            <a:r>
              <a:rPr lang="en-GB" altLang="nl-BE" sz="1000" b="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GB" altLang="nl-BE" sz="2400" b="0" dirty="0">
                <a:solidFill>
                  <a:schemeClr val="tx2"/>
                </a:solidFill>
                <a:latin typeface="+mn-lt"/>
              </a:rPr>
              <a:t/>
            </a:r>
            <a:br>
              <a:rPr lang="en-GB" altLang="nl-BE" sz="2400" b="0" dirty="0">
                <a:solidFill>
                  <a:schemeClr val="tx2"/>
                </a:solidFill>
                <a:latin typeface="+mn-lt"/>
              </a:rPr>
            </a:br>
            <a:r>
              <a:rPr lang="en-GB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CREATE [UNIQUE] INDEX </a:t>
            </a:r>
            <a:r>
              <a:rPr lang="en-GB" altLang="nl-BE" sz="1600" i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indexnaam</a:t>
            </a:r>
            <a:r>
              <a:rPr lang="en-GB" altLang="nl-BE" sz="1600" i="1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/>
            </a:r>
            <a:br>
              <a:rPr lang="en-GB" altLang="nl-BE" sz="1600" i="1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en-GB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 ON </a:t>
            </a:r>
            <a:r>
              <a:rPr lang="en-GB" altLang="nl-BE" sz="1600" i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tabelnaam</a:t>
            </a:r>
            <a:r>
              <a:rPr lang="en-GB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((</a:t>
            </a:r>
            <a:r>
              <a:rPr lang="en-GB" altLang="nl-BE" sz="1600" i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kolomnaam</a:t>
            </a:r>
            <a:r>
              <a:rPr lang="en-GB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[</a:t>
            </a:r>
            <a:r>
              <a:rPr lang="en-GB" altLang="nl-BE" sz="1600" u="sng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ASC</a:t>
            </a:r>
            <a:r>
              <a:rPr lang="en-GB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|DESC</a:t>
            </a:r>
            <a:r>
              <a:rPr lang="en-GB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][,…]))</a:t>
            </a:r>
          </a:p>
          <a:p>
            <a:pPr lvl="1">
              <a:lnSpc>
                <a:spcPct val="100000"/>
              </a:lnSpc>
            </a:pPr>
            <a:endParaRPr lang="en-GB" altLang="nl-BE" sz="1600" dirty="0" smtClean="0">
              <a:solidFill>
                <a:srgbClr val="000000"/>
              </a:solidFill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  <a:p>
            <a:pPr lvl="1"/>
            <a:r>
              <a:rPr lang="en-GB" altLang="nl-BE" sz="2400" dirty="0" err="1" smtClean="0">
                <a:solidFill>
                  <a:schemeClr val="tx2"/>
                </a:solidFill>
                <a:latin typeface="+mn-lt"/>
              </a:rPr>
              <a:t>Verwijderen</a:t>
            </a:r>
            <a:r>
              <a:rPr lang="en-GB" altLang="nl-BE" sz="2400" dirty="0">
                <a:solidFill>
                  <a:schemeClr val="tx2"/>
                </a:solidFill>
              </a:rPr>
              <a:t/>
            </a:r>
            <a:br>
              <a:rPr lang="en-GB" altLang="nl-BE" sz="2400" dirty="0">
                <a:solidFill>
                  <a:schemeClr val="tx2"/>
                </a:solidFill>
              </a:rPr>
            </a:br>
            <a:r>
              <a:rPr lang="en-GB" altLang="nl-BE" sz="1000" dirty="0">
                <a:solidFill>
                  <a:schemeClr val="tx2"/>
                </a:solidFill>
              </a:rPr>
              <a:t> </a:t>
            </a:r>
            <a:r>
              <a:rPr lang="en-GB" altLang="nl-BE" sz="2400" dirty="0">
                <a:solidFill>
                  <a:schemeClr val="tx2"/>
                </a:solidFill>
              </a:rPr>
              <a:t/>
            </a:r>
            <a:br>
              <a:rPr lang="en-GB" altLang="nl-BE" sz="2400" dirty="0">
                <a:solidFill>
                  <a:schemeClr val="tx2"/>
                </a:solidFill>
              </a:rPr>
            </a:br>
            <a:r>
              <a:rPr lang="en-GB" altLang="nl-BE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GB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ROP </a:t>
            </a:r>
            <a:r>
              <a:rPr lang="en-GB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INDEX </a:t>
            </a:r>
            <a:r>
              <a:rPr lang="en-GB" altLang="nl-BE" sz="1600" i="1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indexnaam</a:t>
            </a:r>
            <a:endParaRPr lang="en-GB" altLang="nl-B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endParaRPr lang="en-GB" altLang="nl-B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2770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err="1"/>
              <a:t>Datadefinitietaal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Afgeleide relaties</a:t>
            </a:r>
            <a:endParaRPr lang="nl-BE" sz="1400" dirty="0"/>
          </a:p>
        </p:txBody>
      </p:sp>
      <p:pic>
        <p:nvPicPr>
          <p:cNvPr id="4098" name="Picture 2" descr="http://zack-group.com/en/images/bg-home-construc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204" y="4358869"/>
            <a:ext cx="3435668" cy="229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275813" y="1908263"/>
            <a:ext cx="8153400" cy="345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Afgeleide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relaties</a:t>
            </a:r>
            <a:endParaRPr lang="en-GB" altLang="nl-BE" sz="2800" b="0" dirty="0">
              <a:solidFill>
                <a:schemeClr val="tx2"/>
              </a:solidFill>
              <a:effectLst/>
              <a:latin typeface="+mn-lt"/>
            </a:endParaRPr>
          </a:p>
          <a:p>
            <a:pPr lvl="1">
              <a:lnSpc>
                <a:spcPct val="100000"/>
              </a:lnSpc>
            </a:pPr>
            <a:r>
              <a:rPr lang="en-GB" altLang="nl-BE" sz="2400" b="0" dirty="0" err="1" smtClean="0">
                <a:solidFill>
                  <a:schemeClr val="tx2"/>
                </a:solidFill>
                <a:latin typeface="+mn-lt"/>
              </a:rPr>
              <a:t>Aanmaken</a:t>
            </a:r>
            <a:r>
              <a:rPr lang="en-GB" altLang="nl-BE" sz="2400" b="0" dirty="0" smtClean="0">
                <a:solidFill>
                  <a:schemeClr val="tx2"/>
                </a:solidFill>
                <a:latin typeface="+mn-lt"/>
              </a:rPr>
              <a:t/>
            </a:r>
            <a:br>
              <a:rPr lang="en-GB" altLang="nl-BE" sz="2400" b="0" dirty="0" smtClean="0">
                <a:solidFill>
                  <a:schemeClr val="tx2"/>
                </a:solidFill>
                <a:latin typeface="+mn-lt"/>
              </a:rPr>
            </a:br>
            <a:r>
              <a:rPr lang="en-GB" altLang="nl-BE" sz="1000" b="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GB" altLang="nl-BE" sz="2400" b="0" dirty="0">
                <a:solidFill>
                  <a:schemeClr val="tx2"/>
                </a:solidFill>
                <a:latin typeface="+mn-lt"/>
              </a:rPr>
              <a:t/>
            </a:r>
            <a:br>
              <a:rPr lang="en-GB" altLang="nl-BE" sz="2400" b="0" dirty="0">
                <a:solidFill>
                  <a:schemeClr val="tx2"/>
                </a:solidFill>
                <a:latin typeface="+mn-lt"/>
              </a:rPr>
            </a:br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VIEW </a:t>
            </a:r>
            <a:r>
              <a:rPr lang="nl-NL" altLang="nl-BE" sz="1600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viewnaam</a:t>
            </a:r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[((</a:t>
            </a:r>
            <a:r>
              <a:rPr lang="nl-NL" altLang="nl-BE" sz="1600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nieuwe_kolomnaam</a:t>
            </a:r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[,…]))]</a:t>
            </a:r>
            <a:b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GB" altLang="nl-BE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GB" altLang="nl-BE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definiërende_expressie</a:t>
            </a:r>
            <a:r>
              <a:rPr lang="en-GB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[WITH CHECK OPTION</a:t>
            </a:r>
            <a:r>
              <a:rPr lang="en-GB" altLang="nl-BE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lvl="1">
              <a:lnSpc>
                <a:spcPct val="100000"/>
              </a:lnSpc>
            </a:pPr>
            <a:endParaRPr lang="en-GB" altLang="nl-BE" sz="1600" dirty="0" smtClean="0">
              <a:solidFill>
                <a:srgbClr val="000000"/>
              </a:solidFill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  <a:p>
            <a:pPr lvl="1"/>
            <a:r>
              <a:rPr lang="en-GB" altLang="nl-BE" sz="2400" dirty="0" err="1" smtClean="0">
                <a:solidFill>
                  <a:schemeClr val="tx2"/>
                </a:solidFill>
                <a:latin typeface="+mn-lt"/>
              </a:rPr>
              <a:t>Verwijderen</a:t>
            </a:r>
            <a:r>
              <a:rPr lang="en-GB" altLang="nl-BE" sz="2400" dirty="0">
                <a:solidFill>
                  <a:schemeClr val="tx2"/>
                </a:solidFill>
              </a:rPr>
              <a:t/>
            </a:r>
            <a:br>
              <a:rPr lang="en-GB" altLang="nl-BE" sz="2400" dirty="0">
                <a:solidFill>
                  <a:schemeClr val="tx2"/>
                </a:solidFill>
              </a:rPr>
            </a:br>
            <a:r>
              <a:rPr lang="en-GB" altLang="nl-BE" sz="1000" dirty="0">
                <a:solidFill>
                  <a:schemeClr val="tx2"/>
                </a:solidFill>
              </a:rPr>
              <a:t> </a:t>
            </a:r>
            <a:r>
              <a:rPr lang="en-GB" altLang="nl-BE" sz="2400" dirty="0">
                <a:solidFill>
                  <a:schemeClr val="tx2"/>
                </a:solidFill>
              </a:rPr>
              <a:t/>
            </a:r>
            <a:br>
              <a:rPr lang="en-GB" altLang="nl-BE" sz="2400" dirty="0">
                <a:solidFill>
                  <a:schemeClr val="tx2"/>
                </a:solidFill>
              </a:rPr>
            </a:br>
            <a:r>
              <a:rPr lang="en-GB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 VIEW </a:t>
            </a:r>
            <a:r>
              <a:rPr lang="en-GB" altLang="nl-BE" sz="1600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viewnaam</a:t>
            </a:r>
            <a:r>
              <a:rPr lang="en-GB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n-GB" altLang="nl-BE" sz="1600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RESTRICT</a:t>
            </a:r>
            <a:r>
              <a:rPr lang="en-GB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|CASCADE] </a:t>
            </a:r>
            <a:endParaRPr lang="en-GB" altLang="nl-B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endParaRPr lang="en-GB" altLang="nl-B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33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765740" y="2845674"/>
            <a:ext cx="5825358" cy="867105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 err="1" smtClean="0"/>
              <a:t>Datamanipulatietaal</a:t>
            </a:r>
            <a:r>
              <a:rPr lang="nl-BE" sz="3600" b="1" dirty="0" smtClean="0"/>
              <a:t> - DML</a:t>
            </a:r>
            <a:endParaRPr lang="nl-BE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260777107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83957" y="3727080"/>
            <a:ext cx="5320589" cy="7005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err="1" smtClean="0"/>
              <a:t>Datamanipulatietaal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Toevoegen, aanpassen en verwijderen</a:t>
            </a:r>
          </a:p>
          <a:p>
            <a:r>
              <a:rPr lang="nl-BE" sz="1400" dirty="0" smtClean="0"/>
              <a:t>Toevoegen van data</a:t>
            </a:r>
            <a:endParaRPr lang="nl-BE" sz="1400" dirty="0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275813" y="1268888"/>
            <a:ext cx="8153400" cy="345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 altLang="nl-BE" sz="2800" b="0" dirty="0" err="1" smtClean="0">
                <a:solidFill>
                  <a:schemeClr val="tx2"/>
                </a:solidFill>
                <a:effectLst/>
                <a:latin typeface="+mn-lt"/>
              </a:rPr>
              <a:t>Toevoegen</a:t>
            </a:r>
            <a:r>
              <a:rPr lang="en-GB" altLang="nl-BE" sz="2800" b="0" dirty="0" smtClean="0">
                <a:solidFill>
                  <a:schemeClr val="tx2"/>
                </a:solidFill>
                <a:effectLst/>
                <a:latin typeface="+mn-lt"/>
              </a:rPr>
              <a:t> van data</a:t>
            </a:r>
            <a:endParaRPr lang="en-GB" altLang="nl-BE" sz="2800" b="0" dirty="0">
              <a:solidFill>
                <a:schemeClr val="tx2"/>
              </a:solidFill>
              <a:effectLst/>
              <a:latin typeface="+mn-lt"/>
            </a:endParaRPr>
          </a:p>
          <a:p>
            <a:pPr lvl="1">
              <a:spcBef>
                <a:spcPct val="0"/>
              </a:spcBef>
            </a:pPr>
            <a:r>
              <a:rPr lang="en-GB" altLang="nl-BE" sz="2400" b="0" dirty="0" err="1" smtClean="0">
                <a:solidFill>
                  <a:schemeClr val="tx2"/>
                </a:solidFill>
                <a:latin typeface="+mn-lt"/>
              </a:rPr>
              <a:t>Toevoeging</a:t>
            </a:r>
            <a:r>
              <a:rPr lang="en-GB" altLang="nl-BE" sz="2400" b="0" dirty="0" smtClean="0">
                <a:solidFill>
                  <a:schemeClr val="tx2"/>
                </a:solidFill>
                <a:latin typeface="+mn-lt"/>
              </a:rPr>
              <a:t> van tuples met </a:t>
            </a:r>
            <a:r>
              <a:rPr lang="en-GB" altLang="nl-BE" sz="2400" b="0" dirty="0" err="1" smtClean="0">
                <a:solidFill>
                  <a:schemeClr val="tx2"/>
                </a:solidFill>
                <a:latin typeface="+mn-lt"/>
              </a:rPr>
              <a:t>expliciete</a:t>
            </a:r>
            <a:r>
              <a:rPr lang="en-GB" altLang="nl-BE" sz="2400" b="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GB" altLang="nl-BE" sz="2400" b="0" dirty="0" err="1" smtClean="0">
                <a:solidFill>
                  <a:schemeClr val="tx2"/>
                </a:solidFill>
                <a:latin typeface="+mn-lt"/>
              </a:rPr>
              <a:t>opgave</a:t>
            </a:r>
            <a:r>
              <a:rPr lang="en-GB" altLang="nl-BE" sz="2400" b="0" dirty="0" smtClean="0">
                <a:solidFill>
                  <a:schemeClr val="tx2"/>
                </a:solidFill>
                <a:latin typeface="+mn-lt"/>
              </a:rPr>
              <a:t> van de </a:t>
            </a:r>
            <a:r>
              <a:rPr lang="en-GB" altLang="nl-BE" sz="2400" b="0" dirty="0" err="1" smtClean="0">
                <a:solidFill>
                  <a:schemeClr val="tx2"/>
                </a:solidFill>
                <a:latin typeface="+mn-lt"/>
              </a:rPr>
              <a:t>attribuutwaarden</a:t>
            </a:r>
            <a:r>
              <a:rPr lang="en-GB" altLang="nl-BE" sz="2400" b="0" dirty="0" smtClean="0">
                <a:solidFill>
                  <a:schemeClr val="tx2"/>
                </a:solidFill>
                <a:latin typeface="+mn-lt"/>
              </a:rPr>
              <a:t/>
            </a:r>
            <a:br>
              <a:rPr lang="en-GB" altLang="nl-BE" sz="2400" b="0" dirty="0" smtClean="0">
                <a:solidFill>
                  <a:schemeClr val="tx2"/>
                </a:solidFill>
                <a:latin typeface="+mn-lt"/>
              </a:rPr>
            </a:br>
            <a:r>
              <a:rPr lang="en-GB" altLang="nl-BE" sz="1000" b="0" dirty="0">
                <a:solidFill>
                  <a:schemeClr val="tx2"/>
                </a:solidFill>
                <a:latin typeface="+mn-lt"/>
              </a:rPr>
              <a:t/>
            </a:r>
            <a:br>
              <a:rPr lang="en-GB" altLang="nl-BE" sz="1000" b="0" dirty="0">
                <a:solidFill>
                  <a:schemeClr val="tx2"/>
                </a:solidFill>
                <a:latin typeface="+mn-lt"/>
              </a:rPr>
            </a:br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INSERT INTO</a:t>
            </a:r>
            <a:r>
              <a:rPr lang="en-GB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nl-NL" altLang="nl-BE" sz="1600" i="1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naam</a:t>
            </a:r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[(kolomlijst)]</a:t>
            </a:r>
            <a:b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   </a:t>
            </a:r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VALUES (</a:t>
            </a:r>
            <a:r>
              <a:rPr lang="nl-NL" altLang="nl-BE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Lijst_met_attribuutwaarden</a:t>
            </a:r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)</a:t>
            </a:r>
            <a:endParaRPr lang="en-GB" altLang="nl-B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GB" altLang="nl-BE" sz="1600" dirty="0">
              <a:solidFill>
                <a:schemeClr val="tx1"/>
              </a:solidFill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</a:pPr>
            <a:r>
              <a:rPr lang="en-GB" altLang="nl-BE" sz="2400" b="0" dirty="0" err="1" smtClean="0">
                <a:solidFill>
                  <a:schemeClr val="tx2"/>
                </a:solidFill>
                <a:latin typeface="+mn-lt"/>
              </a:rPr>
              <a:t>Voorbeeld</a:t>
            </a:r>
            <a:r>
              <a:rPr lang="en-GB" altLang="nl-BE" sz="1000" b="0" dirty="0" smtClean="0">
                <a:solidFill>
                  <a:schemeClr val="tx2"/>
                </a:solidFill>
                <a:latin typeface="+mn-lt"/>
              </a:rPr>
              <a:t/>
            </a:r>
            <a:br>
              <a:rPr lang="en-GB" altLang="nl-BE" sz="1000" b="0" dirty="0" smtClean="0">
                <a:solidFill>
                  <a:schemeClr val="tx2"/>
                </a:solidFill>
                <a:latin typeface="+mn-lt"/>
              </a:rPr>
            </a:br>
            <a:r>
              <a:rPr lang="en-GB" altLang="nl-BE" sz="1000" b="0" dirty="0" smtClean="0">
                <a:solidFill>
                  <a:schemeClr val="tx2"/>
                </a:solidFill>
                <a:latin typeface="+mn-lt"/>
              </a:rPr>
              <a:t/>
            </a:r>
            <a:br>
              <a:rPr lang="en-GB" altLang="nl-BE" sz="1000" b="0" dirty="0" smtClean="0">
                <a:solidFill>
                  <a:schemeClr val="tx2"/>
                </a:solidFill>
                <a:latin typeface="+mn-lt"/>
              </a:rPr>
            </a:br>
            <a: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</a:t>
            </a:r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 </a:t>
            </a:r>
            <a:r>
              <a:rPr lang="nl-NL" altLang="nl-BE" sz="1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Schilderij </a:t>
            </a:r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nl-NL" altLang="nl-BE" sz="1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S_ID</a:t>
            </a:r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l-NL" altLang="nl-BE" sz="1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Naam</a:t>
            </a:r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l-NL" altLang="nl-BE" sz="1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Periode</a:t>
            </a:r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l-NL" altLang="nl-BE" sz="1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Waarde</a:t>
            </a:r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VALUES(‘</a:t>
            </a:r>
            <a:r>
              <a:rPr lang="nl-NL" altLang="nl-BE" sz="1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S01</a:t>
            </a:r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’, </a:t>
            </a:r>
            <a:r>
              <a:rPr lang="nl-NL" altLang="nl-BE" sz="1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‘Vissershuis’</a:t>
            </a:r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l-NL" altLang="nl-BE" sz="1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1882</a:t>
            </a:r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l-NL" altLang="nl-BE" sz="1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16000000</a:t>
            </a:r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n-GB" altLang="nl-BE" sz="1800" dirty="0">
              <a:solidFill>
                <a:schemeClr val="tx1"/>
              </a:solidFill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GB" altLang="nl-BE" sz="2800" b="0" dirty="0">
              <a:effectLst/>
            </a:endParaRPr>
          </a:p>
          <a:p>
            <a:pPr>
              <a:lnSpc>
                <a:spcPct val="100000"/>
              </a:lnSpc>
            </a:pPr>
            <a:endParaRPr lang="en-GB" altLang="nl-BE" sz="2800" b="0" dirty="0">
              <a:effectLst/>
            </a:endParaRPr>
          </a:p>
        </p:txBody>
      </p:sp>
      <p:pic>
        <p:nvPicPr>
          <p:cNvPr id="2052" name="Picture 4" descr="http://www.n2growth.com/blog/wp-content/uploads/2010/02/1-change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4638674"/>
            <a:ext cx="4286250" cy="221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6954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83957" y="3630830"/>
            <a:ext cx="5464969" cy="7005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err="1" smtClean="0"/>
              <a:t>Datamanipulatietaal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Toevoegen, aanpassen en verwijderen</a:t>
            </a:r>
          </a:p>
          <a:p>
            <a:r>
              <a:rPr lang="nl-BE" sz="1400" dirty="0" smtClean="0"/>
              <a:t>Toevoegen van data</a:t>
            </a:r>
            <a:endParaRPr lang="nl-BE" sz="1400" dirty="0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275813" y="1509513"/>
            <a:ext cx="8153400" cy="345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lvl="1">
              <a:spcBef>
                <a:spcPct val="0"/>
              </a:spcBef>
            </a:pPr>
            <a:r>
              <a:rPr lang="en-GB" altLang="nl-BE" sz="2400" b="0" dirty="0" err="1" smtClean="0">
                <a:solidFill>
                  <a:schemeClr val="tx2"/>
                </a:solidFill>
                <a:latin typeface="+mn-lt"/>
              </a:rPr>
              <a:t>Toevoeging</a:t>
            </a:r>
            <a:r>
              <a:rPr lang="en-GB" altLang="nl-BE" sz="2400" b="0" dirty="0" smtClean="0">
                <a:solidFill>
                  <a:schemeClr val="tx2"/>
                </a:solidFill>
                <a:latin typeface="+mn-lt"/>
              </a:rPr>
              <a:t> van tuples die </a:t>
            </a:r>
            <a:r>
              <a:rPr lang="en-GB" altLang="nl-BE" sz="2400" b="0" dirty="0" err="1" smtClean="0">
                <a:solidFill>
                  <a:schemeClr val="tx2"/>
                </a:solidFill>
                <a:latin typeface="+mn-lt"/>
              </a:rPr>
              <a:t>afkomstig</a:t>
            </a:r>
            <a:r>
              <a:rPr lang="en-GB" altLang="nl-BE" sz="2400" b="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GB" altLang="nl-BE" sz="2400" b="0" dirty="0" err="1" smtClean="0">
                <a:solidFill>
                  <a:schemeClr val="tx2"/>
                </a:solidFill>
                <a:latin typeface="+mn-lt"/>
              </a:rPr>
              <a:t>zijn</a:t>
            </a:r>
            <a:r>
              <a:rPr lang="en-GB" altLang="nl-BE" sz="2400" b="0" dirty="0" smtClean="0">
                <a:solidFill>
                  <a:schemeClr val="tx2"/>
                </a:solidFill>
                <a:latin typeface="+mn-lt"/>
              </a:rPr>
              <a:t> van </a:t>
            </a:r>
            <a:r>
              <a:rPr lang="en-GB" altLang="nl-BE" sz="2400" b="0" dirty="0" err="1" smtClean="0">
                <a:solidFill>
                  <a:schemeClr val="tx2"/>
                </a:solidFill>
                <a:latin typeface="+mn-lt"/>
              </a:rPr>
              <a:t>een</a:t>
            </a:r>
            <a:r>
              <a:rPr lang="en-GB" altLang="nl-BE" sz="2400" b="0" dirty="0" smtClean="0">
                <a:solidFill>
                  <a:schemeClr val="tx2"/>
                </a:solidFill>
                <a:latin typeface="+mn-lt"/>
              </a:rPr>
              <a:t> </a:t>
            </a:r>
            <a:br>
              <a:rPr lang="en-GB" altLang="nl-BE" sz="2400" b="0" dirty="0" smtClean="0">
                <a:solidFill>
                  <a:schemeClr val="tx2"/>
                </a:solidFill>
                <a:latin typeface="+mn-lt"/>
              </a:rPr>
            </a:br>
            <a:r>
              <a:rPr lang="en-GB" altLang="nl-BE" sz="2400" b="0" dirty="0" err="1" smtClean="0">
                <a:solidFill>
                  <a:schemeClr val="tx2"/>
                </a:solidFill>
                <a:latin typeface="+mn-lt"/>
              </a:rPr>
              <a:t>andere</a:t>
            </a:r>
            <a:r>
              <a:rPr lang="en-GB" altLang="nl-BE" sz="2400" b="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GB" altLang="nl-BE" sz="2400" b="0" dirty="0" err="1" smtClean="0">
                <a:solidFill>
                  <a:schemeClr val="tx2"/>
                </a:solidFill>
                <a:latin typeface="+mn-lt"/>
              </a:rPr>
              <a:t>relatie</a:t>
            </a:r>
            <a:r>
              <a:rPr lang="en-GB" altLang="nl-BE" sz="2400" b="0" dirty="0" smtClean="0">
                <a:solidFill>
                  <a:schemeClr val="tx2"/>
                </a:solidFill>
                <a:latin typeface="+mn-lt"/>
              </a:rPr>
              <a:t/>
            </a:r>
            <a:br>
              <a:rPr lang="en-GB" altLang="nl-BE" sz="2400" b="0" dirty="0" smtClean="0">
                <a:solidFill>
                  <a:schemeClr val="tx2"/>
                </a:solidFill>
                <a:latin typeface="+mn-lt"/>
              </a:rPr>
            </a:br>
            <a:r>
              <a:rPr lang="en-GB" altLang="nl-BE" sz="1200" b="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GB" altLang="nl-BE" sz="2400" b="0" dirty="0" smtClean="0">
                <a:solidFill>
                  <a:schemeClr val="tx2"/>
                </a:solidFill>
                <a:latin typeface="+mn-lt"/>
              </a:rPr>
              <a:t/>
            </a:r>
            <a:br>
              <a:rPr lang="en-GB" altLang="nl-BE" sz="2400" b="0" dirty="0" smtClean="0">
                <a:solidFill>
                  <a:schemeClr val="tx2"/>
                </a:solidFill>
                <a:latin typeface="+mn-lt"/>
              </a:rPr>
            </a:br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INTO</a:t>
            </a:r>
            <a:r>
              <a:rPr lang="en-GB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altLang="nl-BE" sz="1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naam</a:t>
            </a:r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[(kolomlijst)]</a:t>
            </a:r>
            <a:b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nl-NL" altLang="nl-BE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select_instructie</a:t>
            </a:r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altLang="nl-BE" sz="1600" dirty="0">
              <a:solidFill>
                <a:schemeClr val="tx1"/>
              </a:solidFill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</a:pPr>
            <a:r>
              <a:rPr lang="en-GB" altLang="nl-BE" sz="2400" b="0" dirty="0" err="1" smtClean="0">
                <a:solidFill>
                  <a:schemeClr val="tx2"/>
                </a:solidFill>
                <a:latin typeface="+mn-lt"/>
              </a:rPr>
              <a:t>Voorbeeld</a:t>
            </a:r>
            <a:r>
              <a:rPr lang="en-GB" altLang="nl-BE" sz="1000" b="0" dirty="0" smtClean="0">
                <a:solidFill>
                  <a:schemeClr val="tx2"/>
                </a:solidFill>
                <a:latin typeface="+mn-lt"/>
              </a:rPr>
              <a:t/>
            </a:r>
            <a:br>
              <a:rPr lang="en-GB" altLang="nl-BE" sz="1000" b="0" dirty="0" smtClean="0">
                <a:solidFill>
                  <a:schemeClr val="tx2"/>
                </a:solidFill>
                <a:latin typeface="+mn-lt"/>
              </a:rPr>
            </a:br>
            <a:r>
              <a:rPr lang="en-GB" altLang="nl-BE" sz="1000" b="0" dirty="0" smtClean="0">
                <a:solidFill>
                  <a:schemeClr val="tx2"/>
                </a:solidFill>
                <a:latin typeface="+mn-lt"/>
              </a:rPr>
              <a:t/>
            </a:r>
            <a:br>
              <a:rPr lang="en-GB" altLang="nl-BE" sz="1000" b="0" dirty="0" smtClean="0">
                <a:solidFill>
                  <a:schemeClr val="tx2"/>
                </a:solidFill>
                <a:latin typeface="+mn-lt"/>
              </a:rPr>
            </a:br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INTO </a:t>
            </a:r>
            <a:r>
              <a:rPr lang="nl-NL" altLang="nl-BE" sz="1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Schilderij</a:t>
            </a:r>
            <a:br>
              <a:rPr lang="nl-NL" altLang="nl-BE" sz="1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(SELECT * FROM </a:t>
            </a:r>
            <a:r>
              <a:rPr lang="nl-NL" altLang="nl-BE" sz="1600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oud_schilderij</a:t>
            </a:r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WHERE </a:t>
            </a:r>
            <a:r>
              <a:rPr lang="nl-NL" altLang="nl-BE" sz="1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Periode </a:t>
            </a:r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 </a:t>
            </a:r>
            <a:r>
              <a:rPr lang="nl-NL" altLang="nl-BE" sz="1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1800</a:t>
            </a:r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altLang="nl-BE" sz="28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GB" altLang="nl-BE" sz="2800" b="0" dirty="0">
              <a:effectLst/>
            </a:endParaRPr>
          </a:p>
        </p:txBody>
      </p:sp>
      <p:pic>
        <p:nvPicPr>
          <p:cNvPr id="2052" name="Picture 4" descr="http://www.n2growth.com/blog/wp-content/uploads/2010/02/1-change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4638674"/>
            <a:ext cx="4286250" cy="221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127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SQL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Overzicht</a:t>
            </a:r>
            <a:endParaRPr lang="nl-BE" sz="1400" dirty="0"/>
          </a:p>
        </p:txBody>
      </p:sp>
      <p:pic>
        <p:nvPicPr>
          <p:cNvPr id="23" name="Picture 18" descr="https://encrypted-tbn3.gstatic.com/images?q=tbn:ANd9GcTJ7O5iMZuAGIWIWf8r9pP_YK_IEOPzFhBP_AyfP4zV7aRcAliBt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247" y="2779466"/>
            <a:ext cx="2157942" cy="1618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 Box 55"/>
          <p:cNvSpPr txBox="1">
            <a:spLocks noChangeArrowheads="1"/>
          </p:cNvSpPr>
          <p:nvPr/>
        </p:nvSpPr>
        <p:spPr bwMode="auto">
          <a:xfrm>
            <a:off x="4344989" y="2289988"/>
            <a:ext cx="2584450" cy="769441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nl-BE" sz="4400" dirty="0" smtClean="0">
                <a:solidFill>
                  <a:srgbClr val="14486B"/>
                </a:solidFill>
              </a:rPr>
              <a:t>DDL</a:t>
            </a:r>
            <a:endParaRPr lang="nl-NL" sz="4400" dirty="0">
              <a:solidFill>
                <a:srgbClr val="14486B"/>
              </a:solidFill>
            </a:endParaRPr>
          </a:p>
        </p:txBody>
      </p:sp>
      <p:sp>
        <p:nvSpPr>
          <p:cNvPr id="27" name="Line 57"/>
          <p:cNvSpPr>
            <a:spLocks noChangeShapeType="1"/>
          </p:cNvSpPr>
          <p:nvPr/>
        </p:nvSpPr>
        <p:spPr bwMode="auto">
          <a:xfrm flipV="1">
            <a:off x="3870474" y="2670623"/>
            <a:ext cx="852780" cy="751439"/>
          </a:xfrm>
          <a:prstGeom prst="line">
            <a:avLst/>
          </a:prstGeom>
          <a:noFill/>
          <a:ln w="114300">
            <a:solidFill>
              <a:schemeClr val="accent6">
                <a:lumMod val="75000"/>
              </a:schemeClr>
            </a:solidFill>
            <a:round/>
            <a:headEnd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nl-BE"/>
          </a:p>
        </p:txBody>
      </p:sp>
      <p:sp>
        <p:nvSpPr>
          <p:cNvPr id="34" name="Line 65"/>
          <p:cNvSpPr>
            <a:spLocks noChangeShapeType="1"/>
          </p:cNvSpPr>
          <p:nvPr/>
        </p:nvSpPr>
        <p:spPr bwMode="auto">
          <a:xfrm>
            <a:off x="3875580" y="3588694"/>
            <a:ext cx="847674" cy="0"/>
          </a:xfrm>
          <a:prstGeom prst="line">
            <a:avLst/>
          </a:prstGeom>
          <a:noFill/>
          <a:ln w="114300">
            <a:solidFill>
              <a:schemeClr val="accent6">
                <a:lumMod val="75000"/>
              </a:schemeClr>
            </a:solidFill>
            <a:round/>
            <a:headEnd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nl-BE"/>
          </a:p>
        </p:txBody>
      </p:sp>
      <p:sp>
        <p:nvSpPr>
          <p:cNvPr id="35" name="Line 66"/>
          <p:cNvSpPr>
            <a:spLocks noChangeShapeType="1"/>
          </p:cNvSpPr>
          <p:nvPr/>
        </p:nvSpPr>
        <p:spPr bwMode="auto">
          <a:xfrm>
            <a:off x="3870474" y="3766302"/>
            <a:ext cx="749652" cy="719370"/>
          </a:xfrm>
          <a:prstGeom prst="line">
            <a:avLst/>
          </a:prstGeom>
          <a:noFill/>
          <a:ln w="114300">
            <a:solidFill>
              <a:schemeClr val="accent6">
                <a:lumMod val="75000"/>
              </a:schemeClr>
            </a:solidFill>
            <a:round/>
            <a:headEnd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nl-BE"/>
          </a:p>
        </p:txBody>
      </p:sp>
      <p:sp>
        <p:nvSpPr>
          <p:cNvPr id="41" name="Text Box 55"/>
          <p:cNvSpPr txBox="1">
            <a:spLocks noChangeArrowheads="1"/>
          </p:cNvSpPr>
          <p:nvPr/>
        </p:nvSpPr>
        <p:spPr bwMode="auto">
          <a:xfrm>
            <a:off x="4354523" y="3240863"/>
            <a:ext cx="2584450" cy="769441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nl-BE" sz="4400" dirty="0" smtClean="0">
                <a:solidFill>
                  <a:srgbClr val="14486B"/>
                </a:solidFill>
              </a:rPr>
              <a:t>DML</a:t>
            </a:r>
            <a:endParaRPr lang="nl-NL" sz="4400" dirty="0">
              <a:solidFill>
                <a:srgbClr val="14486B"/>
              </a:solidFill>
            </a:endParaRPr>
          </a:p>
        </p:txBody>
      </p:sp>
      <p:sp>
        <p:nvSpPr>
          <p:cNvPr id="42" name="Text Box 55"/>
          <p:cNvSpPr txBox="1">
            <a:spLocks noChangeArrowheads="1"/>
          </p:cNvSpPr>
          <p:nvPr/>
        </p:nvSpPr>
        <p:spPr bwMode="auto">
          <a:xfrm>
            <a:off x="4723254" y="4149513"/>
            <a:ext cx="3062655" cy="769441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nl-BE" sz="4400" dirty="0" smtClean="0">
                <a:solidFill>
                  <a:srgbClr val="14486B"/>
                </a:solidFill>
              </a:rPr>
              <a:t>SQL/PSM</a:t>
            </a:r>
            <a:endParaRPr lang="nl-NL" sz="4400" dirty="0">
              <a:solidFill>
                <a:srgbClr val="1448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5658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77082" y="3630830"/>
            <a:ext cx="3979930" cy="7005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err="1" smtClean="0"/>
              <a:t>Datamanipulatietaal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Toevoegen, aanpassen en verwijderen</a:t>
            </a:r>
          </a:p>
          <a:p>
            <a:r>
              <a:rPr lang="nl-BE" sz="1400" dirty="0" smtClean="0"/>
              <a:t>Toevoegen van data</a:t>
            </a:r>
            <a:endParaRPr lang="nl-BE" sz="1400" dirty="0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275813" y="1509513"/>
            <a:ext cx="8153400" cy="345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lvl="1">
              <a:spcBef>
                <a:spcPct val="0"/>
              </a:spcBef>
            </a:pPr>
            <a:r>
              <a:rPr lang="en-GB" altLang="nl-BE" sz="2400" b="0" dirty="0" err="1" smtClean="0">
                <a:solidFill>
                  <a:schemeClr val="tx2"/>
                </a:solidFill>
                <a:latin typeface="+mn-lt"/>
              </a:rPr>
              <a:t>Toevoeging</a:t>
            </a:r>
            <a:r>
              <a:rPr lang="en-GB" altLang="nl-BE" sz="2400" b="0" dirty="0" smtClean="0">
                <a:solidFill>
                  <a:schemeClr val="tx2"/>
                </a:solidFill>
                <a:latin typeface="+mn-lt"/>
              </a:rPr>
              <a:t> van tuples die </a:t>
            </a:r>
            <a:r>
              <a:rPr lang="en-GB" altLang="nl-BE" sz="2400" b="0" dirty="0" err="1" smtClean="0">
                <a:solidFill>
                  <a:schemeClr val="tx2"/>
                </a:solidFill>
                <a:latin typeface="+mn-lt"/>
              </a:rPr>
              <a:t>afkomstig</a:t>
            </a:r>
            <a:r>
              <a:rPr lang="en-GB" altLang="nl-BE" sz="2400" b="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GB" altLang="nl-BE" sz="2400" b="0" dirty="0" err="1" smtClean="0">
                <a:solidFill>
                  <a:schemeClr val="tx2"/>
                </a:solidFill>
                <a:latin typeface="+mn-lt"/>
              </a:rPr>
              <a:t>zijn</a:t>
            </a:r>
            <a:r>
              <a:rPr lang="en-GB" altLang="nl-BE" sz="2400" b="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GB" altLang="nl-BE" sz="2400" b="0" dirty="0" err="1" smtClean="0">
                <a:solidFill>
                  <a:schemeClr val="tx2"/>
                </a:solidFill>
                <a:latin typeface="+mn-lt"/>
              </a:rPr>
              <a:t>uit</a:t>
            </a:r>
            <a:r>
              <a:rPr lang="en-GB" altLang="nl-BE" sz="2400" b="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GB" altLang="nl-BE" sz="2400" b="0" dirty="0" err="1" smtClean="0">
                <a:solidFill>
                  <a:schemeClr val="tx2"/>
                </a:solidFill>
                <a:latin typeface="+mn-lt"/>
              </a:rPr>
              <a:t>een</a:t>
            </a:r>
            <a:r>
              <a:rPr lang="en-GB" altLang="nl-BE" sz="2400" b="0" dirty="0" smtClean="0">
                <a:solidFill>
                  <a:schemeClr val="tx2"/>
                </a:solidFill>
                <a:latin typeface="+mn-lt"/>
              </a:rPr>
              <a:t> </a:t>
            </a:r>
            <a:br>
              <a:rPr lang="en-GB" altLang="nl-BE" sz="2400" b="0" dirty="0" smtClean="0">
                <a:solidFill>
                  <a:schemeClr val="tx2"/>
                </a:solidFill>
                <a:latin typeface="+mn-lt"/>
              </a:rPr>
            </a:br>
            <a:r>
              <a:rPr lang="en-GB" altLang="nl-BE" sz="2400" b="0" dirty="0" err="1" smtClean="0">
                <a:solidFill>
                  <a:schemeClr val="tx2"/>
                </a:solidFill>
                <a:latin typeface="+mn-lt"/>
              </a:rPr>
              <a:t>databestand</a:t>
            </a:r>
            <a:r>
              <a:rPr lang="en-GB" altLang="nl-BE" sz="2400" b="0" dirty="0" smtClean="0">
                <a:solidFill>
                  <a:schemeClr val="tx2"/>
                </a:solidFill>
                <a:latin typeface="+mn-lt"/>
              </a:rPr>
              <a:t/>
            </a:r>
            <a:br>
              <a:rPr lang="en-GB" altLang="nl-BE" sz="2400" b="0" dirty="0" smtClean="0">
                <a:solidFill>
                  <a:schemeClr val="tx2"/>
                </a:solidFill>
                <a:latin typeface="+mn-lt"/>
              </a:rPr>
            </a:br>
            <a:r>
              <a:rPr lang="en-GB" altLang="nl-BE" sz="1200" b="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GB" altLang="nl-BE" sz="2400" b="0" dirty="0" smtClean="0">
                <a:solidFill>
                  <a:schemeClr val="tx2"/>
                </a:solidFill>
                <a:latin typeface="+mn-lt"/>
              </a:rPr>
              <a:t/>
            </a:r>
            <a:br>
              <a:rPr lang="en-GB" altLang="nl-BE" sz="2400" b="0" dirty="0" smtClean="0">
                <a:solidFill>
                  <a:schemeClr val="tx2"/>
                </a:solidFill>
                <a:latin typeface="+mn-lt"/>
              </a:rPr>
            </a:br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LOAD FROM bestand [DELIMITER karakter]</a:t>
            </a:r>
            <a:b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INSERT INTO </a:t>
            </a:r>
            <a:r>
              <a:rPr lang="nl-NL" altLang="nl-BE" sz="1600" i="1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naam</a:t>
            </a:r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[(kolomlijst)]</a:t>
            </a:r>
            <a:endParaRPr lang="en-GB" altLang="nl-BE" sz="1600" dirty="0"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</a:pPr>
            <a:endParaRPr lang="en-GB" altLang="nl-BE" sz="1600" dirty="0">
              <a:solidFill>
                <a:schemeClr val="tx1"/>
              </a:solidFill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</a:pPr>
            <a:r>
              <a:rPr lang="en-GB" altLang="nl-BE" sz="2400" b="0" dirty="0" err="1" smtClean="0">
                <a:solidFill>
                  <a:schemeClr val="tx2"/>
                </a:solidFill>
                <a:latin typeface="+mn-lt"/>
              </a:rPr>
              <a:t>Voorbeeld</a:t>
            </a:r>
            <a:r>
              <a:rPr lang="en-GB" altLang="nl-BE" sz="1000" b="0" dirty="0" smtClean="0">
                <a:solidFill>
                  <a:schemeClr val="tx2"/>
                </a:solidFill>
                <a:latin typeface="+mn-lt"/>
              </a:rPr>
              <a:t/>
            </a:r>
            <a:br>
              <a:rPr lang="en-GB" altLang="nl-BE" sz="1000" b="0" dirty="0" smtClean="0">
                <a:solidFill>
                  <a:schemeClr val="tx2"/>
                </a:solidFill>
                <a:latin typeface="+mn-lt"/>
              </a:rPr>
            </a:br>
            <a:r>
              <a:rPr lang="en-GB" altLang="nl-BE" sz="1000" b="0" dirty="0" smtClean="0">
                <a:solidFill>
                  <a:schemeClr val="tx2"/>
                </a:solidFill>
                <a:latin typeface="+mn-lt"/>
              </a:rPr>
              <a:t/>
            </a:r>
            <a:br>
              <a:rPr lang="en-GB" altLang="nl-BE" sz="1000" b="0" dirty="0" smtClean="0">
                <a:solidFill>
                  <a:schemeClr val="tx2"/>
                </a:solidFill>
                <a:latin typeface="+mn-lt"/>
              </a:rPr>
            </a:br>
            <a:r>
              <a:rPr lang="en-US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 FROM ‘backup.csv’ DELIMITER ‘,’</a:t>
            </a:r>
            <a:br>
              <a:rPr lang="en-US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INTO </a:t>
            </a:r>
            <a:r>
              <a:rPr lang="nl-NL" altLang="nl-BE" sz="1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Schilderij</a:t>
            </a:r>
            <a:endParaRPr lang="en-GB" altLang="nl-BE" sz="28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 descr="http://www.n2growth.com/blog/wp-content/uploads/2010/02/1-change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4638674"/>
            <a:ext cx="4286250" cy="221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5473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83956" y="4536164"/>
            <a:ext cx="3368557" cy="6202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tangle 6"/>
          <p:cNvSpPr/>
          <p:nvPr/>
        </p:nvSpPr>
        <p:spPr>
          <a:xfrm>
            <a:off x="983956" y="3527693"/>
            <a:ext cx="3368557" cy="8999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err="1" smtClean="0"/>
              <a:t>Datamanipulatietaal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Toevoegen, aanpassen en verwijderen</a:t>
            </a:r>
          </a:p>
          <a:p>
            <a:r>
              <a:rPr lang="nl-BE" sz="1400" dirty="0" smtClean="0"/>
              <a:t>Aanpassen van data</a:t>
            </a:r>
            <a:endParaRPr lang="nl-BE" sz="1400" dirty="0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275813" y="1502638"/>
            <a:ext cx="8153400" cy="345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 altLang="nl-BE" sz="2800" b="0" dirty="0" err="1" smtClean="0">
                <a:solidFill>
                  <a:schemeClr val="tx2"/>
                </a:solidFill>
                <a:effectLst/>
                <a:latin typeface="+mn-lt"/>
              </a:rPr>
              <a:t>Aanpassen</a:t>
            </a:r>
            <a:r>
              <a:rPr lang="en-GB" altLang="nl-BE" sz="2800" b="0" dirty="0" smtClean="0">
                <a:solidFill>
                  <a:schemeClr val="tx2"/>
                </a:solidFill>
                <a:effectLst/>
                <a:latin typeface="+mn-lt"/>
              </a:rPr>
              <a:t> van data</a:t>
            </a:r>
            <a:r>
              <a:rPr lang="en-GB" altLang="nl-BE" sz="2400" b="0" dirty="0" smtClean="0">
                <a:solidFill>
                  <a:schemeClr val="tx2"/>
                </a:solidFill>
                <a:latin typeface="+mn-lt"/>
              </a:rPr>
              <a:t/>
            </a:r>
            <a:br>
              <a:rPr lang="en-GB" altLang="nl-BE" sz="2400" b="0" dirty="0" smtClean="0">
                <a:solidFill>
                  <a:schemeClr val="tx2"/>
                </a:solidFill>
                <a:latin typeface="+mn-lt"/>
              </a:rPr>
            </a:br>
            <a:r>
              <a:rPr lang="en-GB" altLang="nl-BE" sz="1000" b="0" dirty="0">
                <a:solidFill>
                  <a:schemeClr val="tx2"/>
                </a:solidFill>
                <a:latin typeface="+mn-lt"/>
              </a:rPr>
              <a:t/>
            </a:r>
            <a:br>
              <a:rPr lang="en-GB" altLang="nl-BE" sz="1000" b="0" dirty="0">
                <a:solidFill>
                  <a:schemeClr val="tx2"/>
                </a:solidFill>
                <a:latin typeface="+mn-lt"/>
              </a:rPr>
            </a:br>
            <a:r>
              <a:rPr lang="nl-NL" altLang="nl-BE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lang="en-GB" altLang="nl-BE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altLang="nl-BE" sz="160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</a:t>
            </a:r>
            <a:br>
              <a:rPr lang="nl-NL" altLang="nl-BE" sz="160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altLang="nl-BE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 ({</a:t>
            </a:r>
            <a:r>
              <a:rPr lang="nl-NL" altLang="nl-BE" sz="160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kolomnaam</a:t>
            </a:r>
            <a:r>
              <a:rPr lang="nl-NL" altLang="nl-BE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=expressie}[,…])</a:t>
            </a:r>
            <a:br>
              <a:rPr lang="nl-NL" altLang="nl-BE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altLang="nl-BE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[WHERE zoekconditie</a:t>
            </a:r>
            <a:r>
              <a:rPr lang="nl-NL" altLang="nl-BE" sz="16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br>
              <a:rPr lang="nl-NL" altLang="nl-BE" sz="16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altLang="nl-BE" sz="16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</a:pPr>
            <a:r>
              <a:rPr lang="en-GB" altLang="nl-BE" sz="2400" b="0" dirty="0" err="1" smtClean="0">
                <a:solidFill>
                  <a:schemeClr val="tx2"/>
                </a:solidFill>
                <a:latin typeface="+mn-lt"/>
              </a:rPr>
              <a:t>Voorbeelden</a:t>
            </a:r>
            <a:r>
              <a:rPr lang="en-GB" altLang="nl-BE" sz="1000" b="0" dirty="0" smtClean="0">
                <a:solidFill>
                  <a:schemeClr val="tx2"/>
                </a:solidFill>
                <a:latin typeface="+mn-lt"/>
              </a:rPr>
              <a:t/>
            </a:r>
            <a:br>
              <a:rPr lang="en-GB" altLang="nl-BE" sz="1000" b="0" dirty="0" smtClean="0">
                <a:solidFill>
                  <a:schemeClr val="tx2"/>
                </a:solidFill>
                <a:latin typeface="+mn-lt"/>
              </a:rPr>
            </a:br>
            <a:r>
              <a:rPr lang="en-GB" altLang="nl-BE" sz="1000" b="0" dirty="0" smtClean="0">
                <a:solidFill>
                  <a:schemeClr val="tx2"/>
                </a:solidFill>
                <a:latin typeface="+mn-lt"/>
              </a:rPr>
              <a:t/>
            </a:r>
            <a:br>
              <a:rPr lang="en-GB" altLang="nl-BE" sz="1000" b="0" dirty="0" smtClean="0">
                <a:solidFill>
                  <a:schemeClr val="tx2"/>
                </a:solidFill>
                <a:latin typeface="+mn-lt"/>
              </a:rPr>
            </a:br>
            <a: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</a:t>
            </a:r>
            <a:r>
              <a:rPr lang="nl-NL" altLang="nl-BE" sz="1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Schilderij</a:t>
            </a:r>
            <a:br>
              <a:rPr lang="nl-NL" altLang="nl-BE" sz="1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nl-NL" altLang="nl-BE" sz="1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Waarde = 20000000</a:t>
            </a:r>
            <a:br>
              <a:rPr lang="nl-NL" altLang="nl-BE" sz="1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nl-NL" altLang="nl-BE" sz="1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S_ID = ‘S01</a:t>
            </a:r>
            <a:r>
              <a:rPr lang="nl-NL" altLang="nl-BE" sz="1600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br>
              <a:rPr lang="nl-NL" altLang="nl-BE" sz="1600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altLang="nl-BE" sz="1600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nl-NL" altLang="nl-BE" sz="1600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</a:t>
            </a:r>
            <a:r>
              <a:rPr lang="nl-NL" altLang="nl-BE" sz="1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Schilderij</a:t>
            </a:r>
            <a:br>
              <a:rPr lang="nl-NL" altLang="nl-BE" sz="1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nl-NL" altLang="nl-BE" sz="1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Waarde = Waarde * 1.01</a:t>
            </a:r>
          </a:p>
          <a:p>
            <a:pPr lvl="1">
              <a:spcBef>
                <a:spcPct val="0"/>
              </a:spcBef>
            </a:pPr>
            <a:endParaRPr lang="nl-NL" altLang="nl-BE" sz="1600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</a:pPr>
            <a:endParaRPr lang="en-GB" altLang="nl-BE" sz="1800" dirty="0" smtClean="0">
              <a:solidFill>
                <a:schemeClr val="tx1"/>
              </a:solidFill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GB" altLang="nl-BE" sz="2800" b="0" dirty="0">
              <a:effectLst/>
            </a:endParaRPr>
          </a:p>
          <a:p>
            <a:pPr>
              <a:lnSpc>
                <a:spcPct val="100000"/>
              </a:lnSpc>
            </a:pPr>
            <a:endParaRPr lang="en-GB" altLang="nl-BE" sz="2800" b="0" dirty="0">
              <a:effectLst/>
            </a:endParaRPr>
          </a:p>
        </p:txBody>
      </p:sp>
      <p:pic>
        <p:nvPicPr>
          <p:cNvPr id="2052" name="Picture 4" descr="http://www.n2growth.com/blog/wp-content/uploads/2010/02/1-change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4638674"/>
            <a:ext cx="4286250" cy="221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0018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91981" y="4798566"/>
            <a:ext cx="3368557" cy="371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983956" y="4048039"/>
            <a:ext cx="3368557" cy="620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tangle 6"/>
          <p:cNvSpPr/>
          <p:nvPr/>
        </p:nvSpPr>
        <p:spPr>
          <a:xfrm>
            <a:off x="983956" y="3321438"/>
            <a:ext cx="3368557" cy="6111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err="1" smtClean="0"/>
              <a:t>Datamanipulatietaal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Toevoegen, aanpassen en verwijderen</a:t>
            </a:r>
          </a:p>
          <a:p>
            <a:r>
              <a:rPr lang="nl-BE" sz="1400" dirty="0" smtClean="0"/>
              <a:t>Verwijderen van data</a:t>
            </a:r>
            <a:endParaRPr lang="nl-BE" sz="1400" dirty="0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275813" y="1502638"/>
            <a:ext cx="8153400" cy="345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 altLang="nl-BE" sz="2800" b="0" dirty="0" err="1" smtClean="0">
                <a:solidFill>
                  <a:schemeClr val="tx2"/>
                </a:solidFill>
                <a:effectLst/>
                <a:latin typeface="+mn-lt"/>
              </a:rPr>
              <a:t>Verwijderen</a:t>
            </a:r>
            <a:r>
              <a:rPr lang="en-GB" altLang="nl-BE" sz="2800" b="0" dirty="0" smtClean="0">
                <a:solidFill>
                  <a:schemeClr val="tx2"/>
                </a:solidFill>
                <a:effectLst/>
                <a:latin typeface="+mn-lt"/>
              </a:rPr>
              <a:t> van data</a:t>
            </a:r>
            <a:r>
              <a:rPr lang="en-GB" altLang="nl-BE" sz="2400" b="0" dirty="0" smtClean="0">
                <a:solidFill>
                  <a:schemeClr val="tx2"/>
                </a:solidFill>
                <a:latin typeface="+mn-lt"/>
              </a:rPr>
              <a:t/>
            </a:r>
            <a:br>
              <a:rPr lang="en-GB" altLang="nl-BE" sz="2400" b="0" dirty="0" smtClean="0">
                <a:solidFill>
                  <a:schemeClr val="tx2"/>
                </a:solidFill>
                <a:latin typeface="+mn-lt"/>
              </a:rPr>
            </a:br>
            <a:r>
              <a:rPr lang="en-GB" altLang="nl-BE" sz="1000" b="0" dirty="0">
                <a:solidFill>
                  <a:schemeClr val="tx2"/>
                </a:solidFill>
                <a:latin typeface="+mn-lt"/>
              </a:rPr>
              <a:t/>
            </a:r>
            <a:br>
              <a:rPr lang="en-GB" altLang="nl-BE" sz="1000" b="0" dirty="0">
                <a:solidFill>
                  <a:schemeClr val="tx2"/>
                </a:solidFill>
                <a:latin typeface="+mn-lt"/>
              </a:rPr>
            </a:br>
            <a:r>
              <a:rPr lang="nl-NL" altLang="nl-BE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DELETE FROM</a:t>
            </a:r>
            <a:r>
              <a:rPr lang="en-GB" altLang="nl-BE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nl-NL" altLang="nl-BE" sz="16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naam</a:t>
            </a:r>
            <a:br>
              <a:rPr lang="nl-NL" altLang="nl-BE" sz="16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nl-NL" altLang="nl-BE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[WHERE zoekconditie]</a:t>
            </a:r>
            <a:r>
              <a:rPr lang="en-US" altLang="nl-BE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/>
            </a:r>
            <a:br>
              <a:rPr lang="en-US" altLang="nl-BE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endParaRPr lang="en-GB" altLang="nl-BE" sz="16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</a:pPr>
            <a:r>
              <a:rPr lang="en-GB" altLang="nl-BE" sz="2400" b="0" dirty="0" err="1" smtClean="0">
                <a:solidFill>
                  <a:schemeClr val="tx2"/>
                </a:solidFill>
                <a:latin typeface="+mn-lt"/>
              </a:rPr>
              <a:t>Voorbeelden</a:t>
            </a:r>
            <a:r>
              <a:rPr lang="en-GB" altLang="nl-BE" sz="1000" b="0" dirty="0" smtClean="0">
                <a:solidFill>
                  <a:schemeClr val="tx2"/>
                </a:solidFill>
                <a:latin typeface="+mn-lt"/>
              </a:rPr>
              <a:t/>
            </a:r>
            <a:br>
              <a:rPr lang="en-GB" altLang="nl-BE" sz="1000" b="0" dirty="0" smtClean="0">
                <a:solidFill>
                  <a:schemeClr val="tx2"/>
                </a:solidFill>
                <a:latin typeface="+mn-lt"/>
              </a:rPr>
            </a:br>
            <a:r>
              <a:rPr lang="en-GB" altLang="nl-BE" sz="1000" b="0" dirty="0" smtClean="0">
                <a:solidFill>
                  <a:schemeClr val="tx2"/>
                </a:solidFill>
                <a:latin typeface="+mn-lt"/>
              </a:rPr>
              <a:t/>
            </a:r>
            <a:br>
              <a:rPr lang="en-GB" altLang="nl-BE" sz="1000" b="0" dirty="0" smtClean="0">
                <a:solidFill>
                  <a:schemeClr val="tx2"/>
                </a:solidFill>
                <a:latin typeface="+mn-lt"/>
              </a:rPr>
            </a:br>
            <a:r>
              <a:rPr lang="en-GB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 FROM </a:t>
            </a:r>
            <a:r>
              <a:rPr lang="en-GB" altLang="nl-BE" sz="1600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Schilderij</a:t>
            </a:r>
            <a:r>
              <a:rPr lang="en-GB" altLang="nl-BE" sz="1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altLang="nl-BE" sz="1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GB" altLang="nl-BE" sz="1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S_ID = ‘S01</a:t>
            </a:r>
            <a:r>
              <a:rPr lang="en-GB" altLang="nl-BE" sz="1600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br>
              <a:rPr lang="en-GB" altLang="nl-BE" sz="1600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nl-BE" sz="1600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altLang="nl-BE" sz="1600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 FROM </a:t>
            </a:r>
            <a:r>
              <a:rPr lang="en-GB" altLang="nl-BE" sz="1600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Schilderij</a:t>
            </a:r>
            <a:r>
              <a:rPr lang="en-GB" altLang="nl-BE" sz="1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altLang="nl-BE" sz="1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GB" altLang="nl-BE" sz="1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nl-BE" sz="1600" i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Eigenaar</a:t>
            </a:r>
            <a:r>
              <a:rPr lang="en-GB" altLang="nl-BE" sz="1600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nl-BE" sz="1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GB" altLang="nl-BE" sz="1600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GB" altLang="nl-BE" sz="1600" i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Boijmans</a:t>
            </a:r>
            <a:r>
              <a:rPr lang="en-GB" altLang="nl-BE" sz="1600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br>
              <a:rPr lang="en-GB" altLang="nl-BE" sz="1600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altLang="nl-BE" sz="1600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nl-NL" altLang="nl-BE" sz="1600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 FROM </a:t>
            </a:r>
            <a:r>
              <a:rPr lang="en-GB" altLang="nl-BE" sz="1600" i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Schilderij</a:t>
            </a:r>
            <a:endParaRPr lang="nl-NL" altLang="nl-BE" sz="1600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</a:pPr>
            <a:endParaRPr lang="nl-NL" altLang="nl-BE" sz="1600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spcBef>
                <a:spcPct val="0"/>
              </a:spcBef>
              <a:buNone/>
            </a:pPr>
            <a:r>
              <a:rPr lang="nl-NL" altLang="nl-BE" sz="1600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br>
              <a:rPr lang="nl-NL" altLang="nl-BE" sz="1600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altLang="nl-BE" sz="1600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GB" altLang="nl-BE" sz="1800" dirty="0" smtClean="0">
              <a:solidFill>
                <a:schemeClr val="tx1"/>
              </a:solidFill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GB" altLang="nl-BE" sz="2800" b="0" dirty="0">
              <a:effectLst/>
            </a:endParaRPr>
          </a:p>
          <a:p>
            <a:pPr>
              <a:lnSpc>
                <a:spcPct val="100000"/>
              </a:lnSpc>
            </a:pPr>
            <a:endParaRPr lang="en-GB" altLang="nl-BE" sz="2800" b="0" dirty="0">
              <a:effectLst/>
            </a:endParaRPr>
          </a:p>
        </p:txBody>
      </p:sp>
      <p:pic>
        <p:nvPicPr>
          <p:cNvPr id="10" name="Picture 4" descr="http://www.n2growth.com/blog/wp-content/uploads/2010/02/1-change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4638674"/>
            <a:ext cx="4286250" cy="221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0270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joeseeber.com/wp-content/uploads/2013/04/seo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85" y="3182506"/>
            <a:ext cx="3319057" cy="3300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err="1" smtClean="0"/>
              <a:t>Datamanipulatietaal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Opzoeken van data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275813" y="1454513"/>
            <a:ext cx="8153400" cy="345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GB" altLang="nl-BE" sz="2800" b="0" dirty="0" err="1" smtClean="0">
                <a:solidFill>
                  <a:schemeClr val="tx2"/>
                </a:solidFill>
                <a:effectLst/>
                <a:latin typeface="+mn-lt"/>
              </a:rPr>
              <a:t>Opzoeken</a:t>
            </a:r>
            <a:r>
              <a:rPr lang="en-GB" altLang="nl-BE" sz="2800" b="0" dirty="0" smtClean="0">
                <a:solidFill>
                  <a:schemeClr val="tx2"/>
                </a:solidFill>
                <a:effectLst/>
                <a:latin typeface="+mn-lt"/>
              </a:rPr>
              <a:t> van data</a:t>
            </a:r>
            <a:r>
              <a:rPr lang="en-GB" altLang="nl-BE" sz="2400" b="0" dirty="0" smtClean="0">
                <a:solidFill>
                  <a:schemeClr val="tx2"/>
                </a:solidFill>
                <a:latin typeface="+mn-lt"/>
              </a:rPr>
              <a:t/>
            </a:r>
            <a:br>
              <a:rPr lang="en-GB" altLang="nl-BE" sz="2400" b="0" dirty="0" smtClean="0">
                <a:solidFill>
                  <a:schemeClr val="tx2"/>
                </a:solidFill>
                <a:latin typeface="+mn-lt"/>
              </a:rPr>
            </a:br>
            <a:r>
              <a:rPr lang="en-GB" altLang="nl-BE" sz="1000" b="0" dirty="0">
                <a:solidFill>
                  <a:schemeClr val="tx2"/>
                </a:solidFill>
                <a:latin typeface="+mn-lt"/>
              </a:rPr>
              <a:t/>
            </a:r>
            <a:br>
              <a:rPr lang="en-GB" altLang="nl-BE" sz="1000" b="0" dirty="0">
                <a:solidFill>
                  <a:schemeClr val="tx2"/>
                </a:solidFill>
                <a:latin typeface="+mn-lt"/>
              </a:rPr>
            </a:br>
            <a:r>
              <a:rPr lang="nl-NL" altLang="nl-BE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SELECT [</a:t>
            </a:r>
            <a:r>
              <a:rPr lang="nl-NL" altLang="nl-BE" sz="16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ALL</a:t>
            </a:r>
            <a:r>
              <a:rPr lang="nl-NL" altLang="nl-BE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|DISTINCT]{*|(kolomexpressie </a:t>
            </a:r>
            <a:r>
              <a:rPr lang="nl-NL" altLang="nl-BE" sz="16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[</a:t>
            </a:r>
            <a:r>
              <a:rPr lang="nl-NL" altLang="nl-BE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AS </a:t>
            </a:r>
            <a:r>
              <a:rPr lang="nl-NL" altLang="nl-BE" sz="160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nieuwe_naam</a:t>
            </a:r>
            <a:r>
              <a:rPr lang="nl-NL" altLang="nl-BE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][,…])}</a:t>
            </a:r>
            <a:br>
              <a:rPr lang="nl-NL" altLang="nl-BE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nl-NL" altLang="nl-BE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FROM ({</a:t>
            </a:r>
            <a:r>
              <a:rPr lang="nl-NL" altLang="nl-BE" sz="16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naam</a:t>
            </a:r>
            <a:r>
              <a:rPr lang="nl-NL" altLang="nl-BE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}[alias][,…])</a:t>
            </a:r>
            <a:br>
              <a:rPr lang="nl-NL" altLang="nl-BE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nl-NL" altLang="nl-BE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[WHERE zoekconditie]</a:t>
            </a:r>
            <a:br>
              <a:rPr lang="nl-NL" altLang="nl-BE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nl-NL" altLang="nl-BE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[{GROUP BY kolomlijst}[HAVING zoekconditie]]</a:t>
            </a:r>
            <a:br>
              <a:rPr lang="nl-NL" altLang="nl-BE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nl-NL" altLang="nl-BE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[ORDER BY kolomlijst]</a:t>
            </a:r>
            <a:endParaRPr lang="en-GB" altLang="nl-BE" sz="16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GB" altLang="nl-BE" sz="2800" b="0" dirty="0">
              <a:effectLst/>
            </a:endParaRPr>
          </a:p>
          <a:p>
            <a:pPr>
              <a:lnSpc>
                <a:spcPct val="100000"/>
              </a:lnSpc>
            </a:pPr>
            <a:endParaRPr lang="en-GB" altLang="nl-BE" sz="2800" b="0" dirty="0">
              <a:effectLst/>
            </a:endParaRPr>
          </a:p>
        </p:txBody>
      </p:sp>
      <p:pic>
        <p:nvPicPr>
          <p:cNvPr id="7174" name="Picture 6" descr="http://static3.trouw.nl/static/photo/2013/8/2/9/20130510103733/media_xl_164595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493" y="3939483"/>
            <a:ext cx="4786475" cy="270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redrivercrossfit.com/wp-content/uploads/2012/05/1-300x25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603" y="3658187"/>
            <a:ext cx="1302127" cy="108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4328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SQL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Overzicht</a:t>
            </a:r>
            <a:endParaRPr lang="nl-BE" sz="1400" dirty="0"/>
          </a:p>
        </p:txBody>
      </p:sp>
      <p:sp>
        <p:nvSpPr>
          <p:cNvPr id="25" name="Text Box 55"/>
          <p:cNvSpPr txBox="1">
            <a:spLocks noChangeArrowheads="1"/>
          </p:cNvSpPr>
          <p:nvPr/>
        </p:nvSpPr>
        <p:spPr bwMode="auto">
          <a:xfrm>
            <a:off x="838642" y="1540599"/>
            <a:ext cx="6593436" cy="769441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sz="4400" dirty="0" smtClean="0">
                <a:solidFill>
                  <a:srgbClr val="14486B"/>
                </a:solidFill>
              </a:rPr>
              <a:t>Praktijk: SQL-dialecten</a:t>
            </a:r>
            <a:endParaRPr lang="nl-NL" sz="4400" dirty="0">
              <a:solidFill>
                <a:srgbClr val="14486B"/>
              </a:solidFill>
            </a:endParaRP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82836" y="3246222"/>
            <a:ext cx="2425700" cy="36671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nl-BE" altLang="nl-BE" sz="1800" b="1" dirty="0">
                <a:solidFill>
                  <a:srgbClr val="996633"/>
                </a:solidFill>
              </a:rPr>
              <a:t>SQL in Oracle</a:t>
            </a:r>
            <a:endParaRPr lang="nl-NL" altLang="nl-BE" sz="1800" b="1" dirty="0">
              <a:solidFill>
                <a:srgbClr val="996633"/>
              </a:solidFill>
            </a:endParaRP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2089944" y="2640591"/>
            <a:ext cx="2068512" cy="36671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nl-BE" altLang="nl-BE" sz="1800" b="1" dirty="0">
                <a:solidFill>
                  <a:srgbClr val="009999"/>
                </a:solidFill>
              </a:rPr>
              <a:t>SQL in </a:t>
            </a:r>
            <a:r>
              <a:rPr lang="nl-BE" altLang="nl-BE" sz="1800" b="1" dirty="0" err="1">
                <a:solidFill>
                  <a:srgbClr val="009999"/>
                </a:solidFill>
              </a:rPr>
              <a:t>MSAccess</a:t>
            </a:r>
            <a:endParaRPr lang="nl-NL" altLang="nl-BE" sz="1800" b="1" dirty="0">
              <a:solidFill>
                <a:srgbClr val="009999"/>
              </a:solidFill>
            </a:endParaRP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2859161" y="5189376"/>
            <a:ext cx="3175000" cy="36671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nl-BE" altLang="nl-BE" sz="1800" b="1" dirty="0">
                <a:solidFill>
                  <a:srgbClr val="333399"/>
                </a:solidFill>
              </a:rPr>
              <a:t>SQL in </a:t>
            </a:r>
            <a:r>
              <a:rPr lang="nl-BE" altLang="nl-BE" sz="1800" b="1" dirty="0" err="1">
                <a:solidFill>
                  <a:srgbClr val="333399"/>
                </a:solidFill>
              </a:rPr>
              <a:t>SQLServer</a:t>
            </a:r>
            <a:endParaRPr lang="nl-NL" altLang="nl-BE" sz="1800" b="1" dirty="0">
              <a:solidFill>
                <a:srgbClr val="333399"/>
              </a:solidFill>
            </a:endParaRPr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1397794" y="3331153"/>
            <a:ext cx="3211512" cy="1909763"/>
          </a:xfrm>
          <a:prstGeom prst="ellipse">
            <a:avLst/>
          </a:prstGeom>
          <a:solidFill>
            <a:srgbClr val="FFFF99">
              <a:alpha val="67000"/>
            </a:srgbClr>
          </a:solidFill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1718469" y="3320041"/>
            <a:ext cx="3211512" cy="1911350"/>
          </a:xfrm>
          <a:prstGeom prst="ellipse">
            <a:avLst/>
          </a:prstGeom>
          <a:solidFill>
            <a:srgbClr val="BBE0E3">
              <a:alpha val="67000"/>
            </a:srgbClr>
          </a:solidFill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6" name="Oval 19" descr="Brede diagonaal omhoog"/>
          <p:cNvSpPr>
            <a:spLocks noChangeArrowheads="1"/>
          </p:cNvSpPr>
          <p:nvPr/>
        </p:nvSpPr>
        <p:spPr bwMode="auto">
          <a:xfrm>
            <a:off x="1842294" y="3429578"/>
            <a:ext cx="2632075" cy="1517650"/>
          </a:xfrm>
          <a:prstGeom prst="ellipse">
            <a:avLst/>
          </a:prstGeom>
          <a:pattFill prst="wdUpDiag">
            <a:fgClr>
              <a:srgbClr val="996633">
                <a:alpha val="50000"/>
              </a:srgbClr>
            </a:fgClr>
            <a:bgClr>
              <a:srgbClr val="FFFFFF">
                <a:alpha val="50000"/>
              </a:srgbClr>
            </a:bgClr>
          </a:pattFill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2645042" y="4480307"/>
            <a:ext cx="1097399" cy="378093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nl-BE" altLang="nl-BE" sz="1800" b="1" dirty="0" smtClean="0">
                <a:solidFill>
                  <a:srgbClr val="996633"/>
                </a:solidFill>
              </a:rPr>
              <a:t>SQL:2011</a:t>
            </a:r>
            <a:endParaRPr lang="nl-NL" altLang="nl-BE" sz="1800" b="1" dirty="0">
              <a:solidFill>
                <a:srgbClr val="996633"/>
              </a:solidFill>
            </a:endParaRPr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2028031" y="3008891"/>
            <a:ext cx="2235200" cy="1441450"/>
          </a:xfrm>
          <a:prstGeom prst="ellipse">
            <a:avLst/>
          </a:prstGeom>
          <a:solidFill>
            <a:srgbClr val="CCFF99">
              <a:alpha val="67000"/>
            </a:srgbClr>
          </a:solidFill>
          <a:ln w="38100">
            <a:solidFill>
              <a:srgbClr val="0099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altLang="nl-BE" sz="1800" b="0">
              <a:solidFill>
                <a:schemeClr val="folHlink"/>
              </a:solidFill>
            </a:endParaRPr>
          </a:p>
        </p:txBody>
      </p:sp>
      <p:pic>
        <p:nvPicPr>
          <p:cNvPr id="2050" name="Picture 2" descr="http://upload.wikimedia.org/wikipedia/commons/thumb/f/fc/Pieter_Bruegel_the_Elder_-_The_Tower_of_Babel_(Vienna)_-_Google_Art_Project_-_edited.jpg/1280px-Pieter_Bruegel_the_Elder_-_The_Tower_of_Babel_(Vienna)_-_Google_Art_Project_-_edit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456" y="4188403"/>
            <a:ext cx="3368658" cy="246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8550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SQL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Notatie-afspraken</a:t>
            </a:r>
            <a:endParaRPr lang="nl-BE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1148156" y="1381928"/>
            <a:ext cx="806541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3600" dirty="0" smtClean="0"/>
              <a:t>BNF-notatie                (</a:t>
            </a:r>
            <a:r>
              <a:rPr lang="nl-BE" sz="3600" dirty="0" err="1" smtClean="0"/>
              <a:t>Backus</a:t>
            </a:r>
            <a:r>
              <a:rPr lang="nl-BE" sz="3600" dirty="0" smtClean="0"/>
              <a:t> </a:t>
            </a:r>
            <a:r>
              <a:rPr lang="nl-BE" sz="3600" dirty="0" err="1" smtClean="0"/>
              <a:t>Naur</a:t>
            </a:r>
            <a:r>
              <a:rPr lang="nl-BE" sz="3600" dirty="0" smtClean="0"/>
              <a:t> Form)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3600" dirty="0" err="1" smtClean="0"/>
              <a:t>Identificatoren</a:t>
            </a:r>
            <a:endParaRPr lang="nl-BE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3600" dirty="0" smtClean="0"/>
              <a:t>Gereserveerde woorden</a:t>
            </a:r>
            <a:endParaRPr lang="nl-BE" sz="3600" dirty="0"/>
          </a:p>
        </p:txBody>
      </p:sp>
      <p:pic>
        <p:nvPicPr>
          <p:cNvPr id="3074" name="Picture 2" descr="http://upload.wikimedia.org/wikipedia/commons/thumb/5/55/Peternaur.JPG/220px-Peternau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18" y="1976942"/>
            <a:ext cx="1047750" cy="139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computerhistory.org/fellowawards/media/img/fellows/1997_john_backu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301" y="1917877"/>
            <a:ext cx="1210835" cy="151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28"/>
          <p:cNvGrpSpPr>
            <a:grpSpLocks/>
          </p:cNvGrpSpPr>
          <p:nvPr/>
        </p:nvGrpSpPr>
        <p:grpSpPr bwMode="auto">
          <a:xfrm>
            <a:off x="895913" y="2402466"/>
            <a:ext cx="4535486" cy="1787525"/>
            <a:chOff x="1382" y="742"/>
            <a:chExt cx="2930" cy="1126"/>
          </a:xfrm>
        </p:grpSpPr>
        <p:sp>
          <p:nvSpPr>
            <p:cNvPr id="20" name="Rectangle 29"/>
            <p:cNvSpPr>
              <a:spLocks noChangeArrowheads="1"/>
            </p:cNvSpPr>
            <p:nvPr/>
          </p:nvSpPr>
          <p:spPr bwMode="auto">
            <a:xfrm>
              <a:off x="1996" y="762"/>
              <a:ext cx="2316" cy="11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  <p:sp>
          <p:nvSpPr>
            <p:cNvPr id="21" name="Rectangle 30"/>
            <p:cNvSpPr>
              <a:spLocks noChangeArrowheads="1"/>
            </p:cNvSpPr>
            <p:nvPr/>
          </p:nvSpPr>
          <p:spPr bwMode="auto">
            <a:xfrm>
              <a:off x="1384" y="760"/>
              <a:ext cx="592" cy="1102"/>
            </a:xfrm>
            <a:prstGeom prst="rect">
              <a:avLst/>
            </a:prstGeom>
            <a:solidFill>
              <a:srgbClr val="BBE0E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  <p:sp>
          <p:nvSpPr>
            <p:cNvPr id="22" name="Text Box 31"/>
            <p:cNvSpPr txBox="1">
              <a:spLocks noChangeArrowheads="1"/>
            </p:cNvSpPr>
            <p:nvPr/>
          </p:nvSpPr>
          <p:spPr bwMode="auto">
            <a:xfrm>
              <a:off x="1382" y="742"/>
              <a:ext cx="51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600" b="1" dirty="0">
                  <a:solidFill>
                    <a:srgbClr val="000000"/>
                  </a:solidFill>
                </a:rPr>
                <a:t>notatie</a:t>
              </a:r>
              <a:endParaRPr lang="nl-NL" altLang="nl-BE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23" name="Text Box 32"/>
            <p:cNvSpPr txBox="1">
              <a:spLocks noChangeArrowheads="1"/>
            </p:cNvSpPr>
            <p:nvPr/>
          </p:nvSpPr>
          <p:spPr bwMode="auto">
            <a:xfrm>
              <a:off x="2014" y="742"/>
              <a:ext cx="64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600" b="1">
                  <a:solidFill>
                    <a:srgbClr val="000000"/>
                  </a:solidFill>
                </a:rPr>
                <a:t>betekenis</a:t>
              </a:r>
              <a:endParaRPr lang="nl-NL" altLang="nl-BE" sz="1600" b="1">
                <a:solidFill>
                  <a:srgbClr val="000000"/>
                </a:solidFill>
              </a:endParaRPr>
            </a:p>
          </p:txBody>
        </p:sp>
        <p:sp>
          <p:nvSpPr>
            <p:cNvPr id="24" name="Text Box 33"/>
            <p:cNvSpPr txBox="1">
              <a:spLocks noChangeArrowheads="1"/>
            </p:cNvSpPr>
            <p:nvPr/>
          </p:nvSpPr>
          <p:spPr bwMode="auto">
            <a:xfrm>
              <a:off x="1382" y="894"/>
              <a:ext cx="2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600" b="0">
                  <a:solidFill>
                    <a:srgbClr val="000000"/>
                  </a:solidFill>
                </a:rPr>
                <a:t>x y</a:t>
              </a:r>
              <a:endParaRPr lang="nl-NL" altLang="nl-BE" sz="1600" b="0">
                <a:solidFill>
                  <a:srgbClr val="000000"/>
                </a:solidFill>
              </a:endParaRPr>
            </a:p>
          </p:txBody>
        </p:sp>
        <p:sp>
          <p:nvSpPr>
            <p:cNvPr id="26" name="Text Box 34"/>
            <p:cNvSpPr txBox="1">
              <a:spLocks noChangeArrowheads="1"/>
            </p:cNvSpPr>
            <p:nvPr/>
          </p:nvSpPr>
          <p:spPr bwMode="auto">
            <a:xfrm>
              <a:off x="2014" y="894"/>
              <a:ext cx="14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600" b="0">
                  <a:solidFill>
                    <a:srgbClr val="000000"/>
                  </a:solidFill>
                </a:rPr>
                <a:t>x wordt gevolgd door y</a:t>
              </a:r>
              <a:endParaRPr lang="nl-BE" altLang="nl-BE" sz="1600" b="0">
                <a:solidFill>
                  <a:srgbClr val="000000"/>
                </a:solidFill>
                <a:sym typeface="Symbol" pitchFamily="18" charset="2"/>
              </a:endParaRPr>
            </a:p>
          </p:txBody>
        </p:sp>
        <p:sp>
          <p:nvSpPr>
            <p:cNvPr id="27" name="Text Box 35"/>
            <p:cNvSpPr txBox="1">
              <a:spLocks noChangeArrowheads="1"/>
            </p:cNvSpPr>
            <p:nvPr/>
          </p:nvSpPr>
          <p:spPr bwMode="auto">
            <a:xfrm>
              <a:off x="1390" y="1046"/>
              <a:ext cx="34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600" b="0">
                  <a:solidFill>
                    <a:srgbClr val="000000"/>
                  </a:solidFill>
                </a:rPr>
                <a:t>x | y</a:t>
              </a:r>
              <a:endParaRPr lang="nl-NL" altLang="nl-BE" sz="1600" b="0">
                <a:solidFill>
                  <a:srgbClr val="000000"/>
                </a:solidFill>
              </a:endParaRPr>
            </a:p>
          </p:txBody>
        </p:sp>
        <p:sp>
          <p:nvSpPr>
            <p:cNvPr id="28" name="Text Box 36"/>
            <p:cNvSpPr txBox="1">
              <a:spLocks noChangeArrowheads="1"/>
            </p:cNvSpPr>
            <p:nvPr/>
          </p:nvSpPr>
          <p:spPr bwMode="auto">
            <a:xfrm>
              <a:off x="2022" y="1046"/>
              <a:ext cx="8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600" b="0">
                  <a:solidFill>
                    <a:srgbClr val="000000"/>
                  </a:solidFill>
                </a:rPr>
                <a:t>x of y (keuze)</a:t>
              </a:r>
              <a:endParaRPr lang="nl-BE" altLang="nl-BE" sz="1600" b="0" i="1">
                <a:solidFill>
                  <a:srgbClr val="000000"/>
                </a:solidFill>
                <a:sym typeface="Symbol" pitchFamily="18" charset="2"/>
              </a:endParaRPr>
            </a:p>
          </p:txBody>
        </p:sp>
        <p:sp>
          <p:nvSpPr>
            <p:cNvPr id="29" name="Text Box 37"/>
            <p:cNvSpPr txBox="1">
              <a:spLocks noChangeArrowheads="1"/>
            </p:cNvSpPr>
            <p:nvPr/>
          </p:nvSpPr>
          <p:spPr bwMode="auto">
            <a:xfrm>
              <a:off x="1390" y="1198"/>
              <a:ext cx="32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600" b="0">
                  <a:solidFill>
                    <a:srgbClr val="000000"/>
                  </a:solidFill>
                </a:rPr>
                <a:t>[ x ]</a:t>
              </a:r>
              <a:endParaRPr lang="nl-NL" altLang="nl-BE" sz="1600" b="0">
                <a:solidFill>
                  <a:srgbClr val="000000"/>
                </a:solidFill>
              </a:endParaRPr>
            </a:p>
          </p:txBody>
        </p:sp>
        <p:sp>
          <p:nvSpPr>
            <p:cNvPr id="30" name="Text Box 38"/>
            <p:cNvSpPr txBox="1">
              <a:spLocks noChangeArrowheads="1"/>
            </p:cNvSpPr>
            <p:nvPr/>
          </p:nvSpPr>
          <p:spPr bwMode="auto">
            <a:xfrm>
              <a:off x="2022" y="1198"/>
              <a:ext cx="14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600" b="0">
                  <a:solidFill>
                    <a:srgbClr val="000000"/>
                  </a:solidFill>
                </a:rPr>
                <a:t>x of ledig (x is optioneel)</a:t>
              </a:r>
              <a:endParaRPr lang="nl-BE" altLang="nl-BE" sz="1600" b="0">
                <a:solidFill>
                  <a:srgbClr val="000000"/>
                </a:solidFill>
                <a:sym typeface="Symbol" pitchFamily="18" charset="2"/>
              </a:endParaRPr>
            </a:p>
          </p:txBody>
        </p:sp>
        <p:sp>
          <p:nvSpPr>
            <p:cNvPr id="31" name="Text Box 39"/>
            <p:cNvSpPr txBox="1">
              <a:spLocks noChangeArrowheads="1"/>
            </p:cNvSpPr>
            <p:nvPr/>
          </p:nvSpPr>
          <p:spPr bwMode="auto">
            <a:xfrm>
              <a:off x="1382" y="1350"/>
              <a:ext cx="33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600" b="0">
                  <a:solidFill>
                    <a:srgbClr val="000000"/>
                  </a:solidFill>
                </a:rPr>
                <a:t>{ x }</a:t>
              </a:r>
              <a:endParaRPr lang="nl-NL" altLang="nl-BE" sz="1600" b="0">
                <a:solidFill>
                  <a:srgbClr val="000000"/>
                </a:solidFill>
              </a:endParaRPr>
            </a:p>
          </p:txBody>
        </p:sp>
        <p:sp>
          <p:nvSpPr>
            <p:cNvPr id="32" name="Text Box 40"/>
            <p:cNvSpPr txBox="1">
              <a:spLocks noChangeArrowheads="1"/>
            </p:cNvSpPr>
            <p:nvPr/>
          </p:nvSpPr>
          <p:spPr bwMode="auto">
            <a:xfrm>
              <a:off x="2014" y="1350"/>
              <a:ext cx="19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600" b="0">
                  <a:solidFill>
                    <a:srgbClr val="000000"/>
                  </a:solidFill>
                </a:rPr>
                <a:t>x moet voorkomen (x is vereist) </a:t>
              </a:r>
              <a:endParaRPr lang="nl-BE" altLang="nl-BE" sz="1600" b="0">
                <a:solidFill>
                  <a:srgbClr val="000000"/>
                </a:solidFill>
                <a:sym typeface="Symbol" pitchFamily="18" charset="2"/>
              </a:endParaRPr>
            </a:p>
          </p:txBody>
        </p:sp>
        <p:sp>
          <p:nvSpPr>
            <p:cNvPr id="33" name="Text Box 41"/>
            <p:cNvSpPr txBox="1">
              <a:spLocks noChangeArrowheads="1"/>
            </p:cNvSpPr>
            <p:nvPr/>
          </p:nvSpPr>
          <p:spPr bwMode="auto">
            <a:xfrm>
              <a:off x="1390" y="1502"/>
              <a:ext cx="3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600" b="0">
                  <a:solidFill>
                    <a:srgbClr val="000000"/>
                  </a:solidFill>
                </a:rPr>
                <a:t>(…)</a:t>
              </a:r>
              <a:endParaRPr lang="nl-NL" altLang="nl-BE" sz="1600" b="0">
                <a:solidFill>
                  <a:srgbClr val="000000"/>
                </a:solidFill>
              </a:endParaRPr>
            </a:p>
          </p:txBody>
        </p:sp>
        <p:sp>
          <p:nvSpPr>
            <p:cNvPr id="34" name="Text Box 42"/>
            <p:cNvSpPr txBox="1">
              <a:spLocks noChangeArrowheads="1"/>
            </p:cNvSpPr>
            <p:nvPr/>
          </p:nvSpPr>
          <p:spPr bwMode="auto">
            <a:xfrm>
              <a:off x="2022" y="1502"/>
              <a:ext cx="2285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600" b="0">
                  <a:solidFill>
                    <a:srgbClr val="000000"/>
                  </a:solidFill>
                </a:rPr>
                <a:t>eindig aantal keer herhalen van wat er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600" b="0">
                  <a:solidFill>
                    <a:srgbClr val="000000"/>
                  </a:solidFill>
                </a:rPr>
                <a:t>tussen de haken staat</a:t>
              </a:r>
            </a:p>
          </p:txBody>
        </p:sp>
        <p:sp>
          <p:nvSpPr>
            <p:cNvPr id="35" name="Rectangle 43"/>
            <p:cNvSpPr>
              <a:spLocks noChangeArrowheads="1"/>
            </p:cNvSpPr>
            <p:nvPr/>
          </p:nvSpPr>
          <p:spPr bwMode="auto">
            <a:xfrm>
              <a:off x="1936" y="760"/>
              <a:ext cx="72" cy="1104"/>
            </a:xfrm>
            <a:prstGeom prst="rect">
              <a:avLst/>
            </a:prstGeom>
            <a:solidFill>
              <a:srgbClr val="1687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</p:grpSp>
      <p:sp>
        <p:nvSpPr>
          <p:cNvPr id="36" name="Text Box 44"/>
          <p:cNvSpPr txBox="1">
            <a:spLocks noChangeArrowheads="1"/>
          </p:cNvSpPr>
          <p:nvPr/>
        </p:nvSpPr>
        <p:spPr bwMode="auto">
          <a:xfrm>
            <a:off x="839547" y="4314008"/>
            <a:ext cx="5422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BE" altLang="nl-BE" sz="2000" b="0" u="sng" dirty="0"/>
              <a:t>Voorbeeld</a:t>
            </a:r>
            <a:r>
              <a:rPr lang="nl-BE" altLang="nl-BE" sz="2000" b="0" dirty="0"/>
              <a:t>:  </a:t>
            </a:r>
            <a:r>
              <a:rPr lang="nl-NL" altLang="nl-BE" sz="2000" b="0" dirty="0"/>
              <a:t>a[b]{</a:t>
            </a:r>
            <a:r>
              <a:rPr lang="nl-NL" altLang="nl-BE" sz="2000" b="0" dirty="0" err="1"/>
              <a:t>c|d</a:t>
            </a:r>
            <a:r>
              <a:rPr lang="nl-NL" altLang="nl-BE" sz="2000" b="0" dirty="0"/>
              <a:t>}([*e…])</a:t>
            </a:r>
            <a:br>
              <a:rPr lang="nl-NL" altLang="nl-BE" sz="2000" b="0" dirty="0"/>
            </a:br>
            <a:r>
              <a:rPr lang="nl-NL" altLang="nl-BE" sz="2000" b="0" dirty="0"/>
              <a:t>                    ‘</a:t>
            </a:r>
            <a:r>
              <a:rPr lang="nl-NL" altLang="nl-BE" sz="2000" b="0" dirty="0" err="1"/>
              <a:t>ac</a:t>
            </a:r>
            <a:r>
              <a:rPr lang="nl-NL" altLang="nl-BE" sz="2000" b="0" dirty="0"/>
              <a:t>’, ‘</a:t>
            </a:r>
            <a:r>
              <a:rPr lang="nl-NL" altLang="nl-BE" sz="2000" b="0" dirty="0" err="1"/>
              <a:t>abd</a:t>
            </a:r>
            <a:r>
              <a:rPr lang="nl-NL" altLang="nl-BE" sz="2000" b="0" dirty="0"/>
              <a:t>’, ‘</a:t>
            </a:r>
            <a:r>
              <a:rPr lang="nl-NL" altLang="nl-BE" sz="2000" b="0" dirty="0" err="1"/>
              <a:t>ac</a:t>
            </a:r>
            <a:r>
              <a:rPr lang="nl-NL" altLang="nl-BE" sz="2000" b="0" dirty="0"/>
              <a:t>*e’ en ‘abc*e*e*e*e’</a:t>
            </a:r>
            <a:r>
              <a:rPr lang="en-US" altLang="nl-BE" sz="1600" dirty="0"/>
              <a:t> </a:t>
            </a:r>
            <a:r>
              <a:rPr lang="nl-NL" altLang="nl-BE" sz="1600" dirty="0"/>
              <a:t> </a:t>
            </a:r>
            <a:endParaRPr lang="en-US" altLang="nl-BE" sz="1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95913" y="2688398"/>
            <a:ext cx="4535486" cy="1"/>
          </a:xfrm>
          <a:prstGeom prst="line">
            <a:avLst/>
          </a:prstGeom>
          <a:ln w="19050">
            <a:solidFill>
              <a:srgbClr val="1687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8059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899746" y="2861440"/>
            <a:ext cx="5696590" cy="867105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 err="1" smtClean="0"/>
              <a:t>Datadefinitietaal</a:t>
            </a:r>
            <a:r>
              <a:rPr lang="nl-BE" sz="3600" b="1" dirty="0" smtClean="0"/>
              <a:t> - DDL</a:t>
            </a:r>
            <a:endParaRPr lang="nl-BE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326068633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err="1" smtClean="0"/>
              <a:t>Datadefinitietaal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Databanken</a:t>
            </a:r>
            <a:endParaRPr lang="nl-BE" sz="1400" dirty="0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275813" y="1399513"/>
            <a:ext cx="8153400" cy="345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 altLang="nl-BE" sz="2800" b="0" dirty="0" err="1" smtClean="0">
                <a:solidFill>
                  <a:schemeClr val="tx2"/>
                </a:solidFill>
                <a:effectLst/>
                <a:latin typeface="+mn-lt"/>
              </a:rPr>
              <a:t>Databanken</a:t>
            </a:r>
            <a:endParaRPr lang="en-GB" altLang="nl-BE" sz="2800" b="0" dirty="0">
              <a:solidFill>
                <a:schemeClr val="tx2"/>
              </a:solidFill>
              <a:effectLst/>
              <a:latin typeface="+mn-lt"/>
            </a:endParaRPr>
          </a:p>
          <a:p>
            <a:pPr lvl="1">
              <a:lnSpc>
                <a:spcPct val="100000"/>
              </a:lnSpc>
            </a:pPr>
            <a:r>
              <a:rPr lang="en-GB" altLang="nl-BE" sz="2400" b="0" dirty="0" err="1" smtClean="0">
                <a:solidFill>
                  <a:schemeClr val="tx2"/>
                </a:solidFill>
                <a:latin typeface="+mn-lt"/>
              </a:rPr>
              <a:t>Aanmaken</a:t>
            </a:r>
            <a:r>
              <a:rPr lang="en-GB" altLang="nl-BE" sz="2400" dirty="0">
                <a:solidFill>
                  <a:schemeClr val="tx2"/>
                </a:solidFill>
                <a:latin typeface="+mn-lt"/>
              </a:rPr>
              <a:t/>
            </a:r>
            <a:br>
              <a:rPr lang="en-GB" altLang="nl-BE" sz="2400" dirty="0">
                <a:solidFill>
                  <a:schemeClr val="tx2"/>
                </a:solidFill>
                <a:latin typeface="+mn-lt"/>
              </a:rPr>
            </a:br>
            <a:r>
              <a:rPr lang="en-GB" altLang="nl-BE" sz="10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GB" altLang="nl-BE" sz="2400" b="0" dirty="0">
                <a:solidFill>
                  <a:schemeClr val="tx2"/>
                </a:solidFill>
                <a:latin typeface="+mn-lt"/>
              </a:rPr>
              <a:t/>
            </a:r>
            <a:br>
              <a:rPr lang="en-GB" altLang="nl-BE" sz="2400" b="0" dirty="0">
                <a:solidFill>
                  <a:schemeClr val="tx2"/>
                </a:solidFill>
                <a:latin typeface="+mn-lt"/>
              </a:rPr>
            </a:br>
            <a:r>
              <a:rPr lang="en-GB" altLang="nl-BE" sz="1600" dirty="0">
                <a:solidFill>
                  <a:schemeClr val="tx1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CREATE</a:t>
            </a:r>
            <a:r>
              <a:rPr lang="en-GB" altLang="nl-BE" sz="1600" b="0" dirty="0">
                <a:solidFill>
                  <a:schemeClr val="tx1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en-GB" altLang="nl-BE" sz="1600" dirty="0">
                <a:solidFill>
                  <a:schemeClr val="tx1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SCHEMA</a:t>
            </a:r>
            <a:r>
              <a:rPr lang="en-GB" altLang="nl-BE" sz="1600" b="0" dirty="0">
                <a:solidFill>
                  <a:schemeClr val="tx1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en-GB" altLang="nl-BE" sz="1600" b="0" i="1" dirty="0" err="1">
                <a:solidFill>
                  <a:schemeClr val="tx1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naam</a:t>
            </a:r>
            <a:r>
              <a:rPr lang="en-GB" altLang="nl-BE" sz="1600" b="0" dirty="0">
                <a:solidFill>
                  <a:schemeClr val="tx1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[</a:t>
            </a:r>
            <a:r>
              <a:rPr lang="en-GB" altLang="nl-BE" sz="1600" dirty="0">
                <a:solidFill>
                  <a:schemeClr val="tx1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AUTHORIZATION</a:t>
            </a:r>
            <a:r>
              <a:rPr lang="en-GB" altLang="nl-BE" sz="1600" b="0" dirty="0">
                <a:solidFill>
                  <a:schemeClr val="tx1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en-GB" altLang="nl-BE" sz="1600" b="0" i="1" dirty="0">
                <a:solidFill>
                  <a:schemeClr val="tx1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maker</a:t>
            </a:r>
            <a:r>
              <a:rPr lang="en-GB" altLang="nl-BE" sz="1600" b="0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]</a:t>
            </a:r>
            <a:br>
              <a:rPr lang="en-GB" altLang="nl-BE" sz="1600" b="0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endParaRPr lang="en-GB" altLang="nl-BE" sz="16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GB" altLang="nl-BE" sz="2400" b="0" dirty="0" err="1" smtClean="0">
                <a:solidFill>
                  <a:schemeClr val="tx2"/>
                </a:solidFill>
                <a:latin typeface="+mn-lt"/>
              </a:rPr>
              <a:t>Verwijderen</a:t>
            </a:r>
            <a:r>
              <a:rPr lang="en-GB" altLang="nl-BE" sz="2400" b="0" dirty="0" smtClean="0">
                <a:solidFill>
                  <a:schemeClr val="tx2"/>
                </a:solidFill>
                <a:latin typeface="+mn-lt"/>
              </a:rPr>
              <a:t/>
            </a:r>
            <a:br>
              <a:rPr lang="en-GB" altLang="nl-BE" sz="2400" b="0" dirty="0" smtClean="0">
                <a:solidFill>
                  <a:schemeClr val="tx2"/>
                </a:solidFill>
                <a:latin typeface="+mn-lt"/>
              </a:rPr>
            </a:br>
            <a:r>
              <a:rPr lang="en-GB" altLang="nl-BE" sz="1000" b="0" dirty="0">
                <a:solidFill>
                  <a:schemeClr val="tx2"/>
                </a:solidFill>
                <a:latin typeface="+mn-lt"/>
              </a:rPr>
              <a:t/>
            </a:r>
            <a:br>
              <a:rPr lang="en-GB" altLang="nl-BE" sz="1000" b="0" dirty="0">
                <a:solidFill>
                  <a:schemeClr val="tx2"/>
                </a:solidFill>
                <a:latin typeface="+mn-lt"/>
              </a:rPr>
            </a:br>
            <a:r>
              <a:rPr lang="nl-NL" altLang="nl-BE" sz="1600" dirty="0">
                <a:solidFill>
                  <a:schemeClr val="tx1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DROP SCHEMA </a:t>
            </a:r>
            <a:r>
              <a:rPr lang="nl-NL" altLang="nl-BE" sz="1600" i="1" dirty="0">
                <a:solidFill>
                  <a:schemeClr val="tx1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naam</a:t>
            </a:r>
            <a:r>
              <a:rPr lang="nl-NL" altLang="nl-BE" sz="1600" dirty="0">
                <a:solidFill>
                  <a:schemeClr val="tx1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[</a:t>
            </a:r>
            <a:r>
              <a:rPr lang="nl-NL" altLang="nl-BE" sz="1600" u="sng" dirty="0">
                <a:solidFill>
                  <a:schemeClr val="tx1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RESTRICT</a:t>
            </a:r>
            <a:r>
              <a:rPr lang="nl-NL" altLang="nl-BE" sz="1600" dirty="0">
                <a:solidFill>
                  <a:schemeClr val="tx1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|CASCADE</a:t>
            </a:r>
            <a:r>
              <a:rPr lang="nl-NL" altLang="nl-BE" sz="1600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]</a:t>
            </a:r>
            <a:endParaRPr lang="en-GB" altLang="nl-BE" sz="2800" b="0" dirty="0">
              <a:effectLst/>
            </a:endParaRPr>
          </a:p>
          <a:p>
            <a:pPr>
              <a:lnSpc>
                <a:spcPct val="100000"/>
              </a:lnSpc>
            </a:pPr>
            <a:endParaRPr lang="en-GB" altLang="nl-BE" sz="2800" b="0" dirty="0">
              <a:effectLst/>
            </a:endParaRPr>
          </a:p>
        </p:txBody>
      </p:sp>
      <p:pic>
        <p:nvPicPr>
          <p:cNvPr id="1026" name="Picture 2" descr="http://d2o0t5hpnwv4c1.cloudfront.net/520_sql/sql_beginners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547" y="3899849"/>
            <a:ext cx="4113125" cy="2767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6130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err="1" smtClean="0"/>
              <a:t>Datadefinitietaal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Domeinen</a:t>
            </a:r>
            <a:endParaRPr lang="nl-BE" sz="1400" dirty="0"/>
          </a:p>
        </p:txBody>
      </p:sp>
      <p:pic>
        <p:nvPicPr>
          <p:cNvPr id="4098" name="Picture 2" descr="http://zack-group.com/en/images/bg-home-construc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704" y="4358869"/>
            <a:ext cx="3435668" cy="229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275813" y="1509513"/>
            <a:ext cx="8153400" cy="345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 altLang="nl-BE" sz="2800" b="0" dirty="0" err="1" smtClean="0">
                <a:solidFill>
                  <a:schemeClr val="tx2"/>
                </a:solidFill>
                <a:effectLst/>
                <a:latin typeface="+mn-lt"/>
              </a:rPr>
              <a:t>Domeinen</a:t>
            </a:r>
            <a:endParaRPr lang="en-GB" altLang="nl-BE" sz="2800" b="0" dirty="0">
              <a:solidFill>
                <a:schemeClr val="tx2"/>
              </a:solidFill>
              <a:effectLst/>
              <a:latin typeface="+mn-lt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GB" altLang="nl-BE" sz="2400" b="0" dirty="0" err="1" smtClean="0">
                <a:solidFill>
                  <a:schemeClr val="tx2"/>
                </a:solidFill>
                <a:latin typeface="+mn-lt"/>
              </a:rPr>
              <a:t>Aanmaken</a:t>
            </a:r>
            <a:r>
              <a:rPr lang="en-GB" altLang="nl-BE" sz="2400" b="0" dirty="0" smtClean="0">
                <a:solidFill>
                  <a:schemeClr val="tx2"/>
                </a:solidFill>
                <a:latin typeface="+mn-lt"/>
              </a:rPr>
              <a:t/>
            </a:r>
            <a:br>
              <a:rPr lang="en-GB" altLang="nl-BE" sz="2400" b="0" dirty="0" smtClean="0">
                <a:solidFill>
                  <a:schemeClr val="tx2"/>
                </a:solidFill>
                <a:latin typeface="+mn-lt"/>
              </a:rPr>
            </a:br>
            <a:r>
              <a:rPr lang="en-GB" altLang="nl-BE" sz="1000" b="0" dirty="0">
                <a:solidFill>
                  <a:schemeClr val="tx2"/>
                </a:solidFill>
                <a:latin typeface="+mn-lt"/>
              </a:rPr>
              <a:t/>
            </a:r>
            <a:br>
              <a:rPr lang="en-GB" altLang="nl-BE" sz="1000" b="0" dirty="0">
                <a:solidFill>
                  <a:schemeClr val="tx2"/>
                </a:solidFill>
                <a:latin typeface="+mn-lt"/>
              </a:rPr>
            </a:br>
            <a:r>
              <a:rPr lang="nl-NL" altLang="nl-BE" sz="1600" dirty="0">
                <a:solidFill>
                  <a:schemeClr val="tx1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CREATE DOMAIN</a:t>
            </a:r>
            <a:r>
              <a:rPr lang="en-GB" altLang="nl-BE" sz="1600" dirty="0">
                <a:solidFill>
                  <a:schemeClr val="tx1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nl-NL" altLang="nl-BE" sz="1600" i="1" dirty="0">
                <a:solidFill>
                  <a:schemeClr val="tx1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naam</a:t>
            </a:r>
            <a:r>
              <a:rPr lang="nl-NL" altLang="nl-BE" sz="1600" dirty="0">
                <a:solidFill>
                  <a:schemeClr val="tx1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[AS] datatype</a:t>
            </a:r>
            <a:br>
              <a:rPr lang="nl-NL" altLang="nl-BE" sz="1600" dirty="0">
                <a:solidFill>
                  <a:schemeClr val="tx1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nl-NL" altLang="nl-BE" sz="1600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 </a:t>
            </a:r>
            <a:r>
              <a:rPr lang="nl-NL" altLang="nl-BE" sz="1600" dirty="0">
                <a:solidFill>
                  <a:schemeClr val="tx1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[DEFAULT </a:t>
            </a:r>
            <a:r>
              <a:rPr lang="nl-NL" altLang="nl-BE" sz="1600" i="1" dirty="0" err="1">
                <a:solidFill>
                  <a:schemeClr val="tx1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defaultwaarde</a:t>
            </a:r>
            <a:r>
              <a:rPr lang="nl-NL" altLang="nl-BE" sz="1600" dirty="0">
                <a:solidFill>
                  <a:schemeClr val="tx1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]</a:t>
            </a:r>
            <a:br>
              <a:rPr lang="nl-NL" altLang="nl-BE" sz="1600" dirty="0">
                <a:solidFill>
                  <a:schemeClr val="tx1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nl-NL" altLang="nl-BE" sz="1600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 </a:t>
            </a:r>
            <a:r>
              <a:rPr lang="nl-NL" altLang="nl-BE" sz="1600" dirty="0">
                <a:solidFill>
                  <a:schemeClr val="tx1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[CHECK (</a:t>
            </a:r>
            <a:r>
              <a:rPr lang="nl-NL" altLang="nl-BE" sz="1600" dirty="0" err="1">
                <a:solidFill>
                  <a:schemeClr val="tx1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logische_expressie</a:t>
            </a:r>
            <a:r>
              <a:rPr lang="nl-NL" altLang="nl-BE" sz="1600" dirty="0">
                <a:solidFill>
                  <a:schemeClr val="tx1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)]</a:t>
            </a:r>
            <a:r>
              <a:rPr lang="en-US" altLang="nl-BE" sz="1600" dirty="0">
                <a:solidFill>
                  <a:schemeClr val="tx1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en-US" altLang="nl-BE" sz="1600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/>
            </a:r>
            <a:br>
              <a:rPr lang="en-US" altLang="nl-BE" sz="1600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endParaRPr lang="en-GB" altLang="nl-BE" sz="1600" dirty="0">
              <a:solidFill>
                <a:schemeClr val="tx1"/>
              </a:solidFill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</a:pPr>
            <a:r>
              <a:rPr lang="en-GB" altLang="nl-BE" sz="2400" b="0" dirty="0" err="1" smtClean="0">
                <a:solidFill>
                  <a:schemeClr val="tx2"/>
                </a:solidFill>
                <a:latin typeface="+mn-lt"/>
              </a:rPr>
              <a:t>Verwijderen</a:t>
            </a:r>
            <a:r>
              <a:rPr lang="en-GB" altLang="nl-BE" sz="2400" b="0" dirty="0" smtClean="0">
                <a:solidFill>
                  <a:schemeClr val="tx2"/>
                </a:solidFill>
                <a:latin typeface="+mn-lt"/>
              </a:rPr>
              <a:t/>
            </a:r>
            <a:br>
              <a:rPr lang="en-GB" altLang="nl-BE" sz="2400" b="0" dirty="0" smtClean="0">
                <a:solidFill>
                  <a:schemeClr val="tx2"/>
                </a:solidFill>
                <a:latin typeface="+mn-lt"/>
              </a:rPr>
            </a:br>
            <a:r>
              <a:rPr lang="en-GB" altLang="nl-BE" sz="1000" b="0" dirty="0">
                <a:solidFill>
                  <a:schemeClr val="tx2"/>
                </a:solidFill>
                <a:latin typeface="+mn-lt"/>
              </a:rPr>
              <a:t/>
            </a:r>
            <a:br>
              <a:rPr lang="en-GB" altLang="nl-BE" sz="1000" b="0" dirty="0">
                <a:solidFill>
                  <a:schemeClr val="tx2"/>
                </a:solidFill>
                <a:latin typeface="+mn-lt"/>
              </a:rPr>
            </a:br>
            <a:r>
              <a:rPr lang="fr-FR" altLang="nl-BE" sz="1600" dirty="0">
                <a:solidFill>
                  <a:schemeClr val="tx1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DROP DOMAIN</a:t>
            </a:r>
            <a:r>
              <a:rPr lang="nl-NL" altLang="nl-BE" sz="1600" dirty="0">
                <a:solidFill>
                  <a:schemeClr val="tx1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fr-FR" altLang="nl-BE" sz="1600" i="1" dirty="0" err="1">
                <a:solidFill>
                  <a:schemeClr val="tx1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naam</a:t>
            </a:r>
            <a:r>
              <a:rPr lang="fr-FR" altLang="nl-BE" sz="1600" dirty="0">
                <a:solidFill>
                  <a:schemeClr val="tx1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[</a:t>
            </a:r>
            <a:r>
              <a:rPr lang="fr-FR" altLang="nl-BE" sz="1600" u="sng" dirty="0">
                <a:solidFill>
                  <a:schemeClr val="tx1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RESTRICT</a:t>
            </a:r>
            <a:r>
              <a:rPr lang="fr-FR" altLang="nl-BE" sz="1600" dirty="0">
                <a:solidFill>
                  <a:schemeClr val="tx1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|CASCADE]</a:t>
            </a:r>
            <a:endParaRPr lang="en-GB" altLang="nl-BE" sz="1600" dirty="0">
              <a:solidFill>
                <a:schemeClr val="tx1"/>
              </a:solidFill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</a:pPr>
            <a:endParaRPr lang="en-GB" altLang="nl-BE" sz="1800" dirty="0">
              <a:solidFill>
                <a:schemeClr val="tx1"/>
              </a:solidFill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GB" altLang="nl-BE" sz="2800" b="0" dirty="0">
              <a:effectLst/>
            </a:endParaRPr>
          </a:p>
          <a:p>
            <a:pPr>
              <a:lnSpc>
                <a:spcPct val="100000"/>
              </a:lnSpc>
            </a:pPr>
            <a:endParaRPr lang="en-GB" altLang="nl-BE" sz="28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75020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err="1"/>
              <a:t>Datadefinitietaal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Domeinen</a:t>
            </a:r>
            <a:endParaRPr lang="nl-BE" sz="1400" dirty="0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609435" y="1368989"/>
            <a:ext cx="8153400" cy="345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sz="2400" b="0" u="sng" dirty="0" err="1" smtClean="0">
                <a:solidFill>
                  <a:schemeClr val="tx2"/>
                </a:solidFill>
                <a:effectLst/>
                <a:latin typeface="+mn-lt"/>
              </a:rPr>
              <a:t>Standaard</a:t>
            </a:r>
            <a:r>
              <a:rPr lang="en-GB" altLang="nl-BE" sz="2400" b="0" u="sng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400" b="0" u="sng" dirty="0" err="1" smtClean="0">
                <a:solidFill>
                  <a:schemeClr val="tx2"/>
                </a:solidFill>
                <a:effectLst/>
                <a:latin typeface="+mn-lt"/>
              </a:rPr>
              <a:t>atomaire</a:t>
            </a:r>
            <a:r>
              <a:rPr lang="en-GB" altLang="nl-BE" sz="2400" b="0" u="sng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400" b="0" u="sng" dirty="0" err="1" smtClean="0">
                <a:solidFill>
                  <a:schemeClr val="tx2"/>
                </a:solidFill>
                <a:effectLst/>
                <a:latin typeface="+mn-lt"/>
              </a:rPr>
              <a:t>dataypes</a:t>
            </a:r>
            <a:r>
              <a:rPr lang="en-GB" altLang="nl-BE" sz="2400" b="0" u="sng" dirty="0" smtClean="0">
                <a:solidFill>
                  <a:schemeClr val="tx2"/>
                </a:solidFill>
                <a:effectLst/>
                <a:latin typeface="+mn-lt"/>
              </a:rPr>
              <a:t> van SQL</a:t>
            </a:r>
            <a:endParaRPr lang="en-GB" altLang="nl-BE" sz="2400" b="0" u="sng" dirty="0">
              <a:solidFill>
                <a:schemeClr val="tx2"/>
              </a:solidFill>
              <a:effectLst/>
              <a:latin typeface="+mn-lt"/>
            </a:endParaRPr>
          </a:p>
        </p:txBody>
      </p:sp>
      <p:sp>
        <p:nvSpPr>
          <p:cNvPr id="7" name="Rectangle 39"/>
          <p:cNvSpPr>
            <a:spLocks noChangeArrowheads="1"/>
          </p:cNvSpPr>
          <p:nvPr/>
        </p:nvSpPr>
        <p:spPr bwMode="auto">
          <a:xfrm>
            <a:off x="2303750" y="2095500"/>
            <a:ext cx="6359525" cy="38242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8" name="Rectangle 40"/>
          <p:cNvSpPr>
            <a:spLocks noChangeArrowheads="1"/>
          </p:cNvSpPr>
          <p:nvPr/>
        </p:nvSpPr>
        <p:spPr bwMode="auto">
          <a:xfrm>
            <a:off x="640050" y="2082800"/>
            <a:ext cx="1651000" cy="3840163"/>
          </a:xfrm>
          <a:prstGeom prst="rect">
            <a:avLst/>
          </a:prstGeom>
          <a:solidFill>
            <a:srgbClr val="BBE0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9" name="Text Box 41"/>
          <p:cNvSpPr txBox="1">
            <a:spLocks noChangeArrowheads="1"/>
          </p:cNvSpPr>
          <p:nvPr/>
        </p:nvSpPr>
        <p:spPr bwMode="auto">
          <a:xfrm>
            <a:off x="636875" y="2054225"/>
            <a:ext cx="94346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600" b="1" dirty="0">
                <a:solidFill>
                  <a:srgbClr val="000000"/>
                </a:solidFill>
              </a:rPr>
              <a:t>datatype</a:t>
            </a:r>
            <a:endParaRPr lang="nl-NL" altLang="nl-BE" sz="1600" b="1" dirty="0">
              <a:solidFill>
                <a:srgbClr val="000000"/>
              </a:solidFill>
            </a:endParaRPr>
          </a:p>
        </p:txBody>
      </p:sp>
      <p:sp>
        <p:nvSpPr>
          <p:cNvPr id="10" name="Text Box 42"/>
          <p:cNvSpPr txBox="1">
            <a:spLocks noChangeArrowheads="1"/>
          </p:cNvSpPr>
          <p:nvPr/>
        </p:nvSpPr>
        <p:spPr bwMode="auto">
          <a:xfrm>
            <a:off x="2338675" y="2054225"/>
            <a:ext cx="120898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600" b="1">
                <a:solidFill>
                  <a:srgbClr val="000000"/>
                </a:solidFill>
              </a:rPr>
              <a:t>beschrijving</a:t>
            </a:r>
            <a:endParaRPr lang="nl-NL" altLang="nl-BE" sz="1600" b="1">
              <a:solidFill>
                <a:srgbClr val="000000"/>
              </a:solidFill>
            </a:endParaRPr>
          </a:p>
        </p:txBody>
      </p:sp>
      <p:sp>
        <p:nvSpPr>
          <p:cNvPr id="11" name="Text Box 43"/>
          <p:cNvSpPr txBox="1">
            <a:spLocks noChangeArrowheads="1"/>
          </p:cNvSpPr>
          <p:nvPr/>
        </p:nvSpPr>
        <p:spPr bwMode="auto">
          <a:xfrm>
            <a:off x="636875" y="2295525"/>
            <a:ext cx="904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600" b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endParaRPr lang="nl-NL" altLang="nl-BE" sz="1600" b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Box 44"/>
          <p:cNvSpPr txBox="1">
            <a:spLocks noChangeArrowheads="1"/>
          </p:cNvSpPr>
          <p:nvPr/>
        </p:nvSpPr>
        <p:spPr bwMode="auto">
          <a:xfrm>
            <a:off x="2338675" y="2295525"/>
            <a:ext cx="5534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600" b="0">
                <a:solidFill>
                  <a:srgbClr val="000000"/>
                </a:solidFill>
              </a:rPr>
              <a:t>waarheidswaarde uit driewaardige logica (true, false of null)</a:t>
            </a:r>
            <a:endParaRPr lang="nl-BE" altLang="nl-BE" sz="1600" b="0">
              <a:solidFill>
                <a:srgbClr val="000000"/>
              </a:solidFill>
              <a:sym typeface="Symbol" pitchFamily="18" charset="2"/>
            </a:endParaRPr>
          </a:p>
        </p:txBody>
      </p:sp>
      <p:sp>
        <p:nvSpPr>
          <p:cNvPr id="14" name="Text Box 45"/>
          <p:cNvSpPr txBox="1">
            <a:spLocks noChangeArrowheads="1"/>
          </p:cNvSpPr>
          <p:nvPr/>
        </p:nvSpPr>
        <p:spPr bwMode="auto">
          <a:xfrm>
            <a:off x="649575" y="2536825"/>
            <a:ext cx="942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char[(</a:t>
            </a:r>
            <a:r>
              <a:rPr lang="nl-BE" altLang="nl-BE" sz="1600" b="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nl-BE" altLang="nl-BE"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)]</a:t>
            </a:r>
            <a:endParaRPr lang="nl-NL" altLang="nl-BE" sz="1600" b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Box 46"/>
          <p:cNvSpPr txBox="1">
            <a:spLocks noChangeArrowheads="1"/>
          </p:cNvSpPr>
          <p:nvPr/>
        </p:nvSpPr>
        <p:spPr bwMode="auto">
          <a:xfrm>
            <a:off x="2351375" y="2536825"/>
            <a:ext cx="3517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600" b="0">
                <a:solidFill>
                  <a:srgbClr val="000000"/>
                </a:solidFill>
              </a:rPr>
              <a:t>karaktersequentie met vaste lengte </a:t>
            </a:r>
            <a:r>
              <a:rPr lang="nl-BE" altLang="nl-BE" sz="1600" b="0" i="1">
                <a:solidFill>
                  <a:srgbClr val="000000"/>
                </a:solidFill>
              </a:rPr>
              <a:t>n</a:t>
            </a:r>
            <a:endParaRPr lang="nl-BE" altLang="nl-BE" sz="1600" b="0" i="1">
              <a:solidFill>
                <a:srgbClr val="000000"/>
              </a:solidFill>
              <a:sym typeface="Symbol" pitchFamily="18" charset="2"/>
            </a:endParaRPr>
          </a:p>
        </p:txBody>
      </p:sp>
      <p:sp>
        <p:nvSpPr>
          <p:cNvPr id="16" name="Text Box 47"/>
          <p:cNvSpPr txBox="1">
            <a:spLocks noChangeArrowheads="1"/>
          </p:cNvSpPr>
          <p:nvPr/>
        </p:nvSpPr>
        <p:spPr bwMode="auto">
          <a:xfrm>
            <a:off x="649575" y="2778125"/>
            <a:ext cx="1225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600" b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varchar</a:t>
            </a:r>
            <a:r>
              <a:rPr lang="nl-BE" altLang="nl-BE" sz="16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[(</a:t>
            </a:r>
            <a:r>
              <a:rPr lang="nl-BE" altLang="nl-BE" sz="1600" b="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nl-BE" altLang="nl-BE" sz="16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)]</a:t>
            </a:r>
            <a:endParaRPr lang="nl-NL" altLang="nl-BE" sz="1600" b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Box 48"/>
          <p:cNvSpPr txBox="1">
            <a:spLocks noChangeArrowheads="1"/>
          </p:cNvSpPr>
          <p:nvPr/>
        </p:nvSpPr>
        <p:spPr bwMode="auto">
          <a:xfrm>
            <a:off x="2351375" y="2778125"/>
            <a:ext cx="5310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600" b="0">
                <a:solidFill>
                  <a:srgbClr val="000000"/>
                </a:solidFill>
              </a:rPr>
              <a:t>karaktersequentie met variabele lengte die maximaal </a:t>
            </a:r>
            <a:r>
              <a:rPr lang="nl-BE" altLang="nl-BE" sz="1600" b="0" i="1">
                <a:solidFill>
                  <a:srgbClr val="000000"/>
                </a:solidFill>
              </a:rPr>
              <a:t>n</a:t>
            </a:r>
            <a:r>
              <a:rPr lang="nl-BE" altLang="nl-BE" sz="1600" b="0">
                <a:solidFill>
                  <a:srgbClr val="000000"/>
                </a:solidFill>
              </a:rPr>
              <a:t> is</a:t>
            </a:r>
            <a:endParaRPr lang="nl-BE" altLang="nl-BE" sz="1600" b="0">
              <a:solidFill>
                <a:srgbClr val="000000"/>
              </a:solidFill>
              <a:sym typeface="Symbol" pitchFamily="18" charset="2"/>
            </a:endParaRPr>
          </a:p>
        </p:txBody>
      </p:sp>
      <p:sp>
        <p:nvSpPr>
          <p:cNvPr id="18" name="Text Box 49"/>
          <p:cNvSpPr txBox="1">
            <a:spLocks noChangeArrowheads="1"/>
          </p:cNvSpPr>
          <p:nvPr/>
        </p:nvSpPr>
        <p:spPr bwMode="auto">
          <a:xfrm>
            <a:off x="636875" y="3019425"/>
            <a:ext cx="1543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numeric[(</a:t>
            </a:r>
            <a:r>
              <a:rPr lang="nl-BE" altLang="nl-BE" sz="1600" b="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nl-BE" altLang="nl-BE"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[,</a:t>
            </a:r>
            <a:r>
              <a:rPr lang="nl-BE" altLang="nl-BE" sz="1600" b="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nl-BE" altLang="nl-BE"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])]</a:t>
            </a:r>
            <a:endParaRPr lang="nl-NL" altLang="nl-BE" sz="1600" b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 Box 50"/>
          <p:cNvSpPr txBox="1">
            <a:spLocks noChangeArrowheads="1"/>
          </p:cNvSpPr>
          <p:nvPr/>
        </p:nvSpPr>
        <p:spPr bwMode="auto">
          <a:xfrm>
            <a:off x="2338675" y="3019425"/>
            <a:ext cx="46497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600" b="0" dirty="0">
                <a:solidFill>
                  <a:srgbClr val="000000"/>
                </a:solidFill>
              </a:rPr>
              <a:t>exact getal met </a:t>
            </a:r>
            <a:r>
              <a:rPr lang="nl-BE" altLang="nl-BE" sz="1600" b="0" i="1" dirty="0">
                <a:solidFill>
                  <a:srgbClr val="000000"/>
                </a:solidFill>
              </a:rPr>
              <a:t>p</a:t>
            </a:r>
            <a:r>
              <a:rPr lang="nl-BE" altLang="nl-BE" sz="1600" b="0" dirty="0">
                <a:solidFill>
                  <a:srgbClr val="000000"/>
                </a:solidFill>
              </a:rPr>
              <a:t> cijfers, waarvan </a:t>
            </a:r>
            <a:r>
              <a:rPr lang="nl-BE" altLang="nl-BE" sz="1600" b="0" i="1" dirty="0">
                <a:solidFill>
                  <a:srgbClr val="000000"/>
                </a:solidFill>
              </a:rPr>
              <a:t>s</a:t>
            </a:r>
            <a:r>
              <a:rPr lang="nl-BE" altLang="nl-BE" sz="1600" b="0" dirty="0">
                <a:solidFill>
                  <a:srgbClr val="000000"/>
                </a:solidFill>
              </a:rPr>
              <a:t> na de komma</a:t>
            </a:r>
            <a:endParaRPr lang="nl-BE" altLang="nl-BE" sz="1600" b="0" dirty="0">
              <a:solidFill>
                <a:srgbClr val="000000"/>
              </a:solidFill>
              <a:sym typeface="Symbol" pitchFamily="18" charset="2"/>
            </a:endParaRPr>
          </a:p>
        </p:txBody>
      </p:sp>
      <p:sp>
        <p:nvSpPr>
          <p:cNvPr id="20" name="Text Box 51"/>
          <p:cNvSpPr txBox="1">
            <a:spLocks noChangeArrowheads="1"/>
          </p:cNvSpPr>
          <p:nvPr/>
        </p:nvSpPr>
        <p:spPr bwMode="auto">
          <a:xfrm>
            <a:off x="649575" y="3260725"/>
            <a:ext cx="15192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decimal[(</a:t>
            </a:r>
            <a:r>
              <a:rPr lang="nl-BE" altLang="nl-BE" sz="1600" b="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nl-BE" altLang="nl-BE"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[,</a:t>
            </a:r>
            <a:r>
              <a:rPr lang="nl-BE" altLang="nl-BE" sz="1600" b="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nl-BE" altLang="nl-BE"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])]</a:t>
            </a:r>
            <a:endParaRPr lang="nl-NL" altLang="nl-BE" sz="1600" b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 Box 52"/>
          <p:cNvSpPr txBox="1">
            <a:spLocks noChangeArrowheads="1"/>
          </p:cNvSpPr>
          <p:nvPr/>
        </p:nvSpPr>
        <p:spPr bwMode="auto">
          <a:xfrm>
            <a:off x="2351375" y="3260725"/>
            <a:ext cx="2355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600" b="0">
                <a:solidFill>
                  <a:srgbClr val="000000"/>
                </a:solidFill>
              </a:rPr>
              <a:t>idem als numeric[(</a:t>
            </a:r>
            <a:r>
              <a:rPr lang="nl-BE" altLang="nl-BE" sz="1600" b="0" i="1">
                <a:solidFill>
                  <a:srgbClr val="000000"/>
                </a:solidFill>
              </a:rPr>
              <a:t>p</a:t>
            </a:r>
            <a:r>
              <a:rPr lang="nl-BE" altLang="nl-BE" sz="1600" b="0">
                <a:solidFill>
                  <a:srgbClr val="000000"/>
                </a:solidFill>
              </a:rPr>
              <a:t>[,</a:t>
            </a:r>
            <a:r>
              <a:rPr lang="nl-BE" altLang="nl-BE" sz="1600" b="0" i="1">
                <a:solidFill>
                  <a:srgbClr val="000000"/>
                </a:solidFill>
              </a:rPr>
              <a:t>s</a:t>
            </a:r>
            <a:r>
              <a:rPr lang="nl-BE" altLang="nl-BE" sz="1600" b="0">
                <a:solidFill>
                  <a:srgbClr val="000000"/>
                </a:solidFill>
              </a:rPr>
              <a:t>])]</a:t>
            </a:r>
          </a:p>
        </p:txBody>
      </p:sp>
      <p:sp>
        <p:nvSpPr>
          <p:cNvPr id="22" name="Text Box 53"/>
          <p:cNvSpPr txBox="1">
            <a:spLocks noChangeArrowheads="1"/>
          </p:cNvSpPr>
          <p:nvPr/>
        </p:nvSpPr>
        <p:spPr bwMode="auto">
          <a:xfrm>
            <a:off x="649575" y="3502025"/>
            <a:ext cx="804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  <a:endParaRPr lang="nl-NL" altLang="nl-BE" sz="1600" b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 Box 54"/>
          <p:cNvSpPr txBox="1">
            <a:spLocks noChangeArrowheads="1"/>
          </p:cNvSpPr>
          <p:nvPr/>
        </p:nvSpPr>
        <p:spPr bwMode="auto">
          <a:xfrm>
            <a:off x="2351375" y="3502025"/>
            <a:ext cx="2079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600" b="0">
                <a:solidFill>
                  <a:srgbClr val="000000"/>
                </a:solidFill>
              </a:rPr>
              <a:t>grote gehele getallen</a:t>
            </a:r>
            <a:endParaRPr lang="nl-BE" altLang="nl-BE" sz="1600" b="0">
              <a:solidFill>
                <a:srgbClr val="000000"/>
              </a:solidFill>
              <a:sym typeface="Symbol" pitchFamily="18" charset="2"/>
            </a:endParaRPr>
          </a:p>
        </p:txBody>
      </p:sp>
      <p:sp>
        <p:nvSpPr>
          <p:cNvPr id="24" name="Text Box 55"/>
          <p:cNvSpPr txBox="1">
            <a:spLocks noChangeArrowheads="1"/>
          </p:cNvSpPr>
          <p:nvPr/>
        </p:nvSpPr>
        <p:spPr bwMode="auto">
          <a:xfrm>
            <a:off x="636875" y="3730625"/>
            <a:ext cx="871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smallint</a:t>
            </a:r>
            <a:endParaRPr lang="nl-NL" altLang="nl-BE" sz="1600" b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 Box 56"/>
          <p:cNvSpPr txBox="1">
            <a:spLocks noChangeArrowheads="1"/>
          </p:cNvSpPr>
          <p:nvPr/>
        </p:nvSpPr>
        <p:spPr bwMode="auto">
          <a:xfrm>
            <a:off x="2338675" y="3730625"/>
            <a:ext cx="4529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600" b="0">
                <a:solidFill>
                  <a:srgbClr val="000000"/>
                </a:solidFill>
              </a:rPr>
              <a:t>kleine gehele getallen (tussen -32767 en 32767)</a:t>
            </a:r>
          </a:p>
        </p:txBody>
      </p:sp>
      <p:sp>
        <p:nvSpPr>
          <p:cNvPr id="26" name="Text Box 57"/>
          <p:cNvSpPr txBox="1">
            <a:spLocks noChangeArrowheads="1"/>
          </p:cNvSpPr>
          <p:nvPr/>
        </p:nvSpPr>
        <p:spPr bwMode="auto">
          <a:xfrm>
            <a:off x="649575" y="3971925"/>
            <a:ext cx="931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float[(</a:t>
            </a:r>
            <a:r>
              <a:rPr lang="nl-BE" altLang="nl-BE" sz="1600" b="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nl-BE" altLang="nl-BE"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)]</a:t>
            </a:r>
            <a:endParaRPr lang="nl-NL" altLang="nl-BE" sz="1600" b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 Box 58"/>
          <p:cNvSpPr txBox="1">
            <a:spLocks noChangeArrowheads="1"/>
          </p:cNvSpPr>
          <p:nvPr/>
        </p:nvSpPr>
        <p:spPr bwMode="auto">
          <a:xfrm>
            <a:off x="2351375" y="3971925"/>
            <a:ext cx="70405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600" b="0">
                <a:solidFill>
                  <a:srgbClr val="000000"/>
                </a:solidFill>
              </a:rPr>
              <a:t>reëel getal in wetenschappelijke notatie van de vorm </a:t>
            </a:r>
            <a:r>
              <a:rPr lang="nl-BE" altLang="nl-BE" sz="1600" b="0" i="1">
                <a:solidFill>
                  <a:srgbClr val="000000"/>
                </a:solidFill>
              </a:rPr>
              <a:t>m</a:t>
            </a:r>
            <a:r>
              <a:rPr lang="nl-BE" altLang="nl-BE" sz="1600" b="0">
                <a:solidFill>
                  <a:srgbClr val="000000"/>
                </a:solidFill>
              </a:rPr>
              <a:t>E</a:t>
            </a:r>
            <a:r>
              <a:rPr lang="nl-BE" altLang="nl-BE" sz="1600" b="0" i="1">
                <a:solidFill>
                  <a:srgbClr val="000000"/>
                </a:solidFill>
              </a:rPr>
              <a:t>e</a:t>
            </a:r>
            <a:r>
              <a:rPr lang="nl-BE" altLang="nl-BE" sz="1600" b="0">
                <a:solidFill>
                  <a:srgbClr val="000000"/>
                </a:solidFill>
              </a:rPr>
              <a:t>; het getal wordt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600" b="0">
                <a:solidFill>
                  <a:srgbClr val="000000"/>
                </a:solidFill>
              </a:rPr>
              <a:t>berekend uit </a:t>
            </a:r>
            <a:r>
              <a:rPr lang="nl-BE" altLang="nl-BE" sz="1600" b="0" i="1">
                <a:solidFill>
                  <a:srgbClr val="000000"/>
                </a:solidFill>
              </a:rPr>
              <a:t>m</a:t>
            </a:r>
            <a:r>
              <a:rPr lang="nl-BE" altLang="nl-BE" sz="1600" b="0">
                <a:solidFill>
                  <a:srgbClr val="000000"/>
                </a:solidFill>
              </a:rPr>
              <a:t>.10</a:t>
            </a:r>
            <a:r>
              <a:rPr lang="nl-BE" altLang="nl-BE" sz="1600" b="0" i="1" baseline="30000">
                <a:solidFill>
                  <a:srgbClr val="000000"/>
                </a:solidFill>
              </a:rPr>
              <a:t>e</a:t>
            </a:r>
            <a:r>
              <a:rPr lang="nl-BE" altLang="nl-BE" sz="1600" b="0">
                <a:solidFill>
                  <a:srgbClr val="000000"/>
                </a:solidFill>
              </a:rPr>
              <a:t>; </a:t>
            </a:r>
            <a:r>
              <a:rPr lang="nl-BE" altLang="nl-BE" sz="1600" b="0" i="1">
                <a:solidFill>
                  <a:srgbClr val="000000"/>
                </a:solidFill>
              </a:rPr>
              <a:t>p</a:t>
            </a:r>
            <a:r>
              <a:rPr lang="nl-BE" altLang="nl-BE" sz="1600" b="0">
                <a:solidFill>
                  <a:srgbClr val="000000"/>
                </a:solidFill>
              </a:rPr>
              <a:t> is de precisie van </a:t>
            </a:r>
            <a:r>
              <a:rPr lang="nl-BE" altLang="nl-BE" sz="1600" b="0" i="1">
                <a:solidFill>
                  <a:srgbClr val="000000"/>
                </a:solidFill>
              </a:rPr>
              <a:t>m</a:t>
            </a:r>
            <a:r>
              <a:rPr lang="nl-BE" altLang="nl-BE" sz="1600" b="0">
                <a:solidFill>
                  <a:srgbClr val="000000"/>
                </a:solidFill>
              </a:rPr>
              <a:t>; voorbeelden zijn -5E9 en 3.2E-3 </a:t>
            </a:r>
            <a:endParaRPr lang="nl-BE" altLang="nl-BE" sz="1600" b="0" i="1">
              <a:solidFill>
                <a:srgbClr val="000000"/>
              </a:solidFill>
              <a:sym typeface="Symbol" pitchFamily="18" charset="2"/>
            </a:endParaRPr>
          </a:p>
        </p:txBody>
      </p:sp>
      <p:sp>
        <p:nvSpPr>
          <p:cNvPr id="28" name="Text Box 59"/>
          <p:cNvSpPr txBox="1">
            <a:spLocks noChangeArrowheads="1"/>
          </p:cNvSpPr>
          <p:nvPr/>
        </p:nvSpPr>
        <p:spPr bwMode="auto">
          <a:xfrm>
            <a:off x="636875" y="4441825"/>
            <a:ext cx="522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</a:t>
            </a:r>
            <a:endParaRPr lang="nl-NL" altLang="nl-BE" sz="1600" b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 Box 60"/>
          <p:cNvSpPr txBox="1">
            <a:spLocks noChangeArrowheads="1"/>
          </p:cNvSpPr>
          <p:nvPr/>
        </p:nvSpPr>
        <p:spPr bwMode="auto">
          <a:xfrm>
            <a:off x="2338675" y="4441825"/>
            <a:ext cx="29384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600" b="0">
                <a:solidFill>
                  <a:srgbClr val="000000"/>
                </a:solidFill>
              </a:rPr>
              <a:t>reëel getal met enkele precisie</a:t>
            </a:r>
            <a:endParaRPr lang="nl-BE" altLang="nl-BE" sz="1600" b="0">
              <a:solidFill>
                <a:srgbClr val="000000"/>
              </a:solidFill>
              <a:sym typeface="Symbol" pitchFamily="18" charset="2"/>
            </a:endParaRPr>
          </a:p>
        </p:txBody>
      </p:sp>
      <p:sp>
        <p:nvSpPr>
          <p:cNvPr id="30" name="Text Box 61"/>
          <p:cNvSpPr txBox="1">
            <a:spLocks noChangeArrowheads="1"/>
          </p:cNvSpPr>
          <p:nvPr/>
        </p:nvSpPr>
        <p:spPr bwMode="auto">
          <a:xfrm>
            <a:off x="636875" y="4670425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 precision</a:t>
            </a:r>
            <a:endParaRPr lang="nl-NL" altLang="nl-BE" sz="1600" b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 Box 62"/>
          <p:cNvSpPr txBox="1">
            <a:spLocks noChangeArrowheads="1"/>
          </p:cNvSpPr>
          <p:nvPr/>
        </p:nvSpPr>
        <p:spPr bwMode="auto">
          <a:xfrm>
            <a:off x="2338675" y="4670425"/>
            <a:ext cx="3062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600" b="0">
                <a:solidFill>
                  <a:srgbClr val="000000"/>
                </a:solidFill>
              </a:rPr>
              <a:t>reëel getal met dubbele precisie</a:t>
            </a:r>
            <a:endParaRPr lang="nl-BE" altLang="nl-BE" sz="1600" b="0">
              <a:solidFill>
                <a:srgbClr val="000000"/>
              </a:solidFill>
              <a:sym typeface="Symbol" pitchFamily="18" charset="2"/>
            </a:endParaRPr>
          </a:p>
        </p:txBody>
      </p:sp>
      <p:sp>
        <p:nvSpPr>
          <p:cNvPr id="32" name="Text Box 63"/>
          <p:cNvSpPr txBox="1">
            <a:spLocks noChangeArrowheads="1"/>
          </p:cNvSpPr>
          <p:nvPr/>
        </p:nvSpPr>
        <p:spPr bwMode="auto">
          <a:xfrm>
            <a:off x="649575" y="4911725"/>
            <a:ext cx="579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endParaRPr lang="nl-NL" altLang="nl-BE" sz="1600" b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 Box 64"/>
          <p:cNvSpPr txBox="1">
            <a:spLocks noChangeArrowheads="1"/>
          </p:cNvSpPr>
          <p:nvPr/>
        </p:nvSpPr>
        <p:spPr bwMode="auto">
          <a:xfrm>
            <a:off x="2338675" y="4911725"/>
            <a:ext cx="5476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600" b="0">
                <a:solidFill>
                  <a:srgbClr val="000000"/>
                </a:solidFill>
              </a:rPr>
              <a:t>datum met jaar (year), maand (month) en dag (day) velden</a:t>
            </a:r>
            <a:endParaRPr lang="nl-BE" altLang="nl-BE" sz="1600" b="0" i="1">
              <a:solidFill>
                <a:srgbClr val="000000"/>
              </a:solidFill>
              <a:sym typeface="Symbol" pitchFamily="18" charset="2"/>
            </a:endParaRPr>
          </a:p>
        </p:txBody>
      </p:sp>
      <p:sp>
        <p:nvSpPr>
          <p:cNvPr id="34" name="Text Box 65"/>
          <p:cNvSpPr txBox="1">
            <a:spLocks noChangeArrowheads="1"/>
          </p:cNvSpPr>
          <p:nvPr/>
        </p:nvSpPr>
        <p:spPr bwMode="auto">
          <a:xfrm>
            <a:off x="649575" y="5153025"/>
            <a:ext cx="568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lang="nl-NL" altLang="nl-BE" sz="1600" b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 Box 66"/>
          <p:cNvSpPr txBox="1">
            <a:spLocks noChangeArrowheads="1"/>
          </p:cNvSpPr>
          <p:nvPr/>
        </p:nvSpPr>
        <p:spPr bwMode="auto">
          <a:xfrm>
            <a:off x="2338675" y="5153025"/>
            <a:ext cx="5983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600" b="0">
                <a:solidFill>
                  <a:srgbClr val="000000"/>
                </a:solidFill>
              </a:rPr>
              <a:t>tijd met uur (hour), minuut (minute) en seconde (second) velden </a:t>
            </a:r>
            <a:endParaRPr lang="nl-BE" altLang="nl-BE" sz="1600" b="0">
              <a:solidFill>
                <a:srgbClr val="000000"/>
              </a:solidFill>
              <a:sym typeface="Symbol" pitchFamily="18" charset="2"/>
            </a:endParaRPr>
          </a:p>
        </p:txBody>
      </p:sp>
      <p:sp>
        <p:nvSpPr>
          <p:cNvPr id="36" name="Text Box 67"/>
          <p:cNvSpPr txBox="1">
            <a:spLocks noChangeArrowheads="1"/>
          </p:cNvSpPr>
          <p:nvPr/>
        </p:nvSpPr>
        <p:spPr bwMode="auto">
          <a:xfrm>
            <a:off x="649575" y="5368925"/>
            <a:ext cx="11223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timestamp</a:t>
            </a:r>
            <a:endParaRPr lang="nl-NL" altLang="nl-BE" sz="1600" b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 Box 68"/>
          <p:cNvSpPr txBox="1">
            <a:spLocks noChangeArrowheads="1"/>
          </p:cNvSpPr>
          <p:nvPr/>
        </p:nvSpPr>
        <p:spPr bwMode="auto">
          <a:xfrm>
            <a:off x="2338675" y="5368925"/>
            <a:ext cx="2770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600" b="0">
                <a:solidFill>
                  <a:srgbClr val="000000"/>
                </a:solidFill>
              </a:rPr>
              <a:t>combinatie van datum en tijd</a:t>
            </a:r>
            <a:endParaRPr lang="nl-BE" altLang="nl-BE" sz="1600" b="0" i="1">
              <a:solidFill>
                <a:srgbClr val="000000"/>
              </a:solidFill>
              <a:sym typeface="Symbol" pitchFamily="18" charset="2"/>
            </a:endParaRPr>
          </a:p>
        </p:txBody>
      </p:sp>
      <p:sp>
        <p:nvSpPr>
          <p:cNvPr id="38" name="Text Box 69"/>
          <p:cNvSpPr txBox="1">
            <a:spLocks noChangeArrowheads="1"/>
          </p:cNvSpPr>
          <p:nvPr/>
        </p:nvSpPr>
        <p:spPr bwMode="auto">
          <a:xfrm>
            <a:off x="649575" y="5610225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interval</a:t>
            </a:r>
            <a:endParaRPr lang="nl-NL" altLang="nl-BE" sz="1600" b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 Box 70"/>
          <p:cNvSpPr txBox="1">
            <a:spLocks noChangeArrowheads="1"/>
          </p:cNvSpPr>
          <p:nvPr/>
        </p:nvSpPr>
        <p:spPr bwMode="auto">
          <a:xfrm>
            <a:off x="2338675" y="5610225"/>
            <a:ext cx="950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600" b="0">
                <a:solidFill>
                  <a:srgbClr val="000000"/>
                </a:solidFill>
              </a:rPr>
              <a:t>tijdsduur</a:t>
            </a:r>
            <a:endParaRPr lang="nl-BE" altLang="nl-BE" sz="1600" b="0">
              <a:solidFill>
                <a:srgbClr val="000000"/>
              </a:solidFill>
              <a:sym typeface="Symbol" pitchFamily="18" charset="2"/>
            </a:endParaRPr>
          </a:p>
        </p:txBody>
      </p:sp>
      <p:sp>
        <p:nvSpPr>
          <p:cNvPr id="40" name="Rectangle 71"/>
          <p:cNvSpPr>
            <a:spLocks noChangeArrowheads="1"/>
          </p:cNvSpPr>
          <p:nvPr/>
        </p:nvSpPr>
        <p:spPr bwMode="auto">
          <a:xfrm>
            <a:off x="2252950" y="2082800"/>
            <a:ext cx="88900" cy="3841750"/>
          </a:xfrm>
          <a:prstGeom prst="rect">
            <a:avLst/>
          </a:prstGeom>
          <a:solidFill>
            <a:srgbClr val="1687A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cxnSp>
        <p:nvCxnSpPr>
          <p:cNvPr id="41" name="Straight Connector 40"/>
          <p:cNvCxnSpPr/>
          <p:nvPr/>
        </p:nvCxnSpPr>
        <p:spPr>
          <a:xfrm>
            <a:off x="636875" y="2342649"/>
            <a:ext cx="8026400" cy="1"/>
          </a:xfrm>
          <a:prstGeom prst="line">
            <a:avLst/>
          </a:prstGeom>
          <a:ln w="19050">
            <a:solidFill>
              <a:srgbClr val="1687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039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63051" y="4361509"/>
            <a:ext cx="3560203" cy="9598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tangle 9"/>
          <p:cNvSpPr/>
          <p:nvPr/>
        </p:nvSpPr>
        <p:spPr>
          <a:xfrm>
            <a:off x="3562493" y="3364052"/>
            <a:ext cx="4233970" cy="65793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tangle 6"/>
          <p:cNvSpPr/>
          <p:nvPr/>
        </p:nvSpPr>
        <p:spPr>
          <a:xfrm>
            <a:off x="1223783" y="2142697"/>
            <a:ext cx="5225143" cy="6417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err="1"/>
              <a:t>Datadefinitietaal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Domeinen</a:t>
            </a:r>
            <a:endParaRPr lang="nl-BE" sz="1400" dirty="0"/>
          </a:p>
        </p:txBody>
      </p:sp>
      <p:pic>
        <p:nvPicPr>
          <p:cNvPr id="4098" name="Picture 2" descr="http://zack-group.com/en/images/bg-home-construc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204" y="4358869"/>
            <a:ext cx="3435668" cy="229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275813" y="1358264"/>
            <a:ext cx="8153400" cy="559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GB" altLang="nl-BE" sz="2400" dirty="0" err="1" smtClean="0">
                <a:solidFill>
                  <a:schemeClr val="tx2"/>
                </a:solidFill>
                <a:latin typeface="+mn-lt"/>
              </a:rPr>
              <a:t>Voorbeelden</a:t>
            </a:r>
            <a:endParaRPr lang="en-GB" altLang="nl-BE" sz="2800" b="0" dirty="0"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5813" y="4422097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vl="2">
              <a:lnSpc>
                <a:spcPct val="100000"/>
              </a:lnSpc>
            </a:pPr>
            <a:r>
              <a:rPr lang="en-US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CREATE DOMAIN </a:t>
            </a:r>
            <a:r>
              <a:rPr lang="en-US" altLang="nl-BE" sz="1600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geslacht</a:t>
            </a:r>
            <a:r>
              <a:rPr lang="en-US" altLang="nl-BE" sz="1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char</a:t>
            </a:r>
            <a:br>
              <a:rPr lang="en-US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 </a:t>
            </a:r>
            <a:r>
              <a:rPr lang="nl-NL" altLang="nl-BE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‘M</a:t>
            </a:r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b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(VALUE IN (‘M’, ‘V’));</a:t>
            </a:r>
            <a:endParaRPr lang="nl-NL" altLang="nl-BE" sz="1600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5344" y="2142697"/>
            <a:ext cx="70711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00000"/>
              </a:lnSpc>
            </a:pPr>
            <a:r>
              <a:rPr lang="en-US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DOMAIN </a:t>
            </a:r>
            <a:r>
              <a:rPr lang="en-US" altLang="nl-BE" sz="1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hobby </a:t>
            </a:r>
            <a:r>
              <a:rPr lang="en-US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US" altLang="nl-BE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varchar</a:t>
            </a:r>
            <a:r>
              <a:rPr lang="en-US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CHECK (VALUE IN (SELECT </a:t>
            </a:r>
            <a:r>
              <a:rPr lang="en-US" altLang="nl-BE" sz="1600" i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naam</a:t>
            </a:r>
            <a:r>
              <a:rPr lang="en-US" altLang="nl-BE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nl-BE" sz="1600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hobbies</a:t>
            </a:r>
            <a:r>
              <a:rPr lang="en-US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));</a:t>
            </a:r>
          </a:p>
        </p:txBody>
      </p:sp>
      <p:sp>
        <p:nvSpPr>
          <p:cNvPr id="6" name="Rectangle 5"/>
          <p:cNvSpPr/>
          <p:nvPr/>
        </p:nvSpPr>
        <p:spPr>
          <a:xfrm>
            <a:off x="2719136" y="3385388"/>
            <a:ext cx="5201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00000"/>
              </a:lnSpc>
            </a:pPr>
            <a:r>
              <a:rPr lang="en-US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DOMAIN </a:t>
            </a:r>
            <a:r>
              <a:rPr lang="en-US" altLang="nl-BE" sz="1600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jaar</a:t>
            </a:r>
            <a:r>
              <a:rPr lang="en-US" altLang="nl-BE" sz="1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integer</a:t>
            </a:r>
            <a:br>
              <a:rPr lang="en-US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CHECK (VALUE </a:t>
            </a:r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 </a:t>
            </a:r>
            <a:r>
              <a:rPr lang="nl-NL" altLang="nl-BE" sz="1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</a:t>
            </a:r>
            <a:r>
              <a:rPr lang="nl-NL" altLang="nl-BE" sz="1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2100</a:t>
            </a:r>
            <a:r>
              <a:rPr lang="en-US" altLang="nl-B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nl-NL" altLang="nl-BE" sz="1600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239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11617</TotalTime>
  <Words>430</Words>
  <Application>Microsoft Office PowerPoint</Application>
  <PresentationFormat>On-screen Show (4:3)</PresentationFormat>
  <Paragraphs>164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Symbol</vt:lpstr>
      <vt:lpstr>Times New Roman</vt:lpstr>
      <vt:lpstr>Office Theme</vt:lpstr>
      <vt:lpstr>PowerPoint Presentation</vt:lpstr>
      <vt:lpstr>SQL</vt:lpstr>
      <vt:lpstr>SQL</vt:lpstr>
      <vt:lpstr>SQL</vt:lpstr>
      <vt:lpstr>PowerPoint Presentation</vt:lpstr>
      <vt:lpstr>Datadefinitietaal</vt:lpstr>
      <vt:lpstr>Datadefinitietaal</vt:lpstr>
      <vt:lpstr>Datadefinitietaal</vt:lpstr>
      <vt:lpstr>Datadefinitietaal</vt:lpstr>
      <vt:lpstr>Datadefinitietaal</vt:lpstr>
      <vt:lpstr>Datadefinitietaal</vt:lpstr>
      <vt:lpstr>Datadefinitietaal</vt:lpstr>
      <vt:lpstr>Datadefinitietaal</vt:lpstr>
      <vt:lpstr>Datadefinitietaal</vt:lpstr>
      <vt:lpstr>Datadefinitietaal</vt:lpstr>
      <vt:lpstr>Datadefinitietaal</vt:lpstr>
      <vt:lpstr>PowerPoint Presentation</vt:lpstr>
      <vt:lpstr>Datamanipulatietaal</vt:lpstr>
      <vt:lpstr>Datamanipulatietaal</vt:lpstr>
      <vt:lpstr>Datamanipulatietaal</vt:lpstr>
      <vt:lpstr>Datamanipulatietaal</vt:lpstr>
      <vt:lpstr>Datamanipulatietaal</vt:lpstr>
      <vt:lpstr>Datamanipulatietaal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antoon</dc:creator>
  <cp:lastModifiedBy>Guy De Tré</cp:lastModifiedBy>
  <cp:revision>804</cp:revision>
  <dcterms:created xsi:type="dcterms:W3CDTF">2010-12-03T08:14:05Z</dcterms:created>
  <dcterms:modified xsi:type="dcterms:W3CDTF">2020-08-16T16:04:40Z</dcterms:modified>
</cp:coreProperties>
</file>