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653" r:id="rId2"/>
    <p:sldId id="678" r:id="rId3"/>
    <p:sldId id="680" r:id="rId4"/>
    <p:sldId id="679" r:id="rId5"/>
    <p:sldId id="681" r:id="rId6"/>
    <p:sldId id="682" r:id="rId7"/>
    <p:sldId id="684" r:id="rId8"/>
    <p:sldId id="683" r:id="rId9"/>
    <p:sldId id="685" r:id="rId10"/>
    <p:sldId id="686" r:id="rId11"/>
    <p:sldId id="687" r:id="rId12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D9D9D"/>
    <a:srgbClr val="1687AF"/>
    <a:srgbClr val="14486B"/>
    <a:srgbClr val="009242"/>
    <a:srgbClr val="3333B2"/>
    <a:srgbClr val="FCFCFC"/>
    <a:srgbClr val="999999"/>
    <a:srgbClr val="FAFAFA"/>
    <a:srgbClr val="F5F5F5"/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25" autoAdjust="0"/>
    <p:restoredTop sz="88227" autoAdjust="0"/>
  </p:normalViewPr>
  <p:slideViewPr>
    <p:cSldViewPr snapToGrid="0">
      <p:cViewPr varScale="1">
        <p:scale>
          <a:sx n="81" d="100"/>
          <a:sy n="81" d="100"/>
        </p:scale>
        <p:origin x="98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16/08/2020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1403648" y="2626326"/>
            <a:ext cx="6192688" cy="969401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smtClean="0"/>
              <a:t>Verwerking van DML</a:t>
            </a:r>
          </a:p>
        </p:txBody>
      </p:sp>
    </p:spTree>
    <p:extLst>
      <p:ext uri="{BB962C8B-B14F-4D97-AF65-F5344CB8AC3E}">
        <p14:creationId xmlns:p14="http://schemas.microsoft.com/office/powerpoint/2010/main" val="1058979608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504413" y="4170571"/>
            <a:ext cx="5752347" cy="70788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3314" name="Picture 2" descr="http://www.uptime.nl/wp-content/uploads/smush-it-770x44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644" y="1174990"/>
            <a:ext cx="3135721" cy="179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50202" y="2852350"/>
            <a:ext cx="6384302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Verwerking van DML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Optimalisatie</a:t>
            </a:r>
          </a:p>
          <a:p>
            <a:r>
              <a:rPr lang="nl-BE" sz="1400" dirty="0" smtClean="0"/>
              <a:t>Hints</a:t>
            </a:r>
            <a:endParaRPr lang="nl-BE" sz="1400" dirty="0"/>
          </a:p>
        </p:txBody>
      </p:sp>
      <p:sp>
        <p:nvSpPr>
          <p:cNvPr id="5" name="TextBox 4"/>
          <p:cNvSpPr txBox="1"/>
          <p:nvPr/>
        </p:nvSpPr>
        <p:spPr>
          <a:xfrm rot="21005970">
            <a:off x="1013879" y="1413462"/>
            <a:ext cx="2690865" cy="83099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4800" dirty="0" smtClean="0">
                <a:solidFill>
                  <a:schemeClr val="accent6">
                    <a:lumMod val="75000"/>
                  </a:schemeClr>
                </a:solidFill>
              </a:rPr>
              <a:t>Hints (bis)</a:t>
            </a:r>
            <a:endParaRPr lang="nl-BE" sz="4800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1809" y="2852350"/>
            <a:ext cx="73287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00000"/>
              </a:lnSpc>
            </a:pPr>
            <a:r>
              <a:rPr lang="nl-NL" altLang="nl-BE" sz="2000" dirty="0" smtClean="0">
                <a:solidFill>
                  <a:srgbClr val="000000"/>
                </a:solidFill>
                <a:cs typeface="Times New Roman" pitchFamily="18" charset="0"/>
              </a:rPr>
              <a:t>Probeer </a:t>
            </a:r>
            <a:r>
              <a:rPr lang="nl-NL" altLang="nl-BE" sz="2000" dirty="0" smtClean="0">
                <a:solidFill>
                  <a:srgbClr val="FF0000"/>
                </a:solidFill>
                <a:cs typeface="Times New Roman" pitchFamily="18" charset="0"/>
              </a:rPr>
              <a:t>indexen </a:t>
            </a:r>
            <a:r>
              <a:rPr lang="nl-NL" altLang="nl-BE" sz="2000" dirty="0" smtClean="0">
                <a:solidFill>
                  <a:srgbClr val="000000"/>
                </a:solidFill>
                <a:cs typeface="Times New Roman" pitchFamily="18" charset="0"/>
              </a:rPr>
              <a:t>optimaal te gebruiken. Sommige ‘</a:t>
            </a:r>
            <a:r>
              <a:rPr lang="nl-NL" altLang="nl-BE" sz="2000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WHERE</a:t>
            </a:r>
            <a:r>
              <a:rPr lang="nl-NL" altLang="nl-BE" sz="2000" dirty="0" smtClean="0">
                <a:solidFill>
                  <a:srgbClr val="000000"/>
                </a:solidFill>
                <a:cs typeface="Times New Roman" pitchFamily="18" charset="0"/>
              </a:rPr>
              <a:t>’-condities </a:t>
            </a:r>
            <a:r>
              <a:rPr lang="nl-NL" altLang="nl-BE" sz="2000" dirty="0">
                <a:solidFill>
                  <a:srgbClr val="000000"/>
                </a:solidFill>
                <a:cs typeface="Times New Roman" pitchFamily="18" charset="0"/>
              </a:rPr>
              <a:t>zoals ‘IS NULL’, ‘OR’, ‘&lt;&gt;’, ‘NOT’, ‘NOT IN’, ‘NOT EXISTS’, ‘NOT LIKE’ en ‘LIKE ‘%vrouw</a:t>
            </a:r>
            <a:r>
              <a:rPr lang="nl-NL" altLang="nl-BE" sz="2000" dirty="0" smtClean="0">
                <a:solidFill>
                  <a:srgbClr val="000000"/>
                </a:solidFill>
                <a:cs typeface="Times New Roman" pitchFamily="18" charset="0"/>
              </a:rPr>
              <a:t>’’ bemoeilijken dit. </a:t>
            </a:r>
            <a:endParaRPr lang="nl-NL" altLang="nl-BE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1886" y="4170570"/>
            <a:ext cx="69779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00000"/>
              </a:lnSpc>
            </a:pPr>
            <a:r>
              <a:rPr lang="nl-NL" altLang="nl-BE" sz="2000" dirty="0">
                <a:solidFill>
                  <a:srgbClr val="000000"/>
                </a:solidFill>
                <a:cs typeface="Times New Roman" pitchFamily="18" charset="0"/>
              </a:rPr>
              <a:t>Tracht te achterhalen hoe </a:t>
            </a:r>
            <a:r>
              <a:rPr lang="nl-NL" altLang="nl-BE" sz="2000" dirty="0">
                <a:solidFill>
                  <a:srgbClr val="FF0000"/>
                </a:solidFill>
                <a:cs typeface="Times New Roman" pitchFamily="18" charset="0"/>
              </a:rPr>
              <a:t>belangrijk</a:t>
            </a:r>
            <a:r>
              <a:rPr lang="nl-NL" altLang="nl-BE" sz="2000" dirty="0">
                <a:solidFill>
                  <a:srgbClr val="000000"/>
                </a:solidFill>
                <a:cs typeface="Times New Roman" pitchFamily="18" charset="0"/>
              </a:rPr>
              <a:t> de query is. Hoe dikwijls wordt de query uitgevoerd?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82425" y="5300695"/>
            <a:ext cx="7003143" cy="70788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Rectangle 14"/>
          <p:cNvSpPr/>
          <p:nvPr/>
        </p:nvSpPr>
        <p:spPr>
          <a:xfrm>
            <a:off x="9898" y="5291641"/>
            <a:ext cx="842790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00000"/>
              </a:lnSpc>
            </a:pPr>
            <a:r>
              <a:rPr lang="nl-NL" altLang="nl-BE" sz="2000" dirty="0" err="1" smtClean="0">
                <a:solidFill>
                  <a:srgbClr val="000000"/>
                </a:solidFill>
                <a:cs typeface="Times New Roman" pitchFamily="18" charset="0"/>
              </a:rPr>
              <a:t>Queries</a:t>
            </a:r>
            <a:r>
              <a:rPr lang="nl-NL" altLang="nl-BE" sz="2000" dirty="0" smtClean="0">
                <a:solidFill>
                  <a:srgbClr val="000000"/>
                </a:solidFill>
                <a:cs typeface="Times New Roman" pitchFamily="18" charset="0"/>
              </a:rPr>
              <a:t> met </a:t>
            </a:r>
            <a:r>
              <a:rPr lang="nl-NL" altLang="nl-BE" sz="2000" dirty="0">
                <a:solidFill>
                  <a:srgbClr val="000000"/>
                </a:solidFill>
                <a:cs typeface="Times New Roman" pitchFamily="18" charset="0"/>
              </a:rPr>
              <a:t>heel veel </a:t>
            </a:r>
            <a:r>
              <a:rPr lang="nl-NL" altLang="nl-BE" sz="2000" dirty="0">
                <a:solidFill>
                  <a:srgbClr val="FF0000"/>
                </a:solidFill>
                <a:cs typeface="Times New Roman" pitchFamily="18" charset="0"/>
              </a:rPr>
              <a:t>resultaten</a:t>
            </a:r>
            <a:r>
              <a:rPr lang="nl-NL" altLang="nl-BE" sz="20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nl-NL" altLang="nl-BE" sz="2000" dirty="0" smtClean="0">
                <a:solidFill>
                  <a:srgbClr val="000000"/>
                </a:solidFill>
                <a:cs typeface="Times New Roman" pitchFamily="18" charset="0"/>
              </a:rPr>
              <a:t>komen vaak in aanmerking voor herontwerp.</a:t>
            </a:r>
            <a:endParaRPr lang="nl-NL" altLang="nl-BE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454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http://www.creatov.nl/wp-content/uploads/2011/10/schrijvende-hand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214" y="4025070"/>
            <a:ext cx="3979037" cy="2644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Verwerking van DML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Optimalisatie</a:t>
            </a:r>
          </a:p>
          <a:p>
            <a:r>
              <a:rPr lang="nl-BE" sz="1400" dirty="0" smtClean="0"/>
              <a:t>DBMS</a:t>
            </a:r>
            <a:endParaRPr lang="nl-BE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2851842" y="2055137"/>
            <a:ext cx="4903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Het </a:t>
            </a:r>
            <a:r>
              <a:rPr lang="nl-BE" sz="2400" dirty="0" err="1" smtClean="0"/>
              <a:t>dbms</a:t>
            </a:r>
            <a:r>
              <a:rPr lang="nl-BE" sz="2400" dirty="0" smtClean="0"/>
              <a:t> kan maar een </a:t>
            </a:r>
            <a:r>
              <a:rPr lang="nl-BE" sz="2400" dirty="0" smtClean="0">
                <a:solidFill>
                  <a:srgbClr val="FF0000"/>
                </a:solidFill>
              </a:rPr>
              <a:t>beperkte tijd </a:t>
            </a:r>
            <a:r>
              <a:rPr lang="nl-BE" sz="2400" dirty="0" smtClean="0"/>
              <a:t/>
            </a:r>
            <a:br>
              <a:rPr lang="nl-BE" sz="2400" dirty="0" smtClean="0"/>
            </a:br>
            <a:r>
              <a:rPr lang="nl-BE" sz="2400" dirty="0" smtClean="0"/>
              <a:t>spenderen aan queryoptimalisatie.</a:t>
            </a:r>
            <a:endParaRPr lang="nl-BE" sz="2400" dirty="0"/>
          </a:p>
        </p:txBody>
      </p:sp>
      <p:pic>
        <p:nvPicPr>
          <p:cNvPr id="1026" name="Picture 2" descr="http://bin.ilsemedia.nl/m/m1fyujtwlky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759" y="1246711"/>
            <a:ext cx="1696079" cy="2686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481201" y="4614250"/>
            <a:ext cx="43808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/>
              <a:t>De DBA kan het queryplan indien </a:t>
            </a:r>
            <a:br>
              <a:rPr lang="nl-BE" sz="2400" dirty="0" smtClean="0"/>
            </a:br>
            <a:r>
              <a:rPr lang="nl-BE" sz="2400" dirty="0" smtClean="0"/>
              <a:t>nodig </a:t>
            </a:r>
            <a:r>
              <a:rPr lang="nl-BE" sz="2400" dirty="0" smtClean="0">
                <a:solidFill>
                  <a:srgbClr val="FF0000"/>
                </a:solidFill>
              </a:rPr>
              <a:t>manueel aanpassen</a:t>
            </a:r>
            <a:r>
              <a:rPr lang="nl-BE" sz="2400" dirty="0" smtClean="0"/>
              <a:t>, of de </a:t>
            </a:r>
            <a:br>
              <a:rPr lang="nl-BE" sz="2400" dirty="0" smtClean="0"/>
            </a:br>
            <a:r>
              <a:rPr lang="nl-BE" sz="2400" dirty="0" smtClean="0"/>
              <a:t>query herschrijven.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859617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Verwerking van DML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sz="1400" dirty="0"/>
          </a:p>
        </p:txBody>
      </p:sp>
      <p:sp>
        <p:nvSpPr>
          <p:cNvPr id="9" name="Rectangle 30"/>
          <p:cNvSpPr>
            <a:spLocks noChangeArrowheads="1"/>
          </p:cNvSpPr>
          <p:nvPr/>
        </p:nvSpPr>
        <p:spPr bwMode="auto">
          <a:xfrm>
            <a:off x="3479801" y="1966025"/>
            <a:ext cx="3251200" cy="23241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 algn="ctr">
            <a:solidFill>
              <a:schemeClr val="accent6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0" name="Text Box 31"/>
          <p:cNvSpPr txBox="1">
            <a:spLocks noChangeArrowheads="1"/>
          </p:cNvSpPr>
          <p:nvPr/>
        </p:nvSpPr>
        <p:spPr bwMode="auto">
          <a:xfrm rot="20046734">
            <a:off x="1855251" y="2196147"/>
            <a:ext cx="172243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dirty="0"/>
              <a:t>DML-instructies</a:t>
            </a:r>
            <a:endParaRPr lang="nl-NL" altLang="nl-BE" sz="1800" b="0" dirty="0"/>
          </a:p>
        </p:txBody>
      </p:sp>
      <p:sp>
        <p:nvSpPr>
          <p:cNvPr id="11" name="AutoShape 32"/>
          <p:cNvSpPr>
            <a:spLocks noChangeArrowheads="1"/>
          </p:cNvSpPr>
          <p:nvPr/>
        </p:nvSpPr>
        <p:spPr bwMode="auto">
          <a:xfrm>
            <a:off x="7510463" y="2729613"/>
            <a:ext cx="838200" cy="911225"/>
          </a:xfrm>
          <a:prstGeom prst="can">
            <a:avLst>
              <a:gd name="adj" fmla="val 27178"/>
            </a:avLst>
          </a:prstGeom>
          <a:solidFill>
            <a:schemeClr val="bg2">
              <a:lumMod val="75000"/>
            </a:schemeClr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altLang="nl-BE" sz="1800" b="0"/>
          </a:p>
        </p:txBody>
      </p:sp>
      <p:sp>
        <p:nvSpPr>
          <p:cNvPr id="13" name="AutoShape 33"/>
          <p:cNvSpPr>
            <a:spLocks noChangeArrowheads="1"/>
          </p:cNvSpPr>
          <p:nvPr/>
        </p:nvSpPr>
        <p:spPr bwMode="auto">
          <a:xfrm>
            <a:off x="7726363" y="2945513"/>
            <a:ext cx="838200" cy="911225"/>
          </a:xfrm>
          <a:prstGeom prst="can">
            <a:avLst>
              <a:gd name="adj" fmla="val 27178"/>
            </a:avLst>
          </a:prstGeom>
          <a:solidFill>
            <a:schemeClr val="bg2">
              <a:lumMod val="75000"/>
            </a:schemeClr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altLang="nl-BE" sz="1800" b="0"/>
          </a:p>
        </p:txBody>
      </p:sp>
      <p:sp>
        <p:nvSpPr>
          <p:cNvPr id="14" name="AutoShape 34"/>
          <p:cNvSpPr>
            <a:spLocks noChangeArrowheads="1"/>
          </p:cNvSpPr>
          <p:nvPr/>
        </p:nvSpPr>
        <p:spPr bwMode="auto">
          <a:xfrm>
            <a:off x="7366001" y="3089975"/>
            <a:ext cx="838200" cy="911225"/>
          </a:xfrm>
          <a:prstGeom prst="can">
            <a:avLst>
              <a:gd name="adj" fmla="val 27178"/>
            </a:avLst>
          </a:prstGeom>
          <a:solidFill>
            <a:schemeClr val="bg2">
              <a:lumMod val="75000"/>
            </a:schemeClr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altLang="nl-BE" sz="1800" b="0"/>
          </a:p>
        </p:txBody>
      </p:sp>
      <p:sp>
        <p:nvSpPr>
          <p:cNvPr id="15" name="AutoShape 35"/>
          <p:cNvSpPr>
            <a:spLocks noChangeArrowheads="1"/>
          </p:cNvSpPr>
          <p:nvPr/>
        </p:nvSpPr>
        <p:spPr bwMode="auto">
          <a:xfrm>
            <a:off x="7653338" y="3305875"/>
            <a:ext cx="838200" cy="911225"/>
          </a:xfrm>
          <a:prstGeom prst="can">
            <a:avLst>
              <a:gd name="adj" fmla="val 27178"/>
            </a:avLst>
          </a:prstGeom>
          <a:solidFill>
            <a:schemeClr val="bg2">
              <a:lumMod val="75000"/>
            </a:schemeClr>
          </a:solidFill>
          <a:ln w="12700">
            <a:solidFill>
              <a:schemeClr val="tx2"/>
            </a:solidFill>
            <a:round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endParaRPr lang="en-US" altLang="nl-BE" sz="1800" b="0"/>
          </a:p>
        </p:txBody>
      </p:sp>
      <p:sp>
        <p:nvSpPr>
          <p:cNvPr id="16" name="Text Box 36"/>
          <p:cNvSpPr txBox="1">
            <a:spLocks noChangeArrowheads="1"/>
          </p:cNvSpPr>
          <p:nvPr/>
        </p:nvSpPr>
        <p:spPr bwMode="auto">
          <a:xfrm>
            <a:off x="7729538" y="4259963"/>
            <a:ext cx="737446" cy="46166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2400" b="0">
                <a:solidFill>
                  <a:schemeClr val="tx2"/>
                </a:solidFill>
              </a:rPr>
              <a:t>data</a:t>
            </a:r>
            <a:endParaRPr lang="nl-NL" altLang="nl-BE" sz="2400" b="0">
              <a:solidFill>
                <a:schemeClr val="tx2"/>
              </a:solidFill>
            </a:endParaRPr>
          </a:p>
        </p:txBody>
      </p:sp>
      <p:sp>
        <p:nvSpPr>
          <p:cNvPr id="17" name="Text Box 37"/>
          <p:cNvSpPr txBox="1">
            <a:spLocks noChangeArrowheads="1"/>
          </p:cNvSpPr>
          <p:nvPr/>
        </p:nvSpPr>
        <p:spPr bwMode="auto">
          <a:xfrm>
            <a:off x="4464051" y="4364738"/>
            <a:ext cx="944489" cy="461665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2400" b="0">
                <a:solidFill>
                  <a:schemeClr val="tx2"/>
                </a:solidFill>
              </a:rPr>
              <a:t>DBMS</a:t>
            </a:r>
            <a:endParaRPr lang="nl-NL" altLang="nl-BE" sz="2400" b="0">
              <a:solidFill>
                <a:schemeClr val="tx2"/>
              </a:solidFill>
            </a:endParaRPr>
          </a:p>
        </p:txBody>
      </p:sp>
      <p:sp>
        <p:nvSpPr>
          <p:cNvPr id="18" name="computr3"/>
          <p:cNvSpPr>
            <a:spLocks noEditPoints="1" noChangeArrowheads="1"/>
          </p:cNvSpPr>
          <p:nvPr/>
        </p:nvSpPr>
        <p:spPr bwMode="auto">
          <a:xfrm>
            <a:off x="1327151" y="2905825"/>
            <a:ext cx="1042988" cy="687387"/>
          </a:xfrm>
          <a:custGeom>
            <a:avLst/>
            <a:gdLst>
              <a:gd name="T0" fmla="*/ 0 w 21600"/>
              <a:gd name="T1" fmla="*/ 10800 h 21600"/>
              <a:gd name="T2" fmla="*/ 10800 w 21600"/>
              <a:gd name="T3" fmla="*/ 0 h 21600"/>
              <a:gd name="T4" fmla="*/ 10800 w 21600"/>
              <a:gd name="T5" fmla="*/ 21600 h 21600"/>
              <a:gd name="T6" fmla="*/ 18135 w 21600"/>
              <a:gd name="T7" fmla="*/ 10800 h 21600"/>
              <a:gd name="T8" fmla="*/ 7811 w 21600"/>
              <a:gd name="T9" fmla="*/ 2584 h 21600"/>
              <a:gd name="T10" fmla="*/ 16359 w 21600"/>
              <a:gd name="T11" fmla="*/ 11764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8250" y="17743"/>
                </a:moveTo>
                <a:lnTo>
                  <a:pt x="17557" y="16971"/>
                </a:lnTo>
                <a:lnTo>
                  <a:pt x="5429" y="16971"/>
                </a:lnTo>
                <a:lnTo>
                  <a:pt x="4736" y="17743"/>
                </a:lnTo>
                <a:lnTo>
                  <a:pt x="18250" y="17743"/>
                </a:lnTo>
                <a:close/>
              </a:path>
              <a:path w="21600" h="21600" extrusionOk="0">
                <a:moveTo>
                  <a:pt x="18250" y="17743"/>
                </a:moveTo>
                <a:moveTo>
                  <a:pt x="19405" y="19131"/>
                </a:moveTo>
                <a:lnTo>
                  <a:pt x="18712" y="18360"/>
                </a:lnTo>
                <a:lnTo>
                  <a:pt x="4274" y="18360"/>
                </a:lnTo>
                <a:lnTo>
                  <a:pt x="3581" y="19131"/>
                </a:lnTo>
                <a:lnTo>
                  <a:pt x="19405" y="19131"/>
                </a:lnTo>
                <a:close/>
              </a:path>
              <a:path w="21600" h="21600" extrusionOk="0">
                <a:moveTo>
                  <a:pt x="19405" y="19131"/>
                </a:moveTo>
                <a:moveTo>
                  <a:pt x="20560" y="20520"/>
                </a:moveTo>
                <a:lnTo>
                  <a:pt x="19867" y="19749"/>
                </a:lnTo>
                <a:lnTo>
                  <a:pt x="3119" y="19749"/>
                </a:lnTo>
                <a:lnTo>
                  <a:pt x="2426" y="20520"/>
                </a:lnTo>
                <a:lnTo>
                  <a:pt x="20560" y="20520"/>
                </a:lnTo>
                <a:close/>
              </a:path>
              <a:path w="21600" h="21600" extrusionOk="0">
                <a:moveTo>
                  <a:pt x="20560" y="20520"/>
                </a:moveTo>
                <a:moveTo>
                  <a:pt x="4620" y="16971"/>
                </a:moveTo>
                <a:lnTo>
                  <a:pt x="5313" y="16200"/>
                </a:lnTo>
                <a:lnTo>
                  <a:pt x="7624" y="16200"/>
                </a:lnTo>
                <a:lnTo>
                  <a:pt x="7624" y="14194"/>
                </a:lnTo>
                <a:lnTo>
                  <a:pt x="5891" y="14194"/>
                </a:lnTo>
                <a:lnTo>
                  <a:pt x="5891" y="0"/>
                </a:lnTo>
                <a:lnTo>
                  <a:pt x="12013" y="0"/>
                </a:lnTo>
                <a:lnTo>
                  <a:pt x="18135" y="0"/>
                </a:lnTo>
                <a:lnTo>
                  <a:pt x="18135" y="10800"/>
                </a:lnTo>
                <a:lnTo>
                  <a:pt x="18135" y="14194"/>
                </a:lnTo>
                <a:lnTo>
                  <a:pt x="16402" y="14194"/>
                </a:lnTo>
                <a:lnTo>
                  <a:pt x="16402" y="16200"/>
                </a:lnTo>
                <a:lnTo>
                  <a:pt x="17788" y="16200"/>
                </a:lnTo>
                <a:lnTo>
                  <a:pt x="19059" y="17743"/>
                </a:lnTo>
                <a:lnTo>
                  <a:pt x="21022" y="19903"/>
                </a:lnTo>
                <a:lnTo>
                  <a:pt x="21253" y="20057"/>
                </a:lnTo>
                <a:lnTo>
                  <a:pt x="21369" y="20366"/>
                </a:lnTo>
                <a:lnTo>
                  <a:pt x="21600" y="20674"/>
                </a:lnTo>
                <a:lnTo>
                  <a:pt x="21600" y="20829"/>
                </a:lnTo>
                <a:lnTo>
                  <a:pt x="21600" y="20983"/>
                </a:lnTo>
                <a:lnTo>
                  <a:pt x="21600" y="21137"/>
                </a:lnTo>
                <a:lnTo>
                  <a:pt x="21600" y="21291"/>
                </a:lnTo>
                <a:lnTo>
                  <a:pt x="21484" y="21446"/>
                </a:lnTo>
                <a:lnTo>
                  <a:pt x="21369" y="21446"/>
                </a:lnTo>
                <a:lnTo>
                  <a:pt x="21138" y="21600"/>
                </a:lnTo>
                <a:lnTo>
                  <a:pt x="21022" y="21600"/>
                </a:lnTo>
                <a:lnTo>
                  <a:pt x="10973" y="21600"/>
                </a:lnTo>
                <a:lnTo>
                  <a:pt x="2079" y="21600"/>
                </a:lnTo>
                <a:lnTo>
                  <a:pt x="1848" y="21600"/>
                </a:lnTo>
                <a:lnTo>
                  <a:pt x="1733" y="21446"/>
                </a:lnTo>
                <a:lnTo>
                  <a:pt x="1617" y="21446"/>
                </a:lnTo>
                <a:lnTo>
                  <a:pt x="1502" y="21291"/>
                </a:lnTo>
                <a:lnTo>
                  <a:pt x="1386" y="21291"/>
                </a:lnTo>
                <a:lnTo>
                  <a:pt x="1386" y="21137"/>
                </a:lnTo>
                <a:lnTo>
                  <a:pt x="1386" y="20983"/>
                </a:lnTo>
                <a:lnTo>
                  <a:pt x="1386" y="20829"/>
                </a:lnTo>
                <a:lnTo>
                  <a:pt x="1502" y="20674"/>
                </a:lnTo>
                <a:lnTo>
                  <a:pt x="1617" y="20366"/>
                </a:lnTo>
                <a:lnTo>
                  <a:pt x="1733" y="20057"/>
                </a:lnTo>
                <a:lnTo>
                  <a:pt x="1964" y="19903"/>
                </a:lnTo>
                <a:lnTo>
                  <a:pt x="0" y="19903"/>
                </a:lnTo>
                <a:lnTo>
                  <a:pt x="0" y="10800"/>
                </a:lnTo>
                <a:lnTo>
                  <a:pt x="0" y="2777"/>
                </a:lnTo>
                <a:lnTo>
                  <a:pt x="4620" y="2777"/>
                </a:lnTo>
                <a:lnTo>
                  <a:pt x="4620" y="16971"/>
                </a:lnTo>
                <a:moveTo>
                  <a:pt x="4620" y="16971"/>
                </a:moveTo>
                <a:moveTo>
                  <a:pt x="4620" y="16971"/>
                </a:moveTo>
                <a:lnTo>
                  <a:pt x="4158" y="17434"/>
                </a:lnTo>
                <a:lnTo>
                  <a:pt x="2541" y="19286"/>
                </a:lnTo>
                <a:lnTo>
                  <a:pt x="1964" y="19903"/>
                </a:lnTo>
                <a:lnTo>
                  <a:pt x="4620" y="16971"/>
                </a:lnTo>
                <a:close/>
              </a:path>
              <a:path w="21600" h="21600" extrusionOk="0">
                <a:moveTo>
                  <a:pt x="7624" y="2314"/>
                </a:moveTo>
                <a:moveTo>
                  <a:pt x="16402" y="2314"/>
                </a:moveTo>
                <a:lnTo>
                  <a:pt x="16402" y="11880"/>
                </a:lnTo>
                <a:lnTo>
                  <a:pt x="7624" y="11880"/>
                </a:lnTo>
                <a:lnTo>
                  <a:pt x="7624" y="2314"/>
                </a:lnTo>
                <a:close/>
              </a:path>
              <a:path w="21600" h="21600" extrusionOk="0">
                <a:moveTo>
                  <a:pt x="578" y="4011"/>
                </a:moveTo>
                <a:moveTo>
                  <a:pt x="4043" y="4011"/>
                </a:moveTo>
                <a:lnTo>
                  <a:pt x="4043" y="4320"/>
                </a:lnTo>
                <a:lnTo>
                  <a:pt x="578" y="4320"/>
                </a:lnTo>
                <a:lnTo>
                  <a:pt x="578" y="4011"/>
                </a:lnTo>
                <a:close/>
                <a:moveTo>
                  <a:pt x="7624" y="14194"/>
                </a:moveTo>
                <a:lnTo>
                  <a:pt x="16402" y="14194"/>
                </a:lnTo>
                <a:lnTo>
                  <a:pt x="16402" y="16200"/>
                </a:lnTo>
                <a:lnTo>
                  <a:pt x="7624" y="16200"/>
                </a:lnTo>
              </a:path>
            </a:pathLst>
          </a:custGeom>
          <a:solidFill>
            <a:schemeClr val="bg2">
              <a:lumMod val="75000"/>
            </a:schemeClr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endParaRPr lang="nl-BE"/>
          </a:p>
        </p:txBody>
      </p:sp>
      <p:sp>
        <p:nvSpPr>
          <p:cNvPr id="19" name="Text Box 39"/>
          <p:cNvSpPr txBox="1">
            <a:spLocks noChangeArrowheads="1"/>
          </p:cNvSpPr>
          <p:nvPr/>
        </p:nvSpPr>
        <p:spPr bwMode="auto">
          <a:xfrm>
            <a:off x="284774" y="3618613"/>
            <a:ext cx="3103928" cy="830997"/>
          </a:xfrm>
          <a:prstGeom prst="rect">
            <a:avLst/>
          </a:prstGeom>
          <a:noFill/>
          <a:ln>
            <a:noFill/>
          </a:ln>
          <a:effectLst>
            <a:outerShdw dist="35921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nl-BE" altLang="nl-BE" sz="2400" b="0" dirty="0">
                <a:solidFill>
                  <a:schemeClr val="tx2"/>
                </a:solidFill>
              </a:rPr>
              <a:t>gebruiker of</a:t>
            </a:r>
          </a:p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nl-BE" altLang="nl-BE" sz="2400" b="0" dirty="0">
                <a:solidFill>
                  <a:schemeClr val="tx2"/>
                </a:solidFill>
              </a:rPr>
              <a:t>toepassingsprogramma</a:t>
            </a:r>
            <a:endParaRPr lang="nl-NL" altLang="nl-BE" sz="2400" b="0" dirty="0">
              <a:solidFill>
                <a:schemeClr val="tx2"/>
              </a:solidFill>
            </a:endParaRPr>
          </a:p>
        </p:txBody>
      </p:sp>
      <p:sp>
        <p:nvSpPr>
          <p:cNvPr id="20" name="Rectangle 40"/>
          <p:cNvSpPr>
            <a:spLocks noChangeArrowheads="1"/>
          </p:cNvSpPr>
          <p:nvPr/>
        </p:nvSpPr>
        <p:spPr bwMode="auto">
          <a:xfrm>
            <a:off x="3568701" y="2067625"/>
            <a:ext cx="2222500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3454401" y="2046988"/>
            <a:ext cx="2470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966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</a:pPr>
            <a:r>
              <a:rPr lang="nl-BE" altLang="nl-BE" sz="1800" dirty="0">
                <a:solidFill>
                  <a:schemeClr val="accent2">
                    <a:lumMod val="50000"/>
                  </a:schemeClr>
                </a:solidFill>
              </a:rPr>
              <a:t>SQL-validatie</a:t>
            </a:r>
            <a:endParaRPr lang="nl-NL" altLang="nl-BE" sz="1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3" name="Text Box 43"/>
          <p:cNvSpPr txBox="1">
            <a:spLocks noChangeArrowheads="1"/>
          </p:cNvSpPr>
          <p:nvPr/>
        </p:nvSpPr>
        <p:spPr bwMode="auto">
          <a:xfrm>
            <a:off x="3835401" y="2486725"/>
            <a:ext cx="3259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dirty="0"/>
              <a:t>algebraïsche expressie</a:t>
            </a:r>
            <a:endParaRPr lang="nl-NL" altLang="nl-BE" sz="1800" b="0" dirty="0"/>
          </a:p>
        </p:txBody>
      </p:sp>
      <p:sp>
        <p:nvSpPr>
          <p:cNvPr id="24" name="Rectangle 44"/>
          <p:cNvSpPr>
            <a:spLocks noChangeArrowheads="1"/>
          </p:cNvSpPr>
          <p:nvPr/>
        </p:nvSpPr>
        <p:spPr bwMode="auto">
          <a:xfrm>
            <a:off x="3568701" y="2855025"/>
            <a:ext cx="2222500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25" name="Text Box 45"/>
          <p:cNvSpPr txBox="1">
            <a:spLocks noChangeArrowheads="1"/>
          </p:cNvSpPr>
          <p:nvPr/>
        </p:nvSpPr>
        <p:spPr bwMode="auto">
          <a:xfrm>
            <a:off x="3454401" y="2834388"/>
            <a:ext cx="2470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966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</a:pPr>
            <a:r>
              <a:rPr lang="nl-BE" altLang="nl-BE" sz="1800">
                <a:solidFill>
                  <a:schemeClr val="accent2">
                    <a:lumMod val="50000"/>
                  </a:schemeClr>
                </a:solidFill>
              </a:rPr>
              <a:t>SQL-optimalisatie</a:t>
            </a:r>
            <a:endParaRPr lang="nl-NL" altLang="nl-BE" sz="18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6" name="Text Box 46"/>
          <p:cNvSpPr txBox="1">
            <a:spLocks noChangeArrowheads="1"/>
          </p:cNvSpPr>
          <p:nvPr/>
        </p:nvSpPr>
        <p:spPr bwMode="auto">
          <a:xfrm>
            <a:off x="3187701" y="3248725"/>
            <a:ext cx="32591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/>
              <a:t>queryplan</a:t>
            </a:r>
            <a:endParaRPr lang="nl-NL" altLang="nl-BE" sz="1800" b="0"/>
          </a:p>
        </p:txBody>
      </p:sp>
      <p:sp>
        <p:nvSpPr>
          <p:cNvPr id="27" name="Rectangle 47"/>
          <p:cNvSpPr>
            <a:spLocks noChangeArrowheads="1"/>
          </p:cNvSpPr>
          <p:nvPr/>
        </p:nvSpPr>
        <p:spPr bwMode="auto">
          <a:xfrm>
            <a:off x="3568701" y="3617025"/>
            <a:ext cx="2222500" cy="4318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nl-BE"/>
          </a:p>
        </p:txBody>
      </p:sp>
      <p:sp>
        <p:nvSpPr>
          <p:cNvPr id="28" name="Text Box 48"/>
          <p:cNvSpPr txBox="1">
            <a:spLocks noChangeArrowheads="1"/>
          </p:cNvSpPr>
          <p:nvPr/>
        </p:nvSpPr>
        <p:spPr bwMode="auto">
          <a:xfrm>
            <a:off x="3454401" y="3596388"/>
            <a:ext cx="2470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996633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</a:pPr>
            <a:r>
              <a:rPr lang="nl-BE" altLang="nl-BE" sz="1800">
                <a:solidFill>
                  <a:schemeClr val="accent2">
                    <a:lumMod val="50000"/>
                  </a:schemeClr>
                </a:solidFill>
              </a:rPr>
              <a:t>SQL-uitvoering</a:t>
            </a:r>
            <a:endParaRPr lang="nl-NL" altLang="nl-BE" sz="180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3" name="Text Box 53"/>
          <p:cNvSpPr txBox="1">
            <a:spLocks noChangeArrowheads="1"/>
          </p:cNvSpPr>
          <p:nvPr/>
        </p:nvSpPr>
        <p:spPr bwMode="auto">
          <a:xfrm rot="1136086">
            <a:off x="2123001" y="3175675"/>
            <a:ext cx="1722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0" hangingPunct="0">
              <a:lnSpc>
                <a:spcPct val="100000"/>
              </a:lnSpc>
              <a:spcBef>
                <a:spcPct val="0"/>
              </a:spcBef>
            </a:pPr>
            <a:r>
              <a:rPr lang="nl-BE" altLang="nl-BE" sz="1800" b="0" dirty="0"/>
              <a:t>resultaat</a:t>
            </a:r>
            <a:endParaRPr lang="nl-NL" altLang="nl-BE" sz="1800" b="0" dirty="0"/>
          </a:p>
        </p:txBody>
      </p:sp>
      <p:pic>
        <p:nvPicPr>
          <p:cNvPr id="34" name="Picture 8" descr="http://estermaemarketing.com/wp-content/uploads/2011/10/Operation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0724" y="4731485"/>
            <a:ext cx="2923867" cy="206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/>
          <p:cNvCxnSpPr/>
          <p:nvPr/>
        </p:nvCxnSpPr>
        <p:spPr>
          <a:xfrm flipV="1">
            <a:off x="2370139" y="2330763"/>
            <a:ext cx="1166371" cy="575062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2370140" y="3432081"/>
            <a:ext cx="1018562" cy="377032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4091308" y="2413700"/>
            <a:ext cx="0" cy="492125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4091308" y="3169023"/>
            <a:ext cx="0" cy="492125"/>
          </a:xfrm>
          <a:prstGeom prst="straightConnector1">
            <a:avLst/>
          </a:prstGeom>
          <a:ln w="76200">
            <a:solidFill>
              <a:schemeClr val="tx2"/>
            </a:solidFill>
            <a:headEnd type="non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>
            <a:off x="5852503" y="3545587"/>
            <a:ext cx="1421446" cy="321072"/>
          </a:xfrm>
          <a:prstGeom prst="straightConnector1">
            <a:avLst/>
          </a:prstGeom>
          <a:ln w="76200">
            <a:solidFill>
              <a:schemeClr val="tx2"/>
            </a:solidFill>
            <a:headEnd type="triangle" w="med" len="med"/>
            <a:tailEnd type="triangle" w="med" len="med"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75054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Verwerking van DML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Validatie</a:t>
            </a:r>
            <a:endParaRPr lang="nl-BE" sz="1400" dirty="0"/>
          </a:p>
        </p:txBody>
      </p:sp>
      <p:pic>
        <p:nvPicPr>
          <p:cNvPr id="8196" name="Picture 4" descr="http://www.consiltant.com/uploads/consiltant/images/wrapper_sil-uitvoer-v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9391"/>
            <a:ext cx="9144000" cy="242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2148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8" name="Picture 6" descr="http://www.medicalpracticetrends.com/wp/wp-content/uploads/2008/10/converting-sphe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903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Verwerking van DML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DML-instructie</a:t>
            </a:r>
          </a:p>
          <a:p>
            <a:r>
              <a:rPr lang="nl-BE" sz="1400" dirty="0" smtClean="0"/>
              <a:t>Toevoeg- en verwijderinstructies</a:t>
            </a:r>
            <a:endParaRPr lang="nl-BE" sz="1400" dirty="0"/>
          </a:p>
        </p:txBody>
      </p:sp>
      <p:sp>
        <p:nvSpPr>
          <p:cNvPr id="36" name="Rectangle 43"/>
          <p:cNvSpPr>
            <a:spLocks noChangeArrowheads="1"/>
          </p:cNvSpPr>
          <p:nvPr/>
        </p:nvSpPr>
        <p:spPr bwMode="auto">
          <a:xfrm>
            <a:off x="2768600" y="4002098"/>
            <a:ext cx="5956300" cy="23002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nl-BE"/>
          </a:p>
        </p:txBody>
      </p:sp>
      <p:sp>
        <p:nvSpPr>
          <p:cNvPr id="37" name="Rectangle 44"/>
          <p:cNvSpPr>
            <a:spLocks noChangeArrowheads="1"/>
          </p:cNvSpPr>
          <p:nvPr/>
        </p:nvSpPr>
        <p:spPr bwMode="auto">
          <a:xfrm>
            <a:off x="234950" y="4003685"/>
            <a:ext cx="2514600" cy="2298701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38" name="Text Box 45"/>
          <p:cNvSpPr txBox="1">
            <a:spLocks noChangeArrowheads="1"/>
          </p:cNvSpPr>
          <p:nvPr/>
        </p:nvSpPr>
        <p:spPr bwMode="auto">
          <a:xfrm>
            <a:off x="307975" y="4359260"/>
            <a:ext cx="1899366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nl-BE" altLang="nl-BE" sz="14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nl-BE" altLang="nl-BE" sz="1400" b="0" i="1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(</a:t>
            </a:r>
            <a:r>
              <a:rPr lang="nl-BE" altLang="nl-BE" sz="14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nl-BE" altLang="nl-BE" sz="1400" b="0" i="1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nl-BE" altLang="nl-BE" sz="14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,v</a:t>
            </a:r>
            <a:r>
              <a:rPr lang="nl-BE" altLang="nl-BE" sz="1400" b="0" i="1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nl-BE" altLang="nl-BE" sz="14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,…,</a:t>
            </a:r>
            <a:r>
              <a:rPr lang="nl-BE" altLang="nl-BE" sz="1400" b="0" i="1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nl-BE" altLang="nl-BE" sz="1400" b="0" i="1" baseline="-25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nl-BE" altLang="nl-BE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nl-NL" altLang="nl-BE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 Box 46"/>
          <p:cNvSpPr txBox="1">
            <a:spLocks noChangeArrowheads="1"/>
          </p:cNvSpPr>
          <p:nvPr/>
        </p:nvSpPr>
        <p:spPr bwMode="auto">
          <a:xfrm>
            <a:off x="2835275" y="4292610"/>
            <a:ext cx="59340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1" dirty="0">
                <a:solidFill>
                  <a:srgbClr val="333399"/>
                </a:solidFill>
              </a:rPr>
              <a:t>unie: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 dirty="0">
                <a:solidFill>
                  <a:srgbClr val="000000"/>
                </a:solidFill>
              </a:rPr>
              <a:t>(</a:t>
            </a:r>
            <a:r>
              <a:rPr lang="nl-BE" altLang="nl-BE" sz="1600" b="0" i="1" dirty="0">
                <a:solidFill>
                  <a:srgbClr val="000000"/>
                </a:solidFill>
              </a:rPr>
              <a:t>R</a:t>
            </a:r>
            <a:r>
              <a:rPr lang="nl-BE" altLang="nl-BE" sz="1600" b="0" i="1" baseline="-25000" dirty="0">
                <a:solidFill>
                  <a:srgbClr val="000000"/>
                </a:solidFill>
              </a:rPr>
              <a:t>1</a:t>
            </a:r>
            <a:r>
              <a:rPr lang="nl-BE" altLang="nl-BE" sz="1600" b="0" dirty="0">
                <a:solidFill>
                  <a:srgbClr val="000000"/>
                </a:solidFill>
              </a:rPr>
              <a:t> UNION </a:t>
            </a:r>
            <a:r>
              <a:rPr lang="nl-BE" altLang="nl-BE" sz="1600" b="0" i="1" dirty="0">
                <a:solidFill>
                  <a:srgbClr val="000000"/>
                </a:solidFill>
              </a:rPr>
              <a:t>R</a:t>
            </a:r>
            <a:r>
              <a:rPr lang="nl-BE" altLang="nl-BE" sz="1600" b="0" i="1" baseline="-25000" dirty="0">
                <a:solidFill>
                  <a:srgbClr val="000000"/>
                </a:solidFill>
              </a:rPr>
              <a:t>2</a:t>
            </a:r>
            <a:r>
              <a:rPr lang="nl-BE" altLang="nl-BE" sz="1600" b="0" dirty="0">
                <a:solidFill>
                  <a:srgbClr val="000000"/>
                </a:solidFill>
              </a:rPr>
              <a:t>) waarbij </a:t>
            </a:r>
            <a:r>
              <a:rPr lang="nl-BE" altLang="nl-BE" sz="1600" b="0" i="1" dirty="0">
                <a:solidFill>
                  <a:srgbClr val="000000"/>
                </a:solidFill>
              </a:rPr>
              <a:t>R</a:t>
            </a:r>
            <a:r>
              <a:rPr lang="nl-BE" altLang="nl-BE" sz="1600" b="0" i="1" baseline="-25000" dirty="0">
                <a:solidFill>
                  <a:srgbClr val="000000"/>
                </a:solidFill>
              </a:rPr>
              <a:t>2</a:t>
            </a:r>
            <a:r>
              <a:rPr lang="nl-BE" altLang="nl-BE" sz="1600" b="0" dirty="0">
                <a:solidFill>
                  <a:srgbClr val="000000"/>
                </a:solidFill>
              </a:rPr>
              <a:t> bestaat uit één </a:t>
            </a:r>
            <a:r>
              <a:rPr lang="nl-BE" altLang="nl-BE" sz="1600" b="0" dirty="0" err="1">
                <a:solidFill>
                  <a:srgbClr val="000000"/>
                </a:solidFill>
              </a:rPr>
              <a:t>tuple</a:t>
            </a:r>
            <a:r>
              <a:rPr lang="nl-BE" altLang="nl-BE" sz="1600" b="0" dirty="0">
                <a:solidFill>
                  <a:srgbClr val="000000"/>
                </a:solidFill>
              </a:rPr>
              <a:t> dat opgebouwd wordt uit </a:t>
            </a:r>
            <a:r>
              <a:rPr lang="nl-BE" altLang="nl-BE" sz="1600" b="0" i="1" dirty="0">
                <a:solidFill>
                  <a:srgbClr val="000000"/>
                </a:solidFill>
              </a:rPr>
              <a:t>v</a:t>
            </a:r>
            <a:r>
              <a:rPr lang="nl-BE" altLang="nl-BE" sz="1600" b="0" i="1" baseline="-25000" dirty="0">
                <a:solidFill>
                  <a:srgbClr val="000000"/>
                </a:solidFill>
              </a:rPr>
              <a:t>1</a:t>
            </a:r>
            <a:r>
              <a:rPr lang="nl-BE" altLang="nl-BE" sz="1600" b="0" i="1" dirty="0">
                <a:solidFill>
                  <a:srgbClr val="000000"/>
                </a:solidFill>
              </a:rPr>
              <a:t>,v</a:t>
            </a:r>
            <a:r>
              <a:rPr lang="nl-BE" altLang="nl-BE" sz="1600" b="0" i="1" baseline="-25000" dirty="0">
                <a:solidFill>
                  <a:srgbClr val="000000"/>
                </a:solidFill>
              </a:rPr>
              <a:t>2</a:t>
            </a:r>
            <a:r>
              <a:rPr lang="nl-BE" altLang="nl-BE" sz="1600" b="0" i="1" dirty="0">
                <a:solidFill>
                  <a:srgbClr val="000000"/>
                </a:solidFill>
              </a:rPr>
              <a:t>,…,</a:t>
            </a:r>
            <a:r>
              <a:rPr lang="nl-BE" altLang="nl-BE" sz="1600" b="0" i="1" dirty="0" err="1">
                <a:solidFill>
                  <a:srgbClr val="000000"/>
                </a:solidFill>
              </a:rPr>
              <a:t>v</a:t>
            </a:r>
            <a:r>
              <a:rPr lang="nl-BE" altLang="nl-BE" sz="1600" b="0" i="1" baseline="-25000" dirty="0" err="1">
                <a:solidFill>
                  <a:srgbClr val="000000"/>
                </a:solidFill>
              </a:rPr>
              <a:t>n</a:t>
            </a:r>
            <a:endParaRPr lang="nl-BE" altLang="nl-BE" sz="1600" b="0" i="1" baseline="-25000" dirty="0">
              <a:solidFill>
                <a:srgbClr val="000000"/>
              </a:solidFill>
            </a:endParaRPr>
          </a:p>
        </p:txBody>
      </p:sp>
      <p:sp>
        <p:nvSpPr>
          <p:cNvPr id="40" name="Rectangle 47"/>
          <p:cNvSpPr>
            <a:spLocks noChangeArrowheads="1"/>
          </p:cNvSpPr>
          <p:nvPr/>
        </p:nvSpPr>
        <p:spPr bwMode="auto">
          <a:xfrm>
            <a:off x="2724150" y="4003685"/>
            <a:ext cx="88900" cy="2305050"/>
          </a:xfrm>
          <a:prstGeom prst="rect">
            <a:avLst/>
          </a:prstGeom>
          <a:solidFill>
            <a:srgbClr val="1687A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nl-BE"/>
          </a:p>
        </p:txBody>
      </p:sp>
      <p:sp>
        <p:nvSpPr>
          <p:cNvPr id="41" name="Text Box 48"/>
          <p:cNvSpPr txBox="1">
            <a:spLocks noChangeArrowheads="1"/>
          </p:cNvSpPr>
          <p:nvPr/>
        </p:nvSpPr>
        <p:spPr bwMode="auto">
          <a:xfrm>
            <a:off x="307975" y="5036085"/>
            <a:ext cx="1558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 INTO </a:t>
            </a:r>
            <a:r>
              <a:rPr lang="nl-BE" altLang="nl-BE" sz="14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nl-BE" altLang="nl-BE" sz="1400" b="0" i="1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nl-BE" altLang="nl-BE" sz="14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nl-BE" altLang="nl-BE" sz="1400" b="0" i="1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nl-BE" altLang="nl-BE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endParaRPr lang="nl-NL" altLang="nl-BE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 Box 49"/>
          <p:cNvSpPr txBox="1">
            <a:spLocks noChangeArrowheads="1"/>
          </p:cNvSpPr>
          <p:nvPr/>
        </p:nvSpPr>
        <p:spPr bwMode="auto">
          <a:xfrm>
            <a:off x="2835275" y="5003810"/>
            <a:ext cx="5680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1" dirty="0">
                <a:solidFill>
                  <a:srgbClr val="333399"/>
                </a:solidFill>
              </a:rPr>
              <a:t>unie: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 dirty="0">
                <a:solidFill>
                  <a:srgbClr val="000000"/>
                </a:solidFill>
              </a:rPr>
              <a:t>(</a:t>
            </a:r>
            <a:r>
              <a:rPr lang="nl-BE" altLang="nl-BE" sz="1600" b="0" i="1" dirty="0">
                <a:solidFill>
                  <a:srgbClr val="000000"/>
                </a:solidFill>
              </a:rPr>
              <a:t>R</a:t>
            </a:r>
            <a:r>
              <a:rPr lang="nl-BE" altLang="nl-BE" sz="1600" b="0" i="1" baseline="-25000" dirty="0">
                <a:solidFill>
                  <a:srgbClr val="000000"/>
                </a:solidFill>
              </a:rPr>
              <a:t>1</a:t>
            </a:r>
            <a:r>
              <a:rPr lang="nl-BE" altLang="nl-BE" sz="1600" b="0" dirty="0">
                <a:solidFill>
                  <a:srgbClr val="000000"/>
                </a:solidFill>
              </a:rPr>
              <a:t> UNION </a:t>
            </a:r>
            <a:r>
              <a:rPr lang="nl-BE" altLang="nl-BE" sz="1600" b="0" i="1" dirty="0">
                <a:solidFill>
                  <a:srgbClr val="000000"/>
                </a:solidFill>
              </a:rPr>
              <a:t>R</a:t>
            </a:r>
            <a:r>
              <a:rPr lang="nl-BE" altLang="nl-BE" sz="1600" b="0" i="1" baseline="-25000" dirty="0">
                <a:solidFill>
                  <a:srgbClr val="000000"/>
                </a:solidFill>
              </a:rPr>
              <a:t>2</a:t>
            </a:r>
            <a:r>
              <a:rPr lang="nl-BE" altLang="nl-BE" sz="16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3" name="Line 50"/>
          <p:cNvSpPr>
            <a:spLocks noChangeShapeType="1"/>
          </p:cNvSpPr>
          <p:nvPr/>
        </p:nvSpPr>
        <p:spPr bwMode="auto">
          <a:xfrm flipV="1">
            <a:off x="234950" y="5680085"/>
            <a:ext cx="8470900" cy="0"/>
          </a:xfrm>
          <a:prstGeom prst="line">
            <a:avLst/>
          </a:prstGeom>
          <a:noFill/>
          <a:ln w="19050">
            <a:solidFill>
              <a:srgbClr val="1687AF"/>
            </a:solidFill>
            <a:prstDash val="lg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nl-BE"/>
          </a:p>
        </p:txBody>
      </p:sp>
      <p:sp>
        <p:nvSpPr>
          <p:cNvPr id="44" name="Text Box 51"/>
          <p:cNvSpPr txBox="1">
            <a:spLocks noChangeArrowheads="1"/>
          </p:cNvSpPr>
          <p:nvPr/>
        </p:nvSpPr>
        <p:spPr bwMode="auto">
          <a:xfrm>
            <a:off x="295275" y="5741460"/>
            <a:ext cx="164019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 FROM </a:t>
            </a:r>
            <a:r>
              <a:rPr lang="nl-BE" altLang="nl-BE" sz="14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endParaRPr lang="nl-BE" altLang="nl-BE" sz="1400" b="0" i="1" baseline="-25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nl-BE" altLang="nl-BE" sz="14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nl-BE" altLang="nl-BE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nl-NL" altLang="nl-BE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Text Box 52"/>
          <p:cNvSpPr txBox="1">
            <a:spLocks noChangeArrowheads="1"/>
          </p:cNvSpPr>
          <p:nvPr/>
        </p:nvSpPr>
        <p:spPr bwMode="auto">
          <a:xfrm>
            <a:off x="2822575" y="5702310"/>
            <a:ext cx="5680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1" dirty="0">
                <a:solidFill>
                  <a:srgbClr val="333399"/>
                </a:solidFill>
              </a:rPr>
              <a:t>verschil: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 i="1" dirty="0">
                <a:solidFill>
                  <a:srgbClr val="000000"/>
                </a:solidFill>
              </a:rPr>
              <a:t>R</a:t>
            </a:r>
            <a:r>
              <a:rPr lang="nl-BE" altLang="nl-BE" sz="1600" b="0" dirty="0">
                <a:solidFill>
                  <a:srgbClr val="000000"/>
                </a:solidFill>
              </a:rPr>
              <a:t> </a:t>
            </a:r>
            <a:r>
              <a:rPr lang="nl-BE" altLang="nl-BE" sz="1600" b="0" dirty="0" smtClean="0">
                <a:solidFill>
                  <a:srgbClr val="000000"/>
                </a:solidFill>
              </a:rPr>
              <a:t>MINUS </a:t>
            </a:r>
            <a:r>
              <a:rPr lang="nl-BE" altLang="nl-BE" sz="1600" b="0" dirty="0">
                <a:solidFill>
                  <a:srgbClr val="000000"/>
                </a:solidFill>
              </a:rPr>
              <a:t>(</a:t>
            </a:r>
            <a:r>
              <a:rPr lang="nl-BE" altLang="nl-BE" sz="1600" b="0" i="1" dirty="0">
                <a:solidFill>
                  <a:srgbClr val="000000"/>
                </a:solidFill>
              </a:rPr>
              <a:t>R</a:t>
            </a:r>
            <a:r>
              <a:rPr lang="nl-BE" altLang="nl-BE" sz="1600" b="0" dirty="0">
                <a:solidFill>
                  <a:srgbClr val="000000"/>
                </a:solidFill>
              </a:rPr>
              <a:t> WHERE </a:t>
            </a:r>
            <a:r>
              <a:rPr lang="nl-BE" altLang="nl-BE" sz="1600" b="0" i="1" dirty="0">
                <a:solidFill>
                  <a:srgbClr val="000000"/>
                </a:solidFill>
              </a:rPr>
              <a:t>c</a:t>
            </a:r>
            <a:r>
              <a:rPr lang="nl-BE" altLang="nl-BE" sz="1600" b="0" dirty="0">
                <a:solidFill>
                  <a:srgbClr val="000000"/>
                </a:solidFill>
              </a:rPr>
              <a:t>)</a:t>
            </a:r>
            <a:endParaRPr lang="nl-BE" altLang="nl-BE" sz="1600" b="0" i="1" baseline="-25000" dirty="0">
              <a:solidFill>
                <a:srgbClr val="000000"/>
              </a:solidFill>
            </a:endParaRPr>
          </a:p>
        </p:txBody>
      </p:sp>
      <p:sp>
        <p:nvSpPr>
          <p:cNvPr id="46" name="Text Box 53"/>
          <p:cNvSpPr txBox="1">
            <a:spLocks noChangeArrowheads="1"/>
          </p:cNvSpPr>
          <p:nvPr/>
        </p:nvSpPr>
        <p:spPr bwMode="auto">
          <a:xfrm>
            <a:off x="2847975" y="3975110"/>
            <a:ext cx="9496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1">
                <a:solidFill>
                  <a:srgbClr val="000000"/>
                </a:solidFill>
              </a:rPr>
              <a:t>Vertaling</a:t>
            </a:r>
            <a:endParaRPr lang="nl-NL" altLang="nl-BE" sz="1600" b="1">
              <a:solidFill>
                <a:srgbClr val="000000"/>
              </a:solidFill>
            </a:endParaRPr>
          </a:p>
        </p:txBody>
      </p:sp>
      <p:sp>
        <p:nvSpPr>
          <p:cNvPr id="47" name="Text Box 54"/>
          <p:cNvSpPr txBox="1">
            <a:spLocks noChangeArrowheads="1"/>
          </p:cNvSpPr>
          <p:nvPr/>
        </p:nvSpPr>
        <p:spPr bwMode="auto">
          <a:xfrm>
            <a:off x="206375" y="3975110"/>
            <a:ext cx="144712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1" dirty="0">
                <a:solidFill>
                  <a:srgbClr val="000000"/>
                </a:solidFill>
              </a:rPr>
              <a:t>DML-instructie</a:t>
            </a:r>
            <a:endParaRPr lang="nl-NL" altLang="nl-BE" sz="1600" b="1" dirty="0">
              <a:solidFill>
                <a:srgbClr val="000000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234950" y="4292610"/>
            <a:ext cx="8489950" cy="0"/>
          </a:xfrm>
          <a:prstGeom prst="line">
            <a:avLst/>
          </a:prstGeom>
          <a:ln w="19050">
            <a:solidFill>
              <a:srgbClr val="168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5686" y="2135858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55825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6" descr="http://www.medicalpracticetrends.com/wp/wp-content/uploads/2008/10/converting-sphe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09030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Verwerking van DML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DML-instructie</a:t>
            </a:r>
          </a:p>
          <a:p>
            <a:r>
              <a:rPr lang="nl-BE" sz="1400" dirty="0" smtClean="0"/>
              <a:t>Opzoekinstructies</a:t>
            </a:r>
            <a:endParaRPr lang="nl-BE" sz="1400" dirty="0"/>
          </a:p>
        </p:txBody>
      </p:sp>
      <p:pic>
        <p:nvPicPr>
          <p:cNvPr id="81" name="Picture 4" descr="http://www.redrivercrossfit.com/wp-content/uploads/2012/05/1-300x25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591" y="1895227"/>
            <a:ext cx="1302127" cy="1085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38"/>
          <p:cNvSpPr>
            <a:spLocks noChangeArrowheads="1"/>
          </p:cNvSpPr>
          <p:nvPr/>
        </p:nvSpPr>
        <p:spPr bwMode="auto">
          <a:xfrm>
            <a:off x="2747218" y="3543530"/>
            <a:ext cx="6223000" cy="31257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txBody>
          <a:bodyPr wrap="none" anchor="ctr"/>
          <a:lstStyle/>
          <a:p>
            <a:endParaRPr lang="nl-BE"/>
          </a:p>
        </p:txBody>
      </p:sp>
      <p:sp>
        <p:nvSpPr>
          <p:cNvPr id="20" name="Rectangle 39"/>
          <p:cNvSpPr>
            <a:spLocks noChangeArrowheads="1"/>
          </p:cNvSpPr>
          <p:nvPr/>
        </p:nvSpPr>
        <p:spPr bwMode="auto">
          <a:xfrm>
            <a:off x="213568" y="3545117"/>
            <a:ext cx="2489200" cy="3116263"/>
          </a:xfrm>
          <a:prstGeom prst="rect">
            <a:avLst/>
          </a:prstGeom>
          <a:solidFill>
            <a:srgbClr val="BBE0E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nl-BE"/>
          </a:p>
        </p:txBody>
      </p:sp>
      <p:sp>
        <p:nvSpPr>
          <p:cNvPr id="21" name="Text Box 40"/>
          <p:cNvSpPr txBox="1">
            <a:spLocks noChangeArrowheads="1"/>
          </p:cNvSpPr>
          <p:nvPr/>
        </p:nvSpPr>
        <p:spPr bwMode="auto">
          <a:xfrm>
            <a:off x="286593" y="3541942"/>
            <a:ext cx="56259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1" dirty="0">
                <a:solidFill>
                  <a:srgbClr val="000000"/>
                </a:solidFill>
              </a:rPr>
              <a:t>Stap</a:t>
            </a:r>
            <a:endParaRPr lang="nl-NL" altLang="nl-BE" sz="1600" b="1" dirty="0">
              <a:solidFill>
                <a:srgbClr val="000000"/>
              </a:solidFill>
            </a:endParaRPr>
          </a:p>
        </p:txBody>
      </p:sp>
      <p:sp>
        <p:nvSpPr>
          <p:cNvPr id="22" name="Text Box 41"/>
          <p:cNvSpPr txBox="1">
            <a:spLocks noChangeArrowheads="1"/>
          </p:cNvSpPr>
          <p:nvPr/>
        </p:nvSpPr>
        <p:spPr bwMode="auto">
          <a:xfrm>
            <a:off x="2813893" y="3541942"/>
            <a:ext cx="94961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1">
                <a:solidFill>
                  <a:srgbClr val="000000"/>
                </a:solidFill>
              </a:rPr>
              <a:t>Vertaling</a:t>
            </a:r>
            <a:endParaRPr lang="nl-NL" altLang="nl-BE" sz="1600" b="1">
              <a:solidFill>
                <a:srgbClr val="000000"/>
              </a:solidFill>
            </a:endParaRPr>
          </a:p>
        </p:txBody>
      </p:sp>
      <p:sp>
        <p:nvSpPr>
          <p:cNvPr id="23" name="Text Box 42"/>
          <p:cNvSpPr txBox="1">
            <a:spLocks noChangeArrowheads="1"/>
          </p:cNvSpPr>
          <p:nvPr/>
        </p:nvSpPr>
        <p:spPr bwMode="auto">
          <a:xfrm>
            <a:off x="286593" y="3834042"/>
            <a:ext cx="1781257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nl-BE" altLang="nl-BE" sz="14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nl-BE" altLang="nl-BE" sz="1400" b="0" i="1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nl-BE" altLang="nl-BE" sz="1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BE" altLang="nl-BE" sz="14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nl-BE" altLang="nl-BE" sz="1400" b="0" i="1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nl-BE" altLang="nl-BE" sz="1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,…,</a:t>
            </a:r>
            <a:r>
              <a:rPr lang="nl-BE" altLang="nl-BE" sz="14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nl-BE" altLang="nl-BE" sz="1400" b="0" i="1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nl-BE" altLang="nl-BE" sz="1400" b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nl-NL" altLang="nl-BE" sz="1400" b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Box 43"/>
          <p:cNvSpPr txBox="1">
            <a:spLocks noChangeArrowheads="1"/>
          </p:cNvSpPr>
          <p:nvPr/>
        </p:nvSpPr>
        <p:spPr bwMode="auto">
          <a:xfrm>
            <a:off x="2813893" y="3834042"/>
            <a:ext cx="56800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1" dirty="0" smtClean="0">
                <a:solidFill>
                  <a:srgbClr val="333399"/>
                </a:solidFill>
              </a:rPr>
              <a:t>cartesiaans </a:t>
            </a:r>
            <a:r>
              <a:rPr lang="nl-BE" altLang="nl-BE" sz="1600" b="1" dirty="0">
                <a:solidFill>
                  <a:srgbClr val="333399"/>
                </a:solidFill>
              </a:rPr>
              <a:t>product: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 i="1" dirty="0">
                <a:solidFill>
                  <a:srgbClr val="000000"/>
                </a:solidFill>
              </a:rPr>
              <a:t>Expressie1</a:t>
            </a:r>
            <a:r>
              <a:rPr lang="nl-BE" altLang="nl-BE" sz="1600" b="0" dirty="0">
                <a:solidFill>
                  <a:srgbClr val="000000"/>
                </a:solidFill>
              </a:rPr>
              <a:t> = (</a:t>
            </a:r>
            <a:r>
              <a:rPr lang="nl-BE" altLang="nl-BE" sz="1600" b="0" i="1" dirty="0">
                <a:solidFill>
                  <a:srgbClr val="000000"/>
                </a:solidFill>
              </a:rPr>
              <a:t>R</a:t>
            </a:r>
            <a:r>
              <a:rPr lang="nl-BE" altLang="nl-BE" sz="1600" b="0" i="1" baseline="-25000" dirty="0">
                <a:solidFill>
                  <a:srgbClr val="000000"/>
                </a:solidFill>
              </a:rPr>
              <a:t>1</a:t>
            </a:r>
            <a:r>
              <a:rPr lang="nl-BE" altLang="nl-BE" sz="1600" b="0" dirty="0">
                <a:solidFill>
                  <a:srgbClr val="000000"/>
                </a:solidFill>
              </a:rPr>
              <a:t> TIMES </a:t>
            </a:r>
            <a:r>
              <a:rPr lang="nl-BE" altLang="nl-BE" sz="1600" b="0" i="1" dirty="0">
                <a:solidFill>
                  <a:srgbClr val="000000"/>
                </a:solidFill>
              </a:rPr>
              <a:t>R</a:t>
            </a:r>
            <a:r>
              <a:rPr lang="nl-BE" altLang="nl-BE" sz="1600" b="0" i="1" baseline="-25000" dirty="0">
                <a:solidFill>
                  <a:srgbClr val="000000"/>
                </a:solidFill>
              </a:rPr>
              <a:t>2</a:t>
            </a:r>
            <a:r>
              <a:rPr lang="nl-BE" altLang="nl-BE" sz="1600" b="0" dirty="0">
                <a:solidFill>
                  <a:srgbClr val="000000"/>
                </a:solidFill>
              </a:rPr>
              <a:t> TIMES … TIMES </a:t>
            </a:r>
            <a:r>
              <a:rPr lang="nl-BE" altLang="nl-BE" sz="1600" b="0" i="1" dirty="0">
                <a:solidFill>
                  <a:srgbClr val="000000"/>
                </a:solidFill>
              </a:rPr>
              <a:t>R</a:t>
            </a:r>
            <a:r>
              <a:rPr lang="nl-BE" altLang="nl-BE" sz="1600" b="0" i="1" baseline="-25000" dirty="0">
                <a:solidFill>
                  <a:srgbClr val="000000"/>
                </a:solidFill>
              </a:rPr>
              <a:t>n</a:t>
            </a:r>
            <a:r>
              <a:rPr lang="nl-BE" altLang="nl-BE" sz="1600" b="0" dirty="0">
                <a:solidFill>
                  <a:srgbClr val="000000"/>
                </a:solidFill>
              </a:rPr>
              <a:t>) </a:t>
            </a:r>
          </a:p>
        </p:txBody>
      </p:sp>
      <p:sp>
        <p:nvSpPr>
          <p:cNvPr id="25" name="Text Box 44"/>
          <p:cNvSpPr txBox="1">
            <a:spLocks noChangeArrowheads="1"/>
          </p:cNvSpPr>
          <p:nvPr/>
        </p:nvSpPr>
        <p:spPr bwMode="auto">
          <a:xfrm>
            <a:off x="286593" y="4405542"/>
            <a:ext cx="106150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WHERE </a:t>
            </a:r>
            <a:r>
              <a:rPr lang="nl-BE" altLang="nl-BE" sz="1400" b="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nl-BE" altLang="nl-BE" sz="1400" b="0" i="1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nl-NL" altLang="nl-BE" sz="1400" b="0" i="1" baseline="-25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 Box 45"/>
          <p:cNvSpPr txBox="1">
            <a:spLocks noChangeArrowheads="1"/>
          </p:cNvSpPr>
          <p:nvPr/>
        </p:nvSpPr>
        <p:spPr bwMode="auto">
          <a:xfrm>
            <a:off x="286593" y="4977042"/>
            <a:ext cx="214315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nl-BE" altLang="nl-BE" sz="1400" b="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nl-BE" altLang="nl-BE" sz="1400" b="0" i="1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nl-BE" altLang="nl-BE" sz="1400" b="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nl-BE" altLang="nl-BE" sz="1400" b="0" i="1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nl-BE" altLang="nl-BE" sz="1400" b="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,…,A</a:t>
            </a:r>
            <a:r>
              <a:rPr lang="nl-BE" altLang="nl-BE" sz="1400" b="0" i="1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endParaRPr lang="nl-NL" altLang="nl-BE" sz="1400" b="0" i="1" baseline="-25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 Box 46"/>
          <p:cNvSpPr txBox="1">
            <a:spLocks noChangeArrowheads="1"/>
          </p:cNvSpPr>
          <p:nvPr/>
        </p:nvSpPr>
        <p:spPr bwMode="auto">
          <a:xfrm>
            <a:off x="286593" y="5510442"/>
            <a:ext cx="106740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HAVING </a:t>
            </a:r>
            <a:r>
              <a:rPr lang="nl-BE" altLang="nl-BE" sz="1400" b="0" i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nl-BE" altLang="nl-BE" sz="1400" b="0" i="1" baseline="-25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nl-NL" altLang="nl-BE" sz="1400" b="0" i="1" baseline="-2500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 Box 47"/>
          <p:cNvSpPr txBox="1">
            <a:spLocks noChangeArrowheads="1"/>
          </p:cNvSpPr>
          <p:nvPr/>
        </p:nvSpPr>
        <p:spPr bwMode="auto">
          <a:xfrm>
            <a:off x="286593" y="6031142"/>
            <a:ext cx="24449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</a:t>
            </a:r>
            <a:r>
              <a:rPr lang="nl-BE" altLang="nl-BE" sz="14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nl-BE" altLang="nl-BE" sz="1400" b="0" i="1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nl-BE" altLang="nl-BE" sz="14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</a:t>
            </a:r>
            <a:r>
              <a:rPr lang="nl-BE" altLang="nl-BE" sz="1400" b="0" i="1" baseline="-25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nl-BE" altLang="nl-BE" sz="1400" b="0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,…,</a:t>
            </a:r>
            <a:r>
              <a:rPr lang="nl-BE" altLang="nl-BE" sz="1400" b="0" i="1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nl-BE" altLang="nl-BE" sz="1400" b="0" i="1" baseline="-250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nl-BE" altLang="nl-BE" sz="1400" i="1" dirty="0" smtClean="0"/>
              <a:t>,</a:t>
            </a:r>
            <a:r>
              <a:rPr lang="nl-BE" altLang="nl-BE" sz="1400" i="1" dirty="0"/>
              <a:t/>
            </a:r>
            <a:br>
              <a:rPr lang="nl-BE" altLang="nl-BE" sz="1400" i="1" dirty="0"/>
            </a:br>
            <a:r>
              <a:rPr lang="nl-BE" altLang="nl-BE" sz="1400" i="1" dirty="0"/>
              <a:t>  </a:t>
            </a:r>
            <a:r>
              <a:rPr lang="nl-BE" altLang="nl-BE" sz="1400" i="1" dirty="0" smtClean="0"/>
              <a:t>              </a:t>
            </a:r>
            <a:r>
              <a:rPr lang="nl-BE" altLang="nl-BE" sz="1400" i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nl-BE" altLang="nl-BE" sz="1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nl-BE" altLang="nl-BE" sz="1400" i="1" dirty="0">
                <a:latin typeface="Arial" panose="020B0604020202020204" pitchFamily="34" charset="0"/>
                <a:cs typeface="Arial" panose="020B0604020202020204" pitchFamily="34" charset="0"/>
              </a:rPr>
              <a:t>:F</a:t>
            </a:r>
            <a:r>
              <a:rPr lang="nl-BE" altLang="nl-BE" sz="1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nl-BE" altLang="nl-BE" sz="1400" i="1" dirty="0">
                <a:latin typeface="Arial" panose="020B0604020202020204" pitchFamily="34" charset="0"/>
                <a:cs typeface="Arial" panose="020B0604020202020204" pitchFamily="34" charset="0"/>
              </a:rPr>
              <a:t>, B</a:t>
            </a:r>
            <a:r>
              <a:rPr lang="nl-BE" altLang="nl-BE" sz="1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nl-BE" altLang="nl-BE" sz="1400" i="1" dirty="0">
                <a:latin typeface="Arial" panose="020B0604020202020204" pitchFamily="34" charset="0"/>
                <a:cs typeface="Arial" panose="020B0604020202020204" pitchFamily="34" charset="0"/>
              </a:rPr>
              <a:t>:F</a:t>
            </a:r>
            <a:r>
              <a:rPr lang="nl-BE" altLang="nl-BE" sz="1400" i="1" baseline="-25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nl-BE" altLang="nl-BE" sz="1400" i="1" dirty="0">
                <a:latin typeface="Arial" panose="020B0604020202020204" pitchFamily="34" charset="0"/>
                <a:cs typeface="Arial" panose="020B0604020202020204" pitchFamily="34" charset="0"/>
              </a:rPr>
              <a:t>,…,</a:t>
            </a:r>
            <a:r>
              <a:rPr lang="nl-BE" altLang="nl-BE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nl-BE" altLang="nl-BE" sz="14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r>
              <a:rPr lang="nl-BE" altLang="nl-BE" sz="1400" i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:F</a:t>
            </a:r>
            <a:r>
              <a:rPr lang="nl-BE" altLang="nl-BE" sz="1400" i="1" baseline="-25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</a:t>
            </a:r>
            <a:endParaRPr lang="nl-NL" altLang="nl-BE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tangle 48"/>
          <p:cNvSpPr>
            <a:spLocks noChangeArrowheads="1"/>
          </p:cNvSpPr>
          <p:nvPr/>
        </p:nvSpPr>
        <p:spPr bwMode="auto">
          <a:xfrm>
            <a:off x="2702768" y="3545117"/>
            <a:ext cx="76200" cy="3130550"/>
          </a:xfrm>
          <a:prstGeom prst="rect">
            <a:avLst/>
          </a:prstGeom>
          <a:solidFill>
            <a:srgbClr val="1687AF"/>
          </a:solidFill>
          <a:ln>
            <a:noFill/>
          </a:ln>
          <a:effectLst/>
        </p:spPr>
        <p:txBody>
          <a:bodyPr wrap="none" anchor="ctr"/>
          <a:lstStyle/>
          <a:p>
            <a:endParaRPr lang="nl-BE"/>
          </a:p>
        </p:txBody>
      </p:sp>
      <p:sp>
        <p:nvSpPr>
          <p:cNvPr id="30" name="AutoShape 49"/>
          <p:cNvSpPr>
            <a:spLocks noChangeArrowheads="1"/>
          </p:cNvSpPr>
          <p:nvPr/>
        </p:nvSpPr>
        <p:spPr bwMode="auto">
          <a:xfrm rot="5442309">
            <a:off x="8368880" y="4111855"/>
            <a:ext cx="533400" cy="458788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1687AF"/>
          </a:solidFill>
          <a:ln w="6350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endParaRPr lang="nl-BE"/>
          </a:p>
        </p:txBody>
      </p:sp>
      <p:sp>
        <p:nvSpPr>
          <p:cNvPr id="31" name="Text Box 50"/>
          <p:cNvSpPr txBox="1">
            <a:spLocks noChangeArrowheads="1"/>
          </p:cNvSpPr>
          <p:nvPr/>
        </p:nvSpPr>
        <p:spPr bwMode="auto">
          <a:xfrm>
            <a:off x="2813893" y="4405542"/>
            <a:ext cx="31314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1" dirty="0">
                <a:solidFill>
                  <a:srgbClr val="333399"/>
                </a:solidFill>
              </a:rPr>
              <a:t>selectie: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 dirty="0">
                <a:solidFill>
                  <a:srgbClr val="000000"/>
                </a:solidFill>
              </a:rPr>
              <a:t>Expressie2 = (</a:t>
            </a:r>
            <a:r>
              <a:rPr lang="nl-BE" altLang="nl-BE" sz="1600" b="0" i="1" dirty="0">
                <a:solidFill>
                  <a:srgbClr val="000000"/>
                </a:solidFill>
              </a:rPr>
              <a:t>Expressie1 </a:t>
            </a:r>
            <a:r>
              <a:rPr lang="nl-BE" altLang="nl-BE" sz="1600" b="0" dirty="0">
                <a:solidFill>
                  <a:srgbClr val="000000"/>
                </a:solidFill>
              </a:rPr>
              <a:t>WHERE </a:t>
            </a:r>
            <a:r>
              <a:rPr lang="nl-BE" altLang="nl-BE" sz="1600" b="0" i="1" dirty="0">
                <a:solidFill>
                  <a:srgbClr val="000000"/>
                </a:solidFill>
              </a:rPr>
              <a:t>c</a:t>
            </a:r>
            <a:r>
              <a:rPr lang="nl-BE" altLang="nl-BE" sz="1600" b="0" i="1" baseline="-25000" dirty="0">
                <a:solidFill>
                  <a:srgbClr val="000000"/>
                </a:solidFill>
              </a:rPr>
              <a:t>1</a:t>
            </a:r>
            <a:r>
              <a:rPr lang="nl-BE" altLang="nl-BE" sz="16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32" name="Text Box 51"/>
          <p:cNvSpPr txBox="1">
            <a:spLocks noChangeArrowheads="1"/>
          </p:cNvSpPr>
          <p:nvPr/>
        </p:nvSpPr>
        <p:spPr bwMode="auto">
          <a:xfrm>
            <a:off x="2813893" y="4977042"/>
            <a:ext cx="508427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1" dirty="0">
                <a:solidFill>
                  <a:srgbClr val="333399"/>
                </a:solidFill>
              </a:rPr>
              <a:t>groeperen:</a:t>
            </a:r>
            <a:r>
              <a:rPr lang="nl-BE" altLang="nl-BE" sz="1600" dirty="0">
                <a:solidFill>
                  <a:srgbClr val="333399"/>
                </a:solidFill>
              </a:rPr>
              <a:t> </a:t>
            </a:r>
            <a:r>
              <a:rPr lang="nl-BE" altLang="nl-BE" sz="1600" b="0" dirty="0">
                <a:solidFill>
                  <a:srgbClr val="000000"/>
                </a:solidFill>
              </a:rPr>
              <a:t>(op basis van gelijke waarden voor </a:t>
            </a:r>
            <a:r>
              <a:rPr lang="nl-BE" altLang="nl-BE" sz="1600" b="0" i="1" dirty="0">
                <a:solidFill>
                  <a:srgbClr val="000000"/>
                </a:solidFill>
              </a:rPr>
              <a:t>A</a:t>
            </a:r>
            <a:r>
              <a:rPr lang="nl-BE" altLang="nl-BE" sz="1600" b="0" i="1" baseline="-25000" dirty="0">
                <a:solidFill>
                  <a:srgbClr val="000000"/>
                </a:solidFill>
              </a:rPr>
              <a:t>1</a:t>
            </a:r>
            <a:r>
              <a:rPr lang="nl-BE" altLang="nl-BE" sz="1600" b="0" dirty="0">
                <a:solidFill>
                  <a:srgbClr val="000000"/>
                </a:solidFill>
              </a:rPr>
              <a:t>, </a:t>
            </a:r>
            <a:r>
              <a:rPr lang="nl-BE" altLang="nl-BE" sz="1600" b="0" i="1" dirty="0">
                <a:solidFill>
                  <a:srgbClr val="000000"/>
                </a:solidFill>
              </a:rPr>
              <a:t>A</a:t>
            </a:r>
            <a:r>
              <a:rPr lang="nl-BE" altLang="nl-BE" sz="1600" b="0" i="1" baseline="-25000" dirty="0">
                <a:solidFill>
                  <a:srgbClr val="000000"/>
                </a:solidFill>
              </a:rPr>
              <a:t>2</a:t>
            </a:r>
            <a:r>
              <a:rPr lang="nl-BE" altLang="nl-BE" sz="1600" b="0" dirty="0">
                <a:solidFill>
                  <a:srgbClr val="000000"/>
                </a:solidFill>
              </a:rPr>
              <a:t>,…,</a:t>
            </a:r>
            <a:r>
              <a:rPr lang="nl-BE" altLang="nl-BE" sz="1600" b="0" i="1" dirty="0">
                <a:solidFill>
                  <a:srgbClr val="000000"/>
                </a:solidFill>
              </a:rPr>
              <a:t>A</a:t>
            </a:r>
            <a:r>
              <a:rPr lang="nl-BE" altLang="nl-BE" sz="1600" b="0" i="1" baseline="-25000" dirty="0">
                <a:solidFill>
                  <a:srgbClr val="000000"/>
                </a:solidFill>
              </a:rPr>
              <a:t>n</a:t>
            </a:r>
            <a:r>
              <a:rPr lang="nl-BE" altLang="nl-BE" sz="1600" b="0" dirty="0">
                <a:solidFill>
                  <a:srgbClr val="000000"/>
                </a:solidFill>
              </a:rPr>
              <a:t>)</a:t>
            </a:r>
            <a:r>
              <a:rPr lang="nl-BE" altLang="nl-BE" sz="1600" dirty="0">
                <a:solidFill>
                  <a:srgbClr val="333399"/>
                </a:solidFill>
              </a:rPr>
              <a:t>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 dirty="0">
                <a:solidFill>
                  <a:srgbClr val="000000"/>
                </a:solidFill>
              </a:rPr>
              <a:t>Expressie3 = (</a:t>
            </a:r>
            <a:r>
              <a:rPr lang="nl-BE" altLang="nl-BE" sz="1600" b="0" i="1" dirty="0">
                <a:solidFill>
                  <a:srgbClr val="000000"/>
                </a:solidFill>
              </a:rPr>
              <a:t>Expressie2 </a:t>
            </a:r>
            <a:r>
              <a:rPr lang="nl-BE" altLang="nl-BE" sz="1600" b="0" dirty="0">
                <a:solidFill>
                  <a:srgbClr val="000000"/>
                </a:solidFill>
              </a:rPr>
              <a:t>GROUP (</a:t>
            </a:r>
            <a:r>
              <a:rPr lang="nl-BE" altLang="nl-BE" sz="1600" b="0" i="1" dirty="0">
                <a:solidFill>
                  <a:srgbClr val="000000"/>
                </a:solidFill>
              </a:rPr>
              <a:t>A</a:t>
            </a:r>
            <a:r>
              <a:rPr lang="nl-BE" altLang="nl-BE" sz="1600" b="0" i="1" baseline="-25000" dirty="0">
                <a:solidFill>
                  <a:srgbClr val="000000"/>
                </a:solidFill>
              </a:rPr>
              <a:t>1</a:t>
            </a:r>
            <a:r>
              <a:rPr lang="nl-BE" altLang="nl-BE" sz="1600" b="0" dirty="0">
                <a:solidFill>
                  <a:srgbClr val="000000"/>
                </a:solidFill>
              </a:rPr>
              <a:t>, </a:t>
            </a:r>
            <a:r>
              <a:rPr lang="nl-BE" altLang="nl-BE" sz="1600" b="0" i="1" dirty="0">
                <a:solidFill>
                  <a:srgbClr val="000000"/>
                </a:solidFill>
              </a:rPr>
              <a:t>A</a:t>
            </a:r>
            <a:r>
              <a:rPr lang="nl-BE" altLang="nl-BE" sz="1600" b="0" i="1" baseline="-25000" dirty="0">
                <a:solidFill>
                  <a:srgbClr val="000000"/>
                </a:solidFill>
              </a:rPr>
              <a:t>2</a:t>
            </a:r>
            <a:r>
              <a:rPr lang="nl-BE" altLang="nl-BE" sz="1600" b="0" dirty="0">
                <a:solidFill>
                  <a:srgbClr val="000000"/>
                </a:solidFill>
              </a:rPr>
              <a:t>,…,</a:t>
            </a:r>
            <a:r>
              <a:rPr lang="nl-BE" altLang="nl-BE" sz="1600" b="0" i="1" dirty="0">
                <a:solidFill>
                  <a:srgbClr val="000000"/>
                </a:solidFill>
              </a:rPr>
              <a:t>A</a:t>
            </a:r>
            <a:r>
              <a:rPr lang="nl-BE" altLang="nl-BE" sz="1600" b="0" i="1" baseline="-25000" dirty="0">
                <a:solidFill>
                  <a:srgbClr val="000000"/>
                </a:solidFill>
              </a:rPr>
              <a:t>n</a:t>
            </a:r>
            <a:r>
              <a:rPr lang="nl-BE" altLang="nl-BE" sz="1600" b="0" dirty="0">
                <a:solidFill>
                  <a:srgbClr val="000000"/>
                </a:solidFill>
              </a:rPr>
              <a:t>))</a:t>
            </a:r>
          </a:p>
        </p:txBody>
      </p:sp>
      <p:sp>
        <p:nvSpPr>
          <p:cNvPr id="33" name="AutoShape 52"/>
          <p:cNvSpPr>
            <a:spLocks noChangeArrowheads="1"/>
          </p:cNvSpPr>
          <p:nvPr/>
        </p:nvSpPr>
        <p:spPr bwMode="auto">
          <a:xfrm rot="5442309">
            <a:off x="8368880" y="4721455"/>
            <a:ext cx="533400" cy="458788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1687AF"/>
          </a:solidFill>
          <a:ln w="6350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endParaRPr lang="nl-BE"/>
          </a:p>
        </p:txBody>
      </p:sp>
      <p:sp>
        <p:nvSpPr>
          <p:cNvPr id="34" name="AutoShape 53"/>
          <p:cNvSpPr>
            <a:spLocks noChangeArrowheads="1"/>
          </p:cNvSpPr>
          <p:nvPr/>
        </p:nvSpPr>
        <p:spPr bwMode="auto">
          <a:xfrm rot="5442309">
            <a:off x="8368880" y="5343755"/>
            <a:ext cx="533400" cy="458788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1687AF"/>
          </a:solidFill>
          <a:ln w="6350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endParaRPr lang="nl-BE"/>
          </a:p>
        </p:txBody>
      </p:sp>
      <p:sp>
        <p:nvSpPr>
          <p:cNvPr id="35" name="AutoShape 54"/>
          <p:cNvSpPr>
            <a:spLocks noChangeArrowheads="1"/>
          </p:cNvSpPr>
          <p:nvPr/>
        </p:nvSpPr>
        <p:spPr bwMode="auto">
          <a:xfrm rot="5442309">
            <a:off x="8368880" y="5953355"/>
            <a:ext cx="533400" cy="458788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rgbClr val="1687AF"/>
          </a:solidFill>
          <a:ln w="6350">
            <a:noFill/>
            <a:miter lim="800000"/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anchor="ctr">
            <a:spAutoFit/>
          </a:bodyPr>
          <a:lstStyle/>
          <a:p>
            <a:endParaRPr lang="nl-BE"/>
          </a:p>
        </p:txBody>
      </p:sp>
      <p:sp>
        <p:nvSpPr>
          <p:cNvPr id="48" name="Text Box 55"/>
          <p:cNvSpPr txBox="1">
            <a:spLocks noChangeArrowheads="1"/>
          </p:cNvSpPr>
          <p:nvPr/>
        </p:nvSpPr>
        <p:spPr bwMode="auto">
          <a:xfrm>
            <a:off x="2813893" y="5510442"/>
            <a:ext cx="3131498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1" dirty="0">
                <a:solidFill>
                  <a:srgbClr val="333399"/>
                </a:solidFill>
              </a:rPr>
              <a:t>selectie: 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 dirty="0">
                <a:solidFill>
                  <a:srgbClr val="000000"/>
                </a:solidFill>
              </a:rPr>
              <a:t>Expressie4 = (</a:t>
            </a:r>
            <a:r>
              <a:rPr lang="nl-BE" altLang="nl-BE" sz="1600" b="0" i="1" dirty="0">
                <a:solidFill>
                  <a:srgbClr val="000000"/>
                </a:solidFill>
              </a:rPr>
              <a:t>Expressie3 </a:t>
            </a:r>
            <a:r>
              <a:rPr lang="nl-BE" altLang="nl-BE" sz="1600" b="0" dirty="0">
                <a:solidFill>
                  <a:srgbClr val="000000"/>
                </a:solidFill>
              </a:rPr>
              <a:t>WHERE </a:t>
            </a:r>
            <a:r>
              <a:rPr lang="nl-BE" altLang="nl-BE" sz="1600" b="0" i="1" dirty="0">
                <a:solidFill>
                  <a:srgbClr val="000000"/>
                </a:solidFill>
              </a:rPr>
              <a:t>c</a:t>
            </a:r>
            <a:r>
              <a:rPr lang="nl-BE" altLang="nl-BE" sz="1600" b="0" i="1" baseline="-25000" dirty="0">
                <a:solidFill>
                  <a:srgbClr val="000000"/>
                </a:solidFill>
              </a:rPr>
              <a:t>2</a:t>
            </a:r>
            <a:r>
              <a:rPr lang="nl-BE" altLang="nl-BE" sz="16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49" name="Text Box 56"/>
          <p:cNvSpPr txBox="1">
            <a:spLocks noChangeArrowheads="1"/>
          </p:cNvSpPr>
          <p:nvPr/>
        </p:nvSpPr>
        <p:spPr bwMode="auto">
          <a:xfrm>
            <a:off x="2801193" y="6043842"/>
            <a:ext cx="5765617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1" dirty="0" smtClean="0">
                <a:solidFill>
                  <a:srgbClr val="333399"/>
                </a:solidFill>
              </a:rPr>
              <a:t>uitbreiding: </a:t>
            </a:r>
            <a:endParaRPr lang="nl-BE" altLang="nl-BE" sz="1600" b="1" dirty="0">
              <a:solidFill>
                <a:srgbClr val="333399"/>
              </a:solidFill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nl-BE" altLang="nl-BE" sz="1600" b="0" dirty="0">
                <a:solidFill>
                  <a:srgbClr val="000000"/>
                </a:solidFill>
              </a:rPr>
              <a:t>Expressie5 </a:t>
            </a:r>
            <a:r>
              <a:rPr lang="nl-BE" altLang="nl-BE" sz="1600" b="0" dirty="0" smtClean="0">
                <a:solidFill>
                  <a:srgbClr val="000000"/>
                </a:solidFill>
              </a:rPr>
              <a:t>=</a:t>
            </a:r>
            <a:r>
              <a:rPr lang="nl-BE" altLang="nl-BE" sz="1600" dirty="0" smtClean="0"/>
              <a:t> </a:t>
            </a:r>
            <a:r>
              <a:rPr lang="nl-BE" altLang="nl-BE" sz="1600" dirty="0"/>
              <a:t>(EXTEND </a:t>
            </a:r>
            <a:r>
              <a:rPr lang="nl-BE" altLang="nl-BE" sz="1600" i="1" dirty="0"/>
              <a:t>Expressie4 </a:t>
            </a:r>
            <a:r>
              <a:rPr lang="nl-BE" altLang="nl-BE" sz="1600" dirty="0"/>
              <a:t>{</a:t>
            </a:r>
            <a:r>
              <a:rPr lang="nl-BE" altLang="nl-BE" sz="1600" i="1" dirty="0"/>
              <a:t>A</a:t>
            </a:r>
            <a:r>
              <a:rPr lang="nl-BE" altLang="nl-BE" sz="1600" i="1" baseline="-25000" dirty="0"/>
              <a:t>1</a:t>
            </a:r>
            <a:r>
              <a:rPr lang="nl-BE" altLang="nl-BE" sz="1600" i="1" dirty="0"/>
              <a:t>, A</a:t>
            </a:r>
            <a:r>
              <a:rPr lang="nl-BE" altLang="nl-BE" sz="1600" i="1" baseline="-25000" dirty="0"/>
              <a:t>2</a:t>
            </a:r>
            <a:r>
              <a:rPr lang="nl-BE" altLang="nl-BE" sz="1600" i="1" dirty="0"/>
              <a:t>,…,</a:t>
            </a:r>
            <a:r>
              <a:rPr lang="nl-BE" altLang="nl-BE" sz="1600" i="1" dirty="0" err="1"/>
              <a:t>A</a:t>
            </a:r>
            <a:r>
              <a:rPr lang="nl-BE" altLang="nl-BE" sz="1600" i="1" baseline="-25000" dirty="0" err="1"/>
              <a:t>p</a:t>
            </a:r>
            <a:r>
              <a:rPr lang="nl-BE" altLang="nl-BE" sz="1600" dirty="0"/>
              <a:t>}(</a:t>
            </a:r>
            <a:r>
              <a:rPr lang="nl-BE" altLang="nl-BE" sz="1600" i="1" dirty="0"/>
              <a:t>B</a:t>
            </a:r>
            <a:r>
              <a:rPr lang="nl-BE" altLang="nl-BE" sz="1600" i="1" baseline="-25000" dirty="0"/>
              <a:t>1</a:t>
            </a:r>
            <a:r>
              <a:rPr lang="nl-BE" altLang="nl-BE" sz="1600" i="1" dirty="0"/>
              <a:t>:F</a:t>
            </a:r>
            <a:r>
              <a:rPr lang="nl-BE" altLang="nl-BE" sz="1600" i="1" baseline="-25000" dirty="0"/>
              <a:t>1</a:t>
            </a:r>
            <a:r>
              <a:rPr lang="nl-BE" altLang="nl-BE" sz="1600" i="1" dirty="0"/>
              <a:t>, B</a:t>
            </a:r>
            <a:r>
              <a:rPr lang="nl-BE" altLang="nl-BE" sz="1600" i="1" baseline="-25000" dirty="0"/>
              <a:t>2</a:t>
            </a:r>
            <a:r>
              <a:rPr lang="nl-BE" altLang="nl-BE" sz="1600" i="1" dirty="0"/>
              <a:t>:F</a:t>
            </a:r>
            <a:r>
              <a:rPr lang="nl-BE" altLang="nl-BE" sz="1600" i="1" baseline="-25000" dirty="0"/>
              <a:t>2</a:t>
            </a:r>
            <a:r>
              <a:rPr lang="nl-BE" altLang="nl-BE" sz="1600" i="1" dirty="0"/>
              <a:t>,…,</a:t>
            </a:r>
            <a:r>
              <a:rPr lang="nl-BE" altLang="nl-BE" sz="1600" i="1" dirty="0" err="1"/>
              <a:t>B</a:t>
            </a:r>
            <a:r>
              <a:rPr lang="nl-BE" altLang="nl-BE" sz="1600" i="1" baseline="-25000" dirty="0" err="1"/>
              <a:t>q</a:t>
            </a:r>
            <a:r>
              <a:rPr lang="nl-BE" altLang="nl-BE" sz="1600" i="1" dirty="0" err="1"/>
              <a:t>:F</a:t>
            </a:r>
            <a:r>
              <a:rPr lang="nl-BE" altLang="nl-BE" sz="1600" i="1" baseline="-25000" dirty="0" err="1"/>
              <a:t>q</a:t>
            </a:r>
            <a:r>
              <a:rPr lang="nl-BE" altLang="nl-BE" sz="1600" dirty="0"/>
              <a:t>))</a:t>
            </a:r>
            <a:endParaRPr lang="nl-BE" altLang="nl-BE" sz="1600" b="0" dirty="0">
              <a:solidFill>
                <a:srgbClr val="000000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223093" y="3834042"/>
            <a:ext cx="8747125" cy="0"/>
          </a:xfrm>
          <a:prstGeom prst="line">
            <a:avLst/>
          </a:prstGeom>
          <a:ln w="19050">
            <a:solidFill>
              <a:srgbClr val="1687A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048189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6" descr="http://www.medicalpracticetrends.com/wp/wp-content/uploads/2008/10/converting-spher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37294"/>
            <a:ext cx="38100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Verwerking van DML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Omzetting van een DML-instructie</a:t>
            </a:r>
          </a:p>
          <a:p>
            <a:r>
              <a:rPr lang="nl-BE" sz="1400" dirty="0" smtClean="0"/>
              <a:t>Opzoekinstructies</a:t>
            </a:r>
            <a:endParaRPr lang="nl-BE" sz="1400" dirty="0"/>
          </a:p>
        </p:txBody>
      </p:sp>
      <p:sp>
        <p:nvSpPr>
          <p:cNvPr id="36" name="Text Box 4"/>
          <p:cNvSpPr txBox="1">
            <a:spLocks noChangeArrowheads="1"/>
          </p:cNvSpPr>
          <p:nvPr/>
        </p:nvSpPr>
        <p:spPr bwMode="auto">
          <a:xfrm>
            <a:off x="2101590" y="2601571"/>
            <a:ext cx="13730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1800" dirty="0" smtClean="0"/>
              <a:t>Voorbeeld:</a:t>
            </a:r>
            <a:endParaRPr lang="en-US" sz="1800" dirty="0"/>
          </a:p>
        </p:txBody>
      </p:sp>
      <p:sp>
        <p:nvSpPr>
          <p:cNvPr id="37" name="Text Box 24"/>
          <p:cNvSpPr txBox="1">
            <a:spLocks noChangeArrowheads="1"/>
          </p:cNvSpPr>
          <p:nvPr/>
        </p:nvSpPr>
        <p:spPr bwMode="auto">
          <a:xfrm>
            <a:off x="2421396" y="3067021"/>
            <a:ext cx="614770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nl-NL" altLang="nl-BE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SELECT </a:t>
            </a:r>
            <a:r>
              <a:rPr lang="nl-NL" altLang="nl-BE" sz="1800" b="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Schilderij.Naam</a:t>
            </a:r>
            <a:r>
              <a:rPr lang="nl-NL" altLang="nl-BE" sz="1800" b="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 </a:t>
            </a:r>
            <a:r>
              <a:rPr lang="nl-NL" altLang="nl-BE" sz="1800" b="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Artiest.Naam</a:t>
            </a:r>
            <a:r>
              <a:rPr lang="nl-NL" altLang="nl-BE" sz="1800" b="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 </a:t>
            </a:r>
            <a:r>
              <a:rPr lang="nl-NL" altLang="nl-BE" sz="1800" b="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Artiest.Voornaam</a:t>
            </a:r>
            <a:endParaRPr lang="nl-NL" altLang="nl-BE" sz="1800" b="0" i="1" dirty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r>
              <a:rPr lang="nl-NL" altLang="nl-BE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FROM </a:t>
            </a:r>
            <a:r>
              <a:rPr lang="nl-NL" altLang="nl-BE" sz="1800" b="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Schilderij, Artiest</a:t>
            </a:r>
            <a:endParaRPr lang="nl-NL" altLang="nl-BE" sz="1800" b="0" dirty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r>
              <a:rPr lang="nl-NL" altLang="nl-BE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WHERE</a:t>
            </a:r>
            <a:r>
              <a:rPr lang="nl-NL" altLang="nl-BE" sz="18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nl-NL" altLang="nl-BE" sz="1800" b="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Schilderij.Artiest</a:t>
            </a:r>
            <a:r>
              <a:rPr lang="nl-NL" altLang="nl-BE" sz="1800" b="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= </a:t>
            </a:r>
            <a:r>
              <a:rPr lang="nl-NL" altLang="nl-BE" sz="1800" b="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Artiest.A_ID</a:t>
            </a:r>
            <a:r>
              <a:rPr lang="nl-NL" altLang="nl-BE" sz="1800" b="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endParaRPr lang="en-GB" altLang="nl-BE" sz="1800" b="0" i="1" dirty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r>
              <a:rPr lang="en-GB" altLang="nl-BE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AND </a:t>
            </a:r>
            <a:r>
              <a:rPr lang="en-GB" altLang="nl-BE" sz="1800" b="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Schilderij.Periode</a:t>
            </a:r>
            <a:r>
              <a:rPr lang="en-GB" altLang="nl-BE" sz="18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GB" altLang="nl-BE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BETWEEN </a:t>
            </a:r>
            <a:r>
              <a:rPr lang="en-GB" altLang="nl-BE" sz="1800" b="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1800</a:t>
            </a:r>
            <a:r>
              <a:rPr lang="en-GB" altLang="nl-BE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AND</a:t>
            </a:r>
            <a:r>
              <a:rPr lang="en-GB" altLang="nl-BE" sz="18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GB" altLang="nl-BE" sz="1800" b="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1899</a:t>
            </a:r>
            <a:endParaRPr lang="nl-NL" altLang="nl-BE" sz="1800" b="0" i="1" dirty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r>
              <a:rPr lang="nl-NL" altLang="nl-BE" sz="18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/>
            </a:r>
            <a:br>
              <a:rPr lang="nl-NL" altLang="nl-BE" sz="1800" i="1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</a:br>
            <a:r>
              <a:rPr lang="nl-NL" altLang="nl-BE" sz="1800" b="0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Deze query wordt volgens de gegeven </a:t>
            </a:r>
            <a:r>
              <a:rPr lang="nl-NL" altLang="nl-BE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vertaling </a:t>
            </a:r>
            <a:r>
              <a:rPr lang="nl-NL" altLang="nl-BE" sz="1800" b="0" dirty="0" smtClean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stapsgewijs</a:t>
            </a:r>
            <a:r>
              <a:rPr lang="nl-NL" altLang="nl-BE" sz="1800" b="0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/>
            </a:r>
            <a:br>
              <a:rPr lang="nl-NL" altLang="nl-BE" sz="1800" b="0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</a:br>
            <a:r>
              <a:rPr lang="nl-NL" altLang="nl-BE" sz="1800" b="0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omgezet naar de </a:t>
            </a:r>
            <a:r>
              <a:rPr lang="nl-NL" altLang="nl-BE" sz="1800" b="0" dirty="0" smtClean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algebraïsche expressie</a:t>
            </a:r>
            <a:r>
              <a:rPr lang="nl-NL" altLang="nl-BE" sz="1800" b="0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:</a:t>
            </a:r>
            <a:br>
              <a:rPr lang="nl-NL" altLang="nl-BE" sz="1800" b="0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</a:br>
            <a:endParaRPr lang="nl-NL" altLang="nl-BE" sz="1800" b="0" dirty="0">
              <a:solidFill>
                <a:srgbClr val="000000"/>
              </a:solidFill>
              <a:ea typeface="Times New Roman" pitchFamily="18" charset="0"/>
              <a:cs typeface="Courier" pitchFamily="49" charset="0"/>
            </a:endParaRPr>
          </a:p>
          <a:p>
            <a:r>
              <a:rPr lang="nl-NL" altLang="nl-BE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(((</a:t>
            </a:r>
            <a:r>
              <a:rPr lang="nl-NL" altLang="nl-BE" sz="1800" b="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Schilderij </a:t>
            </a:r>
            <a:r>
              <a:rPr lang="nl-NL" altLang="nl-BE" sz="1800" b="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TIMES </a:t>
            </a:r>
            <a:r>
              <a:rPr lang="nl-NL" altLang="nl-BE" sz="1800" b="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Artiest</a:t>
            </a:r>
            <a:r>
              <a:rPr lang="nl-NL" altLang="nl-BE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 </a:t>
            </a:r>
            <a:r>
              <a:rPr lang="nl-NL" altLang="nl-BE" sz="1800" b="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WHERE</a:t>
            </a:r>
            <a:endParaRPr lang="nl-NL" altLang="nl-BE" sz="1800" b="0" i="1" dirty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r>
              <a:rPr lang="nl-NL" altLang="nl-BE" sz="18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</a:t>
            </a:r>
            <a:r>
              <a:rPr lang="nl-NL" altLang="nl-BE" sz="1800" b="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Schilderij.Artiest</a:t>
            </a:r>
            <a:r>
              <a:rPr lang="nl-NL" altLang="nl-BE" sz="1800" b="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= </a:t>
            </a:r>
            <a:r>
              <a:rPr lang="nl-NL" altLang="nl-BE" sz="1800" b="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Artiest.A_ID</a:t>
            </a:r>
            <a:r>
              <a:rPr lang="nl-NL" altLang="nl-BE" sz="180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endParaRPr lang="en-GB" altLang="nl-BE" sz="1800" dirty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r>
              <a:rPr lang="en-GB" altLang="nl-BE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</a:t>
            </a:r>
            <a:r>
              <a:rPr lang="en-GB" altLang="nl-BE" sz="1800" b="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AND </a:t>
            </a:r>
            <a:r>
              <a:rPr lang="en-GB" altLang="nl-BE" sz="1800" b="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Schilderij.Periode</a:t>
            </a:r>
            <a:r>
              <a:rPr lang="en-GB" altLang="nl-BE" sz="1800" b="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</a:t>
            </a:r>
            <a:r>
              <a:rPr lang="en-GB" altLang="nl-BE" sz="1800" b="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BETWEEN </a:t>
            </a:r>
            <a:r>
              <a:rPr lang="en-GB" altLang="nl-BE" sz="1800" b="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1800</a:t>
            </a:r>
            <a:r>
              <a:rPr lang="en-GB" altLang="nl-BE" sz="1800" b="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AND</a:t>
            </a:r>
            <a:r>
              <a:rPr lang="en-GB" altLang="nl-BE" sz="1800" b="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1899</a:t>
            </a:r>
            <a:r>
              <a:rPr lang="en-GB" altLang="nl-BE" sz="1800" b="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)</a:t>
            </a:r>
            <a:endParaRPr lang="nl-NL" altLang="nl-BE" sz="1800" b="0" dirty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  <a:p>
            <a:r>
              <a:rPr lang="nl-NL" altLang="nl-BE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</a:t>
            </a:r>
            <a:r>
              <a:rPr lang="nl-NL" altLang="nl-BE" sz="1800" dirty="0" smtClean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      </a:t>
            </a:r>
            <a:r>
              <a:rPr lang="nl-NL" altLang="nl-BE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{</a:t>
            </a:r>
            <a:r>
              <a:rPr lang="nl-NL" altLang="nl-BE" sz="1800" b="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Schilderij.Naam</a:t>
            </a:r>
            <a:r>
              <a:rPr lang="nl-NL" altLang="nl-BE" sz="1800" b="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 </a:t>
            </a:r>
            <a:r>
              <a:rPr lang="nl-NL" altLang="nl-BE" sz="1800" b="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Artiest.Naam</a:t>
            </a:r>
            <a:r>
              <a:rPr lang="nl-NL" altLang="nl-BE" sz="1800" b="0" i="1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, </a:t>
            </a:r>
            <a:r>
              <a:rPr lang="nl-NL" altLang="nl-BE" sz="1800" b="0" i="1" dirty="0" err="1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Artiest.Voornaam</a:t>
            </a:r>
            <a:r>
              <a:rPr lang="nl-NL" altLang="nl-BE" sz="1800" dirty="0">
                <a:solidFill>
                  <a:srgbClr val="000000"/>
                </a:solidFill>
                <a:latin typeface="Arial" panose="020B0604020202020204" pitchFamily="34" charset="0"/>
                <a:ea typeface="Times New Roman" pitchFamily="18" charset="0"/>
                <a:cs typeface="Arial" panose="020B0604020202020204" pitchFamily="34" charset="0"/>
              </a:rPr>
              <a:t>})</a:t>
            </a:r>
            <a:endParaRPr lang="en-US" altLang="nl-BE" sz="1800" dirty="0">
              <a:solidFill>
                <a:srgbClr val="000000"/>
              </a:solidFill>
              <a:latin typeface="Arial" panose="020B0604020202020204" pitchFamily="34" charset="0"/>
              <a:ea typeface="Times New Roman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8138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Verwerking van DML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Optimalisatie</a:t>
            </a:r>
            <a:endParaRPr lang="nl-BE" sz="1400" dirty="0"/>
          </a:p>
        </p:txBody>
      </p:sp>
      <p:pic>
        <p:nvPicPr>
          <p:cNvPr id="13314" name="Picture 2" descr="http://www.uptime.nl/wp-content/uploads/smush-it-770x44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717" y="1501858"/>
            <a:ext cx="7334250" cy="420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341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Verwerking van DML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Optimalisatie</a:t>
            </a:r>
          </a:p>
          <a:p>
            <a:r>
              <a:rPr lang="nl-BE" sz="1400" dirty="0" smtClean="0"/>
              <a:t>Queryplan</a:t>
            </a:r>
            <a:endParaRPr lang="nl-BE" sz="1400" dirty="0"/>
          </a:p>
        </p:txBody>
      </p:sp>
      <p:pic>
        <p:nvPicPr>
          <p:cNvPr id="13314" name="Picture 2" descr="http://www.uptime.nl/wp-content/uploads/smush-it-770x44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644" y="1174990"/>
            <a:ext cx="3135721" cy="179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 rot="21005970">
            <a:off x="955016" y="1413462"/>
            <a:ext cx="2808589" cy="83099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4800" dirty="0" smtClean="0">
                <a:solidFill>
                  <a:schemeClr val="accent6">
                    <a:lumMod val="75000"/>
                  </a:schemeClr>
                </a:solidFill>
              </a:rPr>
              <a:t>Queryplan</a:t>
            </a:r>
            <a:endParaRPr lang="nl-BE" sz="4400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99539" y="2601571"/>
            <a:ext cx="137300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nl-NL" sz="1800" dirty="0" smtClean="0"/>
              <a:t>Voorbeeld:</a:t>
            </a:r>
            <a:endParaRPr lang="en-US" sz="1800" dirty="0"/>
          </a:p>
        </p:txBody>
      </p:sp>
      <p:sp>
        <p:nvSpPr>
          <p:cNvPr id="3" name="Rectangle 2"/>
          <p:cNvSpPr/>
          <p:nvPr/>
        </p:nvSpPr>
        <p:spPr>
          <a:xfrm>
            <a:off x="546607" y="3102721"/>
            <a:ext cx="7366121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00000"/>
              </a:lnSpc>
              <a:buFontTx/>
              <a:buNone/>
            </a:pPr>
            <a:r>
              <a:rPr lang="nl-NL" altLang="nl-B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(((Schilderij TIMES ARTIEST) WHERE</a:t>
            </a:r>
          </a:p>
          <a:p>
            <a:pPr lvl="1">
              <a:lnSpc>
                <a:spcPct val="100000"/>
              </a:lnSpc>
              <a:buFontTx/>
              <a:buNone/>
            </a:pPr>
            <a:r>
              <a:rPr lang="nl-NL" altLang="nl-B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nl-NL" altLang="nl-B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Schilderij.Artiest</a:t>
            </a:r>
            <a:r>
              <a:rPr lang="nl-NL" altLang="nl-B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nl-NL" altLang="nl-B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Artiest.A_ID</a:t>
            </a:r>
            <a:r>
              <a:rPr lang="nl-NL" altLang="nl-B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GB" altLang="nl-B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00000"/>
              </a:lnSpc>
              <a:buFontTx/>
              <a:buNone/>
            </a:pPr>
            <a:r>
              <a:rPr lang="en-GB" altLang="nl-B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AND </a:t>
            </a:r>
            <a:r>
              <a:rPr lang="en-GB" altLang="nl-B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Schilderij.Periode</a:t>
            </a:r>
            <a:r>
              <a:rPr lang="en-GB" altLang="nl-B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BETWEEN 1800 AND 1899)</a:t>
            </a:r>
            <a:r>
              <a:rPr lang="nl-NL" altLang="nl-B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altLang="nl-B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br>
              <a:rPr lang="nl-NL" altLang="nl-B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altLang="nl-B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{</a:t>
            </a:r>
            <a:r>
              <a:rPr lang="nl-NL" altLang="nl-B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Schilderij.Naam</a:t>
            </a:r>
            <a:r>
              <a:rPr lang="nl-NL" altLang="nl-B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Artiest.Naam</a:t>
            </a:r>
            <a:r>
              <a:rPr lang="nl-NL" altLang="nl-B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Artiest.Voornaam</a:t>
            </a:r>
            <a:r>
              <a:rPr lang="nl-NL" altLang="nl-B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</a:p>
          <a:p>
            <a:pPr lvl="1" algn="just">
              <a:lnSpc>
                <a:spcPct val="100000"/>
              </a:lnSpc>
              <a:spcBef>
                <a:spcPct val="40000"/>
              </a:spcBef>
              <a:spcAft>
                <a:spcPct val="40000"/>
              </a:spcAft>
              <a:buFontTx/>
              <a:buNone/>
            </a:pPr>
            <a:r>
              <a:rPr lang="nl-NL" altLang="nl-BE" sz="2000" dirty="0">
                <a:cs typeface="Times New Roman" pitchFamily="18" charset="0"/>
              </a:rPr>
              <a:t>v</a:t>
            </a:r>
            <a:r>
              <a:rPr lang="nl-NL" altLang="nl-BE" sz="2000" dirty="0" smtClean="0">
                <a:cs typeface="Times New Roman" pitchFamily="18" charset="0"/>
              </a:rPr>
              <a:t>ersus</a:t>
            </a:r>
            <a:endParaRPr lang="nl-NL" altLang="nl-BE" sz="2000" dirty="0">
              <a:cs typeface="Times New Roman" pitchFamily="18" charset="0"/>
            </a:endParaRPr>
          </a:p>
          <a:p>
            <a:pPr lvl="1">
              <a:lnSpc>
                <a:spcPct val="100000"/>
              </a:lnSpc>
              <a:buFontTx/>
              <a:buNone/>
            </a:pPr>
            <a:r>
              <a:rPr lang="nl-NL" altLang="nl-B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((((</a:t>
            </a:r>
            <a:r>
              <a:rPr lang="nl-NL" altLang="nl-BE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Schilderij</a:t>
            </a:r>
            <a:r>
              <a:rPr lang="nl-NL" altLang="nl-B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WHERE </a:t>
            </a:r>
            <a:r>
              <a:rPr lang="nl-NL" altLang="nl-BE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Periode</a:t>
            </a:r>
            <a:r>
              <a:rPr lang="nl-NL" altLang="nl-B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nl-NL" altLang="nl-B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 </a:t>
            </a:r>
            <a:r>
              <a:rPr lang="nl-NL" altLang="nl-B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1800 </a:t>
            </a:r>
            <a:r>
              <a:rPr lang="nl-NL" altLang="nl-B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1899</a:t>
            </a:r>
            <a:r>
              <a:rPr lang="nl-NL" altLang="nl-B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nl-NL" altLang="nl-B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br>
              <a:rPr lang="nl-NL" altLang="nl-B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altLang="nl-B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TIMES </a:t>
            </a:r>
            <a:r>
              <a:rPr lang="nl-NL" altLang="nl-BE" i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ARTIEST</a:t>
            </a:r>
            <a:r>
              <a:rPr lang="nl-NL" altLang="nl-B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WHERE </a:t>
            </a:r>
            <a:r>
              <a:rPr lang="nl-NL" altLang="nl-BE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Schilderij.Artiest</a:t>
            </a:r>
            <a:r>
              <a:rPr lang="nl-NL" altLang="nl-BE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nl-NL" altLang="nl-BE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Artiest.A_ID</a:t>
            </a:r>
            <a:r>
              <a:rPr lang="nl-NL" altLang="nl-B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 </a:t>
            </a:r>
            <a:br>
              <a:rPr lang="nl-NL" altLang="nl-B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nl-NL" altLang="nl-B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{</a:t>
            </a:r>
            <a:r>
              <a:rPr lang="nl-NL" altLang="nl-BE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schilderij.Naam</a:t>
            </a:r>
            <a:r>
              <a:rPr lang="nl-NL" altLang="nl-B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Artiest.Naam</a:t>
            </a:r>
            <a:r>
              <a:rPr lang="nl-NL" altLang="nl-B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nl-NL" altLang="nl-BE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Artiest.Voornaam</a:t>
            </a:r>
            <a:r>
              <a:rPr lang="nl-NL" altLang="nl-BE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})</a:t>
            </a:r>
            <a:endParaRPr lang="en-GB" altLang="nl-BE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420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416488" y="5120126"/>
            <a:ext cx="6967021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Rectangle 11"/>
          <p:cNvSpPr/>
          <p:nvPr/>
        </p:nvSpPr>
        <p:spPr>
          <a:xfrm>
            <a:off x="2504413" y="3835609"/>
            <a:ext cx="5752347" cy="10156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3314" name="Picture 2" descr="http://www.uptime.nl/wp-content/uploads/smush-it-770x441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6644" y="1174990"/>
            <a:ext cx="3135721" cy="1795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050202" y="2463071"/>
            <a:ext cx="5232903" cy="10156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smtClean="0"/>
              <a:t>Verwerking van DML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Optimalisatie</a:t>
            </a:r>
          </a:p>
          <a:p>
            <a:r>
              <a:rPr lang="nl-BE" sz="1400" dirty="0" smtClean="0"/>
              <a:t>Hints</a:t>
            </a:r>
            <a:endParaRPr lang="nl-BE" sz="1400" dirty="0"/>
          </a:p>
        </p:txBody>
      </p:sp>
      <p:sp>
        <p:nvSpPr>
          <p:cNvPr id="5" name="TextBox 4"/>
          <p:cNvSpPr txBox="1"/>
          <p:nvPr/>
        </p:nvSpPr>
        <p:spPr>
          <a:xfrm rot="21005970">
            <a:off x="1622217" y="1413462"/>
            <a:ext cx="1474186" cy="830997"/>
          </a:xfrm>
          <a:prstGeom prst="rect">
            <a:avLst/>
          </a:prstGeom>
          <a:noFill/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nl-BE" sz="4800" dirty="0" smtClean="0">
                <a:solidFill>
                  <a:schemeClr val="accent6">
                    <a:lumMod val="75000"/>
                  </a:schemeClr>
                </a:solidFill>
              </a:rPr>
              <a:t>Hints</a:t>
            </a:r>
            <a:endParaRPr lang="nl-BE" sz="4800" i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678" y="5120126"/>
            <a:ext cx="800779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00000"/>
              </a:lnSpc>
            </a:pPr>
            <a:r>
              <a:rPr lang="nl-NL" altLang="nl-BE" sz="2000" dirty="0" smtClean="0">
                <a:solidFill>
                  <a:srgbClr val="FF0000"/>
                </a:solidFill>
                <a:cs typeface="Times New Roman" pitchFamily="18" charset="0"/>
              </a:rPr>
              <a:t>Stel </a:t>
            </a:r>
            <a:r>
              <a:rPr lang="nl-NL" altLang="nl-BE" sz="2000" dirty="0">
                <a:solidFill>
                  <a:srgbClr val="FF0000"/>
                </a:solidFill>
                <a:cs typeface="Times New Roman" pitchFamily="18" charset="0"/>
              </a:rPr>
              <a:t>de query in vraag</a:t>
            </a:r>
            <a:r>
              <a:rPr lang="nl-NL" altLang="nl-BE" sz="2000" dirty="0">
                <a:solidFill>
                  <a:srgbClr val="000000"/>
                </a:solidFill>
                <a:cs typeface="Times New Roman" pitchFamily="18" charset="0"/>
              </a:rPr>
              <a:t>: Zijn alle gevraagde attributen nodig? </a:t>
            </a:r>
            <a:r>
              <a:rPr lang="nl-NL" altLang="nl-BE" sz="2000" dirty="0" smtClean="0">
                <a:solidFill>
                  <a:srgbClr val="000000"/>
                </a:solidFill>
                <a:cs typeface="Times New Roman" pitchFamily="18" charset="0"/>
              </a:rPr>
              <a:t/>
            </a:r>
            <a:br>
              <a:rPr lang="nl-NL" altLang="nl-BE" sz="2000" dirty="0" smtClean="0">
                <a:solidFill>
                  <a:srgbClr val="000000"/>
                </a:solidFill>
                <a:cs typeface="Times New Roman" pitchFamily="18" charset="0"/>
              </a:rPr>
            </a:br>
            <a:r>
              <a:rPr lang="nl-NL" altLang="nl-BE" sz="2000" dirty="0" smtClean="0">
                <a:solidFill>
                  <a:srgbClr val="000000"/>
                </a:solidFill>
                <a:cs typeface="Times New Roman" pitchFamily="18" charset="0"/>
              </a:rPr>
              <a:t>Zijn </a:t>
            </a:r>
            <a:r>
              <a:rPr lang="nl-NL" altLang="nl-BE" sz="2000" dirty="0">
                <a:solidFill>
                  <a:srgbClr val="000000"/>
                </a:solidFill>
                <a:cs typeface="Times New Roman" pitchFamily="18" charset="0"/>
              </a:rPr>
              <a:t>er geen onnodige voorwaarden in de ‘</a:t>
            </a:r>
            <a:r>
              <a:rPr lang="nl-NL" altLang="nl-BE" sz="2000" dirty="0">
                <a:solidFill>
                  <a:srgbClr val="000000"/>
                </a:solidFill>
                <a:ea typeface="Times New Roman" pitchFamily="18" charset="0"/>
                <a:cs typeface="Courier" pitchFamily="49" charset="0"/>
              </a:rPr>
              <a:t>WHERE</a:t>
            </a:r>
            <a:r>
              <a:rPr lang="nl-NL" altLang="nl-BE" sz="2000" dirty="0">
                <a:solidFill>
                  <a:srgbClr val="000000"/>
                </a:solidFill>
                <a:cs typeface="Times New Roman" pitchFamily="18" charset="0"/>
              </a:rPr>
              <a:t>’- en ‘HAVING’-gedeelten? Zijn er geen onnodige relaties opgenomen in het ‘FROM’-gedeelte? Moeten de resultaten wel worden gesorteerd?</a:t>
            </a:r>
          </a:p>
        </p:txBody>
      </p:sp>
      <p:sp>
        <p:nvSpPr>
          <p:cNvPr id="8" name="Rectangle 7"/>
          <p:cNvSpPr/>
          <p:nvPr/>
        </p:nvSpPr>
        <p:spPr>
          <a:xfrm>
            <a:off x="221809" y="2463071"/>
            <a:ext cx="637816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00000"/>
              </a:lnSpc>
            </a:pPr>
            <a:r>
              <a:rPr lang="nl-NL" altLang="nl-BE" sz="2000" dirty="0" smtClean="0">
                <a:solidFill>
                  <a:srgbClr val="000000"/>
                </a:solidFill>
                <a:cs typeface="Times New Roman" pitchFamily="18" charset="0"/>
              </a:rPr>
              <a:t>Tracht de </a:t>
            </a:r>
            <a:r>
              <a:rPr lang="nl-NL" altLang="nl-BE" sz="2000" dirty="0">
                <a:solidFill>
                  <a:srgbClr val="FF0000"/>
                </a:solidFill>
                <a:cs typeface="Times New Roman" pitchFamily="18" charset="0"/>
              </a:rPr>
              <a:t>query goed</a:t>
            </a:r>
            <a:r>
              <a:rPr lang="nl-NL" altLang="nl-BE" sz="2000" dirty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nl-NL" altLang="nl-BE" sz="2000" dirty="0">
                <a:solidFill>
                  <a:srgbClr val="FF0000"/>
                </a:solidFill>
                <a:cs typeface="Times New Roman" pitchFamily="18" charset="0"/>
              </a:rPr>
              <a:t>te </a:t>
            </a:r>
            <a:r>
              <a:rPr lang="nl-NL" altLang="nl-BE" sz="2000" dirty="0" smtClean="0">
                <a:solidFill>
                  <a:srgbClr val="FF0000"/>
                </a:solidFill>
                <a:cs typeface="Times New Roman" pitchFamily="18" charset="0"/>
              </a:rPr>
              <a:t>begrijpen</a:t>
            </a:r>
            <a:r>
              <a:rPr lang="nl-NL" altLang="nl-BE" sz="2000" dirty="0" smtClean="0">
                <a:cs typeface="Times New Roman" pitchFamily="18" charset="0"/>
              </a:rPr>
              <a:t>.</a:t>
            </a:r>
            <a:r>
              <a:rPr lang="nl-NL" altLang="nl-BE" sz="2000" dirty="0" smtClean="0">
                <a:solidFill>
                  <a:srgbClr val="000000"/>
                </a:solidFill>
                <a:cs typeface="Times New Roman" pitchFamily="18" charset="0"/>
              </a:rPr>
              <a:t> Weet </a:t>
            </a:r>
            <a:r>
              <a:rPr lang="nl-NL" altLang="nl-BE" sz="2000" dirty="0">
                <a:solidFill>
                  <a:srgbClr val="000000"/>
                </a:solidFill>
                <a:cs typeface="Times New Roman" pitchFamily="18" charset="0"/>
              </a:rPr>
              <a:t>wat de query verondersteld is te doen. </a:t>
            </a:r>
            <a:r>
              <a:rPr lang="nl-NL" altLang="nl-BE" sz="2000" dirty="0" smtClean="0">
                <a:solidFill>
                  <a:srgbClr val="000000"/>
                </a:solidFill>
                <a:cs typeface="Times New Roman" pitchFamily="18" charset="0"/>
              </a:rPr>
              <a:t>Splits de query desnoods op.</a:t>
            </a:r>
            <a:endParaRPr lang="nl-NL" altLang="nl-BE" sz="2000" dirty="0">
              <a:solidFill>
                <a:srgbClr val="000000"/>
              </a:solidFill>
              <a:cs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631886" y="3835609"/>
            <a:ext cx="69779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00000"/>
              </a:lnSpc>
            </a:pPr>
            <a:r>
              <a:rPr lang="nl-NL" altLang="nl-BE" sz="2000" dirty="0" smtClean="0">
                <a:solidFill>
                  <a:srgbClr val="FF0000"/>
                </a:solidFill>
                <a:cs typeface="Times New Roman" pitchFamily="18" charset="0"/>
              </a:rPr>
              <a:t>Ken</a:t>
            </a:r>
            <a:r>
              <a:rPr lang="nl-NL" altLang="nl-BE" sz="2000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nl-NL" altLang="nl-BE" sz="2000" dirty="0" smtClean="0">
                <a:solidFill>
                  <a:srgbClr val="FF0000"/>
                </a:solidFill>
                <a:cs typeface="Times New Roman" pitchFamily="18" charset="0"/>
              </a:rPr>
              <a:t>de </a:t>
            </a:r>
            <a:r>
              <a:rPr lang="nl-NL" altLang="nl-BE" sz="2000" dirty="0">
                <a:solidFill>
                  <a:srgbClr val="FF0000"/>
                </a:solidFill>
                <a:cs typeface="Times New Roman" pitchFamily="18" charset="0"/>
              </a:rPr>
              <a:t>relaties </a:t>
            </a:r>
            <a:r>
              <a:rPr lang="nl-NL" altLang="nl-BE" sz="2000" dirty="0" smtClean="0">
                <a:solidFill>
                  <a:srgbClr val="000000"/>
                </a:solidFill>
                <a:cs typeface="Times New Roman" pitchFamily="18" charset="0"/>
              </a:rPr>
              <a:t>waarop </a:t>
            </a:r>
            <a:r>
              <a:rPr lang="nl-NL" altLang="nl-BE" sz="2000" dirty="0">
                <a:solidFill>
                  <a:srgbClr val="000000"/>
                </a:solidFill>
                <a:cs typeface="Times New Roman" pitchFamily="18" charset="0"/>
              </a:rPr>
              <a:t>de query inwerkt. Welke attributen zijn er? Welke datatypes worden gebruikt? Hoeveel </a:t>
            </a:r>
            <a:r>
              <a:rPr lang="nl-NL" altLang="nl-BE" sz="2000" dirty="0" err="1">
                <a:solidFill>
                  <a:srgbClr val="000000"/>
                </a:solidFill>
                <a:cs typeface="Times New Roman" pitchFamily="18" charset="0"/>
              </a:rPr>
              <a:t>tuples</a:t>
            </a:r>
            <a:r>
              <a:rPr lang="nl-NL" altLang="nl-BE" sz="2000" dirty="0">
                <a:solidFill>
                  <a:srgbClr val="000000"/>
                </a:solidFill>
                <a:cs typeface="Times New Roman" pitchFamily="18" charset="0"/>
              </a:rPr>
              <a:t> zijn er?</a:t>
            </a:r>
          </a:p>
        </p:txBody>
      </p:sp>
    </p:spTree>
    <p:extLst>
      <p:ext uri="{BB962C8B-B14F-4D97-AF65-F5344CB8AC3E}">
        <p14:creationId xmlns:p14="http://schemas.microsoft.com/office/powerpoint/2010/main" val="100018849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11615</TotalTime>
  <Words>427</Words>
  <Application>Microsoft Office PowerPoint</Application>
  <PresentationFormat>On-screen Show (4:3)</PresentationFormat>
  <Paragraphs>97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Courier</vt:lpstr>
      <vt:lpstr>Times New Roman</vt:lpstr>
      <vt:lpstr>Office Theme</vt:lpstr>
      <vt:lpstr>PowerPoint Presentation</vt:lpstr>
      <vt:lpstr>Verwerking van DML</vt:lpstr>
      <vt:lpstr>Verwerking van DML</vt:lpstr>
      <vt:lpstr>Verwerking van DML</vt:lpstr>
      <vt:lpstr>Verwerking van DML</vt:lpstr>
      <vt:lpstr>Verwerking van DML</vt:lpstr>
      <vt:lpstr>Verwerking van DML</vt:lpstr>
      <vt:lpstr>Verwerking van DML</vt:lpstr>
      <vt:lpstr>Verwerking van DML</vt:lpstr>
      <vt:lpstr>Verwerking van DML</vt:lpstr>
      <vt:lpstr>Verwerking van DML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804</cp:revision>
  <dcterms:created xsi:type="dcterms:W3CDTF">2010-12-03T08:14:05Z</dcterms:created>
  <dcterms:modified xsi:type="dcterms:W3CDTF">2020-08-16T16:06:35Z</dcterms:modified>
</cp:coreProperties>
</file>