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48" r:id="rId2"/>
    <p:sldId id="688" r:id="rId3"/>
    <p:sldId id="689" r:id="rId4"/>
    <p:sldId id="691" r:id="rId5"/>
    <p:sldId id="690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26326"/>
            <a:ext cx="6192688" cy="969401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‘Query-</a:t>
            </a:r>
            <a:r>
              <a:rPr lang="nl-BE" sz="3600" b="1" dirty="0" err="1" smtClean="0"/>
              <a:t>by</a:t>
            </a:r>
            <a:r>
              <a:rPr lang="nl-BE" sz="3600" b="1" dirty="0" smtClean="0"/>
              <a:t>-</a:t>
            </a:r>
            <a:r>
              <a:rPr lang="nl-BE" sz="3600" b="1" dirty="0" err="1" smtClean="0"/>
              <a:t>Example</a:t>
            </a:r>
            <a:r>
              <a:rPr lang="nl-BE" sz="3600" b="1" dirty="0" smtClean="0"/>
              <a:t>’ (QBE)</a:t>
            </a:r>
            <a:endParaRPr lang="nl-BE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32072093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‘Query-</a:t>
            </a:r>
            <a:r>
              <a:rPr lang="nl-BE" sz="2000" b="1" dirty="0" err="1" smtClean="0"/>
              <a:t>by</a:t>
            </a:r>
            <a:r>
              <a:rPr lang="nl-BE" sz="2000" b="1" dirty="0" smtClean="0"/>
              <a:t>-</a:t>
            </a:r>
            <a:r>
              <a:rPr lang="nl-BE" sz="2000" b="1" dirty="0" err="1" smtClean="0"/>
              <a:t>Example</a:t>
            </a:r>
            <a:r>
              <a:rPr lang="nl-BE" sz="2000" b="1" dirty="0" smtClean="0"/>
              <a:t>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75813" y="1345195"/>
            <a:ext cx="81534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Grafische</a:t>
            </a:r>
            <a:r>
              <a:rPr lang="en-GB" altLang="nl-BE" sz="28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b="0" dirty="0" err="1" smtClean="0">
                <a:solidFill>
                  <a:schemeClr val="tx2"/>
                </a:solidFill>
                <a:effectLst/>
                <a:latin typeface="+mn-lt"/>
              </a:rPr>
              <a:t>queryspecificatie</a:t>
            </a:r>
            <a:endParaRPr lang="en-GB" altLang="nl-BE" sz="2800" b="0" dirty="0">
              <a:solidFill>
                <a:schemeClr val="tx2"/>
              </a:solidFill>
              <a:effectLst/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Maakt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gebruik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van </a:t>
            </a:r>
            <a:r>
              <a:rPr lang="en-GB" altLang="nl-BE" sz="2400" b="0" dirty="0" err="1" smtClean="0">
                <a:solidFill>
                  <a:srgbClr val="FF0000"/>
                </a:solidFill>
                <a:latin typeface="+mn-lt"/>
              </a:rPr>
              <a:t>skelet-tabellen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 of </a:t>
            </a:r>
            <a:r>
              <a:rPr lang="en-GB" altLang="nl-BE" sz="2400" b="0" dirty="0" err="1" smtClean="0">
                <a:solidFill>
                  <a:schemeClr val="tx2"/>
                </a:solidFill>
                <a:latin typeface="+mn-lt"/>
              </a:rPr>
              <a:t>sjablonen</a:t>
            </a:r>
            <a:r>
              <a:rPr lang="en-GB" altLang="nl-BE" sz="2400" b="0" dirty="0" smtClean="0">
                <a:solidFill>
                  <a:schemeClr val="tx2"/>
                </a:solidFill>
                <a:latin typeface="+mn-lt"/>
              </a:rPr>
              <a:t>.</a:t>
            </a:r>
          </a:p>
          <a:p>
            <a:pPr lvl="1">
              <a:lnSpc>
                <a:spcPct val="100000"/>
              </a:lnSpc>
            </a:pP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Specifeer</a:t>
            </a: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dirty="0" err="1" smtClean="0">
                <a:solidFill>
                  <a:srgbClr val="FF0000"/>
                </a:solidFill>
                <a:latin typeface="+mn-lt"/>
              </a:rPr>
              <a:t>wat</a:t>
            </a:r>
            <a:r>
              <a:rPr lang="en-GB" altLang="nl-BE" sz="2400" dirty="0" smtClean="0">
                <a:solidFill>
                  <a:srgbClr val="FF0000"/>
                </a:solidFill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wordt</a:t>
            </a: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gezocht</a:t>
            </a: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, </a:t>
            </a: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niet</a:t>
            </a: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 hoe het </a:t>
            </a: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wordt</a:t>
            </a: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latin typeface="+mn-lt"/>
              </a:rPr>
              <a:t>gezocht</a:t>
            </a:r>
            <a:r>
              <a:rPr lang="en-GB" altLang="nl-BE" sz="2400" dirty="0" smtClean="0">
                <a:solidFill>
                  <a:schemeClr val="tx2"/>
                </a:solidFill>
                <a:latin typeface="+mn-lt"/>
              </a:rPr>
              <a:t>.</a:t>
            </a:r>
            <a:endParaRPr lang="en-GB" altLang="nl-BE" sz="2800" b="0" dirty="0">
              <a:effectLst/>
            </a:endParaRPr>
          </a:p>
        </p:txBody>
      </p:sp>
      <p:pic>
        <p:nvPicPr>
          <p:cNvPr id="2050" name="Picture 2" descr="http://www.databasejournal.com/img/2007/06/que_04fig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6250" y="2727290"/>
            <a:ext cx="6242438" cy="391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3618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/>
          <p:cNvSpPr/>
          <p:nvPr/>
        </p:nvSpPr>
        <p:spPr>
          <a:xfrm>
            <a:off x="993939" y="1866416"/>
            <a:ext cx="7353929" cy="271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73932" y="1472912"/>
            <a:ext cx="7373936" cy="307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‘Query-</a:t>
            </a:r>
            <a:r>
              <a:rPr lang="nl-BE" sz="2000" b="1" dirty="0" err="1" smtClean="0"/>
              <a:t>by</a:t>
            </a:r>
            <a:r>
              <a:rPr lang="nl-BE" sz="2000" b="1" dirty="0" smtClean="0"/>
              <a:t>-</a:t>
            </a:r>
            <a:r>
              <a:rPr lang="nl-BE" sz="2000" b="1" dirty="0" err="1" smtClean="0"/>
              <a:t>Example</a:t>
            </a:r>
            <a:r>
              <a:rPr lang="nl-BE" sz="2000" b="1" dirty="0" smtClean="0"/>
              <a:t>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QMF-implementatie</a:t>
            </a:r>
          </a:p>
          <a:p>
            <a:r>
              <a:rPr lang="nl-BE" sz="1400" dirty="0" smtClean="0"/>
              <a:t>Bevraging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94203" y="4240582"/>
            <a:ext cx="8153400" cy="86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Condities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op 1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rij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staan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in AND-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verband</a:t>
            </a:r>
            <a:endParaRPr lang="en-GB" altLang="nl-BE" sz="2000" dirty="0" smtClean="0">
              <a:solidFill>
                <a:schemeClr val="tx2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Condities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op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verschillende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rijen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staan</a:t>
            </a:r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 in OR-</a:t>
            </a:r>
            <a:r>
              <a:rPr lang="en-GB" altLang="nl-BE" sz="2000" dirty="0" err="1" smtClean="0">
                <a:solidFill>
                  <a:schemeClr val="tx2"/>
                </a:solidFill>
                <a:latin typeface="+mn-lt"/>
              </a:rPr>
              <a:t>verband</a:t>
            </a:r>
            <a:endParaRPr lang="en-GB" altLang="nl-BE" sz="2000" dirty="0" smtClean="0">
              <a:solidFill>
                <a:schemeClr val="tx2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000" dirty="0">
                <a:solidFill>
                  <a:schemeClr val="tx2"/>
                </a:solidFill>
                <a:latin typeface="+mn-lt"/>
              </a:rPr>
              <a:t>P. : print</a:t>
            </a:r>
          </a:p>
          <a:p>
            <a:pPr lvl="2"/>
            <a:r>
              <a:rPr lang="en-GB" altLang="nl-BE" sz="1800" dirty="0">
                <a:solidFill>
                  <a:schemeClr val="tx2"/>
                </a:solidFill>
                <a:latin typeface="+mn-lt"/>
              </a:rPr>
              <a:t>P.AO(m): print in ascending order (m=</a:t>
            </a:r>
            <a:r>
              <a:rPr lang="en-GB" altLang="nl-BE" sz="1800" dirty="0" err="1">
                <a:solidFill>
                  <a:schemeClr val="tx2"/>
                </a:solidFill>
                <a:latin typeface="+mn-lt"/>
              </a:rPr>
              <a:t>prioriteit</a:t>
            </a:r>
            <a:r>
              <a:rPr lang="en-GB" altLang="nl-BE" sz="1800" dirty="0">
                <a:solidFill>
                  <a:schemeClr val="tx2"/>
                </a:solidFill>
                <a:latin typeface="+mn-lt"/>
              </a:rPr>
              <a:t>)</a:t>
            </a:r>
          </a:p>
          <a:p>
            <a:pPr lvl="2"/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P.DO(n</a:t>
            </a:r>
            <a:r>
              <a:rPr lang="en-GB" altLang="nl-BE" sz="1800" dirty="0">
                <a:solidFill>
                  <a:schemeClr val="tx2"/>
                </a:solidFill>
                <a:latin typeface="+mn-lt"/>
              </a:rPr>
              <a:t>): print </a:t>
            </a:r>
            <a:r>
              <a:rPr lang="en-GB" altLang="nl-BE" sz="1800">
                <a:solidFill>
                  <a:schemeClr val="tx2"/>
                </a:solidFill>
                <a:latin typeface="+mn-lt"/>
              </a:rPr>
              <a:t>in </a:t>
            </a:r>
            <a:r>
              <a:rPr lang="en-GB" altLang="nl-BE" sz="1800" smtClean="0">
                <a:solidFill>
                  <a:schemeClr val="tx2"/>
                </a:solidFill>
                <a:latin typeface="+mn-lt"/>
              </a:rPr>
              <a:t>descending </a:t>
            </a:r>
            <a:r>
              <a:rPr lang="en-GB" altLang="nl-BE" sz="1800" dirty="0">
                <a:solidFill>
                  <a:schemeClr val="tx2"/>
                </a:solidFill>
                <a:latin typeface="+mn-lt"/>
              </a:rPr>
              <a:t>order (n=</a:t>
            </a:r>
            <a:r>
              <a:rPr lang="en-GB" altLang="nl-BE" sz="1800" dirty="0" err="1">
                <a:solidFill>
                  <a:schemeClr val="tx2"/>
                </a:solidFill>
                <a:latin typeface="+mn-lt"/>
              </a:rPr>
              <a:t>prioriteit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)</a:t>
            </a:r>
            <a:endParaRPr lang="en-GB" altLang="nl-BE" sz="1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973932" y="1472912"/>
            <a:ext cx="6629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1" dirty="0">
                <a:solidFill>
                  <a:srgbClr val="000000"/>
                </a:solidFill>
              </a:rPr>
              <a:t>Tabel </a:t>
            </a:r>
            <a:r>
              <a:rPr lang="nl-BE" altLang="nl-BE" sz="1400" b="0" dirty="0">
                <a:solidFill>
                  <a:srgbClr val="000000"/>
                </a:solidFill>
              </a:rPr>
              <a:t>Schilderij          primaire sleutel = {S_ID}    vreemde sleutels = {Artiest} en {Eigenaar}</a:t>
            </a:r>
            <a:endParaRPr lang="nl-NL" altLang="nl-BE" sz="1400" dirty="0">
              <a:solidFill>
                <a:srgbClr val="000000"/>
              </a:solidFill>
            </a:endParaRPr>
          </a:p>
        </p:txBody>
      </p:sp>
      <p:sp>
        <p:nvSpPr>
          <p:cNvPr id="15" name="Text Box 81"/>
          <p:cNvSpPr txBox="1">
            <a:spLocks noChangeArrowheads="1"/>
          </p:cNvSpPr>
          <p:nvPr/>
        </p:nvSpPr>
        <p:spPr bwMode="auto">
          <a:xfrm>
            <a:off x="975519" y="1851381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S_ID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16" name="Text Box 82"/>
          <p:cNvSpPr txBox="1">
            <a:spLocks noChangeArrowheads="1"/>
          </p:cNvSpPr>
          <p:nvPr/>
        </p:nvSpPr>
        <p:spPr bwMode="auto">
          <a:xfrm>
            <a:off x="1702594" y="1851381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Naam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3985419" y="1851381"/>
            <a:ext cx="68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Artiest</a:t>
            </a:r>
          </a:p>
        </p:txBody>
      </p:sp>
      <p:sp>
        <p:nvSpPr>
          <p:cNvPr id="18" name="Text Box 84"/>
          <p:cNvSpPr txBox="1">
            <a:spLocks noChangeArrowheads="1"/>
          </p:cNvSpPr>
          <p:nvPr/>
        </p:nvSpPr>
        <p:spPr bwMode="auto">
          <a:xfrm>
            <a:off x="5076032" y="1851381"/>
            <a:ext cx="795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Periode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9" name="Text Box 85"/>
          <p:cNvSpPr txBox="1">
            <a:spLocks noChangeArrowheads="1"/>
          </p:cNvSpPr>
          <p:nvPr/>
        </p:nvSpPr>
        <p:spPr bwMode="auto">
          <a:xfrm>
            <a:off x="6096794" y="1842800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Waarde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0" name="Text Box 86"/>
          <p:cNvSpPr txBox="1">
            <a:spLocks noChangeArrowheads="1"/>
          </p:cNvSpPr>
          <p:nvPr/>
        </p:nvSpPr>
        <p:spPr bwMode="auto">
          <a:xfrm>
            <a:off x="7225507" y="1851381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Eigenaar: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3985419" y="2141250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_ART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4" name="Text Box 90"/>
          <p:cNvSpPr txBox="1">
            <a:spLocks noChangeArrowheads="1"/>
          </p:cNvSpPr>
          <p:nvPr/>
        </p:nvSpPr>
        <p:spPr bwMode="auto">
          <a:xfrm>
            <a:off x="6066632" y="2150775"/>
            <a:ext cx="10747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&gt;20000000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39" y="1869418"/>
            <a:ext cx="7353929" cy="5655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49" name="Straight Connector 2048"/>
          <p:cNvCxnSpPr>
            <a:stCxn id="3" idx="1"/>
            <a:endCxn id="3" idx="3"/>
          </p:cNvCxnSpPr>
          <p:nvPr/>
        </p:nvCxnSpPr>
        <p:spPr>
          <a:xfrm>
            <a:off x="993939" y="2152178"/>
            <a:ext cx="735392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08857" y="1869418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70606" y="1867917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9167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8750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26439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1022992" y="3019644"/>
            <a:ext cx="5590054" cy="271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Rectangle 61"/>
          <p:cNvSpPr/>
          <p:nvPr/>
        </p:nvSpPr>
        <p:spPr>
          <a:xfrm>
            <a:off x="1002984" y="2626140"/>
            <a:ext cx="5610061" cy="307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Text Box 81"/>
          <p:cNvSpPr txBox="1">
            <a:spLocks noChangeArrowheads="1"/>
          </p:cNvSpPr>
          <p:nvPr/>
        </p:nvSpPr>
        <p:spPr bwMode="auto">
          <a:xfrm>
            <a:off x="1004571" y="3013662"/>
            <a:ext cx="53412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 smtClean="0">
                <a:solidFill>
                  <a:srgbClr val="000000"/>
                </a:solidFill>
              </a:rPr>
              <a:t>A_ID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65" name="Text Box 82"/>
          <p:cNvSpPr txBox="1">
            <a:spLocks noChangeArrowheads="1"/>
          </p:cNvSpPr>
          <p:nvPr/>
        </p:nvSpPr>
        <p:spPr bwMode="auto">
          <a:xfrm>
            <a:off x="1731646" y="3013662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Naam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66" name="Text Box 83"/>
          <p:cNvSpPr txBox="1">
            <a:spLocks noChangeArrowheads="1"/>
          </p:cNvSpPr>
          <p:nvPr/>
        </p:nvSpPr>
        <p:spPr bwMode="auto">
          <a:xfrm>
            <a:off x="2891899" y="3013662"/>
            <a:ext cx="94173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 smtClean="0">
                <a:solidFill>
                  <a:srgbClr val="000000"/>
                </a:solidFill>
              </a:rPr>
              <a:t>Voornaam</a:t>
            </a:r>
            <a:endParaRPr lang="nl-BE" altLang="nl-BE" sz="1400" b="0" dirty="0">
              <a:solidFill>
                <a:srgbClr val="000000"/>
              </a:solidFill>
            </a:endParaRPr>
          </a:p>
        </p:txBody>
      </p:sp>
      <p:sp>
        <p:nvSpPr>
          <p:cNvPr id="67" name="Text Box 84"/>
          <p:cNvSpPr txBox="1">
            <a:spLocks noChangeArrowheads="1"/>
          </p:cNvSpPr>
          <p:nvPr/>
        </p:nvSpPr>
        <p:spPr bwMode="auto">
          <a:xfrm>
            <a:off x="4299367" y="3022715"/>
            <a:ext cx="8218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 smtClean="0">
                <a:solidFill>
                  <a:srgbClr val="000000"/>
                </a:solidFill>
              </a:rPr>
              <a:t>Geboren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68" name="Text Box 85"/>
          <p:cNvSpPr txBox="1">
            <a:spLocks noChangeArrowheads="1"/>
          </p:cNvSpPr>
          <p:nvPr/>
        </p:nvSpPr>
        <p:spPr bwMode="auto">
          <a:xfrm>
            <a:off x="5410659" y="3023187"/>
            <a:ext cx="9391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 smtClean="0">
                <a:solidFill>
                  <a:srgbClr val="000000"/>
                </a:solidFill>
              </a:rPr>
              <a:t>Gestorven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70" name="Text Box 88"/>
          <p:cNvSpPr txBox="1">
            <a:spLocks noChangeArrowheads="1"/>
          </p:cNvSpPr>
          <p:nvPr/>
        </p:nvSpPr>
        <p:spPr bwMode="auto">
          <a:xfrm>
            <a:off x="1026981" y="3294478"/>
            <a:ext cx="63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_ART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022992" y="3022646"/>
            <a:ext cx="5590054" cy="5655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4" name="Straight Connector 73"/>
          <p:cNvCxnSpPr>
            <a:stCxn id="73" idx="1"/>
            <a:endCxn id="73" idx="3"/>
          </p:cNvCxnSpPr>
          <p:nvPr/>
        </p:nvCxnSpPr>
        <p:spPr>
          <a:xfrm>
            <a:off x="1022992" y="3305406"/>
            <a:ext cx="5590054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1737909" y="302264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2877086" y="3021145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315012" y="3019644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401372" y="3019644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78"/>
          <p:cNvSpPr txBox="1">
            <a:spLocks noChangeArrowheads="1"/>
          </p:cNvSpPr>
          <p:nvPr/>
        </p:nvSpPr>
        <p:spPr bwMode="auto">
          <a:xfrm>
            <a:off x="970277" y="2630969"/>
            <a:ext cx="7169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1" dirty="0">
                <a:solidFill>
                  <a:srgbClr val="000000"/>
                </a:solidFill>
              </a:rPr>
              <a:t>Tabel</a:t>
            </a:r>
            <a:r>
              <a:rPr lang="nl-BE" altLang="nl-BE" sz="1400" dirty="0">
                <a:solidFill>
                  <a:srgbClr val="000000"/>
                </a:solidFill>
              </a:rPr>
              <a:t> </a:t>
            </a:r>
            <a:r>
              <a:rPr lang="nl-BE" altLang="nl-BE" sz="1400" b="0" dirty="0">
                <a:solidFill>
                  <a:srgbClr val="000000"/>
                </a:solidFill>
              </a:rPr>
              <a:t>Artiest                primaire sleutel = {A_ID}</a:t>
            </a:r>
            <a:endParaRPr lang="nl-NL" altLang="nl-BE" sz="1400" dirty="0">
              <a:solidFill>
                <a:srgbClr val="000000"/>
              </a:solidFill>
            </a:endParaRPr>
          </a:p>
        </p:txBody>
      </p:sp>
      <p:sp>
        <p:nvSpPr>
          <p:cNvPr id="80" name="Text Box 88"/>
          <p:cNvSpPr txBox="1">
            <a:spLocks noChangeArrowheads="1"/>
          </p:cNvSpPr>
          <p:nvPr/>
        </p:nvSpPr>
        <p:spPr bwMode="auto">
          <a:xfrm>
            <a:off x="1785932" y="3292977"/>
            <a:ext cx="29963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 smtClean="0">
                <a:solidFill>
                  <a:srgbClr val="000000"/>
                </a:solidFill>
              </a:rPr>
              <a:t>P.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81" name="Text Box 88"/>
          <p:cNvSpPr txBox="1">
            <a:spLocks noChangeArrowheads="1"/>
          </p:cNvSpPr>
          <p:nvPr/>
        </p:nvSpPr>
        <p:spPr bwMode="auto">
          <a:xfrm>
            <a:off x="2926695" y="3287324"/>
            <a:ext cx="30027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 smtClean="0">
                <a:solidFill>
                  <a:srgbClr val="000000"/>
                </a:solidFill>
              </a:rPr>
              <a:t>P.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101" name="TextBox 100"/>
          <p:cNvSpPr txBox="1"/>
          <p:nvPr/>
        </p:nvSpPr>
        <p:spPr>
          <a:xfrm rot="2687060">
            <a:off x="6513226" y="4257010"/>
            <a:ext cx="2642455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Bevraging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608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/>
          <p:cNvSpPr/>
          <p:nvPr/>
        </p:nvSpPr>
        <p:spPr>
          <a:xfrm>
            <a:off x="993939" y="1866416"/>
            <a:ext cx="7353929" cy="271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73932" y="1472912"/>
            <a:ext cx="7373936" cy="307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‘Query-</a:t>
            </a:r>
            <a:r>
              <a:rPr lang="nl-BE" sz="2000" b="1" dirty="0" err="1" smtClean="0"/>
              <a:t>by</a:t>
            </a:r>
            <a:r>
              <a:rPr lang="nl-BE" sz="2000" b="1" dirty="0" smtClean="0"/>
              <a:t>-</a:t>
            </a:r>
            <a:r>
              <a:rPr lang="nl-BE" sz="2000" b="1" dirty="0" err="1" smtClean="0"/>
              <a:t>Example</a:t>
            </a:r>
            <a:r>
              <a:rPr lang="nl-BE" sz="2000" b="1" dirty="0" smtClean="0"/>
              <a:t>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QMF-implementatie</a:t>
            </a:r>
          </a:p>
          <a:p>
            <a:r>
              <a:rPr lang="nl-BE" sz="1400" dirty="0"/>
              <a:t>Bevraging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546894" y="3961638"/>
            <a:ext cx="8153400" cy="863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>
              <a:lnSpc>
                <a:spcPct val="100000"/>
              </a:lnSpc>
            </a:pP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G. :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groeperingsoperator</a:t>
            </a:r>
            <a:endParaRPr lang="en-GB" altLang="nl-BE" sz="2000" dirty="0">
              <a:solidFill>
                <a:schemeClr val="tx2"/>
              </a:solidFill>
              <a:latin typeface="+mn-lt"/>
            </a:endParaRPr>
          </a:p>
          <a:p>
            <a:pPr lvl="1">
              <a:lnSpc>
                <a:spcPct val="100000"/>
              </a:lnSpc>
            </a:pP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AVG., SUM., CNT., MAX., MIN. : </a:t>
            </a:r>
            <a:r>
              <a:rPr lang="en-GB" altLang="nl-BE" sz="2000" b="0" dirty="0" err="1" smtClean="0">
                <a:solidFill>
                  <a:schemeClr val="tx2"/>
                </a:solidFill>
                <a:effectLst/>
                <a:latin typeface="+mn-lt"/>
              </a:rPr>
              <a:t>aggregatieoperatoren</a:t>
            </a:r>
            <a:r>
              <a:rPr lang="en-GB" altLang="nl-BE" sz="2000" b="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</a:p>
          <a:p>
            <a:pPr lvl="2"/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Bij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default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toegepast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op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verschillende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waarden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van de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kolom</a:t>
            </a:r>
            <a:endParaRPr lang="en-GB" altLang="nl-BE" sz="1800" dirty="0" smtClean="0">
              <a:solidFill>
                <a:schemeClr val="tx2"/>
              </a:solidFill>
              <a:latin typeface="+mn-lt"/>
            </a:endParaRPr>
          </a:p>
          <a:p>
            <a:pPr lvl="2"/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Indien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toe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te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passen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op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alle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 </a:t>
            </a:r>
            <a:r>
              <a:rPr lang="en-GB" altLang="nl-BE" sz="1800" dirty="0" err="1" smtClean="0">
                <a:solidFill>
                  <a:schemeClr val="tx2"/>
                </a:solidFill>
                <a:latin typeface="+mn-lt"/>
              </a:rPr>
              <a:t>waarden</a:t>
            </a:r>
            <a:r>
              <a:rPr lang="en-GB" altLang="nl-BE" sz="1800" dirty="0" smtClean="0">
                <a:solidFill>
                  <a:schemeClr val="tx2"/>
                </a:solidFill>
                <a:latin typeface="+mn-lt"/>
              </a:rPr>
              <a:t>: prefix ALL</a:t>
            </a:r>
          </a:p>
        </p:txBody>
      </p: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973932" y="1472912"/>
            <a:ext cx="6629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1" dirty="0">
                <a:solidFill>
                  <a:srgbClr val="000000"/>
                </a:solidFill>
              </a:rPr>
              <a:t>Tabel </a:t>
            </a:r>
            <a:r>
              <a:rPr lang="nl-BE" altLang="nl-BE" sz="1400" b="0" dirty="0">
                <a:solidFill>
                  <a:srgbClr val="000000"/>
                </a:solidFill>
              </a:rPr>
              <a:t>Schilderij          primaire sleutel = {S_ID}    vreemde sleutels = {Artiest} en {Eigenaar}</a:t>
            </a:r>
            <a:endParaRPr lang="nl-NL" altLang="nl-BE" sz="1400" dirty="0">
              <a:solidFill>
                <a:srgbClr val="000000"/>
              </a:solidFill>
            </a:endParaRPr>
          </a:p>
        </p:txBody>
      </p:sp>
      <p:sp>
        <p:nvSpPr>
          <p:cNvPr id="15" name="Text Box 81"/>
          <p:cNvSpPr txBox="1">
            <a:spLocks noChangeArrowheads="1"/>
          </p:cNvSpPr>
          <p:nvPr/>
        </p:nvSpPr>
        <p:spPr bwMode="auto">
          <a:xfrm>
            <a:off x="975519" y="1851381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S_ID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16" name="Text Box 82"/>
          <p:cNvSpPr txBox="1">
            <a:spLocks noChangeArrowheads="1"/>
          </p:cNvSpPr>
          <p:nvPr/>
        </p:nvSpPr>
        <p:spPr bwMode="auto">
          <a:xfrm>
            <a:off x="1702594" y="1851381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Naam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3985419" y="1851381"/>
            <a:ext cx="68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Artiest</a:t>
            </a:r>
          </a:p>
        </p:txBody>
      </p:sp>
      <p:sp>
        <p:nvSpPr>
          <p:cNvPr id="18" name="Text Box 84"/>
          <p:cNvSpPr txBox="1">
            <a:spLocks noChangeArrowheads="1"/>
          </p:cNvSpPr>
          <p:nvPr/>
        </p:nvSpPr>
        <p:spPr bwMode="auto">
          <a:xfrm>
            <a:off x="5076032" y="1851381"/>
            <a:ext cx="795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Periode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9" name="Text Box 85"/>
          <p:cNvSpPr txBox="1">
            <a:spLocks noChangeArrowheads="1"/>
          </p:cNvSpPr>
          <p:nvPr/>
        </p:nvSpPr>
        <p:spPr bwMode="auto">
          <a:xfrm>
            <a:off x="6096794" y="1842800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Waarde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0" name="Text Box 86"/>
          <p:cNvSpPr txBox="1">
            <a:spLocks noChangeArrowheads="1"/>
          </p:cNvSpPr>
          <p:nvPr/>
        </p:nvSpPr>
        <p:spPr bwMode="auto">
          <a:xfrm>
            <a:off x="7225507" y="1851381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Eigenaar: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6096794" y="2141250"/>
            <a:ext cx="162320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 smtClean="0">
                <a:solidFill>
                  <a:srgbClr val="000000"/>
                </a:solidFill>
              </a:rPr>
              <a:t>P.AVG.ALL           P.G.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39" y="1869418"/>
            <a:ext cx="7353929" cy="5655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49" name="Straight Connector 2048"/>
          <p:cNvCxnSpPr>
            <a:stCxn id="3" idx="1"/>
            <a:endCxn id="3" idx="3"/>
          </p:cNvCxnSpPr>
          <p:nvPr/>
        </p:nvCxnSpPr>
        <p:spPr>
          <a:xfrm>
            <a:off x="993939" y="2152178"/>
            <a:ext cx="735392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08857" y="1869418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70606" y="1867917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9167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8750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26439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 rot="2687060">
            <a:off x="6375765" y="3677588"/>
            <a:ext cx="2642455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Bevraging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8717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1"/>
          <p:cNvSpPr/>
          <p:nvPr/>
        </p:nvSpPr>
        <p:spPr>
          <a:xfrm>
            <a:off x="993939" y="1866416"/>
            <a:ext cx="7353929" cy="271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973932" y="1472912"/>
            <a:ext cx="7373936" cy="307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‘Query-</a:t>
            </a:r>
            <a:r>
              <a:rPr lang="nl-BE" sz="2000" b="1" dirty="0" err="1" smtClean="0"/>
              <a:t>by</a:t>
            </a:r>
            <a:r>
              <a:rPr lang="nl-BE" sz="2000" b="1" dirty="0" smtClean="0"/>
              <a:t>-</a:t>
            </a:r>
            <a:r>
              <a:rPr lang="nl-BE" sz="2000" b="1" dirty="0" err="1" smtClean="0"/>
              <a:t>Example</a:t>
            </a:r>
            <a:r>
              <a:rPr lang="nl-BE" sz="2000" b="1" dirty="0" smtClean="0"/>
              <a:t>’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/>
              <a:t>QMF-implementatie</a:t>
            </a:r>
          </a:p>
          <a:p>
            <a:r>
              <a:rPr lang="nl-BE" sz="1400" dirty="0" smtClean="0"/>
              <a:t>Aanpassing</a:t>
            </a:r>
            <a:endParaRPr lang="nl-BE" sz="1400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06309" y="5728879"/>
            <a:ext cx="5885619" cy="655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lvl="1"/>
            <a:r>
              <a:rPr lang="en-GB" altLang="nl-BE" sz="2000" dirty="0" smtClean="0">
                <a:solidFill>
                  <a:schemeClr val="tx2"/>
                </a:solidFill>
                <a:latin typeface="+mn-lt"/>
              </a:rPr>
              <a:t>I. : insert, D. : delete; U. : update</a:t>
            </a:r>
            <a:endParaRPr lang="en-GB" altLang="nl-BE" sz="20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0" name="Text Box 77"/>
          <p:cNvSpPr txBox="1">
            <a:spLocks noChangeArrowheads="1"/>
          </p:cNvSpPr>
          <p:nvPr/>
        </p:nvSpPr>
        <p:spPr bwMode="auto">
          <a:xfrm>
            <a:off x="973932" y="1472912"/>
            <a:ext cx="6629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1" dirty="0">
                <a:solidFill>
                  <a:srgbClr val="000000"/>
                </a:solidFill>
              </a:rPr>
              <a:t>Tabel </a:t>
            </a:r>
            <a:r>
              <a:rPr lang="nl-BE" altLang="nl-BE" sz="1400" b="0" dirty="0">
                <a:solidFill>
                  <a:srgbClr val="000000"/>
                </a:solidFill>
              </a:rPr>
              <a:t>Schilderij          primaire sleutel = {S_ID}    vreemde sleutels = {Artiest} en {Eigenaar}</a:t>
            </a:r>
            <a:endParaRPr lang="nl-NL" altLang="nl-BE" sz="1400" dirty="0">
              <a:solidFill>
                <a:srgbClr val="000000"/>
              </a:solidFill>
            </a:endParaRPr>
          </a:p>
        </p:txBody>
      </p:sp>
      <p:sp>
        <p:nvSpPr>
          <p:cNvPr id="15" name="Text Box 81"/>
          <p:cNvSpPr txBox="1">
            <a:spLocks noChangeArrowheads="1"/>
          </p:cNvSpPr>
          <p:nvPr/>
        </p:nvSpPr>
        <p:spPr bwMode="auto">
          <a:xfrm>
            <a:off x="975519" y="1851381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S_ID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16" name="Text Box 82"/>
          <p:cNvSpPr txBox="1">
            <a:spLocks noChangeArrowheads="1"/>
          </p:cNvSpPr>
          <p:nvPr/>
        </p:nvSpPr>
        <p:spPr bwMode="auto">
          <a:xfrm>
            <a:off x="1702594" y="1851381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Naam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7" name="Text Box 83"/>
          <p:cNvSpPr txBox="1">
            <a:spLocks noChangeArrowheads="1"/>
          </p:cNvSpPr>
          <p:nvPr/>
        </p:nvSpPr>
        <p:spPr bwMode="auto">
          <a:xfrm>
            <a:off x="3985419" y="1851381"/>
            <a:ext cx="68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Artiest</a:t>
            </a:r>
          </a:p>
        </p:txBody>
      </p:sp>
      <p:sp>
        <p:nvSpPr>
          <p:cNvPr id="18" name="Text Box 84"/>
          <p:cNvSpPr txBox="1">
            <a:spLocks noChangeArrowheads="1"/>
          </p:cNvSpPr>
          <p:nvPr/>
        </p:nvSpPr>
        <p:spPr bwMode="auto">
          <a:xfrm>
            <a:off x="5076032" y="1851381"/>
            <a:ext cx="795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Periode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19" name="Text Box 85"/>
          <p:cNvSpPr txBox="1">
            <a:spLocks noChangeArrowheads="1"/>
          </p:cNvSpPr>
          <p:nvPr/>
        </p:nvSpPr>
        <p:spPr bwMode="auto">
          <a:xfrm>
            <a:off x="6096794" y="1842800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Waarde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0" name="Text Box 86"/>
          <p:cNvSpPr txBox="1">
            <a:spLocks noChangeArrowheads="1"/>
          </p:cNvSpPr>
          <p:nvPr/>
        </p:nvSpPr>
        <p:spPr bwMode="auto">
          <a:xfrm>
            <a:off x="7225507" y="1851381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Eigenaar: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22" name="Text Box 88"/>
          <p:cNvSpPr txBox="1">
            <a:spLocks noChangeArrowheads="1"/>
          </p:cNvSpPr>
          <p:nvPr/>
        </p:nvSpPr>
        <p:spPr bwMode="auto">
          <a:xfrm>
            <a:off x="608934" y="2129022"/>
            <a:ext cx="7892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>
                <a:solidFill>
                  <a:srgbClr val="000000"/>
                </a:solidFill>
              </a:rPr>
              <a:t>I.      S02         De balletles                            A02                 1872             8.500.000        </a:t>
            </a:r>
            <a:r>
              <a:rPr lang="nl-BE" altLang="nl-BE" sz="1600" b="0" dirty="0" err="1" smtClean="0">
                <a:solidFill>
                  <a:srgbClr val="000000"/>
                </a:solidFill>
              </a:rPr>
              <a:t>Louvre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 </a:t>
            </a:r>
            <a:endParaRPr lang="nl-NL" altLang="nl-BE" sz="1600" b="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3939" y="1869418"/>
            <a:ext cx="7353929" cy="5655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49" name="Straight Connector 2048"/>
          <p:cNvCxnSpPr>
            <a:stCxn id="3" idx="1"/>
            <a:endCxn id="3" idx="3"/>
          </p:cNvCxnSpPr>
          <p:nvPr/>
        </p:nvCxnSpPr>
        <p:spPr>
          <a:xfrm>
            <a:off x="993939" y="2152178"/>
            <a:ext cx="735392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1708857" y="1869418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970606" y="1867917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09167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08750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264397" y="18664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1003948">
            <a:off x="4862144" y="5137226"/>
            <a:ext cx="3013967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Aanpassing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93939" y="2975115"/>
            <a:ext cx="7353929" cy="271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Rectangle 42"/>
          <p:cNvSpPr/>
          <p:nvPr/>
        </p:nvSpPr>
        <p:spPr>
          <a:xfrm>
            <a:off x="973932" y="2581611"/>
            <a:ext cx="7373936" cy="307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Text Box 77"/>
          <p:cNvSpPr txBox="1">
            <a:spLocks noChangeArrowheads="1"/>
          </p:cNvSpPr>
          <p:nvPr/>
        </p:nvSpPr>
        <p:spPr bwMode="auto">
          <a:xfrm>
            <a:off x="973932" y="2581611"/>
            <a:ext cx="6629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1" dirty="0">
                <a:solidFill>
                  <a:srgbClr val="000000"/>
                </a:solidFill>
              </a:rPr>
              <a:t>Tabel </a:t>
            </a:r>
            <a:r>
              <a:rPr lang="nl-BE" altLang="nl-BE" sz="1400" b="0" dirty="0">
                <a:solidFill>
                  <a:srgbClr val="000000"/>
                </a:solidFill>
              </a:rPr>
              <a:t>Schilderij          primaire sleutel = {S_ID}    vreemde sleutels = {Artiest} en {Eigenaar}</a:t>
            </a:r>
            <a:endParaRPr lang="nl-NL" altLang="nl-BE" sz="1400" dirty="0">
              <a:solidFill>
                <a:srgbClr val="000000"/>
              </a:solidFill>
            </a:endParaRPr>
          </a:p>
        </p:txBody>
      </p:sp>
      <p:sp>
        <p:nvSpPr>
          <p:cNvPr id="45" name="Text Box 81"/>
          <p:cNvSpPr txBox="1">
            <a:spLocks noChangeArrowheads="1"/>
          </p:cNvSpPr>
          <p:nvPr/>
        </p:nvSpPr>
        <p:spPr bwMode="auto">
          <a:xfrm>
            <a:off x="975519" y="2960080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S_ID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46" name="Text Box 82"/>
          <p:cNvSpPr txBox="1">
            <a:spLocks noChangeArrowheads="1"/>
          </p:cNvSpPr>
          <p:nvPr/>
        </p:nvSpPr>
        <p:spPr bwMode="auto">
          <a:xfrm>
            <a:off x="1702594" y="2960080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Naam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7" name="Text Box 83"/>
          <p:cNvSpPr txBox="1">
            <a:spLocks noChangeArrowheads="1"/>
          </p:cNvSpPr>
          <p:nvPr/>
        </p:nvSpPr>
        <p:spPr bwMode="auto">
          <a:xfrm>
            <a:off x="3985419" y="2960080"/>
            <a:ext cx="68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Artiest</a:t>
            </a:r>
          </a:p>
        </p:txBody>
      </p:sp>
      <p:sp>
        <p:nvSpPr>
          <p:cNvPr id="48" name="Text Box 84"/>
          <p:cNvSpPr txBox="1">
            <a:spLocks noChangeArrowheads="1"/>
          </p:cNvSpPr>
          <p:nvPr/>
        </p:nvSpPr>
        <p:spPr bwMode="auto">
          <a:xfrm>
            <a:off x="5076032" y="2960080"/>
            <a:ext cx="795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Periode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49" name="Text Box 85"/>
          <p:cNvSpPr txBox="1">
            <a:spLocks noChangeArrowheads="1"/>
          </p:cNvSpPr>
          <p:nvPr/>
        </p:nvSpPr>
        <p:spPr bwMode="auto">
          <a:xfrm>
            <a:off x="6096794" y="2951499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Waarde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50" name="Text Box 86"/>
          <p:cNvSpPr txBox="1">
            <a:spLocks noChangeArrowheads="1"/>
          </p:cNvSpPr>
          <p:nvPr/>
        </p:nvSpPr>
        <p:spPr bwMode="auto">
          <a:xfrm>
            <a:off x="7225507" y="2960080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Eigenaar: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51" name="Text Box 88"/>
          <p:cNvSpPr txBox="1">
            <a:spLocks noChangeArrowheads="1"/>
          </p:cNvSpPr>
          <p:nvPr/>
        </p:nvSpPr>
        <p:spPr bwMode="auto">
          <a:xfrm>
            <a:off x="608934" y="3237721"/>
            <a:ext cx="7892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>
                <a:solidFill>
                  <a:srgbClr val="000000"/>
                </a:solidFill>
              </a:rPr>
              <a:t>D.                                                                                                1872          </a:t>
            </a:r>
            <a:endParaRPr lang="nl-NL" altLang="nl-BE" sz="1600" b="0" dirty="0">
              <a:solidFill>
                <a:srgbClr val="0000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93939" y="2978117"/>
            <a:ext cx="7353929" cy="5655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53" name="Straight Connector 52"/>
          <p:cNvCxnSpPr>
            <a:stCxn id="52" idx="1"/>
            <a:endCxn id="52" idx="3"/>
          </p:cNvCxnSpPr>
          <p:nvPr/>
        </p:nvCxnSpPr>
        <p:spPr>
          <a:xfrm>
            <a:off x="993939" y="3260877"/>
            <a:ext cx="735392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1708857" y="2978117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3970606" y="297661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5091677" y="2975115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087507" y="2975115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7264397" y="2975115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1013946" y="4155434"/>
            <a:ext cx="7353929" cy="2716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Rectangle 78"/>
          <p:cNvSpPr/>
          <p:nvPr/>
        </p:nvSpPr>
        <p:spPr>
          <a:xfrm>
            <a:off x="993939" y="3761930"/>
            <a:ext cx="7373936" cy="3079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2" name="Text Box 77"/>
          <p:cNvSpPr txBox="1">
            <a:spLocks noChangeArrowheads="1"/>
          </p:cNvSpPr>
          <p:nvPr/>
        </p:nvSpPr>
        <p:spPr bwMode="auto">
          <a:xfrm>
            <a:off x="993939" y="3761930"/>
            <a:ext cx="6629400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1" dirty="0">
                <a:solidFill>
                  <a:srgbClr val="000000"/>
                </a:solidFill>
              </a:rPr>
              <a:t>Tabel </a:t>
            </a:r>
            <a:r>
              <a:rPr lang="nl-BE" altLang="nl-BE" sz="1400" b="0" dirty="0">
                <a:solidFill>
                  <a:srgbClr val="000000"/>
                </a:solidFill>
              </a:rPr>
              <a:t>Schilderij          primaire sleutel = {S_ID}    vreemde sleutels = {Artiest} en {Eigenaar}</a:t>
            </a:r>
            <a:endParaRPr lang="nl-NL" altLang="nl-BE" sz="1400" dirty="0">
              <a:solidFill>
                <a:srgbClr val="000000"/>
              </a:solidFill>
            </a:endParaRPr>
          </a:p>
        </p:txBody>
      </p:sp>
      <p:sp>
        <p:nvSpPr>
          <p:cNvPr id="83" name="Text Box 81"/>
          <p:cNvSpPr txBox="1">
            <a:spLocks noChangeArrowheads="1"/>
          </p:cNvSpPr>
          <p:nvPr/>
        </p:nvSpPr>
        <p:spPr bwMode="auto">
          <a:xfrm>
            <a:off x="995526" y="4140399"/>
            <a:ext cx="5794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 dirty="0">
                <a:solidFill>
                  <a:srgbClr val="000000"/>
                </a:solidFill>
              </a:rPr>
              <a:t>S_ID</a:t>
            </a:r>
            <a:endParaRPr lang="nl-NL" altLang="nl-BE" sz="1400" b="0" dirty="0">
              <a:solidFill>
                <a:srgbClr val="000000"/>
              </a:solidFill>
            </a:endParaRPr>
          </a:p>
        </p:txBody>
      </p:sp>
      <p:sp>
        <p:nvSpPr>
          <p:cNvPr id="84" name="Text Box 82"/>
          <p:cNvSpPr txBox="1">
            <a:spLocks noChangeArrowheads="1"/>
          </p:cNvSpPr>
          <p:nvPr/>
        </p:nvSpPr>
        <p:spPr bwMode="auto">
          <a:xfrm>
            <a:off x="1722601" y="4140399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Naam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85" name="Text Box 83"/>
          <p:cNvSpPr txBox="1">
            <a:spLocks noChangeArrowheads="1"/>
          </p:cNvSpPr>
          <p:nvPr/>
        </p:nvSpPr>
        <p:spPr bwMode="auto">
          <a:xfrm>
            <a:off x="4005426" y="4140399"/>
            <a:ext cx="6873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Artiest</a:t>
            </a:r>
          </a:p>
        </p:txBody>
      </p:sp>
      <p:sp>
        <p:nvSpPr>
          <p:cNvPr id="86" name="Text Box 84"/>
          <p:cNvSpPr txBox="1">
            <a:spLocks noChangeArrowheads="1"/>
          </p:cNvSpPr>
          <p:nvPr/>
        </p:nvSpPr>
        <p:spPr bwMode="auto">
          <a:xfrm>
            <a:off x="5096039" y="4140399"/>
            <a:ext cx="7953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Periode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87" name="Text Box 85"/>
          <p:cNvSpPr txBox="1">
            <a:spLocks noChangeArrowheads="1"/>
          </p:cNvSpPr>
          <p:nvPr/>
        </p:nvSpPr>
        <p:spPr bwMode="auto">
          <a:xfrm>
            <a:off x="6116801" y="4131818"/>
            <a:ext cx="8048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Waarde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88" name="Text Box 86"/>
          <p:cNvSpPr txBox="1">
            <a:spLocks noChangeArrowheads="1"/>
          </p:cNvSpPr>
          <p:nvPr/>
        </p:nvSpPr>
        <p:spPr bwMode="auto">
          <a:xfrm>
            <a:off x="7245514" y="4140399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b="0">
                <a:solidFill>
                  <a:srgbClr val="000000"/>
                </a:solidFill>
              </a:rPr>
              <a:t>Eigenaar:</a:t>
            </a:r>
            <a:endParaRPr lang="nl-NL" altLang="nl-BE" sz="1400" b="0">
              <a:solidFill>
                <a:srgbClr val="000000"/>
              </a:solidFill>
            </a:endParaRPr>
          </a:p>
        </p:txBody>
      </p:sp>
      <p:sp>
        <p:nvSpPr>
          <p:cNvPr id="89" name="Text Box 88"/>
          <p:cNvSpPr txBox="1">
            <a:spLocks noChangeArrowheads="1"/>
          </p:cNvSpPr>
          <p:nvPr/>
        </p:nvSpPr>
        <p:spPr bwMode="auto">
          <a:xfrm>
            <a:off x="628941" y="4418040"/>
            <a:ext cx="789227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 smtClean="0">
                <a:solidFill>
                  <a:srgbClr val="000000"/>
                </a:solidFill>
              </a:rPr>
              <a:t>        S02                                                                                                                                  U.KMSK</a:t>
            </a:r>
            <a:endParaRPr lang="nl-NL" altLang="nl-BE" sz="1600" b="0" dirty="0">
              <a:solidFill>
                <a:srgbClr val="000000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1013946" y="4158436"/>
            <a:ext cx="7353929" cy="56552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1" name="Straight Connector 90"/>
          <p:cNvCxnSpPr>
            <a:stCxn id="90" idx="1"/>
            <a:endCxn id="90" idx="3"/>
          </p:cNvCxnSpPr>
          <p:nvPr/>
        </p:nvCxnSpPr>
        <p:spPr>
          <a:xfrm>
            <a:off x="1013946" y="4441196"/>
            <a:ext cx="7353929" cy="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1728864" y="4158436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3990613" y="4156935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5111684" y="4155434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6107514" y="4155434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7284404" y="4155434"/>
            <a:ext cx="0" cy="565520"/>
          </a:xfrm>
          <a:prstGeom prst="line">
            <a:avLst/>
          </a:prstGeom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744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11615</TotalTime>
  <Words>299</Words>
  <Application>Microsoft Office PowerPoint</Application>
  <PresentationFormat>On-screen Show (4:3)</PresentationFormat>
  <Paragraphs>78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‘Query-by-Example’</vt:lpstr>
      <vt:lpstr>‘Query-by-Example’</vt:lpstr>
      <vt:lpstr>‘Query-by-Example’</vt:lpstr>
      <vt:lpstr>‘Query-by-Example’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804</cp:revision>
  <dcterms:created xsi:type="dcterms:W3CDTF">2010-12-03T08:14:05Z</dcterms:created>
  <dcterms:modified xsi:type="dcterms:W3CDTF">2020-08-16T16:08:11Z</dcterms:modified>
</cp:coreProperties>
</file>